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04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6" roundtripDataSignature="AMtx7mhn3YvpD1eyUSZ2Wi42IS0F+gtW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634E33-FF32-4B81-8E1F-83999C24833E}">
  <a:tblStyle styleId="{75634E33-FF32-4B81-8E1F-83999C24833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382588" y="695325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2588" y="695325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2588" y="695325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2588" y="695325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2588" y="695325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382588" y="695325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4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25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2588" y="695325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2588" y="695325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609521" y="274638"/>
            <a:ext cx="10969256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" type="body"/>
          </p:nvPr>
        </p:nvSpPr>
        <p:spPr>
          <a:xfrm rot="5400000">
            <a:off x="3831962" y="-1622239"/>
            <a:ext cx="4524375" cy="1096925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/>
          <p:nvPr>
            <p:ph type="title"/>
          </p:nvPr>
        </p:nvSpPr>
        <p:spPr>
          <a:xfrm rot="5400000">
            <a:off x="7283445" y="1829244"/>
            <a:ext cx="5849937" cy="2740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" type="body"/>
          </p:nvPr>
        </p:nvSpPr>
        <p:spPr>
          <a:xfrm rot="5400000">
            <a:off x="1697230" y="-813070"/>
            <a:ext cx="5849937" cy="80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subTitle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609521" y="274638"/>
            <a:ext cx="10969256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609521" y="1600201"/>
            <a:ext cx="10969256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609521" y="274638"/>
            <a:ext cx="10969256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609521" y="1600201"/>
            <a:ext cx="538198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31"/>
          <p:cNvSpPr txBox="1"/>
          <p:nvPr>
            <p:ph idx="2" type="body"/>
          </p:nvPr>
        </p:nvSpPr>
        <p:spPr>
          <a:xfrm>
            <a:off x="6194678" y="1600201"/>
            <a:ext cx="5384099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31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2"/>
          <p:cNvSpPr txBox="1"/>
          <p:nvPr>
            <p:ph idx="2" type="body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5" name="Google Shape;45;p32"/>
          <p:cNvSpPr txBox="1"/>
          <p:nvPr>
            <p:ph idx="3" type="body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2"/>
          <p:cNvSpPr txBox="1"/>
          <p:nvPr>
            <p:ph idx="4" type="body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609521" y="274638"/>
            <a:ext cx="10969256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" type="body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6" name="Google Shape;56;p34"/>
          <p:cNvSpPr txBox="1"/>
          <p:nvPr>
            <p:ph idx="2" type="body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34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5"/>
          <p:cNvSpPr txBox="1"/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/>
          <p:nvPr>
            <p:ph idx="2" type="pic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5"/>
          <p:cNvSpPr txBox="1"/>
          <p:nvPr>
            <p:ph idx="1" type="body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35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3.png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09521" y="274638"/>
            <a:ext cx="10969256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609521" y="1600201"/>
            <a:ext cx="10969256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6"/>
          <p:cNvSpPr txBox="1"/>
          <p:nvPr/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26"/>
          <p:cNvSpPr/>
          <p:nvPr/>
        </p:nvSpPr>
        <p:spPr>
          <a:xfrm>
            <a:off x="-4543" y="0"/>
            <a:ext cx="12207542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99" y="5754414"/>
            <a:ext cx="12192000" cy="111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6"/>
          <p:cNvGrpSpPr/>
          <p:nvPr/>
        </p:nvGrpSpPr>
        <p:grpSpPr>
          <a:xfrm>
            <a:off x="6277365" y="6284004"/>
            <a:ext cx="5646438" cy="542741"/>
            <a:chOff x="6277365" y="118439"/>
            <a:chExt cx="5646438" cy="542741"/>
          </a:xfrm>
        </p:grpSpPr>
        <p:pic>
          <p:nvPicPr>
            <p:cNvPr id="14" name="Google Shape;14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6"/>
            <p:cNvPicPr preferRelativeResize="0"/>
            <p:nvPr/>
          </p:nvPicPr>
          <p:blipFill rotWithShape="1">
            <a:blip r:embed="rId3">
              <a:alphaModFix/>
            </a:blip>
            <a:srcRect b="20393" l="24600" r="22079" t="60610"/>
            <a:stretch/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8.jp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b="23583" l="0" r="0" t="18079"/>
          <a:stretch/>
        </p:blipFill>
        <p:spPr>
          <a:xfrm>
            <a:off x="5053842" y="0"/>
            <a:ext cx="2594401" cy="151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 b="27740" l="33356" r="16910" t="32938"/>
          <a:stretch/>
        </p:blipFill>
        <p:spPr>
          <a:xfrm>
            <a:off x="3104486" y="1449005"/>
            <a:ext cx="9087514" cy="538870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/>
          <p:nvPr/>
        </p:nvSpPr>
        <p:spPr>
          <a:xfrm>
            <a:off x="8895608" y="4124622"/>
            <a:ext cx="308177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-4543" y="0"/>
            <a:ext cx="4562475" cy="68377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710" y="3445461"/>
            <a:ext cx="2491892" cy="161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6">
            <a:alphaModFix/>
          </a:blip>
          <a:srcRect b="16308" l="24600" r="22079" t="16538"/>
          <a:stretch/>
        </p:blipFill>
        <p:spPr>
          <a:xfrm>
            <a:off x="647114" y="211016"/>
            <a:ext cx="3165231" cy="313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6990" y="362444"/>
            <a:ext cx="36552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4557932" y="0"/>
            <a:ext cx="7634068" cy="5317587"/>
          </a:xfrm>
          <a:prstGeom prst="rect">
            <a:avLst/>
          </a:prstGeom>
          <a:solidFill>
            <a:srgbClr val="DCF3E9">
              <a:alpha val="5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9" y="3923414"/>
            <a:ext cx="12192000" cy="29481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2951934" y="5000636"/>
            <a:ext cx="901095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Modificadores, Encapsulamento, Construtores, Métodos Estáticos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30/07/2020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850" y="942850"/>
            <a:ext cx="7734025" cy="52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/>
        </p:nvSpPr>
        <p:spPr>
          <a:xfrm>
            <a:off x="237290" y="312065"/>
            <a:ext cx="6062829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APLICANDO OS MODIFICADORES DE ACESSO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0"/>
          <p:cNvCxnSpPr/>
          <p:nvPr/>
        </p:nvCxnSpPr>
        <p:spPr>
          <a:xfrm flipH="1" rot="10800000">
            <a:off x="3590925" y="1581150"/>
            <a:ext cx="2038500" cy="190500"/>
          </a:xfrm>
          <a:prstGeom prst="straightConnector1">
            <a:avLst/>
          </a:prstGeom>
          <a:noFill/>
          <a:ln cap="sq" cmpd="sng" w="9525">
            <a:solidFill>
              <a:srgbClr val="4A7EBB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9" name="Google Shape;149;p10"/>
          <p:cNvSpPr txBox="1"/>
          <p:nvPr/>
        </p:nvSpPr>
        <p:spPr>
          <a:xfrm>
            <a:off x="5803145" y="1423989"/>
            <a:ext cx="2397108" cy="27918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Modificador de acesso padrão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380166" y="285728"/>
            <a:ext cx="5976742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APLICANDO OS MODIFICADORES DE ACESSO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575" y="819150"/>
            <a:ext cx="8561960" cy="308721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1"/>
          <p:cNvSpPr txBox="1"/>
          <p:nvPr/>
        </p:nvSpPr>
        <p:spPr>
          <a:xfrm>
            <a:off x="6287799" y="1196975"/>
            <a:ext cx="4799975" cy="64770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Problema: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Se atribuirmos um peso ou altura inválidos,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 negativo por exemplo?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1624" y="4010025"/>
            <a:ext cx="8767175" cy="1209675"/>
          </a:xfrm>
          <a:prstGeom prst="rect">
            <a:avLst/>
          </a:prstGeom>
          <a:noFill/>
          <a:ln cap="sq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sp>
        <p:nvSpPr>
          <p:cNvPr id="158" name="Google Shape;158;p11"/>
          <p:cNvSpPr txBox="1"/>
          <p:nvPr/>
        </p:nvSpPr>
        <p:spPr>
          <a:xfrm>
            <a:off x="4128005" y="3428989"/>
            <a:ext cx="3934500" cy="46410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Uma forma de resolver o problema seria colocando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para testarmos se é um número válido.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4285899" y="5321300"/>
            <a:ext cx="3618600" cy="64860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Se tivermos mais de um “Pessoa” este código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vai se repetindo pelo programa.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8776" y="1912939"/>
            <a:ext cx="333966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/>
        </p:nvSpPr>
        <p:spPr>
          <a:xfrm>
            <a:off x="380166" y="285728"/>
            <a:ext cx="5979771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APLICANDO OS MODIFICADORES DE ACESSO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6023250" y="2143125"/>
            <a:ext cx="5255000" cy="46355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Modificador de acesso privado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É o mais utilizado na maioria das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2"/>
          <p:cNvCxnSpPr/>
          <p:nvPr/>
        </p:nvCxnSpPr>
        <p:spPr>
          <a:xfrm flipH="1" rot="10800000">
            <a:off x="3832786" y="2286000"/>
            <a:ext cx="2095227" cy="71438"/>
          </a:xfrm>
          <a:prstGeom prst="straightConnector1">
            <a:avLst/>
          </a:prstGeom>
          <a:noFill/>
          <a:ln cap="sq" cmpd="sng" w="9525">
            <a:solidFill>
              <a:srgbClr val="4A7EBB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68" name="Google Shape;168;p12"/>
          <p:cNvSpPr/>
          <p:nvPr/>
        </p:nvSpPr>
        <p:spPr>
          <a:xfrm>
            <a:off x="1390470" y="1162051"/>
            <a:ext cx="1008037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Vamos alterar o modificador dos atributos para private na classe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Pessoa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5653" y="4365626"/>
            <a:ext cx="7542818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1974594" y="3290889"/>
            <a:ext cx="9208417" cy="463846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4F81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Ao tentar executar novamente a classe 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TestePessoa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O código retorna erro pois os atributos  estão em modo </a:t>
            </a: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b="1" i="0" lang="pt-BR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visível somente para a classe </a:t>
            </a:r>
            <a:r>
              <a:rPr b="1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Pessoa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/>
        </p:nvSpPr>
        <p:spPr>
          <a:xfrm>
            <a:off x="308728" y="285728"/>
            <a:ext cx="3251509" cy="40229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ABSTRAÇÃO DE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380950" y="975900"/>
            <a:ext cx="11428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classes, normalmente, ocultam os detalhes de implementação dos seus usuários. Isso se chama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ocultamento de informações.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 flipH="1">
            <a:off x="380951" y="1406526"/>
            <a:ext cx="11428512" cy="52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usar como exemplo um carro. O motorista faz uso do veículo mas não sabe do funcionamento interno do motor. Estamos preocupados com a funcionalidade que o carro oferece e não como o motor funciona isto é conhecido como abstração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"/>
          <p:cNvSpPr txBox="1"/>
          <p:nvPr/>
        </p:nvSpPr>
        <p:spPr>
          <a:xfrm>
            <a:off x="476278" y="2874063"/>
            <a:ext cx="113334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Encapsulando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Fazendo o encapsulamento estamos escondendo os membros de uma classe e como funcionam  os métodos do nosso sistema.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1521686" y="3573463"/>
            <a:ext cx="2476178" cy="1000125"/>
          </a:xfrm>
          <a:prstGeom prst="rect">
            <a:avLst/>
          </a:prstGeom>
          <a:solidFill>
            <a:srgbClr val="4F81BD"/>
          </a:solidFill>
          <a:ln cap="sq" cmpd="sng" w="2555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calculaImc()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situacao()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resultado()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3999980" y="3575051"/>
            <a:ext cx="4190454" cy="1000125"/>
          </a:xfrm>
          <a:prstGeom prst="rect">
            <a:avLst/>
          </a:prstGeom>
          <a:solidFill>
            <a:srgbClr val="4F81BD"/>
          </a:solidFill>
          <a:ln cap="sq" cmpd="sng" w="2555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atributos e corpo dos 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713214" y="4987926"/>
            <a:ext cx="3523800" cy="95640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acesso a classe é feito através dos métodos públicos  que são chamados de interface da classe. Usuário de classes vêem apenas as interfaces.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3"/>
          <p:cNvCxnSpPr/>
          <p:nvPr/>
        </p:nvCxnSpPr>
        <p:spPr>
          <a:xfrm flipH="1">
            <a:off x="2474062" y="4645025"/>
            <a:ext cx="2116" cy="287338"/>
          </a:xfrm>
          <a:prstGeom prst="straightConnector1">
            <a:avLst/>
          </a:prstGeom>
          <a:noFill/>
          <a:ln cap="sq" cmpd="sng" w="9525">
            <a:solidFill>
              <a:srgbClr val="4A7EBB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3" name="Google Shape;183;p13"/>
          <p:cNvSpPr txBox="1"/>
          <p:nvPr/>
        </p:nvSpPr>
        <p:spPr>
          <a:xfrm>
            <a:off x="5205494" y="5084764"/>
            <a:ext cx="3719100" cy="525600"/>
          </a:xfrm>
          <a:prstGeom prst="rect">
            <a:avLst/>
          </a:prstGeom>
          <a:solidFill>
            <a:srgbClr val="FFFFFF"/>
          </a:solidFill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implementação é encapsulada dentro do métodos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3"/>
          <p:cNvCxnSpPr/>
          <p:nvPr/>
        </p:nvCxnSpPr>
        <p:spPr>
          <a:xfrm flipH="1">
            <a:off x="7064007" y="4575176"/>
            <a:ext cx="2100" cy="430200"/>
          </a:xfrm>
          <a:prstGeom prst="straightConnector1">
            <a:avLst/>
          </a:prstGeom>
          <a:noFill/>
          <a:ln cap="sq" cmpd="sng" w="9525">
            <a:solidFill>
              <a:srgbClr val="4A7EBB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/>
        </p:nvSpPr>
        <p:spPr>
          <a:xfrm>
            <a:off x="857145" y="1142984"/>
            <a:ext cx="69399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Manipular atributos privados utilizamos os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getters e setters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857139" y="1714500"/>
            <a:ext cx="3426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define o valor do atributo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retorna o valor do atributo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857150" y="3286125"/>
            <a:ext cx="31185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Padrão usado na definição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setNomeAtributo(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getNometributo( 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308728" y="314246"/>
            <a:ext cx="5715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MÉTODOS GETTERS E SETTERS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75" y="909925"/>
            <a:ext cx="5221075" cy="220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/>
        </p:nvSpPr>
        <p:spPr>
          <a:xfrm>
            <a:off x="3695219" y="1403754"/>
            <a:ext cx="4095300" cy="49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Pressione ALT+SHIFT +S para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Inserir Getters and Setters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9125" y="3113075"/>
            <a:ext cx="8465999" cy="27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/>
        </p:nvSpPr>
        <p:spPr>
          <a:xfrm>
            <a:off x="308728" y="285728"/>
            <a:ext cx="24288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526983" y="928670"/>
            <a:ext cx="1109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construtor permite que um determinado trecho de código seja executado toda vez que um objeto é criado, sempre que o comando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utilizado. Para os construtores são passados argumentos que são obrigatórios na criação do objeto.  Construtores não são métodos, não tem retorno e tem o mesmo nome da classe.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501585" y="1714500"/>
            <a:ext cx="1338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6761870" y="2643188"/>
            <a:ext cx="40953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Construtor criado. O atributo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descricao </a:t>
            </a: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é obrigado a ser informado na criação do objeto.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189" y="2300288"/>
            <a:ext cx="5117434" cy="346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6"/>
          <p:cNvCxnSpPr/>
          <p:nvPr/>
        </p:nvCxnSpPr>
        <p:spPr>
          <a:xfrm flipH="1" rot="10800000">
            <a:off x="4761881" y="3071813"/>
            <a:ext cx="1714277" cy="500062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10" name="Google Shape;2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632" y="4286250"/>
            <a:ext cx="4952355" cy="169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16"/>
          <p:cNvCxnSpPr/>
          <p:nvPr/>
        </p:nvCxnSpPr>
        <p:spPr>
          <a:xfrm rot="5400000">
            <a:off x="9773945" y="3964518"/>
            <a:ext cx="1216025" cy="2116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/>
        </p:nvSpPr>
        <p:spPr>
          <a:xfrm>
            <a:off x="308728" y="242808"/>
            <a:ext cx="313560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CONSTRUTOR PADRÃO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198941" y="831819"/>
            <a:ext cx="115152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classes dos exercícios nas aulas anteriores não possuíam nenhum construtor.  Quando não declaramos nenhum construtor em uma classe, o compilador Java cria um construtor padrão. Esse construtor é o construtor default, ele não recebe nenhum argumento e o corpo dele é vazio.  A partir do momento que  declaramos um construtor, o construtor padrão não é mais fornecido.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Quero ter a opção de informar ou não a descrição como fazer?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7554951" y="5357825"/>
            <a:ext cx="4159200" cy="52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Temos agora opção de  não informar a descrição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 criação do objeto.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153" y="2252682"/>
            <a:ext cx="5053942" cy="396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7"/>
          <p:cNvCxnSpPr/>
          <p:nvPr/>
        </p:nvCxnSpPr>
        <p:spPr>
          <a:xfrm flipH="1" rot="10800000">
            <a:off x="3047603" y="2857502"/>
            <a:ext cx="1904752" cy="857250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1" name="Google Shape;221;p17"/>
          <p:cNvSpPr txBox="1"/>
          <p:nvPr/>
        </p:nvSpPr>
        <p:spPr>
          <a:xfrm>
            <a:off x="5238075" y="2646325"/>
            <a:ext cx="37656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Criamos um construtor padrão (vazio).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020" y="3162311"/>
            <a:ext cx="4914260" cy="183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17"/>
          <p:cNvCxnSpPr/>
          <p:nvPr/>
        </p:nvCxnSpPr>
        <p:spPr>
          <a:xfrm>
            <a:off x="9309917" y="4500571"/>
            <a:ext cx="337500" cy="723900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/>
        </p:nvSpPr>
        <p:spPr>
          <a:xfrm>
            <a:off x="284800" y="1000100"/>
            <a:ext cx="1152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Abaixo um novo construtor foi criado na classe Produto para termos a opção de receber todos os campos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7590551" y="2428875"/>
            <a:ext cx="3459300" cy="52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Insira o construtor no eclipse usando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ALT+SHIFT+S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571426" y="4903785"/>
            <a:ext cx="4857118" cy="95410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Quando definimos mais de um construtor  temos o que chamamos de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sobrecarga de construtores  </a:t>
            </a: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acima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temos 3 opções de usar um construtor na criação de um objeto.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01" y="1338799"/>
            <a:ext cx="6514252" cy="243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18"/>
          <p:cNvCxnSpPr/>
          <p:nvPr/>
        </p:nvCxnSpPr>
        <p:spPr>
          <a:xfrm flipH="1" rot="10800000">
            <a:off x="6476157" y="2804924"/>
            <a:ext cx="859500" cy="481200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33" name="Google Shape;2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6150" y="3786840"/>
            <a:ext cx="5548400" cy="2071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293714" y="260350"/>
            <a:ext cx="944483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 CONSTRUTOR FAZENDO UMA CHAMADA PARA OUTRO CONSTRUTOR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9135824" y="1224775"/>
            <a:ext cx="2638500" cy="52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Insira o código em destaque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 classe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2879349" y="4867287"/>
            <a:ext cx="64317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 comando this() é usado  para chamarmos outro construtor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9135826" y="3046025"/>
            <a:ext cx="2430300" cy="52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segundo construtor  é executado primeiro.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9135820" y="2014549"/>
            <a:ext cx="2112300" cy="52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 construtor padrão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é executado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475" y="937725"/>
            <a:ext cx="7796124" cy="351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9"/>
          <p:cNvCxnSpPr/>
          <p:nvPr/>
        </p:nvCxnSpPr>
        <p:spPr>
          <a:xfrm>
            <a:off x="2657475" y="2066925"/>
            <a:ext cx="6250200" cy="198600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5" name="Google Shape;245;p19"/>
          <p:cNvCxnSpPr/>
          <p:nvPr/>
        </p:nvCxnSpPr>
        <p:spPr>
          <a:xfrm>
            <a:off x="3899050" y="3236350"/>
            <a:ext cx="4977900" cy="77100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451593" y="1515512"/>
            <a:ext cx="10362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Construtor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Atributos e métodos estáticos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b="0" i="0" lang="pt-BR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Escopo de variável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451604" y="181253"/>
            <a:ext cx="9613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/>
        </p:nvSpPr>
        <p:spPr>
          <a:xfrm>
            <a:off x="380166" y="242808"/>
            <a:ext cx="48050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ATRIBUTOS E MÉTODOS ESTÁTICOS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476188" y="904861"/>
            <a:ext cx="1095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usados através da classe e não pelos objetos quando são criados.  Todos os objetos podem compartilhar os métodos e atributos estáticos.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675" y="1500200"/>
            <a:ext cx="4518600" cy="108171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0"/>
          <p:cNvSpPr txBox="1"/>
          <p:nvPr/>
        </p:nvSpPr>
        <p:spPr>
          <a:xfrm>
            <a:off x="6285682" y="1785956"/>
            <a:ext cx="5523781" cy="4619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Insira o atributo 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totalProdutos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 classe 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Produto.  </a:t>
            </a: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Este atributo pertence a classe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20"/>
          <p:cNvCxnSpPr/>
          <p:nvPr/>
        </p:nvCxnSpPr>
        <p:spPr>
          <a:xfrm flipH="1" rot="10800000">
            <a:off x="5024075" y="2049525"/>
            <a:ext cx="1017000" cy="308400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55" name="Google Shape;2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151" y="2757499"/>
            <a:ext cx="5156248" cy="6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 txBox="1"/>
          <p:nvPr/>
        </p:nvSpPr>
        <p:spPr>
          <a:xfrm>
            <a:off x="6285682" y="2614631"/>
            <a:ext cx="4131259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Insira o método 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getTotalProdutos</a:t>
            </a: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ALT+SHIFT+s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 classe </a:t>
            </a: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Produto.  </a:t>
            </a: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Este método é compartilhado por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toda classe e não para cada objeto independente.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p20"/>
          <p:cNvCxnSpPr/>
          <p:nvPr/>
        </p:nvCxnSpPr>
        <p:spPr>
          <a:xfrm flipH="1" rot="10800000">
            <a:off x="5333306" y="2828944"/>
            <a:ext cx="857139" cy="71437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58" name="Google Shape;25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149" y="3573225"/>
            <a:ext cx="7172574" cy="11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/>
        </p:nvSpPr>
        <p:spPr>
          <a:xfrm>
            <a:off x="7999950" y="3624275"/>
            <a:ext cx="3809400" cy="73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Acrescente a linha em destaque no construtor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 que quando for criado um objeto é incrementado o total de produtos.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0"/>
          <p:cNvCxnSpPr/>
          <p:nvPr/>
        </p:nvCxnSpPr>
        <p:spPr>
          <a:xfrm flipH="1" rot="10800000">
            <a:off x="4900775" y="4124300"/>
            <a:ext cx="3003900" cy="267900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61" name="Google Shape;26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177" y="4914926"/>
            <a:ext cx="8478537" cy="12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/>
          <p:nvPr/>
        </p:nvSpPr>
        <p:spPr>
          <a:xfrm>
            <a:off x="6571396" y="5093843"/>
            <a:ext cx="55239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Insira um novo objeto na classe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TestaProduto </a:t>
            </a:r>
            <a:r>
              <a:rPr b="1" i="0" lang="pt-BR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faça o teste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20"/>
          <p:cNvCxnSpPr/>
          <p:nvPr/>
        </p:nvCxnSpPr>
        <p:spPr>
          <a:xfrm>
            <a:off x="5440175" y="5162775"/>
            <a:ext cx="845400" cy="111000"/>
          </a:xfrm>
          <a:prstGeom prst="straightConnector1">
            <a:avLst/>
          </a:prstGeom>
          <a:noFill/>
          <a:ln cap="flat" cmpd="sng" w="9525">
            <a:solidFill>
              <a:srgbClr val="00CB97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/>
        </p:nvSpPr>
        <p:spPr>
          <a:xfrm>
            <a:off x="476189" y="214314"/>
            <a:ext cx="17684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130450" y="849200"/>
            <a:ext cx="117141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Criar um  novo projeto com o nome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aula3. 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um pacote com o nome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aulas.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uma classe com o nome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- atributos da classe Medico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crm, nome e salario e valor da consulta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Métodos da classe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Crie um método 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pagamentoDinheiro 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classe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Medico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pagamentos em dinheiro.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o método 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pagamentoPlano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 classe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Medico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pagamentos com plano de saúde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Obs: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médico receberá 70% do valor da consulta por plano de saúde.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Construa dois objetos em uma outra classe com o nome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TestaMedico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os seguintes dados: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Crie um construtor vazio e outro com todos os dados da conta na classe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Medico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Passe os dados na construção dos objetos.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crm: 12345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nome: Ana Maria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salario: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valorConsulta: 250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crm: 456789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nome: Antônio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salario: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valorConsulta: 300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Fazer uma consulta com pagamento em dinheiro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Fazer uma consulta com pagamento com plano de saúde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Exiba na tela os dados dos médicos.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-Exiba o número total de médicos.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/>
        </p:nvSpPr>
        <p:spPr>
          <a:xfrm>
            <a:off x="380166" y="214314"/>
            <a:ext cx="192216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2937" y="614425"/>
            <a:ext cx="12656275" cy="64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/>
        </p:nvSpPr>
        <p:spPr>
          <a:xfrm>
            <a:off x="308728" y="214290"/>
            <a:ext cx="18261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254" y="981500"/>
            <a:ext cx="10205900" cy="41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/>
        </p:nvSpPr>
        <p:spPr>
          <a:xfrm>
            <a:off x="761864" y="285728"/>
            <a:ext cx="10476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308728" y="214290"/>
            <a:ext cx="30622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ESCOPO DE VARIÁVEL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594480" y="928670"/>
            <a:ext cx="98584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Existem três tipos de escopo de variáveis: escopo local, escopo de instância, e escopo de classe.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669249" y="1575000"/>
            <a:ext cx="108519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Variáveis locais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variável local está limitada ao escopo local ,isto é, está limitada a um bloco de código. Escopos locais podem ser métodos, ifs, construtores, loops...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Variáveis de instância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Variáveis de instâncias são variáveis que existem enquanto existir uma instância da classe onde a variável foi declarada. Variáveis de instância são declaradas fora de construtores ou métodos, são membros de uma classe.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Variáveis de classe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Variáveis de classe são as variáveis estáticas que não precisam de uma instância para existir e são compartilhada entre todas a instâncias de uma classe. Essas variáveis estáticas são carregadas junto com a classe quando a classe é carregada em memória.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/>
        </p:nvSpPr>
        <p:spPr>
          <a:xfrm>
            <a:off x="761864" y="285728"/>
            <a:ext cx="104762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308728" y="214290"/>
            <a:ext cx="30622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ESCOPO DE VARIÁVEL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726" y="1631825"/>
            <a:ext cx="3178424" cy="12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5"/>
          <p:cNvSpPr txBox="1"/>
          <p:nvPr/>
        </p:nvSpPr>
        <p:spPr>
          <a:xfrm>
            <a:off x="308721" y="1142986"/>
            <a:ext cx="39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Variáveis locais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725" y="3285675"/>
            <a:ext cx="3263850" cy="29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5"/>
          <p:cNvSpPr txBox="1"/>
          <p:nvPr/>
        </p:nvSpPr>
        <p:spPr>
          <a:xfrm>
            <a:off x="308733" y="2916374"/>
            <a:ext cx="39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Variáveis de instância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6467" y="1631824"/>
            <a:ext cx="2508024" cy="10001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5"/>
          <p:cNvSpPr txBox="1"/>
          <p:nvPr/>
        </p:nvSpPr>
        <p:spPr>
          <a:xfrm>
            <a:off x="5073591" y="1142984"/>
            <a:ext cx="39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Variáveis de classe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431744" y="1125538"/>
            <a:ext cx="11460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Crie uma classe com o nome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Imovel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os atributos e métodos abaixo: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-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codImovel,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bairro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tipo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Construa dois objetos em uma outra classe com o nome </a:t>
            </a:r>
            <a:r>
              <a:rPr b="1" i="0" lang="pt-BR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MainImovel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os seguintes dados: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1, “Centro”,”apto”,25000.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2,”Quitandinha”,”casa”,98900.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Crie um método para calcular o reajuste para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casa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5%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para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apto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 método para mostrar a categoria do imóvel: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Categoria A - acima de 50000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Categoria B - a partir de 10000 e menor que 50000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Categoria C - valores inferiores a 10000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523042" y="785794"/>
            <a:ext cx="25106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Revisando aula anterior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51604" y="214290"/>
            <a:ext cx="17684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431744" y="1125538"/>
            <a:ext cx="11460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Crie uma classe com o nome </a:t>
            </a: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Calculadora.  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classe deverá conter um método para </a:t>
            </a:r>
            <a:r>
              <a:rPr lang="pt-BR">
                <a:solidFill>
                  <a:schemeClr val="dk1"/>
                </a:solidFill>
              </a:rPr>
              <a:t>cálculo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Operações básicas e retornar um valor como double.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uma classe </a:t>
            </a:r>
            <a:r>
              <a:rPr b="1" i="0" lang="pt-BR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MainCalculadora</a:t>
            </a: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 o método main com um menu com 5 opções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 soma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 – subtração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– multiplicação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 – divisão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– sair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Entrar com os dois valores via console ou JOptionPane e exibir o resultado da operação.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451604" y="214290"/>
            <a:ext cx="176843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594480" y="214290"/>
            <a:ext cx="35221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 EXERCÍCIO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75" y="785800"/>
            <a:ext cx="3944950" cy="543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/>
          <p:nvPr/>
        </p:nvSpPr>
        <p:spPr>
          <a:xfrm>
            <a:off x="451604" y="214290"/>
            <a:ext cx="35221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 EXERCÍCIO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-1969" l="-5500" r="5499" t="1970"/>
          <a:stretch/>
        </p:blipFill>
        <p:spPr>
          <a:xfrm>
            <a:off x="451600" y="928675"/>
            <a:ext cx="5183650" cy="52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380166" y="285728"/>
            <a:ext cx="35221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RESOLUÇÃO EXERCÍCIO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76" y="1071550"/>
            <a:ext cx="5904275" cy="35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0925" y="2853075"/>
            <a:ext cx="8210826" cy="29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190475" y="214290"/>
            <a:ext cx="10361851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ENCAPSULAMENTO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190438" y="1000125"/>
            <a:ext cx="1180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Encapsular significa isolar, separar em partes um programa, além de esconder como funcionam os métodos, protegendo assim o acesso direto aos atributos e métodos de uma classe. Caso outros programadores acessem nossas classes garantimos que erros por mau uso não ocorram. Para isso se faz necessário o uso de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modificadores de acesso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mais restritivos nos atributos da classe. Esses atributos são manipulados indiretamente com o uso de métodos específicos.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190475" y="3243150"/>
            <a:ext cx="31233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Modificadores de Acesso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476176" y="3741738"/>
            <a:ext cx="11238000" cy="1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Facilita checar valores inválidos, modificação e a implementação de correções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Proteção contra acesso não autorizado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Não é comum deixarmos os atributos de uma classe como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acessarmos os atributos utilizamos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getters</a:t>
            </a: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setters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9"/>
          <p:cNvGraphicFramePr/>
          <p:nvPr/>
        </p:nvGraphicFramePr>
        <p:xfrm>
          <a:off x="2666653" y="364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{75634E33-FF32-4B81-8E1F-83999C24833E}</a:tableStyleId>
              </a:tblPr>
              <a:tblGrid>
                <a:gridCol w="1671950"/>
                <a:gridCol w="1070900"/>
                <a:gridCol w="1373550"/>
                <a:gridCol w="1371425"/>
                <a:gridCol w="1371425"/>
              </a:tblGrid>
              <a:tr h="26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Modificador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Classe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Pacote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solidFill>
                            <a:srgbClr val="FFFFFF"/>
                          </a:solidFill>
                        </a:rPr>
                        <a:t>Subclasse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Global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NÃO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NÃO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NÃO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NÃO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padrão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NÃO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NÃO</a:t>
                      </a:r>
                      <a:endParaRPr sz="1600" u="none" cap="none" strike="noStrike"/>
                    </a:p>
                  </a:txBody>
                  <a:tcPr marT="57375" marB="46800" marR="119975" marL="1199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9"/>
          <p:cNvSpPr/>
          <p:nvPr/>
        </p:nvSpPr>
        <p:spPr>
          <a:xfrm>
            <a:off x="241275" y="928475"/>
            <a:ext cx="103470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b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Fica visível a classe, subclasses e pacotes do projeto Java.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b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Deixa o atributo visível apenas para a classe em que o mesmo se encontra.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b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atributo fica visível para todas as outras classes e subclasses que pertencem ao mesmo pacote.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 Modificador (Padrão)</a:t>
            </a:r>
            <a:b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acesso apenas ao pacote em que o membro se encontra.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262108" y="214313"/>
            <a:ext cx="7333296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MODIFICADORES DE ACESSO UTILIZADOS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2012-04-02T18:13:04Z</dcterms:created>
  <dc:creator>roni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0x010100601DA58A03D426469B2393E7570918A5</vt:lpwstr>
  </property>
</Properties>
</file>