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04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gjAOZy7qF0pP6Psu6euzDHCM4G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6AAFF6-1E4E-44AB-AA50-4676A15C28AB}">
  <a:tblStyle styleId="{076AAFF6-1E4E-44AB-AA50-4676A15C28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3832226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10685809" y="1372897"/>
            <a:ext cx="5851525" cy="365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3271031" y="-2183697"/>
            <a:ext cx="5851525" cy="1076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4"/>
          <p:cNvSpPr txBox="1"/>
          <p:nvPr>
            <p:ph idx="2" type="body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-8564" y="-6795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0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14" name="Google Shape;14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0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23584" l="0" r="0" t="18079"/>
          <a:stretch/>
        </p:blipFill>
        <p:spPr>
          <a:xfrm>
            <a:off x="5053842" y="0"/>
            <a:ext cx="2594401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486" y="1449005"/>
            <a:ext cx="9087514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114" y="211016"/>
            <a:ext cx="3165231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6990" y="362444"/>
            <a:ext cx="36552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4557932" y="0"/>
            <a:ext cx="7634068" cy="5317587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9" y="3923414"/>
            <a:ext cx="12192000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911618" y="5397502"/>
            <a:ext cx="901095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Herança, Reescrita, Polimorfismo</a:t>
            </a:r>
            <a:b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31/07/2020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EXEMPLO</a:t>
            </a:r>
            <a:endParaRPr/>
          </a:p>
        </p:txBody>
      </p:sp>
      <p:pic>
        <p:nvPicPr>
          <p:cNvPr descr="https://lh4.googleusercontent.com/2Vd7to1M_d3adnOGVzI-bleXBaW2besRZ1OeQRIP2z1pTGDhRxZ9dfJTzY-Ev-5iYtQKwSIgV7eWvkFy329scjOhBcA7DmJYUV41rV4eoGp-mr_-_hvsqJZFLngvVskknLjOI_s"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526" y="873825"/>
            <a:ext cx="3477950" cy="222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c6TamKs_gyHiz7kWZm7dwB-t9AzcJoN6l8tMvbHikshoEPHYRn0oasjpg_6nbn-7U6SXkncziKVaX6JIdcnLMEKnqoYr-u84Lco2CjfFAEQaCf-if2I6FIWW-jKNOqw9C8v5FDM"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9350" y="3257225"/>
            <a:ext cx="5811550" cy="195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-omV-qitymttiWvWazLnWsD4fWXQK-F161K1Z2OZP8-FWiPI4HmKM1XtDvNc_45dp-jsIkZd7kVV5VhJnbIQDzps7-i7egi1qbqsSlKbteorgz0rzjJgGH87WTdm8bV9qhvg30"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175" y="3373200"/>
            <a:ext cx="5274355" cy="17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380180" y="5326095"/>
            <a:ext cx="2756700" cy="954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69629" y="5433800"/>
            <a:ext cx="237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extends</a:t>
            </a:r>
            <a:r>
              <a:rPr lang="pt-BR">
                <a:solidFill>
                  <a:schemeClr val="lt1"/>
                </a:solidFill>
              </a:rPr>
              <a:t> indica que a subclasse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está herdando de </a:t>
            </a:r>
            <a:r>
              <a:rPr b="1" lang="pt-BR">
                <a:solidFill>
                  <a:schemeClr val="lt1"/>
                </a:solidFill>
              </a:rPr>
              <a:t>Veículo</a:t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9346925" y="5210650"/>
            <a:ext cx="2669700" cy="880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9531748" y="5250090"/>
            <a:ext cx="239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extends</a:t>
            </a:r>
            <a:r>
              <a:rPr lang="pt-BR">
                <a:solidFill>
                  <a:schemeClr val="lt1"/>
                </a:solidFill>
              </a:rPr>
              <a:t> indica que a subclasse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está herdando de </a:t>
            </a:r>
            <a:r>
              <a:rPr b="1" lang="pt-BR">
                <a:solidFill>
                  <a:schemeClr val="lt1"/>
                </a:solidFill>
              </a:rPr>
              <a:t>Veículo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EXEMPLO</a:t>
            </a:r>
            <a:endParaRPr/>
          </a:p>
        </p:txBody>
      </p:sp>
      <p:pic>
        <p:nvPicPr>
          <p:cNvPr descr="https://lh5.googleusercontent.com/5zfNOMqkSHf2e1qZvZWDpM59Ygq_gmUscf-R7Obue3dB3pNG8ygmQb4exdayMEPhxDolWX_0c3zZIg9ytVfF5Sxf5PLlgp_K8CnwpjZklfcFYTGga9LP2m4kdRXHTDbD8ZulO44"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10" y="785794"/>
            <a:ext cx="4383083" cy="2417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zGgJ4oI89EnUhJIQX_cO9Nj1E0qq8WOhmVSb2ViYqDlGrAvyKIebvFPE11oYaXR1NonuK_F2ETi0plD-is4t8iEfK_IJCapqbvmiLWglbQJCCWdc_gXhhnVs6RDmSU1Nl0ffawM" id="186" name="Google Shape;1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6161" y="3214685"/>
            <a:ext cx="4371972" cy="2904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Kzhh7kXaBbaHMp6OVJREBpiW4BwsFPTFHHywQYafYGouzG6nrvahqiMLodfSpx9VRpzaa-DCDvAbJQeouiu3sHEiJte3ST3_nwHDNNsztAQxaAsw2QmtJ0_DwArhIeO6xz5y0T0" id="187" name="Google Shape;1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6150" y="785800"/>
            <a:ext cx="4025197" cy="232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cJzmyWnTtjSLd37gJZ3OYM7IRRLe8moNMsUhKEpwr6LIcBddxSbqPeAhHWZaMJf7lfkt6JiuZM6E6f_G5WbiwpFFTqELQQXpEnhW4y3aYMvp0crmDM347BdI79fmm4GCngWbWk" id="188" name="Google Shape;18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01" y="3214674"/>
            <a:ext cx="3846500" cy="312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680951" y="3930409"/>
            <a:ext cx="2595900" cy="642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SOBRESCRITA DE MÉTODOS (OVERRIDING)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609521" y="1027201"/>
            <a:ext cx="1097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Uma subclasse pode redefinir um método.  Caso o método da superclasse não atenda a subclasse, existe a possibilidade de alterá-lo.  Para que isso ocorra, o método da subclasse deve possuir o mesmo nome, a mesma lista de parâmetros e o mesmo tipo de retorno da sua superclasse.</a:t>
            </a:r>
            <a:endParaRPr sz="1800"/>
          </a:p>
        </p:txBody>
      </p:sp>
      <p:pic>
        <p:nvPicPr>
          <p:cNvPr descr="https://lh5.googleusercontent.com/_SN7qWAjv9doVkdnsRoLg9sapI3WGzOz41jsnBN9HmX5EcEZWNssjA-e1ShXIu1gTyAPHJDbT-OSqWqbWzvYASNjJhVdAuZhIdHClQA7zXUdFWNiAry-m9Xyu8CatCxwqS1iUiY"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174" y="2263449"/>
            <a:ext cx="5742037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i_EugD8VQCenx3ciudjGWAzYtkVmhv-0feIZG4s4qRz6r931zVvgcpCu1trBpwTz64T04RZWXSPCgTg49m4aDOXF0xvJQrVo75EPnCJo9TXcab7P26E0u7NGTb7b8cMryU1kw1Q"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98" y="2317950"/>
            <a:ext cx="4944481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/>
          <p:nvPr/>
        </p:nvSpPr>
        <p:spPr>
          <a:xfrm>
            <a:off x="737350" y="3930400"/>
            <a:ext cx="246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adicione o  método acima na superclasse Veículo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9" name="Google Shape;199;p12"/>
          <p:cNvCxnSpPr>
            <a:stCxn id="198" idx="0"/>
          </p:cNvCxnSpPr>
          <p:nvPr/>
        </p:nvCxnSpPr>
        <p:spPr>
          <a:xfrm flipH="1" rot="10800000">
            <a:off x="1971400" y="3287500"/>
            <a:ext cx="500100" cy="642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12"/>
          <p:cNvCxnSpPr>
            <a:stCxn id="201" idx="0"/>
          </p:cNvCxnSpPr>
          <p:nvPr/>
        </p:nvCxnSpPr>
        <p:spPr>
          <a:xfrm flipH="1" rot="10800000">
            <a:off x="8488381" y="3088898"/>
            <a:ext cx="361800" cy="84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2" name="Google Shape;202;p12"/>
          <p:cNvSpPr/>
          <p:nvPr/>
        </p:nvSpPr>
        <p:spPr>
          <a:xfrm>
            <a:off x="6809575" y="3930400"/>
            <a:ext cx="3357600" cy="58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6845281" y="3934898"/>
            <a:ext cx="328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  método acima na superclasse Veículo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6809575" y="4690275"/>
            <a:ext cx="3357600" cy="92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6809582" y="4690276"/>
            <a:ext cx="328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O reajuste do ipva para caminhões é o dobro do valor na classe Caminhão.  A sobrescrita de método foi utilizada.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/>
        </p:nvSpPr>
        <p:spPr>
          <a:xfrm>
            <a:off x="4880750" y="3638505"/>
            <a:ext cx="4376700" cy="714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USO DO MODIFICADOR PROTECTED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609521" y="1600201"/>
            <a:ext cx="1097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Para acessarmos os atributos da superclasse precisamos trocar o modificador de acesso da classe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para protected.  O modificador protected deixará o atributo visível para todas as outras classes e subclasses que pertencem ao mesmo pacote.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62AeYExvz2uT-Oh9ABZRAd2tco9vSexMwJeHC-1vV3tX2VSJz0jgXd0C5gAPdjViY5ie7SCEsT90622jh_8Q13Nle6KL1S6Rm-eI86rVTnDpLNztQpbEAWippUhwyskOn8sCKPk"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053" y="2995550"/>
            <a:ext cx="3165447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/>
          <p:nvPr/>
        </p:nvSpPr>
        <p:spPr>
          <a:xfrm>
            <a:off x="4952200" y="3709925"/>
            <a:ext cx="4233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altere o modificador dos atributos na classe Veiculo para protected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309256" y="2995551"/>
            <a:ext cx="285900" cy="1714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/>
          <p:nvPr/>
        </p:nvSpPr>
        <p:spPr>
          <a:xfrm>
            <a:off x="7452525" y="2643172"/>
            <a:ext cx="4429200" cy="7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USO APÓS ALTERAÇÃO DO MODIFICADOR</a:t>
            </a:r>
            <a:endParaRPr/>
          </a:p>
        </p:txBody>
      </p:sp>
      <p:pic>
        <p:nvPicPr>
          <p:cNvPr descr="https://lh3.googleusercontent.com/niatLmw1EnG9ICePmDDU-zYEnVBpBTMpepdm3tX4cPnoG2kUqF5gvmGDsRWYocX_GOsRpUPPAyaosUMQaVS_d6DAj9JXhjtr29K8xbZebT-Vy-iFWMsDLi3WodJexA7DcgV35qc" id="221" name="Google Shape;22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25" y="1285850"/>
            <a:ext cx="6585900" cy="41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/>
          <p:nvPr/>
        </p:nvSpPr>
        <p:spPr>
          <a:xfrm>
            <a:off x="7556325" y="2775425"/>
            <a:ext cx="4263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</a:t>
            </a:r>
            <a:r>
              <a:rPr b="1" lang="pt-BR">
                <a:solidFill>
                  <a:schemeClr val="lt1"/>
                </a:solidFill>
              </a:rPr>
              <a:t>dicione o que está em destaque na classe TesteHeranca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268600" y="853800"/>
            <a:ext cx="11656800" cy="5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1)Criar uma classe com o nome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ImpostoDeRenda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 -  Atributos 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protected: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       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(nome,telefone,email)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         double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(rendimentos)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Insira 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construtor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com os atributos nome e rendimentos.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Criar uma nova classe com o nome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PessoaFisica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herdando de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ImpostoDeRenda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Atributos 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private: 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(cpf e rg).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Criar uma nova classe com o nome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PessoaJuridica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herdando de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ImpostoDeRenda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 Atributos 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PessoaJuridica: 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(cnpj e inscEstadual).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Insira 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construtor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cheio para ambas as classe.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PessoaFisica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(nome, rendimentos, cpf e rg )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PessoaJuridica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(nome, rendimentos ,cnpj e inscEstadual).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Métodos das classes em comum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PessoaFisica e PessoaJuridica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Crie  o método 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calculoIR.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pessoa física deverá ser calculado o desconto 12% do rendimento e para  pessoa jurídica 15% do valor do rendimento.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Construa dois objetos em outra classe com o nome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TestaIr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Exiba os dados e o valor a pagar de cada tipo de pessoa.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descr="https://lh6.googleusercontent.com/g28-P_rOuiMgzNGGpYkvNe-DGoEjNF1BQ7zKwXHdadv4G-44vlehRMzothJwKshcPvOQED3JE_zFX-FbBKuaEKpB6DFu7Btq-0C3dfsgbzVuBW1U2k9qgOyt237IhOx4FKSRSOk"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26" y="4052926"/>
            <a:ext cx="5462100" cy="1497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NuKIGOPbxzLWIW_zC6BN3pIm4A_Y84aTFyrBNMVANi6pZnemjx4c6XRW8J_jb6Zi4aEb5UF3lW_-vWFipgoiCsAF_kt_zZWdTfWiNhFuAEBTiBi2R2pgp9ao67lbu0kKhb68FHw" id="235" name="Google Shape;2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623" y="1225550"/>
            <a:ext cx="5509275" cy="167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W-DD3Kms65z4Wd5SAVufk6rzHYe-TSdpKlx1YsZvQ8yWR3aelTXYR-WWzpjGGds13MfCmDEJ36cPTC3n5GdXDa5fGkslzkB3SUK62b_dQHSy2rMqtmEP7meejH6T37FGb89jBg8" id="236" name="Google Shape;2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24" y="1225550"/>
            <a:ext cx="3459094" cy="2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descr="https://lh6.googleusercontent.com/eFDEAaUA_tVJGJ3_8GQcp08JDFj-VSo07vWoznnQaIJ8asByGTvvDrSpcoTRrauKdCLUOKWgx5iznonHpuTRFYSA83S0NMHURHEWhDl2MsPuMyYutjhbNQxx7lgGGmh1EQVeUH8"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892" y="869589"/>
            <a:ext cx="4983163" cy="269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PySjDRk_xZmjuupBk5g6C9H6KG4IdjIjehb6Ey86a-7NzncIPY4a-ZVTrJbQhyAcmgjKU9DDWH6-5BgRN7KgjuEfcseojB8XF46sU-bD5eFnropw5rIyEK1rljQF4uj4Oyg0BnY" id="243" name="Google Shape;2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166" y="3786190"/>
            <a:ext cx="4983163" cy="258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5I0On7P3mCiKHv_uirPXB6oT_8RWNdmex55_6Bq4QsdR9A3ebhPQ-SqFcd5oT_ykg1oOl3PdDIP87kFm0Y0p5JLFajdRO4YxKwSJGWBy2ye4ESWC7KrSbOiwWiRUFlBiA1h0PAw" id="244" name="Google Shape;2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852" y="857232"/>
            <a:ext cx="5372100" cy="2571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7"/>
          <p:cNvCxnSpPr/>
          <p:nvPr/>
        </p:nvCxnSpPr>
        <p:spPr>
          <a:xfrm flipH="1" rot="10800000">
            <a:off x="5452264" y="4714884"/>
            <a:ext cx="928694" cy="78581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17"/>
          <p:cNvSpPr/>
          <p:nvPr/>
        </p:nvSpPr>
        <p:spPr>
          <a:xfrm>
            <a:off x="6666710" y="3786207"/>
            <a:ext cx="4071900" cy="428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6738150" y="3831200"/>
            <a:ext cx="39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 referência ao construtor da super classe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6666700" y="4434346"/>
            <a:ext cx="4429200" cy="1066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6809661" y="4485061"/>
            <a:ext cx="414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Uma subclasse herda todos  atributos, métodos de sua superclasse.  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Construtores não são herdados por subclasses, mas o construtor da superclasse pode ser chamado a partir da subclasse utilizando o comando </a:t>
            </a:r>
            <a:r>
              <a:rPr b="1" lang="pt-BR" sz="1200">
                <a:solidFill>
                  <a:srgbClr val="FFFF00"/>
                </a:solidFill>
              </a:rPr>
              <a:t>super</a:t>
            </a:r>
            <a:r>
              <a:rPr b="1" lang="pt-BR" sz="1200">
                <a:solidFill>
                  <a:schemeClr val="lt1"/>
                </a:solidFill>
              </a:rPr>
              <a:t>.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descr="https://lh3.googleusercontent.com/5pz30kWJRvPnutsGafzPtBfpTILbiLaPVJyYWu5OmXYJnAt91ZZ5lTia3XkVdnf5YknoIWlehPmw_HgkCUSbDTnvtCiUPXiAlcDBxPQhZGwiOg9rzahfJ-lv-Mw2J_WvSSa5N3M"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736" y="4500570"/>
            <a:ext cx="36576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_zN76MmSoVcGSoNrrc494YlUuyuBnb8bDWf3Z8lsAfD00Du0eJ9V6KhSahmN9ZowaZfoOdJNjKru0xEXDfbtsI4jdFsHX7u574ay1v3K0Hr9CpWf9U4GqhzbG4KeokalP9ksRxU"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900" y="4500570"/>
            <a:ext cx="37941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1451725" y="3429000"/>
            <a:ext cx="29289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Métodos calculaIR classe PessoaFisica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81100" y="3500449"/>
            <a:ext cx="2928900" cy="48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calculaIR classe PessoaJuridica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Classe TestaIr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u="sng"/>
          </a:p>
        </p:txBody>
      </p:sp>
      <p:sp>
        <p:nvSpPr>
          <p:cNvPr id="265" name="Google Shape;265;p19"/>
          <p:cNvSpPr/>
          <p:nvPr/>
        </p:nvSpPr>
        <p:spPr>
          <a:xfrm>
            <a:off x="4237818" y="5429264"/>
            <a:ext cx="2928958" cy="2857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Inserir o getter para o nome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https://lh4.googleusercontent.com/dwIASvE0rlv6cRBRfH2NRE1nTxieiJJN4ygarE9YtEyvt02ZwZ84jiYjXMYKvhRFnGnMGzfjpxM3LgXBExqsYI5ZyBhVGV0xqd7ILeaVhNNZJtQszHLp1O6oRMbnrvPpINaUAx8"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425" y="2071675"/>
            <a:ext cx="9291626" cy="3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09521" y="1166014"/>
            <a:ext cx="109713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que vimos até agora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que é Java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Eclipse IDE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Nosso primeiro código em Java : “Olá Mundo!”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Variáveis Primitivas e Controle de Fluxo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Orientação a objetos básica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Modificadores de Acesso e Atributos de Classe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Escopo de Variáveis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atributo “static”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CLASSE OBJECT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Toda classe em Java herda implicitamente a classe Object.   A classe Object, possui alguns métodos, dentre eles o toString( ).  O método toString  descreve qual instância de objeto está sendo utilizada . Ela  retorna um texto com o nome da classe mais um código hexadecimal chamado de hash code.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Como herdamos da classe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podemos sobrescrever o método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pois não estamos interessados no valor que está sendo exibido.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https://lh3.googleusercontent.com/LHu_xinhQBurkB_jymAmVvrvM2b5ATRaGjl7Ks__fLLCnOMu1eSlQQv4vbXOcilAWvYVap2kx-u4D3Mj_YbBsUXO4l38gZ_UHv3N0y8FJssm2_TfmpgwnknGLDksSXNIPFtNqzI"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251" y="2500299"/>
            <a:ext cx="3214725" cy="4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/>
          <p:nvPr/>
        </p:nvSpPr>
        <p:spPr>
          <a:xfrm>
            <a:off x="6095200" y="2452700"/>
            <a:ext cx="4420500" cy="452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</a:rPr>
              <a:t>Adicione</a:t>
            </a:r>
            <a:r>
              <a:rPr b="1" lang="pt-BR">
                <a:solidFill>
                  <a:schemeClr val="lt1"/>
                </a:solidFill>
              </a:rPr>
              <a:t> as duas linhas na classe TestaIr e execute.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5" name="Google Shape;275;p20"/>
          <p:cNvCxnSpPr/>
          <p:nvPr/>
        </p:nvCxnSpPr>
        <p:spPr>
          <a:xfrm flipH="1">
            <a:off x="5380826" y="2607464"/>
            <a:ext cx="714380" cy="3571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s://lh4.googleusercontent.com/TlbvtB7tO4Zwgh61FEd5L4J8ulcfE4kVDOkWo10ExBtcpro2fqwHTmyhFAQhxBRiz6SSEmWCVciDUZ8iiITULvEz741k_mNGyAaA_r7Oi4tgPd-207Y5tS6uqhy9C9yRpBb1Fjo"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18" y="3714752"/>
            <a:ext cx="6904038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/>
          <p:nvPr/>
        </p:nvSpPr>
        <p:spPr>
          <a:xfrm>
            <a:off x="8452648" y="3655261"/>
            <a:ext cx="3128400" cy="452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00"/>
                </a:solidFill>
              </a:rPr>
              <a:t>Adicione</a:t>
            </a:r>
            <a:r>
              <a:rPr b="1" lang="pt-BR" sz="1500">
                <a:solidFill>
                  <a:schemeClr val="lt1"/>
                </a:solidFill>
              </a:rPr>
              <a:t> o toString na classe PessoaFisica</a:t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278" name="Google Shape;278;p20"/>
          <p:cNvCxnSpPr/>
          <p:nvPr/>
        </p:nvCxnSpPr>
        <p:spPr>
          <a:xfrm flipH="1">
            <a:off x="7738280" y="3893348"/>
            <a:ext cx="714380" cy="1785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s://lh4.googleusercontent.com/EOyEv4iLqAQigvKRFGprARRcUChulJMYrPWgFHDe2wI1pE0tOksuqIdPhfJ-Mg_W2q6rp8oTrcYLEHkkxZVBMlqnvpbdzhdD9MeMsgeP50gLKcPwVwBkQtET8_X5Pn_dnqfzO7U" id="279" name="Google Shape;2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356" y="4643446"/>
            <a:ext cx="6983413" cy="788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/>
          <p:nvPr/>
        </p:nvSpPr>
        <p:spPr>
          <a:xfrm>
            <a:off x="8595525" y="4492627"/>
            <a:ext cx="3024900" cy="452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</a:rPr>
              <a:t>Adicione</a:t>
            </a:r>
            <a:r>
              <a:rPr b="1" lang="pt-BR">
                <a:solidFill>
                  <a:schemeClr val="lt1"/>
                </a:solidFill>
              </a:rPr>
              <a:t> o toString na classe PessoaJuridica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81" name="Google Shape;281;p20"/>
          <p:cNvCxnSpPr/>
          <p:nvPr/>
        </p:nvCxnSpPr>
        <p:spPr>
          <a:xfrm flipH="1">
            <a:off x="7881156" y="4750604"/>
            <a:ext cx="714380" cy="17859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s://lh3.googleusercontent.com/RWefNubKg_SfpATkZkC7g9CirMLXTfzVGdkWgfiOfsU-9ywn47d0q1frqcDTN8snvrClST_UNXpE7l4ddsF1HmKA5yC-M4c2r_grVwUjTWCupuyz3Q3VHycMw5CJs_VmIOIE_Po" id="282" name="Google Shape;28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794" y="5643578"/>
            <a:ext cx="2879725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/>
          <p:nvPr/>
        </p:nvSpPr>
        <p:spPr>
          <a:xfrm>
            <a:off x="5523700" y="5450425"/>
            <a:ext cx="5125200" cy="407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00"/>
                </a:solidFill>
              </a:rPr>
              <a:t>Remova</a:t>
            </a:r>
            <a:r>
              <a:rPr b="1" lang="pt-BR">
                <a:solidFill>
                  <a:schemeClr val="lt1"/>
                </a:solidFill>
              </a:rPr>
              <a:t> os outros System.out.println deixe somente essas duas linhas para exibição na tela na classeTestaIr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4" name="Google Shape;284;p20"/>
          <p:cNvCxnSpPr>
            <a:stCxn id="283" idx="1"/>
          </p:cNvCxnSpPr>
          <p:nvPr/>
        </p:nvCxnSpPr>
        <p:spPr>
          <a:xfrm flipH="1">
            <a:off x="4023400" y="5654275"/>
            <a:ext cx="1500300" cy="71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609521" y="937676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2) Criar uma classe com o nome Funcionario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   - Atributos  protected do Funcionario :  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    String(nome,cpf) 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    double(salario) 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    String(turno)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	- Criar uma classe com o nome Gerente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	- Atributos private do Gerente :  String(nivel)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	- Criar uma classe com o nome Assistente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  	- Atributos  private do Assistente :  double(adicional)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pt-BR" sz="1500"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latin typeface="Arial"/>
                <a:ea typeface="Arial"/>
                <a:cs typeface="Arial"/>
                <a:sym typeface="Arial"/>
              </a:rPr>
              <a:t>- Insira o construtor na classe Funcionario(nome, e salario ) ,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  Gerente(nome, e salario ) e Assistente (nome, salario  e adicional).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pt-BR" sz="1500"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latin typeface="Arial"/>
                <a:ea typeface="Arial"/>
                <a:cs typeface="Arial"/>
                <a:sym typeface="Arial"/>
              </a:rPr>
              <a:t> - Insira o método toString na classes Funcionario para exibir o nome e o salário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	 - Métodos 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- Todos os funcionários tem 1% na participação sendo que os gerentes tem mais 200 reais na     participação.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    - No salário do Assistente será acrescentado o valor  do adicional.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descr="https://lh4.googleusercontent.com/FcJo4Y3ziVMdidZTwT6resjG7-EDmcKUupH1BRPCZE6GbUQ55xq_KBqJKC2r3qdl8AR0IAcrJOVNdHX6a0f-BCRtM86M_-c89m9DxRkXxduUoSRz6UAtx6SseEwkplF7a6KRYIs" id="296" name="Google Shape;2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28" y="928670"/>
            <a:ext cx="3522521" cy="3714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I2UGvvsiqzHxianGyGtRD40YYB2BSHbK_So9jrIFuRzOysRMZFc0UGsEAVns4IEHXJFWseb3TPhd361uyscCHkJFOS0FLuoSdlb8Nqx-4XaywoHm2yxHzws5hHs6n8GjxSSwSgM" id="297" name="Google Shape;2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5338" y="785794"/>
            <a:ext cx="4472058" cy="2786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7DZzyHiGncF3MAQNIrVTHIYHqnIMnjGrH4Jj9EmtmLACiFmNIY8zvXDzo_nT9U407JUIShJVpHPbaxdableAHZ58G3S76kJcwHXI9SuR_SzphDufP9JfIJPIaj4Xii2B5NwHhHM" id="298" name="Google Shape;2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6248" y="2714620"/>
            <a:ext cx="3857652" cy="3314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EKswnJdVOAKxYs1Fs7Xqwo9hNLgyKWrFv7iJygZeMD7WeeQ7tTgEthui6aiPPbgMMcUqnNzMZoFf9M4fAM0DEQHvJ1T1t7zeIfqXkJg-VVz9OpLdYeG5lZNIQFzFtU9Yx1Ql09A" id="299" name="Google Shape;29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8280" y="3357562"/>
            <a:ext cx="4153681" cy="2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23042" y="928670"/>
            <a:ext cx="10971372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1) Crie as classes Maratonista, AtletaAmador, AtletaProfissional, seus atributos, construtores, toString, getters conforme o diagrama de classe abaixo: 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Crie um método com o nome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verificaSituacao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em que:</a:t>
            </a:r>
            <a:br>
              <a:rPr lang="pt-BR" sz="1600">
                <a:latin typeface="Arial"/>
                <a:ea typeface="Arial"/>
                <a:cs typeface="Arial"/>
                <a:sym typeface="Arial"/>
              </a:rPr>
            </a:br>
            <a:r>
              <a:rPr lang="pt-BR" sz="1600">
                <a:latin typeface="Arial"/>
                <a:ea typeface="Arial"/>
                <a:cs typeface="Arial"/>
                <a:sym typeface="Arial"/>
              </a:rPr>
              <a:t>- Atletas com idade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maior que 18 ou altura maior ou igual a 1.80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poderão participar da maratona como maratonista.  Deverá ser exibida a mensagem partipará ou não participará da competição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pt-BR" sz="1600">
                <a:latin typeface="Arial"/>
                <a:ea typeface="Arial"/>
                <a:cs typeface="Arial"/>
                <a:sym typeface="Arial"/>
              </a:rPr>
            </a:br>
            <a:r>
              <a:rPr lang="pt-BR" sz="1600">
                <a:latin typeface="Arial"/>
                <a:ea typeface="Arial"/>
                <a:cs typeface="Arial"/>
                <a:sym typeface="Arial"/>
              </a:rPr>
              <a:t>- Instancie 3 atletas em uma classe com o nome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TestaMaratonista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exiba os dados do toString e chame 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  o método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verificaSituacao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para saber se o atleta poderá ou não participar da competição.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</a:t>
            </a:r>
            <a:endParaRPr/>
          </a:p>
        </p:txBody>
      </p:sp>
      <p:pic>
        <p:nvPicPr>
          <p:cNvPr descr="https://lh5.googleusercontent.com/kXOCjOz14OY5FR2K8CEuSPGEIi9dQmrIdJu0iOxEqfiMm997GjhqGgI7AjiplW4Nh7EBuNUIdgnBBfodBl2jUC0NkGRbk_Cd4swWuS_w4oflgsZ5HkRCsReh88LbX5AuqcTkO00" id="306" name="Google Shape;3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122" y="1572547"/>
            <a:ext cx="9268168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523042" y="928670"/>
            <a:ext cx="10971372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12" name="Google Shape;312;p2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– RESOLUÇÃO </a:t>
            </a:r>
            <a:endParaRPr/>
          </a:p>
        </p:txBody>
      </p:sp>
      <p:pic>
        <p:nvPicPr>
          <p:cNvPr descr="https://lh6.googleusercontent.com/bR9p2-cqKSpydEy44rPEj34gDNIXoHoVuSgpDN38NQEBfYkS5fsjR8bqwykxxiGZoh0y30UW892j1DoMzL0fg022EIgQ2aEwGlgdX95qS1lKue0Ej0_Gl6HCF-VK4kB8CT41nMo"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90" y="857232"/>
            <a:ext cx="6286544" cy="5150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P7YfbQsIgLojdOGtSNMaecQv8QYDqF2kcHcdScE5UcClfAim0LAuGiZ-qWZDoqPWA1UchIfuYBAhaCW5NeClAlvAGvZ0cc0ROvhT4JJKFAmjN0JLbK1WwHufogSIpbMchkUlfHk" id="314" name="Google Shape;3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768" y="785794"/>
            <a:ext cx="5786478" cy="2743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feI7uuIWfAlBA_zis2Ylj9hwTeJzaDBqaRyiKwZh0X8f2fRnGFBrzMizVLBwVvPYvZaRrwmkGP-xZFHYhR5q-HiEj4Fs-lEXYbqE2d8iB6bus0SpVE2eenGvImLIFepzf1tE-NU" id="315" name="Google Shape;31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8115" y="3262642"/>
            <a:ext cx="4770384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– RESOLUÇÃO </a:t>
            </a:r>
            <a:endParaRPr/>
          </a:p>
        </p:txBody>
      </p:sp>
      <p:pic>
        <p:nvPicPr>
          <p:cNvPr descr="https://lh6.googleusercontent.com/IRiRLUPZ1fBROD80Uv9vYs-uQUMChJO0E3ifPg0MNsAp0wZId9THzjxZ8ZBCLjlW4vivMype50G3cp1cAY6CdS5wTQJ_cmiTQh5ZVfPbkXHiVOA48Hmju7lQPQFm9-uSUprKR0g"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612" y="1285860"/>
            <a:ext cx="7018338" cy="39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523042" y="928670"/>
            <a:ext cx="10971372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No polimorfismo um objeto pode ser referenciado de várias formas. Na programação orientada a objetos, este termo se refere a uma determinada classe que possui a capacidade de alterar o comportamento de um método para adequá-lo a necessidade solicitada.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Tipos de Polimorfismo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Overloading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(sobrecarga de métodos) - Temos dois ou mais métodos com o mesmo nome, mas aceitando parâmetros diferentes com assinaturas diferentes.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Overriding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(sobrescrita de métodos) - Um objeto possui um método alterado, a partir de um método herdado de uma super classe.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POLIMORFISMO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523042" y="928670"/>
            <a:ext cx="10971372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33" name="Google Shape;333;p2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pic>
        <p:nvPicPr>
          <p:cNvPr descr="https://lh3.googleusercontent.com/FDdVtTG5aE8Wjb_A5_g2YWc6HFaqgKgn_aoA4qFsZmOjjDKRNVwutUfrgJu2Me42hzxPURejKkx8D52IUpxP55EI0KufXM2CxFw0ztyVG9TohwmZFnCL5AXG7W9f5qcFQzA8Mas"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702" y="1071546"/>
            <a:ext cx="381793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bbKZwivaxqQg5zvTHJJO4scyz79qSnelOj-Cfqqo2ZgxgDYvwiJqf2pMpGpdXxe4oekZhOSTScTfjA3ZrJIfV7cgagDK8hH4FQni3OXhAOwtHDtQEMtSZyJsBvM3JzxgtyQIn6c" id="335" name="Google Shape;33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6578" y="3143248"/>
            <a:ext cx="39433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6NKmyL7cGuB0WGSMsEX48HbW2iVZFXqsKrWv9tzdtsIbeJUgpHt4dslkjBPwwHIhhasZrpJhzMLYwG0eDX5jj_xuUVBH2SWQtxYebAxsTOoak2glAWY8GVae1oHmFccuUZNYFds" id="336" name="Google Shape;33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042" y="1000108"/>
            <a:ext cx="3342974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/>
          <p:nvPr/>
        </p:nvSpPr>
        <p:spPr>
          <a:xfrm>
            <a:off x="6809586" y="5357826"/>
            <a:ext cx="3643338" cy="2857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sobrescrita de método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 flipH="1" rot="5400000">
            <a:off x="8131189" y="4750603"/>
            <a:ext cx="714380" cy="35719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pic>
        <p:nvPicPr>
          <p:cNvPr descr="https://lh5.googleusercontent.com/r46lg1SPFW3RSUIRUDs8MDjgyAKIM5U_dTBMES7Mp5dudAV59tzpxXLdznrUzhoKrZguT2hi_DS_dIjtQWZ0f3vdDJSLxd0mBSjXGuLfktHHXLh7_OXuzfrd6aK2dPGGpfNV1Fk"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80" y="1857364"/>
            <a:ext cx="6035675" cy="321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/>
          <p:nvPr/>
        </p:nvSpPr>
        <p:spPr>
          <a:xfrm>
            <a:off x="7238226" y="2327775"/>
            <a:ext cx="3774000" cy="815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Tecnico é um Empregado.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O polimorfismo é utilizado. Instanciamos um Tecnico que é um Empregado.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346" name="Google Shape;346;p28"/>
          <p:cNvCxnSpPr/>
          <p:nvPr/>
        </p:nvCxnSpPr>
        <p:spPr>
          <a:xfrm>
            <a:off x="4237818" y="3000372"/>
            <a:ext cx="285752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7" name="Google Shape;347;p28"/>
          <p:cNvSpPr/>
          <p:nvPr/>
        </p:nvSpPr>
        <p:spPr>
          <a:xfrm>
            <a:off x="5452264" y="5143512"/>
            <a:ext cx="4214842" cy="3571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O polimorfismo só existe com a herança.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6809575" y="3652825"/>
            <a:ext cx="5062200" cy="49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O método invocado é o de Tecnico e não o de Empregado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349" name="Google Shape;349;p28"/>
          <p:cNvCxnSpPr/>
          <p:nvPr/>
        </p:nvCxnSpPr>
        <p:spPr>
          <a:xfrm>
            <a:off x="3523438" y="4000504"/>
            <a:ext cx="300039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523042" y="928670"/>
            <a:ext cx="10971372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6881025" y="3429000"/>
            <a:ext cx="3217800" cy="357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Qual método será invocado agora?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7023900" y="1142975"/>
            <a:ext cx="2857500" cy="357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Adicione as linhas destacadas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358" name="Google Shape;358;p29"/>
          <p:cNvCxnSpPr/>
          <p:nvPr/>
        </p:nvCxnSpPr>
        <p:spPr>
          <a:xfrm>
            <a:off x="3523438" y="4000504"/>
            <a:ext cx="300039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https://lh6.googleusercontent.com/0ei4wvpedF5MgmU2gcKm1shoIqJuafN_Dll3xUH6kjE1BMSPnKlA44pgHSpGAEg5iyZQl1Pe0tkMHZAjVW0ST--VTExFPzviBRkk1WXg9SU97dvrjAHf6xwwxnrAkvI459NnUMI" id="359" name="Google Shape;3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59" y="929413"/>
            <a:ext cx="6389688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9"/>
          <p:cNvCxnSpPr/>
          <p:nvPr/>
        </p:nvCxnSpPr>
        <p:spPr>
          <a:xfrm>
            <a:off x="3880628" y="3571876"/>
            <a:ext cx="285752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– AULA ANTERIOR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09521" y="830246"/>
            <a:ext cx="109713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1) Crie uma classe chamada Empregado que inclui as três informações a seguir como atributos: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• nome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•sobrenome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•salario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Sua classe deve ter um construtor que inicializa os três atributos.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 Forneça um método set e get para cada atributo.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Escreva um aplicativo de teste que demonstra as capacidades da classe.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Crie um método calculaImpostoRenda para descontar no salário de acordo com a tabela: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Crie duas instâncias da classe Empregado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Calcule o imposto de renda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Exibe os dados do usuário com o </a:t>
            </a:r>
            <a:r>
              <a:rPr lang="pt-BR" sz="1400" u="sng">
                <a:latin typeface="Arial"/>
                <a:ea typeface="Arial"/>
                <a:cs typeface="Arial"/>
                <a:sym typeface="Arial"/>
              </a:rPr>
              <a:t>salário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já descontado o imposto de renda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737356" y="3357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{076AAFF6-1E4E-44AB-AA50-4676A15C28AB}</a:tableStyleId>
              </a:tblPr>
              <a:tblGrid>
                <a:gridCol w="2373200"/>
                <a:gridCol w="2373200"/>
              </a:tblGrid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Salário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Desconto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menores que 1903,98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entre que 1903,98 e 2826,65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7,5%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entre que 2826,66 e 3751,05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entre que 3751,06 e 4664,68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22,5%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maior que 4664,68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27,5%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– AULA ANTERIOR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09521" y="928671"/>
            <a:ext cx="1097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2) Criar uma classe pedido com os seguintes atributos: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numero (int)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dataPedido (LocalDate)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quantidade (double)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valor (double)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- total (double)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latin typeface="Arial"/>
                <a:ea typeface="Arial"/>
                <a:cs typeface="Arial"/>
                <a:sym typeface="Arial"/>
              </a:rPr>
              <a:t>Inserir o construtor com os atributos numero, dataPedido, quantidade e valor</a:t>
            </a:r>
            <a:br>
              <a:rPr lang="pt-BR" sz="1400"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latin typeface="Arial"/>
                <a:ea typeface="Arial"/>
                <a:cs typeface="Arial"/>
                <a:sym typeface="Arial"/>
              </a:rPr>
              <a:t>Inserir os getters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Criar um método para finalizar o pedido que caso o dia do pedido for um domingo  o cliente terá um desconto de 10% no valor do pedido.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latin typeface="Arial"/>
                <a:ea typeface="Arial"/>
                <a:cs typeface="Arial"/>
                <a:sym typeface="Arial"/>
              </a:rPr>
              <a:t>Criar 3 instâncias em uma nova classe com o main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Finalizar o pedido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	Mostrar o total dos pedidos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ILUSTRANDO COM EXEMPLO	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609521" y="1080926"/>
            <a:ext cx="10971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Um banco possui contas, clientes e funcionários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Como seria a classe funcionário?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23" y="1979350"/>
            <a:ext cx="3884875" cy="18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ILUSTRANDO COM EXEMPLO	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609521" y="1063026"/>
            <a:ext cx="1097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 Gerente é um funcionário especial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Além do funcionário comum, temos outros cargos, como os gerentes. Naturalmente, eles têm informações em comum com os demais funcionários e outras informações exclusivas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25" y="2288900"/>
            <a:ext cx="5744250" cy="22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8189" y="2288909"/>
            <a:ext cx="2143140" cy="251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ILUSTRANDO COM EXEMPLO	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609521" y="1063026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Estendendo a classe funcionário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Em Java, existe um jeito de relacionarmos uma classe de tal maneira que uma delas herda tudo que a outra tem. Em nosso caso, queremos que Gerente possua todos os métodos e atributos de Funcionário.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Para isso utilizamos a cláusula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na definição da classe.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24" y="2464574"/>
            <a:ext cx="5186275" cy="21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589" y="2445459"/>
            <a:ext cx="2143140" cy="251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GENERALIZAÇÃO/ESPECIALIZAÇÃO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609546" y="1166014"/>
            <a:ext cx="10971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generalização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indica que uma classe mais geral, a superclasse, tem atributos, operações e associações comuns que são compartilhados por classes mais especializadas, as subclasses. O objetivo dessa operação é a criação de uma classe genérica que representará os atributos e métodos existentes em duas ou mais classes específicas.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especialização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se caracteriza pela criação de duas ou mais classes específicas a partir de uma classe genérica para representar atributos e métodos que são distintos entre elas.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7qgfrC49OHoStlOZvFkeXPye2Mej9w8_mnCjKo6IMiwDTUa-sGJrNY_MIfWoG_U_anll6sGEA3lf829lUHvFiN20_I8_orX0bcIxKxwBwwzDLcXO3Pit2IocqM5-jtv1siuNDMk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087" y="2775700"/>
            <a:ext cx="3993049" cy="31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 rot="-5400000">
            <a:off x="2784864" y="4077518"/>
            <a:ext cx="152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 rot="-5400000">
            <a:off x="7619416" y="3914753"/>
            <a:ext cx="161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8"/>
          <p:cNvCxnSpPr/>
          <p:nvPr/>
        </p:nvCxnSpPr>
        <p:spPr>
          <a:xfrm rot="5400000">
            <a:off x="8177434" y="4285464"/>
            <a:ext cx="12858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8"/>
          <p:cNvCxnSpPr/>
          <p:nvPr/>
        </p:nvCxnSpPr>
        <p:spPr>
          <a:xfrm rot="-5400000">
            <a:off x="3148392" y="4214110"/>
            <a:ext cx="12858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609521" y="1045126"/>
            <a:ext cx="1097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Quando trabalhamos com várias classes e algumas classes têm características em comum, essas características podem ser colocadas em uma classe base ou super classe. A partir de uma classe base podemos criar subclasses e acrescentar a cada uma suas particularidades.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EGMsuFi3wzHKtifQVK61Moo0wuB6Vka47q9JgYgmecHnBXoPP4z2qaU5bJsl63hFuGdE6vxPQRQUnDA_sqBuoOHKA3Clbq-a4UQYlJd6uN--cdZB9Cii7ry8o88bS5ISuexS4GA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104" y="2206900"/>
            <a:ext cx="5729670" cy="371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/>
          <p:nvPr/>
        </p:nvSpPr>
        <p:spPr>
          <a:xfrm>
            <a:off x="1934251" y="2900774"/>
            <a:ext cx="2071800" cy="571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2005689" y="2972212"/>
            <a:ext cx="15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Classe</a:t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789585" y="5143512"/>
            <a:ext cx="2071800" cy="571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 Classes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8846400" y="2900774"/>
            <a:ext cx="500100" cy="250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9703654" y="3600941"/>
            <a:ext cx="2214600" cy="928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9846530" y="3742092"/>
            <a:ext cx="192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classes da UML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2020-07-30T21:40:05Z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