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04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hT3vlbnj4g3GOMfF5lvlwZ6bji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3832225" y="-1622504"/>
            <a:ext cx="4525963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type="title"/>
          </p:nvPr>
        </p:nvSpPr>
        <p:spPr>
          <a:xfrm rot="5400000">
            <a:off x="7283708" y="1828980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 rot="5400000">
            <a:off x="1696436" y="-812276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subTitle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" type="body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3"/>
          <p:cNvSpPr txBox="1"/>
          <p:nvPr>
            <p:ph idx="2" type="body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33"/>
          <p:cNvSpPr txBox="1"/>
          <p:nvPr>
            <p:ph idx="3" type="body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3"/>
          <p:cNvSpPr txBox="1"/>
          <p:nvPr>
            <p:ph idx="4" type="body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3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/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" type="body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35"/>
          <p:cNvSpPr txBox="1"/>
          <p:nvPr>
            <p:ph idx="2" type="body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/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/>
          <p:nvPr>
            <p:ph idx="2" type="pic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6"/>
          <p:cNvSpPr txBox="1"/>
          <p:nvPr>
            <p:ph idx="1" type="body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-8564" y="-6795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78" y="5747619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27"/>
          <p:cNvGrpSpPr/>
          <p:nvPr/>
        </p:nvGrpSpPr>
        <p:grpSpPr>
          <a:xfrm>
            <a:off x="6273344" y="6277209"/>
            <a:ext cx="5646438" cy="542741"/>
            <a:chOff x="6277365" y="118439"/>
            <a:chExt cx="5646438" cy="542741"/>
          </a:xfrm>
        </p:grpSpPr>
        <p:pic>
          <p:nvPicPr>
            <p:cNvPr id="18" name="Google Shape;18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7"/>
            <p:cNvPicPr preferRelativeResize="0"/>
            <p:nvPr/>
          </p:nvPicPr>
          <p:blipFill rotWithShape="1">
            <a:blip r:embed="rId3">
              <a:alphaModFix/>
            </a:blip>
            <a:srcRect b="20393" l="24600" r="22079" t="60610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23583" l="0" r="0" t="18079"/>
          <a:stretch/>
        </p:blipFill>
        <p:spPr>
          <a:xfrm>
            <a:off x="5053842" y="0"/>
            <a:ext cx="2594401" cy="151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27740" l="33356" r="16910" t="32938"/>
          <a:stretch/>
        </p:blipFill>
        <p:spPr>
          <a:xfrm>
            <a:off x="3104486" y="1449005"/>
            <a:ext cx="9087514" cy="538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8895608" y="4124622"/>
            <a:ext cx="308177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4543" y="0"/>
            <a:ext cx="4562475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710" y="3445461"/>
            <a:ext cx="2491892" cy="16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16308" l="24600" r="22079" t="16538"/>
          <a:stretch/>
        </p:blipFill>
        <p:spPr>
          <a:xfrm>
            <a:off x="647114" y="211016"/>
            <a:ext cx="3165231" cy="313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6990" y="362444"/>
            <a:ext cx="36552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4557932" y="0"/>
            <a:ext cx="7634068" cy="5317587"/>
          </a:xfrm>
          <a:prstGeom prst="rect">
            <a:avLst/>
          </a:prstGeom>
          <a:solidFill>
            <a:srgbClr val="B6DDE7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9" y="3923414"/>
            <a:ext cx="12192000" cy="29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2911618" y="5397502"/>
            <a:ext cx="9010954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Relacionamento entre classes</a:t>
            </a:r>
            <a:b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31/07/2020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RELACIONAMENTOS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609521" y="928671"/>
            <a:ext cx="10971372" cy="5197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As classes podem possuir  relacionamentos entre si, compartilhando informações umas com as outras. Há quatro tipos básicos de relacionamentos: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/>
              <a:t> generalização/especialização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/>
              <a:t> associação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/>
              <a:t> composição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pt-BR" sz="2000"/>
              <a:t> agregação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710" y="2714620"/>
            <a:ext cx="2748421" cy="25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/>
        </p:nvSpPr>
        <p:spPr>
          <a:xfrm>
            <a:off x="451604" y="214290"/>
            <a:ext cx="4766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GENERALIZAÇÃO/ESPECIALIZAÇÃO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380951" y="836614"/>
            <a:ext cx="10857087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generalização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indica que uma classe mais geral, a superclasse, tem atributos, operações e associações comuns que são compartilhados por classes mais especializadas, as subclasses. O objetivo dessa operação é a criação de uma classe genérica que representará os atributos e métodos existentes em duas ou mais classes específicas.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especialização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caracteriza pela criação de duas ou mais classes específicas a partir de uma classe genérica para representar atributos e métodos que são distintos entre elas.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1"/>
          <p:cNvGrpSpPr/>
          <p:nvPr/>
        </p:nvGrpSpPr>
        <p:grpSpPr>
          <a:xfrm>
            <a:off x="1289498" y="2643189"/>
            <a:ext cx="581394" cy="2014537"/>
            <a:chOff x="2324521" y="2571744"/>
            <a:chExt cx="435810" cy="2014534"/>
          </a:xfrm>
        </p:grpSpPr>
        <p:cxnSp>
          <p:nvCxnSpPr>
            <p:cNvPr id="172" name="Google Shape;172;p11"/>
            <p:cNvCxnSpPr/>
            <p:nvPr/>
          </p:nvCxnSpPr>
          <p:spPr>
            <a:xfrm flipH="1" rot="10800000">
              <a:off x="2714612" y="2571744"/>
              <a:ext cx="45719" cy="201453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3" name="Google Shape;173;p11"/>
            <p:cNvSpPr txBox="1"/>
            <p:nvPr/>
          </p:nvSpPr>
          <p:spPr>
            <a:xfrm rot="-5400000">
              <a:off x="1740806" y="3512649"/>
              <a:ext cx="1398138" cy="230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Generalização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1"/>
          <p:cNvGrpSpPr/>
          <p:nvPr/>
        </p:nvGrpSpPr>
        <p:grpSpPr>
          <a:xfrm>
            <a:off x="9575232" y="2643188"/>
            <a:ext cx="390860" cy="1928812"/>
            <a:chOff x="5967889" y="2643182"/>
            <a:chExt cx="292904" cy="1928826"/>
          </a:xfrm>
        </p:grpSpPr>
        <p:sp>
          <p:nvSpPr>
            <p:cNvPr id="175" name="Google Shape;175;p11"/>
            <p:cNvSpPr txBox="1"/>
            <p:nvPr/>
          </p:nvSpPr>
          <p:spPr>
            <a:xfrm rot="5400000">
              <a:off x="5354480" y="3399462"/>
              <a:ext cx="1457461" cy="230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Especialização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11"/>
            <p:cNvCxnSpPr/>
            <p:nvPr/>
          </p:nvCxnSpPr>
          <p:spPr>
            <a:xfrm>
              <a:off x="6215074" y="2643182"/>
              <a:ext cx="45719" cy="192882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407" y="2329176"/>
            <a:ext cx="6209492" cy="3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/>
        </p:nvSpPr>
        <p:spPr>
          <a:xfrm>
            <a:off x="665918" y="214290"/>
            <a:ext cx="28057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RELACIONAMENTOS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689718" y="857235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Associação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665918" y="1357298"/>
            <a:ext cx="91037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relacionamento que descreve o vínculo entre duas classes. É o tipo de relacionamento mais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encontrado em diagramas de classe.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9452801" y="3500454"/>
            <a:ext cx="1827900" cy="117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Notação UML atributos: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  publico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  privado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   protegido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3952078" y="3286125"/>
            <a:ext cx="1921200" cy="24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Representação UML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402" y="3776664"/>
            <a:ext cx="756821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/>
        </p:nvSpPr>
        <p:spPr>
          <a:xfrm>
            <a:off x="380951" y="233364"/>
            <a:ext cx="19656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COMPOSIÇÃO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523042" y="1142984"/>
            <a:ext cx="107618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Composição todo/parte 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uma forma especial de associação utilizada para mostrar que um tipo de objeto é composto, pelo menos em parte, de outro em uma relação.  Um símbolo de losango preenchido é ilustrado próximo a classe que representa o 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678" y="2714620"/>
            <a:ext cx="6692029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7309652" y="4500570"/>
            <a:ext cx="567784" cy="276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3094810" y="4429132"/>
            <a:ext cx="551561" cy="276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380951" y="233364"/>
            <a:ext cx="18822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AGREGAÇÃO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23051" y="1142975"/>
            <a:ext cx="130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Agregação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523042" y="1428736"/>
            <a:ext cx="107618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Agregação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existência do Objeto-Parte faz sentido, mesmo não existindo o Objeto-Todo.  Um símbolo de losango não preenchido é ilustrado próximo a classe que representa o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094810" y="4000504"/>
            <a:ext cx="551561" cy="276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7595404" y="3929066"/>
            <a:ext cx="567784" cy="276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2559099" y="5000625"/>
            <a:ext cx="7072200" cy="4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 time é formado por atletas, mas os atletas existem independentemente de um time existir.</a:t>
            </a:r>
            <a:r>
              <a:rPr b="1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116" y="2500306"/>
            <a:ext cx="676821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055" y="1125538"/>
            <a:ext cx="6535416" cy="444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2140" y="2492376"/>
            <a:ext cx="591743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 txBox="1"/>
          <p:nvPr/>
        </p:nvSpPr>
        <p:spPr>
          <a:xfrm>
            <a:off x="3908976" y="1519238"/>
            <a:ext cx="7934350" cy="25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atributo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endereco </a:t>
            </a: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é do tipo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 </a:t>
            </a: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irá fazer referência a um objeto deste tipo.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3042" y="763769"/>
            <a:ext cx="99298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Fazer o relacionamento entre Pessoa-Endereco. No exemplo abaixo a Pessoa mora em  um Endereço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65918" y="17137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16" y="1795464"/>
            <a:ext cx="10895182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/>
        </p:nvSpPr>
        <p:spPr>
          <a:xfrm>
            <a:off x="285714" y="714356"/>
            <a:ext cx="116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Fazer o relacionamento entre Pessoa-Imóvel. No exemplo abaixo a Pessoa possui um imóvel.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14" y="1074739"/>
            <a:ext cx="6349173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3458" y="1089025"/>
            <a:ext cx="4660293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 txBox="1"/>
          <p:nvPr/>
        </p:nvSpPr>
        <p:spPr>
          <a:xfrm>
            <a:off x="2285700" y="4860925"/>
            <a:ext cx="2753400" cy="800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atributo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dono </a:t>
            </a: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é do tipo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Pessoa </a:t>
            </a: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irá fazer referência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um objeto deste tipo.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7"/>
          <p:cNvCxnSpPr/>
          <p:nvPr/>
        </p:nvCxnSpPr>
        <p:spPr>
          <a:xfrm flipH="1">
            <a:off x="5039129" y="2276476"/>
            <a:ext cx="2592578" cy="243681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p17"/>
          <p:cNvSpPr txBox="1"/>
          <p:nvPr/>
        </p:nvSpPr>
        <p:spPr>
          <a:xfrm>
            <a:off x="665918" y="17137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64" y="1428750"/>
            <a:ext cx="756821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 txBox="1"/>
          <p:nvPr/>
        </p:nvSpPr>
        <p:spPr>
          <a:xfrm>
            <a:off x="2857125" y="3786200"/>
            <a:ext cx="6633000" cy="74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valor de referência da variável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é passado como argumento para o atributo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dono</a:t>
            </a: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na criação do objeto imóvel através do construtor.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8"/>
          <p:cNvCxnSpPr/>
          <p:nvPr/>
        </p:nvCxnSpPr>
        <p:spPr>
          <a:xfrm rot="5400000">
            <a:off x="5976077" y="2833720"/>
            <a:ext cx="1285875" cy="4761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04" y="857232"/>
            <a:ext cx="6171397" cy="5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6666710" y="785794"/>
            <a:ext cx="55237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Fazer o relacionamento entre Time-Atleta. No exemplo abaixo o time possui  um ou mais atletas.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140725" y="914400"/>
            <a:ext cx="1526100" cy="46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vetor de atletas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19"/>
          <p:cNvCxnSpPr/>
          <p:nvPr/>
        </p:nvCxnSpPr>
        <p:spPr>
          <a:xfrm flipH="1" rot="10800000">
            <a:off x="2951934" y="1057277"/>
            <a:ext cx="2093543" cy="22858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7" name="Google Shape;247;p19"/>
          <p:cNvCxnSpPr/>
          <p:nvPr/>
        </p:nvCxnSpPr>
        <p:spPr>
          <a:xfrm flipH="1" rot="10800000">
            <a:off x="3666314" y="1771650"/>
            <a:ext cx="4426766" cy="15715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8" name="Google Shape;248;p19"/>
          <p:cNvSpPr txBox="1"/>
          <p:nvPr/>
        </p:nvSpPr>
        <p:spPr>
          <a:xfrm>
            <a:off x="8188327" y="1628775"/>
            <a:ext cx="13692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Construtor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9"/>
          <p:cNvCxnSpPr/>
          <p:nvPr/>
        </p:nvCxnSpPr>
        <p:spPr>
          <a:xfrm flipH="1" rot="10800000">
            <a:off x="5095074" y="2628902"/>
            <a:ext cx="2617056" cy="2285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19"/>
          <p:cNvSpPr txBox="1"/>
          <p:nvPr/>
        </p:nvSpPr>
        <p:spPr>
          <a:xfrm>
            <a:off x="7822173" y="2478100"/>
            <a:ext cx="17352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getters e setters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7822174" y="3771900"/>
            <a:ext cx="3566100" cy="83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Varre o vetor para verificar se a posição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está vazia para adicionar a referência,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 estiver vazia adiciona o atleta.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9"/>
          <p:cNvCxnSpPr/>
          <p:nvPr/>
        </p:nvCxnSpPr>
        <p:spPr>
          <a:xfrm flipH="1" rot="10800000">
            <a:off x="5134365" y="4278313"/>
            <a:ext cx="2592580" cy="14446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3" name="Google Shape;253;p19"/>
          <p:cNvSpPr txBox="1"/>
          <p:nvPr/>
        </p:nvSpPr>
        <p:spPr>
          <a:xfrm>
            <a:off x="5095075" y="5572150"/>
            <a:ext cx="29979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Exibe todos os atletas do time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594480" y="21429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624320" y="792175"/>
            <a:ext cx="11380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pt-BR" u="none" cap="none" strike="noStrike">
                <a:solidFill>
                  <a:schemeClr val="dk1"/>
                </a:solidFill>
              </a:rPr>
              <a:t>1) Crie as classes, seus atributos, métodos, construtores, toString, getters e setters  conforme o diagrama de classe abaixo: 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23042" y="214290"/>
            <a:ext cx="5022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REVISÃO AULA ANTERIOR - HERANÇA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662" y="1689889"/>
            <a:ext cx="7396789" cy="412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179050" y="1231550"/>
            <a:ext cx="73968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 plano paga como valor inicial R$80,00 de consulta para o médico, anestesista ou clínica com desconto inicial de 5% de ISS.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médicos o valor por consulta  pago pelo plano de saúde aos médicos  terá acréscimo de 10% 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os anestesistas além dos 10% terá um acréscimo de mais R$ 1000,00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a classe de teste com o nome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TestePlano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Crie um objeto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Clinica, 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Médico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outro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Anestesista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Chame  o método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calculaValor</a:t>
            </a: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Exiba os dados do toString  e o valor a ser pago pelo plano.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048" y="1125552"/>
            <a:ext cx="7495475" cy="48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201" y="1268426"/>
            <a:ext cx="9776324" cy="397303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/>
          <p:nvPr/>
        </p:nvSpPr>
        <p:spPr>
          <a:xfrm>
            <a:off x="8471927" y="3290550"/>
            <a:ext cx="22716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Vetor com três posições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52" y="1872726"/>
            <a:ext cx="11333498" cy="405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 txBox="1"/>
          <p:nvPr/>
        </p:nvSpPr>
        <p:spPr>
          <a:xfrm>
            <a:off x="505819" y="260350"/>
            <a:ext cx="56133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VAMOS MONTAR A ESTRUTURA ABAIXO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737350" y="857226"/>
            <a:ext cx="100728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contato possui um ou vários telefones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contato possui um endereço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endereço pertence a uma cidade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cidade pertence a um estado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375" y="952525"/>
            <a:ext cx="7281750" cy="49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475" y="1057301"/>
            <a:ext cx="6600900" cy="50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4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00" y="928676"/>
            <a:ext cx="6461375" cy="3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0550" y="2270283"/>
            <a:ext cx="6461375" cy="344474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25" y="1915950"/>
            <a:ext cx="10130476" cy="40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9601" y="874575"/>
            <a:ext cx="4050825" cy="19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63" y="1052526"/>
            <a:ext cx="11296675" cy="36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187" y="984825"/>
            <a:ext cx="8488025" cy="47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175" y="790575"/>
            <a:ext cx="8139641" cy="5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455" y="1000125"/>
            <a:ext cx="9955504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49" y="1484314"/>
            <a:ext cx="12038033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>
            <a:off x="880232" y="905516"/>
            <a:ext cx="99132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uma nova classe, com o nome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ControlePagamento.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classe será responsável por totalizar todos os pagamentos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realizados pelo plano de saúde.  Neste exemplo não utilizaremos um atributo estático para acumular os totais.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594480" y="3143248"/>
            <a:ext cx="7670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Esta classe irá calcular o total pago pelo plano de saude a todos os médicos e clínicas.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058" y="1571612"/>
            <a:ext cx="4622198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096" y="3732278"/>
            <a:ext cx="59428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/>
          <p:nvPr/>
        </p:nvSpPr>
        <p:spPr>
          <a:xfrm>
            <a:off x="6809575" y="4143373"/>
            <a:ext cx="4829400" cy="112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aplicado 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estou passando como argumento o tipo </a:t>
            </a: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é o tipo mais alto na hierarquia das classes que utilizamos assim podemos passar qualquer elemento abaixo de plano como argumento.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 – PARTE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468835" y="785794"/>
            <a:ext cx="67640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classe </a:t>
            </a: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TestePlano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foi alterada para exibir o total pago pelo plano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6" y="1328739"/>
            <a:ext cx="11492004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