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iBwQhj/JNYC6LJTa5OxZtq3Brq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" name="Google Shape;16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99" y="5754414"/>
            <a:ext cx="12192000" cy="11171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21"/>
          <p:cNvGrpSpPr/>
          <p:nvPr/>
        </p:nvGrpSpPr>
        <p:grpSpPr>
          <a:xfrm>
            <a:off x="6277365" y="6284004"/>
            <a:ext cx="5646438" cy="542741"/>
            <a:chOff x="6277365" y="118439"/>
            <a:chExt cx="5646438" cy="542741"/>
          </a:xfrm>
        </p:grpSpPr>
        <p:pic>
          <p:nvPicPr>
            <p:cNvPr id="18" name="Google Shape;18;p2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5" y="205974"/>
              <a:ext cx="1687198" cy="3376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1"/>
            <p:cNvPicPr preferRelativeResize="0"/>
            <p:nvPr/>
          </p:nvPicPr>
          <p:blipFill rotWithShape="1">
            <a:blip r:embed="rId3">
              <a:alphaModFix/>
            </a:blip>
            <a:srcRect b="20393" l="24600" r="22079" t="60610"/>
            <a:stretch/>
          </p:blipFill>
          <p:spPr>
            <a:xfrm>
              <a:off x="8358936" y="143709"/>
              <a:ext cx="1706857" cy="477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65" y="118439"/>
              <a:ext cx="2081571" cy="5427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9.jp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b="23584" l="0" r="0" t="18079"/>
          <a:stretch/>
        </p:blipFill>
        <p:spPr>
          <a:xfrm>
            <a:off x="5053185" y="0"/>
            <a:ext cx="2594064" cy="1513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 b="27740" l="33356" r="16910" t="32938"/>
          <a:stretch/>
        </p:blipFill>
        <p:spPr>
          <a:xfrm>
            <a:off x="3104081" y="1449007"/>
            <a:ext cx="9086332" cy="538870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8894451" y="4124622"/>
            <a:ext cx="308137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-4542" y="0"/>
            <a:ext cx="4561881" cy="6837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1591" y="3445461"/>
            <a:ext cx="2491568" cy="1612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6">
            <a:alphaModFix/>
          </a:blip>
          <a:srcRect b="16308" l="24600" r="22079" t="16538"/>
          <a:stretch/>
        </p:blipFill>
        <p:spPr>
          <a:xfrm>
            <a:off x="647031" y="211016"/>
            <a:ext cx="3164819" cy="313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55930" y="362444"/>
            <a:ext cx="3654744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/>
          <p:nvPr/>
        </p:nvSpPr>
        <p:spPr>
          <a:xfrm>
            <a:off x="4557340" y="2"/>
            <a:ext cx="7633074" cy="5317587"/>
          </a:xfrm>
          <a:prstGeom prst="rect">
            <a:avLst/>
          </a:prstGeom>
          <a:solidFill>
            <a:srgbClr val="B3C6E7">
              <a:alpha val="5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97" y="3923414"/>
            <a:ext cx="12190413" cy="29481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2911238" y="5397502"/>
            <a:ext cx="9009782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 I </a:t>
            </a:r>
            <a:b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Enumeração e “final”</a:t>
            </a:r>
            <a:br>
              <a:rPr b="0" i="0" lang="pt-BR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pt-BR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28/07/2020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/>
          <p:nvPr/>
        </p:nvSpPr>
        <p:spPr>
          <a:xfrm>
            <a:off x="1703389" y="746190"/>
            <a:ext cx="8785225" cy="64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pt-B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exemplo abaixo temos uma classe denominada TV, e que nossa TV deverá ser de uma das marcas pré definidas.</a:t>
            </a:r>
            <a:endParaRPr/>
          </a:p>
        </p:txBody>
      </p:sp>
      <p:pic>
        <p:nvPicPr>
          <p:cNvPr id="187" name="Google Shape;1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2539" y="1546987"/>
            <a:ext cx="4391025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0"/>
          <p:cNvSpPr txBox="1"/>
          <p:nvPr/>
        </p:nvSpPr>
        <p:spPr>
          <a:xfrm>
            <a:off x="628015" y="187198"/>
            <a:ext cx="866241" cy="40229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1"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ENUM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/>
          <p:nvPr/>
        </p:nvSpPr>
        <p:spPr>
          <a:xfrm>
            <a:off x="874333" y="807149"/>
            <a:ext cx="87852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pt-B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Inserir a classe de teste </a:t>
            </a:r>
            <a:r>
              <a:rPr b="1" lang="pt-B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TestaTV</a:t>
            </a:r>
            <a:r>
              <a:rPr lang="pt-B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94" name="Google Shape;194;p11"/>
          <p:cNvSpPr txBox="1"/>
          <p:nvPr/>
        </p:nvSpPr>
        <p:spPr>
          <a:xfrm>
            <a:off x="8004302" y="3316859"/>
            <a:ext cx="2736850" cy="648512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4F81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Arial"/>
              <a:buNone/>
            </a:pPr>
            <a:r>
              <a:rPr b="1" lang="pt-BR" sz="120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Acesso  direto ao valor do enum</a:t>
            </a:r>
            <a:endParaRPr b="1" sz="120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Arial"/>
              <a:buNone/>
            </a:pPr>
            <a:r>
              <a:rPr b="1" lang="pt-BR" sz="120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MarcaTV.  As constantes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Arial"/>
              <a:buNone/>
            </a:pPr>
            <a:r>
              <a:rPr b="1" lang="pt-BR" sz="120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São acessadas estaticamente.</a:t>
            </a:r>
            <a:endParaRPr/>
          </a:p>
        </p:txBody>
      </p:sp>
      <p:pic>
        <p:nvPicPr>
          <p:cNvPr id="195" name="Google Shape;19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4239" y="1268427"/>
            <a:ext cx="6965788" cy="2160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11"/>
          <p:cNvCxnSpPr/>
          <p:nvPr/>
        </p:nvCxnSpPr>
        <p:spPr>
          <a:xfrm>
            <a:off x="6729984" y="2353056"/>
            <a:ext cx="1243584" cy="914400"/>
          </a:xfrm>
          <a:prstGeom prst="straightConnector1">
            <a:avLst/>
          </a:prstGeom>
          <a:noFill/>
          <a:ln cap="sq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97" name="Google Shape;197;p11"/>
          <p:cNvSpPr txBox="1"/>
          <p:nvPr/>
        </p:nvSpPr>
        <p:spPr>
          <a:xfrm>
            <a:off x="628015" y="187198"/>
            <a:ext cx="866241" cy="40229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1"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ENUM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/>
          <p:nvPr/>
        </p:nvSpPr>
        <p:spPr>
          <a:xfrm>
            <a:off x="848234" y="800355"/>
            <a:ext cx="8893175" cy="74084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estruturas </a:t>
            </a: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enum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podemos atribuir mais valores. Por exemplo, podemos fazer uma estrutura </a:t>
            </a: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enum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períodos de curso  contendo os dias, carga horária e valor dos cursos. Para fazer isso, no final da enumeração, temos que declarar as constantes que foram usadas.</a:t>
            </a:r>
            <a:endParaRPr/>
          </a:p>
        </p:txBody>
      </p:sp>
      <p:pic>
        <p:nvPicPr>
          <p:cNvPr id="203" name="Google Shape;2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300" y="1619250"/>
            <a:ext cx="6033175" cy="4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2"/>
          <p:cNvSpPr txBox="1"/>
          <p:nvPr/>
        </p:nvSpPr>
        <p:spPr>
          <a:xfrm>
            <a:off x="4016250" y="4061276"/>
            <a:ext cx="3336900" cy="1018200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4F81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000"/>
              <a:buFont typeface="Arial"/>
              <a:buNone/>
            </a:pPr>
            <a:r>
              <a:rPr b="1" lang="pt-BR" sz="100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Construtor do </a:t>
            </a:r>
            <a:r>
              <a:rPr b="1" lang="pt-B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enum</a:t>
            </a:r>
            <a:r>
              <a:rPr b="1" lang="pt-BR" sz="100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: Essas definições se parecem muito com os construtores de classes, mas sua função é apenas indicar o que é cada uma das informações contidas em cada constante.  Lembrando que um </a:t>
            </a:r>
            <a:r>
              <a:rPr b="1" lang="pt-B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enum</a:t>
            </a:r>
            <a:r>
              <a:rPr b="1" lang="pt-BR" sz="100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não pode ser instanciado.</a:t>
            </a:r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628015" y="187198"/>
            <a:ext cx="866241" cy="40229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1"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ENUM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6965" y="1752600"/>
            <a:ext cx="5478076" cy="40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3"/>
          <p:cNvSpPr txBox="1"/>
          <p:nvPr/>
        </p:nvSpPr>
        <p:spPr>
          <a:xfrm>
            <a:off x="4703064" y="1230313"/>
            <a:ext cx="2736850" cy="279180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4F81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Arial"/>
              <a:buNone/>
            </a:pPr>
            <a:r>
              <a:rPr b="1" lang="pt-BR" sz="120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Inserindo a classe turma</a:t>
            </a:r>
            <a:endParaRPr/>
          </a:p>
        </p:txBody>
      </p:sp>
      <p:sp>
        <p:nvSpPr>
          <p:cNvPr id="212" name="Google Shape;212;p13"/>
          <p:cNvSpPr txBox="1"/>
          <p:nvPr/>
        </p:nvSpPr>
        <p:spPr>
          <a:xfrm>
            <a:off x="628015" y="187198"/>
            <a:ext cx="866241" cy="40229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1"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ENUM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0440" y="2386028"/>
            <a:ext cx="7923425" cy="25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4"/>
          <p:cNvSpPr txBox="1"/>
          <p:nvPr/>
        </p:nvSpPr>
        <p:spPr>
          <a:xfrm>
            <a:off x="3983736" y="1705801"/>
            <a:ext cx="2736850" cy="279180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4F81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Arial"/>
              <a:buNone/>
            </a:pPr>
            <a:r>
              <a:rPr b="1" lang="pt-BR" sz="120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Inserindo a classe de teste</a:t>
            </a:r>
            <a:endParaRPr/>
          </a:p>
        </p:txBody>
      </p:sp>
      <p:sp>
        <p:nvSpPr>
          <p:cNvPr id="219" name="Google Shape;219;p14"/>
          <p:cNvSpPr txBox="1"/>
          <p:nvPr/>
        </p:nvSpPr>
        <p:spPr>
          <a:xfrm>
            <a:off x="628015" y="187198"/>
            <a:ext cx="866241" cy="40229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1"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ENUM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4.googleusercontent.com/12A6BAxC3iJ6xWBUMktBkgdPQjqkoHeM82tajsli2nz9xN5pXN4T9ur6qT-t6DKW3v39I8iflfa2okvKWhC4mMq17RGsFbT-Rsqrvh-sfoShQWrAyDiXn3prUwPbCfBgLpI9Z2g" id="224" name="Google Shape;2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208" y="197848"/>
            <a:ext cx="9846600" cy="426480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5"/>
          <p:cNvSpPr txBox="1"/>
          <p:nvPr/>
        </p:nvSpPr>
        <p:spPr>
          <a:xfrm>
            <a:off x="6534912" y="276457"/>
            <a:ext cx="5431716" cy="2649060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4F81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000"/>
              <a:buFont typeface="Arial"/>
              <a:buNone/>
            </a:pPr>
            <a:r>
              <a:rPr b="1" lang="pt-BR" sz="100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Montar o diagrama de classes abaixo da seguinte forma: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Noto Sans Symbols"/>
              <a:buChar char="▪"/>
            </a:pPr>
            <a:r>
              <a:rPr b="1" lang="pt-BR" sz="120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Criar a interface </a:t>
            </a:r>
            <a:r>
              <a:rPr b="1"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Oficina</a:t>
            </a: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 as assinaturas de métodos do diagrama.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</a:pPr>
            <a:r>
              <a:rPr b="1"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Criar a classe </a:t>
            </a:r>
            <a:r>
              <a:rPr b="1"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Proprietario</a:t>
            </a:r>
            <a:r>
              <a:rPr b="1"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 o atributo e métodos do diagrama.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</a:pPr>
            <a:r>
              <a:rPr b="1"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Criar a classe </a:t>
            </a:r>
            <a:r>
              <a:rPr b="1"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Veiculo</a:t>
            </a:r>
            <a:r>
              <a:rPr b="1"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sendo abstrata e implementando a interface </a:t>
            </a:r>
            <a:r>
              <a:rPr b="1"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Oficina</a:t>
            </a:r>
            <a:r>
              <a:rPr b="1"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</a:pPr>
            <a:r>
              <a:rPr b="1"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Criar a classe </a:t>
            </a:r>
            <a:r>
              <a:rPr b="1"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Carro</a:t>
            </a:r>
            <a:r>
              <a:rPr b="1"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herdando de </a:t>
            </a:r>
            <a:r>
              <a:rPr b="1"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Veiculo</a:t>
            </a:r>
            <a:r>
              <a:rPr b="1"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</a:pPr>
            <a:r>
              <a:rPr b="1"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Criar a classe </a:t>
            </a:r>
            <a:r>
              <a:rPr b="1"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Moto</a:t>
            </a:r>
            <a:r>
              <a:rPr b="1"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herdando de </a:t>
            </a:r>
            <a:r>
              <a:rPr b="1"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Veiculo</a:t>
            </a:r>
            <a:r>
              <a:rPr b="1"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</a:pPr>
            <a:r>
              <a:rPr b="1"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Criar o Enum </a:t>
            </a:r>
            <a:r>
              <a:rPr b="1"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TipoServico</a:t>
            </a: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 armazenará os preços dos serviços prestados pela Oficina: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Troca de Óleo = 100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Lavar = 50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Revisao = 200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5"/>
          <p:cNvSpPr txBox="1"/>
          <p:nvPr/>
        </p:nvSpPr>
        <p:spPr>
          <a:xfrm>
            <a:off x="228603" y="4530051"/>
            <a:ext cx="5755341" cy="1079399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4F81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900"/>
              <a:buFont typeface="Arial"/>
              <a:buNone/>
            </a:pPr>
            <a:r>
              <a:rPr b="1" lang="pt-BR" sz="90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Métodos:</a:t>
            </a:r>
            <a:endParaRPr b="1" sz="1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Carro: </a:t>
            </a:r>
            <a:r>
              <a:rPr b="1" lang="pt-BR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 atributo </a:t>
            </a:r>
            <a:r>
              <a:rPr b="1"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valorCobrado </a:t>
            </a:r>
            <a:r>
              <a:rPr b="1" lang="pt-BR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deverá acumular todos os serviços prestados.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TrocarOleo – Aos sábado o cliente terá desconto de 50,00 na troca de óleo.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Revisao – No mês de agosto o cliente terá 10% de desconto na revisão.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LavarVeiculo – O Valor cobrado será o  definido no Enum TipoServico.</a:t>
            </a:r>
            <a:endParaRPr b="1" sz="1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5"/>
          <p:cNvSpPr txBox="1"/>
          <p:nvPr/>
        </p:nvSpPr>
        <p:spPr>
          <a:xfrm>
            <a:off x="6199095" y="4456898"/>
            <a:ext cx="5755341" cy="1079399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4F81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900"/>
              <a:buFont typeface="Arial"/>
              <a:buNone/>
            </a:pPr>
            <a:r>
              <a:rPr b="1" lang="pt-BR" sz="90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Métodos:</a:t>
            </a:r>
            <a:endParaRPr b="1" sz="1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Moto: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TrocarOleo – O Valor cobrado será o  definido no Enum TipoServico.</a:t>
            </a:r>
            <a:endParaRPr b="1" sz="1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Revisao – O Valor cobrado será o  definido no Enum TipoServico.</a:t>
            </a:r>
            <a:endParaRPr b="1" sz="1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LavarVeiculo – O Valor cobrado será o  definido no Enum TipoServico.</a:t>
            </a:r>
            <a:endParaRPr b="1" sz="1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5"/>
          <p:cNvSpPr txBox="1"/>
          <p:nvPr/>
        </p:nvSpPr>
        <p:spPr>
          <a:xfrm>
            <a:off x="1402979" y="5676843"/>
            <a:ext cx="10551457" cy="771623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4F81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900"/>
              <a:buFont typeface="Arial"/>
              <a:buNone/>
            </a:pPr>
            <a:r>
              <a:rPr b="1" lang="pt-BR" sz="90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Classe com o main:  Criar uma classe com o nome </a:t>
            </a:r>
            <a:r>
              <a:rPr b="1" lang="pt-BR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TesteOficina</a:t>
            </a:r>
            <a:r>
              <a:rPr b="1" lang="pt-BR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 realizar as seguintes operações: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Criar um objeto do tipo carro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Trocar o óleo e fazer a revisão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Exibir o nome do proprietário, os dados carro e o valor cobrado pelo serviço.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51" y="851172"/>
            <a:ext cx="4330525" cy="13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2024" y="1828799"/>
            <a:ext cx="5372300" cy="38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6449" y="914400"/>
            <a:ext cx="8263200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0250" y="783200"/>
            <a:ext cx="6707600" cy="52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9650" y="1123950"/>
            <a:ext cx="875047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/>
        </p:nvSpPr>
        <p:spPr>
          <a:xfrm>
            <a:off x="353412" y="194800"/>
            <a:ext cx="106293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REVISÃO CONCEITOS – HERANÇA, CLASSE E MÉTODOS ABSTRATOS E INTERFACE</a:t>
            </a:r>
            <a:endParaRPr/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27094"/>
            <a:ext cx="12192000" cy="456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/>
          <p:nvPr/>
        </p:nvSpPr>
        <p:spPr>
          <a:xfrm>
            <a:off x="3682253" y="891256"/>
            <a:ext cx="4291853" cy="3382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Criar as classes abaixo de acordo com o diagrama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2495550" y="1304925"/>
            <a:ext cx="1577700" cy="308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Abstrata e método abstrat</a:t>
            </a:r>
            <a:r>
              <a:rPr b="1" lang="pt-BR" sz="800">
                <a:solidFill>
                  <a:schemeClr val="lt1"/>
                </a:solidFill>
              </a:rPr>
              <a:t>o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5177125" y="2261604"/>
            <a:ext cx="1577700" cy="338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Abstrata e método abstrato</a:t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1223700" y="2381254"/>
            <a:ext cx="1577700" cy="285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Abstrata e método abstrato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80682" y="3658257"/>
            <a:ext cx="699247" cy="1267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Concreta</a:t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4011709" y="3662740"/>
            <a:ext cx="699247" cy="1267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Concreta</a:t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8650956" y="3676187"/>
            <a:ext cx="699247" cy="1267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Concreta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800" y="882248"/>
            <a:ext cx="4892440" cy="25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8850" y="3600450"/>
            <a:ext cx="81458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/>
        </p:nvSpPr>
        <p:spPr>
          <a:xfrm>
            <a:off x="613221" y="182880"/>
            <a:ext cx="2895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CLASSES COM FINAL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1881188" y="4572000"/>
            <a:ext cx="8215312" cy="95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também pode ser aplicado em atributos e métodos de uma classe. Um método com 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não pode ser 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sobrescrito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pelas classes filhas.  Um atributo com 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não pode ser modificado sendo definido valores 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constantes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1952625" y="813627"/>
            <a:ext cx="828675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 finais não podem ser utilizadas como classes-pai, impedindo com que classes-filhas sejam criadas a partir delas. O final faz com a classe fique 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imutável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não podendo utilizar o 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nas classes filhas. A classe Math por exemplo é final.</a:t>
            </a:r>
            <a:endParaRPr/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2175" y="2643189"/>
            <a:ext cx="23622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7314" y="2643188"/>
            <a:ext cx="380047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>
            <a:off x="3095625" y="1928834"/>
            <a:ext cx="5464200" cy="561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 com final.  Erro na tentativa de herdar da super classe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1857375" y="4168775"/>
            <a:ext cx="521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Métodos e atributos com final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/>
        </p:nvSpPr>
        <p:spPr>
          <a:xfrm>
            <a:off x="4233100" y="1396975"/>
            <a:ext cx="7749300" cy="307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Adicione o atributo lotacao e os getters e setters para a classe Policial</a:t>
            </a:r>
            <a:endParaRPr/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935" y="1236917"/>
            <a:ext cx="3378859" cy="4639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/>
          <p:nvPr/>
        </p:nvSpPr>
        <p:spPr>
          <a:xfrm>
            <a:off x="1990725" y="867550"/>
            <a:ext cx="8010600" cy="523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Vamos fazer um teste retirando o final da classe 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Policial </a:t>
            </a:r>
            <a:r>
              <a:rPr b="1" lang="pt-BR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vamos criar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um método com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final</a:t>
            </a:r>
            <a:r>
              <a:rPr b="1" lang="pt-BR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1500189"/>
            <a:ext cx="369570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4189" y="3786189"/>
            <a:ext cx="496252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4"/>
          <p:cNvSpPr txBox="1"/>
          <p:nvPr/>
        </p:nvSpPr>
        <p:spPr>
          <a:xfrm>
            <a:off x="2646225" y="5596699"/>
            <a:ext cx="6108600" cy="523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Retorna erro pois o método da super classe não pode ser sobrescrito.</a:t>
            </a:r>
            <a:endParaRPr/>
          </a:p>
        </p:txBody>
      </p:sp>
      <p:sp>
        <p:nvSpPr>
          <p:cNvPr id="142" name="Google Shape;142;p4"/>
          <p:cNvSpPr txBox="1"/>
          <p:nvPr/>
        </p:nvSpPr>
        <p:spPr>
          <a:xfrm>
            <a:off x="613221" y="182880"/>
            <a:ext cx="29724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MÉTODOS COM FINAL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/>
        </p:nvSpPr>
        <p:spPr>
          <a:xfrm>
            <a:off x="305372" y="1362076"/>
            <a:ext cx="5357812" cy="4619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Execute a aplicação e veja que todo policial será lotado em Brasília.  Definimos um atributo constante na classe </a:t>
            </a: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Policial</a:t>
            </a:r>
            <a:endParaRPr/>
          </a:p>
        </p:txBody>
      </p:sp>
      <p:sp>
        <p:nvSpPr>
          <p:cNvPr id="148" name="Google Shape;148;p6"/>
          <p:cNvSpPr txBox="1"/>
          <p:nvPr/>
        </p:nvSpPr>
        <p:spPr>
          <a:xfrm>
            <a:off x="1809750" y="2762250"/>
            <a:ext cx="357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 final e construtor</a:t>
            </a: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1809751" y="3119439"/>
            <a:ext cx="8215313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valor para atributo constante pode ser definido em um construtor.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1952626" y="3519488"/>
            <a:ext cx="3929063" cy="6461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Retire o conteúdo do atributo </a:t>
            </a: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lotacao </a:t>
            </a:r>
            <a:r>
              <a:rPr b="1"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 classe </a:t>
            </a: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Policial </a:t>
            </a:r>
            <a:r>
              <a:rPr b="1"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adicione o construtor abaixo (ALT+SHIFT+s)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2852" y="948500"/>
            <a:ext cx="496252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8438" y="4986338"/>
            <a:ext cx="28384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6063" y="4929189"/>
            <a:ext cx="325755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 txBox="1"/>
          <p:nvPr/>
        </p:nvSpPr>
        <p:spPr>
          <a:xfrm>
            <a:off x="6096001" y="3500438"/>
            <a:ext cx="3929063" cy="4619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Insira o conteúdo na construção do objeto na classe </a:t>
            </a:r>
            <a:r>
              <a:rPr b="1"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TestaPolicial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6"/>
          <p:cNvCxnSpPr/>
          <p:nvPr/>
        </p:nvCxnSpPr>
        <p:spPr>
          <a:xfrm rot="5400000">
            <a:off x="7889082" y="4493419"/>
            <a:ext cx="714375" cy="142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56" name="Google Shape;156;p6"/>
          <p:cNvCxnSpPr/>
          <p:nvPr/>
        </p:nvCxnSpPr>
        <p:spPr>
          <a:xfrm rot="5400000">
            <a:off x="4031457" y="4564857"/>
            <a:ext cx="714375" cy="142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57" name="Google Shape;157;p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/>
        </p:nvSpPr>
        <p:spPr>
          <a:xfrm>
            <a:off x="409386" y="177738"/>
            <a:ext cx="15969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EXERCÍCIO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1700022" y="1207643"/>
            <a:ext cx="864393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Criar uma classe com o nome 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FuncionarioPublico. 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Atributos: nome, salario e anoConcurso;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atributo anoConcurso deve ser final e seu valor inicializado no construtor.</a:t>
            </a:r>
            <a:b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Criar alguns objetos do tipo FuncionarioPublico e mostrar seus atributos.</a:t>
            </a:r>
            <a:endParaRPr/>
          </a:p>
        </p:txBody>
      </p:sp>
      <p:sp>
        <p:nvSpPr>
          <p:cNvPr id="164" name="Google Shape;164;p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498" y="784479"/>
            <a:ext cx="5448300" cy="49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4" y="2001774"/>
            <a:ext cx="680085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 txBox="1"/>
          <p:nvPr/>
        </p:nvSpPr>
        <p:spPr>
          <a:xfrm>
            <a:off x="409386" y="177738"/>
            <a:ext cx="18261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RESOLUÇÃO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/>
        </p:nvSpPr>
        <p:spPr>
          <a:xfrm>
            <a:off x="628015" y="187198"/>
            <a:ext cx="866241" cy="40229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1"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ENUM</a:t>
            </a: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658368" y="935864"/>
            <a:ext cx="10009632" cy="120251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pt-B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 enum é uma estrutura enumerada em conjuntos de constantes organizados em ordem de declaração.  O enum contém uma lista de valores pré-definidos. A funcionalidade principal de enum é agrupar valores com o mesmo sentido dentro de uma única estrutura, como por exemplo, meses, dias da semana, cores, marcas e etc. Um enum também  pode limitar os valores que podem ser usados na programação.</a:t>
            </a:r>
            <a:endParaRPr/>
          </a:p>
        </p:txBody>
      </p:sp>
      <p:sp>
        <p:nvSpPr>
          <p:cNvPr id="179" name="Google Shape;179;p9"/>
          <p:cNvSpPr/>
          <p:nvPr/>
        </p:nvSpPr>
        <p:spPr>
          <a:xfrm>
            <a:off x="1847851" y="2349500"/>
            <a:ext cx="842486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pt-B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Vamos inserir o enum clicando no eclipse em File-new-Enum</a:t>
            </a:r>
            <a:endParaRPr/>
          </a:p>
        </p:txBody>
      </p:sp>
      <p:sp>
        <p:nvSpPr>
          <p:cNvPr id="180" name="Google Shape;180;p9"/>
          <p:cNvSpPr/>
          <p:nvPr/>
        </p:nvSpPr>
        <p:spPr>
          <a:xfrm>
            <a:off x="1919305" y="4868875"/>
            <a:ext cx="4576800" cy="279300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4F81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200"/>
              <a:buFont typeface="Arial"/>
              <a:buNone/>
            </a:pPr>
            <a:r>
              <a:rPr b="1" lang="pt-BR" sz="120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Estruturas enum não são instanciáveis.</a:t>
            </a:r>
            <a:endParaRPr/>
          </a:p>
        </p:txBody>
      </p:sp>
      <p:pic>
        <p:nvPicPr>
          <p:cNvPr id="181" name="Google Shape;1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1816" y="3035808"/>
            <a:ext cx="3246261" cy="1293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2020-08-02T23:45:10Z</dcterms:created>
  <dc:creator>RÔMULO OLIVEIRA SCHANUEL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0x010100601DA58A03D426469B2393E7570918A5</vt:lpwstr>
  </property>
</Properties>
</file>