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04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ARmWTcRTOxTTBHNvgn4kHjSL5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" type="subTitle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3832226" y="-1622504"/>
            <a:ext cx="4525963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 rot="5400000">
            <a:off x="10685809" y="1372897"/>
            <a:ext cx="5851525" cy="365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" type="body"/>
          </p:nvPr>
        </p:nvSpPr>
        <p:spPr>
          <a:xfrm rot="5400000">
            <a:off x="3271031" y="-2183697"/>
            <a:ext cx="5851525" cy="1076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5" name="Google Shape;25;p30"/>
          <p:cNvGrpSpPr/>
          <p:nvPr/>
        </p:nvGrpSpPr>
        <p:grpSpPr>
          <a:xfrm>
            <a:off x="6273344" y="6277209"/>
            <a:ext cx="5646438" cy="542741"/>
            <a:chOff x="6277365" y="118439"/>
            <a:chExt cx="5646438" cy="542741"/>
          </a:xfrm>
        </p:grpSpPr>
        <p:pic>
          <p:nvPicPr>
            <p:cNvPr id="26" name="Google Shape;26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0"/>
            <p:cNvPicPr preferRelativeResize="0"/>
            <p:nvPr/>
          </p:nvPicPr>
          <p:blipFill rotWithShape="1">
            <a:blip r:embed="rId3">
              <a:alphaModFix/>
            </a:blip>
            <a:srcRect b="20393" l="24600" r="22079" t="60610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2" type="body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3"/>
          <p:cNvSpPr txBox="1"/>
          <p:nvPr>
            <p:ph idx="3" type="body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4" type="body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" type="body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6"/>
          <p:cNvSpPr txBox="1"/>
          <p:nvPr>
            <p:ph idx="2" type="body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3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/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/>
          <p:nvPr>
            <p:ph idx="2" type="pic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7"/>
          <p:cNvSpPr txBox="1"/>
          <p:nvPr>
            <p:ph idx="1" type="body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>
            <a:off x="-8564" y="-6795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8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8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" name="Google Shape;1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78" y="5747619"/>
            <a:ext cx="12192000" cy="11171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jp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23584" l="0" r="0" t="18079"/>
          <a:stretch/>
        </p:blipFill>
        <p:spPr>
          <a:xfrm>
            <a:off x="5053842" y="0"/>
            <a:ext cx="2594401" cy="151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27740" l="33356" r="16910" t="32938"/>
          <a:stretch/>
        </p:blipFill>
        <p:spPr>
          <a:xfrm>
            <a:off x="3104486" y="1449005"/>
            <a:ext cx="9087514" cy="538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8895608" y="4124622"/>
            <a:ext cx="308177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4543" y="0"/>
            <a:ext cx="4562475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710" y="3445461"/>
            <a:ext cx="2491892" cy="16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16308" l="24600" r="22079" t="16538"/>
          <a:stretch/>
        </p:blipFill>
        <p:spPr>
          <a:xfrm>
            <a:off x="647114" y="211016"/>
            <a:ext cx="3165231" cy="313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6990" y="362444"/>
            <a:ext cx="36552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4557932" y="0"/>
            <a:ext cx="7634068" cy="5317587"/>
          </a:xfrm>
          <a:prstGeom prst="rect">
            <a:avLst/>
          </a:prstGeom>
          <a:solidFill>
            <a:srgbClr val="B6DDE7">
              <a:alpha val="5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9" y="3923414"/>
            <a:ext cx="12192000" cy="29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2911618" y="5397502"/>
            <a:ext cx="9010954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I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Tratamento de Erros</a:t>
            </a:r>
            <a:b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06/08/2020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MANIPULANDO EXCEÇÃO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função da chamada </a:t>
            </a:r>
            <a:r>
              <a:rPr b="1" lang="pt-BR" sz="2400"/>
              <a:t>throw</a:t>
            </a:r>
            <a:r>
              <a:rPr lang="pt-BR" sz="2400"/>
              <a:t> é lançar uma exceção assim que a mesma ocorre, deixando a cargo do método tratar possíveis erros de programação vindos da passagem errada de parâmetros.</a:t>
            </a:r>
            <a:endParaRPr/>
          </a:p>
        </p:txBody>
      </p:sp>
      <p:pic>
        <p:nvPicPr>
          <p:cNvPr descr="https://lh5.googleusercontent.com/NswI1ZSLJQHwXBWcYuNOpFPg_0wBhPcB7SfmICczbCoEI1XMu36225KSZFRWme4T65chbZzJjALXzJfciwmbKq8uGXTAqDN_0gDWLRsD28dTBxAjnFTt3449AyilvokljGCxrLE"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04" y="2428868"/>
            <a:ext cx="8768575" cy="321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/>
          <p:nvPr/>
        </p:nvSpPr>
        <p:spPr>
          <a:xfrm>
            <a:off x="8881288" y="4643446"/>
            <a:ext cx="3071834" cy="7143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Exceção precisa ser criada com </a:t>
            </a:r>
            <a:r>
              <a:rPr b="1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lançada com </a:t>
            </a:r>
            <a:r>
              <a:rPr b="1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0"/>
          <p:cNvCxnSpPr/>
          <p:nvPr/>
        </p:nvCxnSpPr>
        <p:spPr>
          <a:xfrm>
            <a:off x="2880496" y="4214818"/>
            <a:ext cx="5715040" cy="714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THROWS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throws</a:t>
            </a:r>
            <a:r>
              <a:rPr lang="pt-BR" sz="2400"/>
              <a:t> repassa o erro para o método que executou a chamada neste caso o main. Esse procedimento evita que erros não tratados causem danos futuros ao sistema.</a:t>
            </a:r>
            <a:endParaRPr/>
          </a:p>
        </p:txBody>
      </p:sp>
      <p:pic>
        <p:nvPicPr>
          <p:cNvPr descr="https://lh4.googleusercontent.com/JOtCgYA8Za03A8mODc4E2SFAFOy0xNe8oOzewtQ8BmaA0W-FpCfYsXHQAuTEPz5-sI6l11X9bqhIDOg43-29B1Jdtfqx73YoNoMkkrvUfRfq1C8e-9kwn4r8APPBFPyOIwn97e4"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546" y="2000240"/>
            <a:ext cx="5429288" cy="2070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ZmWZ-WHCGfB3V9VpSvldAH9c7yQgvFoiuAtaBzbBxwVc8S-gfrF3yInRnH6wB6ajkfi-PM3SGzbddFDzs0AuXw2CyHlhUwAXMcAZ6u6BEwui1lUsN9K2nWqVi9BmKsjBsAkWZaU"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148" y="2143116"/>
            <a:ext cx="5191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/>
          <p:nvPr/>
        </p:nvSpPr>
        <p:spPr>
          <a:xfrm>
            <a:off x="5880892" y="3357562"/>
            <a:ext cx="4786346" cy="35719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Exceção deverá ser tratada por um try/catch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880232" y="4214818"/>
            <a:ext cx="105728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main no exemplo acima não tratando o erro, faz com que a JVM libere como saída o erro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 Para corrigir este problema é necessário a utilização do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conjunto com as cláusulas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try/catch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função do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try/catch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criar um procedimento de tentativa e erro. Tudo que estiver dentro do corpo do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try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será executado como tentativa, caso um erro for detectado, uma cláusula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executada referenciando-se ao erro definido pela cláusula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THROWS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try/catch</a:t>
            </a:r>
            <a:r>
              <a:rPr lang="pt-BR" sz="2400"/>
              <a:t> do método main trata possíveis erros à chamada para o método </a:t>
            </a:r>
            <a:r>
              <a:rPr b="1" lang="pt-BR" sz="2400"/>
              <a:t>divisao</a:t>
            </a:r>
            <a:r>
              <a:rPr lang="pt-BR" sz="2400"/>
              <a:t>. Como o </a:t>
            </a:r>
            <a:r>
              <a:rPr b="1" lang="pt-BR" sz="2400"/>
              <a:t>throws</a:t>
            </a:r>
            <a:r>
              <a:rPr lang="pt-BR" sz="2400"/>
              <a:t> faz referência à exceção </a:t>
            </a:r>
            <a:r>
              <a:rPr b="1" lang="pt-BR" sz="2400"/>
              <a:t>ArithmeticException</a:t>
            </a:r>
            <a:r>
              <a:rPr lang="pt-BR" sz="2400"/>
              <a:t>, o </a:t>
            </a:r>
            <a:r>
              <a:rPr b="1" lang="pt-BR" sz="2400"/>
              <a:t>catch</a:t>
            </a:r>
            <a:r>
              <a:rPr lang="pt-BR" sz="2400"/>
              <a:t> foi criado para exibir uma mensagem para esta exceção.</a:t>
            </a:r>
            <a:endParaRPr/>
          </a:p>
        </p:txBody>
      </p:sp>
      <p:pic>
        <p:nvPicPr>
          <p:cNvPr descr="https://lh6.googleusercontent.com/AMzUAnS8NM-nU_OvNvgCMbIjMnJHgHTX8wn38xCLi8ONtvGzHUv5n4A-WlEYYMRzutworRetuRaYAqdQndmIi3o2QGe1hIGBmXzA8TjhyV__pkKnnMwE5dzv2bp-cKFjyo7vhyo"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496" y="2349106"/>
            <a:ext cx="7429552" cy="357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TRATAMENTO DE EXCEÇÃO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Como são tratadas no Java?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Bloco try/catch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São tratadas como objetos que de acordo com sua classe sabemos a exceção que ocorreu</a:t>
            </a:r>
            <a:endParaRPr/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364" y="3857628"/>
            <a:ext cx="7414884" cy="17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TRATAMENTO DE EXCEÇÃO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 quando precisamos tratar mais de uma exceção?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Podemos inserir mais de um bloco </a:t>
            </a:r>
            <a:r>
              <a:rPr i="1" lang="pt-BR"/>
              <a:t>catch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 se quisermos executar algo caso ocorra ou não a exceção?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Adicionamos o bloco </a:t>
            </a:r>
            <a:r>
              <a:rPr i="1" lang="pt-BR"/>
              <a:t>finally </a:t>
            </a:r>
            <a:r>
              <a:rPr lang="pt-BR"/>
              <a:t>após o </a:t>
            </a:r>
            <a:r>
              <a:rPr i="1" lang="pt-BR"/>
              <a:t>catch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802" y="1842445"/>
            <a:ext cx="4857784" cy="144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94" y="4286256"/>
            <a:ext cx="49720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1- Crie uma classe com o método </a:t>
            </a:r>
            <a:r>
              <a:rPr i="1" lang="pt-BR"/>
              <a:t>main </a:t>
            </a:r>
            <a:r>
              <a:rPr lang="pt-BR"/>
              <a:t>que faça a divisão entre dois números e apresente o resultado. Faça o tratamento caso o denominador seja zero.</a:t>
            </a:r>
            <a:endParaRPr i="1"/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992" y="2285992"/>
            <a:ext cx="7829222" cy="368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ALGUMAS EXCEÇÕES COMUNS</a:t>
            </a:r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pt-BR"/>
              <a:t>NullPointerException: </a:t>
            </a:r>
            <a:r>
              <a:rPr lang="pt-BR" sz="2400"/>
              <a:t>Ocorre quando o Java tenta acessar um objeto na memória que ainda não foi inicializado. O objeto não tem um valor definido e está nulo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pt-BR"/>
              <a:t>AritmeticException: </a:t>
            </a:r>
            <a:r>
              <a:rPr lang="pt-BR" sz="2400"/>
              <a:t>Este tipo de exceção ocorre quando alguma operação aritmética é inválida e a mesma gera uma exceção, operações essas que não podem ser resolvidas, como é o caso da divisão por zero.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Array</a:t>
            </a:r>
            <a:r>
              <a:rPr i="1" lang="pt-BR"/>
              <a:t>IndexOutOfBoundsException: </a:t>
            </a:r>
            <a:r>
              <a:rPr lang="pt-BR" sz="2400"/>
              <a:t>ocorre sempre que você tenta especificar um índice inválido do seu array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2- Crie uma classe com o método </a:t>
            </a:r>
            <a:r>
              <a:rPr i="1" lang="pt-BR"/>
              <a:t>main </a:t>
            </a:r>
            <a:r>
              <a:rPr lang="pt-BR"/>
              <a:t>que pegue uma palavra ou frase e coloque as letras em maiúsculo. Crie uma variável String que recebe null e tente chamar o métodos </a:t>
            </a:r>
            <a:r>
              <a:rPr i="1" lang="pt-BR"/>
              <a:t>toUpperCase(). </a:t>
            </a:r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94" y="2428868"/>
            <a:ext cx="7000924" cy="3508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8381222" y="3929066"/>
            <a:ext cx="3500462" cy="64294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alterar a classe no catch para NullPointerException para tratar a exceção especifica</a:t>
            </a:r>
            <a:endParaRPr/>
          </a:p>
        </p:txBody>
      </p:sp>
      <p:cxnSp>
        <p:nvCxnSpPr>
          <p:cNvPr id="230" name="Google Shape;230;p17"/>
          <p:cNvCxnSpPr>
            <a:stCxn id="229" idx="1"/>
          </p:cNvCxnSpPr>
          <p:nvPr/>
        </p:nvCxnSpPr>
        <p:spPr>
          <a:xfrm flipH="1">
            <a:off x="4452122" y="4250537"/>
            <a:ext cx="3929100" cy="35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MÚLTIPLAS EXCEÇÕES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pt-BR"/>
              <a:t>Como tratar?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8452660" y="2285992"/>
            <a:ext cx="3500462" cy="64294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Criamos um bloco para cada exceção que pode ocorrer</a:t>
            </a:r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232" y="1571612"/>
            <a:ext cx="5857916" cy="4426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8"/>
          <p:cNvCxnSpPr/>
          <p:nvPr/>
        </p:nvCxnSpPr>
        <p:spPr>
          <a:xfrm flipH="1">
            <a:off x="4452132" y="2571744"/>
            <a:ext cx="4071966" cy="121444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0" name="Google Shape;240;p18"/>
          <p:cNvCxnSpPr/>
          <p:nvPr/>
        </p:nvCxnSpPr>
        <p:spPr>
          <a:xfrm flipH="1">
            <a:off x="5095074" y="2786058"/>
            <a:ext cx="3357586" cy="157163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1" name="Google Shape;241;p18"/>
          <p:cNvSpPr/>
          <p:nvPr/>
        </p:nvSpPr>
        <p:spPr>
          <a:xfrm>
            <a:off x="7309652" y="4357694"/>
            <a:ext cx="4643470" cy="10715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OBS.:</a:t>
            </a: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Devemos deixar o bloco catch que contém a classe de exceção mais específica no início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EXCEÇÕES CHECKED E UNCHECKED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As </a:t>
            </a:r>
            <a:r>
              <a:rPr b="1" lang="pt-BR"/>
              <a:t>checked exceptions</a:t>
            </a:r>
            <a:r>
              <a:rPr lang="pt-BR"/>
              <a:t>  são  exceções que devem ser tratadas pelo programa usando try/catch ou delegadas através da clausula throws. O compilador checará se a exceção está sendo devidamente tratada.</a:t>
            </a:r>
            <a:endParaRPr i="1"/>
          </a:p>
        </p:txBody>
      </p:sp>
      <p:pic>
        <p:nvPicPr>
          <p:cNvPr descr="https://lh5.googleusercontent.com/P6Eanq6aN5wCKnZQ3Vc7VtO0Xn3AfySSu9WGNS5eOIFAFRVcHnh2cclMnAQWE0n1-a6ubtJ9qLFcka7XYusxHuX1o8hT0wWrYe37jzc0aXm31FpP6bqzZV1dfs7oabirOsaQkYA"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66" y="4429132"/>
            <a:ext cx="58197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jm0Fl-g5hawWZBi0C2k9kF5x2h1MhwOLCpAZn_3e5nHEFOMMkUoDT6X4YzeBrYhdem92rnOqdYpjyvzazfvI8jzcE9ZXnpLja8ly9qyU8pYFOvO_Dii5g7c0Bt-NitBpkUu2Lbg" id="249" name="Google Shape;2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604" y="2786058"/>
            <a:ext cx="4019550" cy="167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19"/>
          <p:cNvCxnSpPr/>
          <p:nvPr/>
        </p:nvCxnSpPr>
        <p:spPr>
          <a:xfrm>
            <a:off x="4523570" y="3571876"/>
            <a:ext cx="200026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1" name="Google Shape;251;p19"/>
          <p:cNvSpPr/>
          <p:nvPr/>
        </p:nvSpPr>
        <p:spPr>
          <a:xfrm>
            <a:off x="6809586" y="3214686"/>
            <a:ext cx="3500462" cy="10715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Classe FileReader está no pacote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java.io temos que importar usando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combinação CTRL+SHIFT+O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6809586" y="4429132"/>
            <a:ext cx="4857784" cy="13573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código acima não irá compilar, o compilador avisa que temos que tratar uma exceção FileReader clique no quick fix do eclipse que ele fará a implementação.  Teremos que tratar futuramente com try/catch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RECAPTULANDO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609521" y="1000109"/>
            <a:ext cx="10971372" cy="512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Java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Introdução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Condições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Repetições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Operadores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Encapsulamento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Classes e objetos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Construtores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Modificadores de Acesso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Herança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Classes abstratas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Intefaces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Enum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Static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Final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EXCEÇÕES CHECKED E UNCHECKED</a:t>
            </a:r>
            <a:endParaRPr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Podemos também tratar no próprio método sem passar para frente.</a:t>
            </a:r>
            <a:endParaRPr i="1"/>
          </a:p>
        </p:txBody>
      </p:sp>
      <p:pic>
        <p:nvPicPr>
          <p:cNvPr descr="https://lh3.googleusercontent.com/B3MWLw4OolBwKdoTcCIur62L1cw4J-cHR-RF8OycGHkPIR_-lB7QpQwRbDncztX2zpW-MvRYS6llA9S3ON44bFkpXoOajwIwMltIknJjz-q0-skg1mjbc7WEK5IcZ9qpsThc5_w"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422" y="2143116"/>
            <a:ext cx="5736880" cy="335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EXCEÇÕES CHECKED E UNCHECKED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As </a:t>
            </a:r>
            <a:r>
              <a:rPr b="1" lang="pt-BR"/>
              <a:t>unchecked exceptions</a:t>
            </a:r>
            <a:r>
              <a:rPr lang="pt-BR"/>
              <a:t>  não exigem nenhum tratamento por parte do programador apesar de poderem ser tratadas. O compilador não checa se as exceções estão sendo tratadas. Todas as classes que são filhas de RuntimeException não precisam ser tratadas, assim como aquelas que são filhas da classe Error.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lh5.googleusercontent.com/j8U3UJ-bd7uS_ZyXtFSGOAmQtSfjnlKpKjhAsDelbOMeP8JBzhTy_Tbi_Z2KGmgAo97v420BZTYMJV1hOdBv-dLSWDCf4bHd7qdsrKyGEfpREW3of87NLsNyOyzfg1ME0QafKAU"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90" y="785794"/>
            <a:ext cx="4772025" cy="584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1oysXERzRd4eOizl8E_bziO5tEUqsYry0DldkTx36wpE46gFf_rnR5_rXGwwb5jiPSE_9-OBc7Ub63f4euK3nKelGvUXnlEjjAvsxtrRp8FEleR15TGx-s9LIM-3pbWDa45Jpjo" id="273" name="Google Shape;2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5140" y="857232"/>
            <a:ext cx="5562374" cy="2000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EUWpej5EJu578E806wiYZ5TcJaloJKarcwjnYNzMEM8vrFvgpQggYtgFH6e8L865rsTp76mDc6-TsXlABb-dCSt8kqnXlOgjvfU1pHkUYT50-OKy0MULEZSl25L4Yhgoj1P8-es" id="274" name="Google Shape;27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5140" y="3143247"/>
            <a:ext cx="5643602" cy="275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descr="https://lh3.googleusercontent.com/3LHn6XvlmCxDBZjnoz-t95q-umv54iC4arkqzVEbWMs0bCe1lH3kygs2vwUBtuj8QX0XjqQwK3yJUq-zvjdlptZfXnabPkY1E9lQKewiEiBFsR_VXIyiNkPvjjMk_0Xj8wQbAME" id="280" name="Google Shape;2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04" y="1643050"/>
            <a:ext cx="5464489" cy="2071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H3BQ3Avg6S4_GuiyyhISJpIl10sfvD3wIxscFWtNjyCTaCXQLWkfg0B1lxQo3dvyCzRg5-0lpwwDT9l19-ZQLT3tFzCfK4AGyj15GuOiU4KrmBFQXJ01552HOL4vYZLs3beZybk" id="281" name="Google Shape;2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768" y="1643050"/>
            <a:ext cx="5420880" cy="2143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380166" y="4071942"/>
            <a:ext cx="112872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RuntimeException é a exceção mãe de todas as exceptions unchecked sendo muito genérica.  Devemos usar uma exceção mais especifica como 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IllegalArgumentException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Ela é uma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unchecked pois estende de RuntimeException. Utilizamos esta exceção quando um argumento sempre é inválido como, por exemplo, números negativos, referências nulas e outros.</a:t>
            </a:r>
            <a:endParaRPr/>
          </a:p>
        </p:txBody>
      </p:sp>
      <p:pic>
        <p:nvPicPr>
          <p:cNvPr descr="https://lh3.googleusercontent.com/Mg-qrcXMpfejFC2xQNAVNnvBV-HxrXJGc0268hd_Oc8mWS7bWCP8fP_iGzUKCDOsbZT1rPZitYlwHv_QW4qIf6gJO7CXVnleol0b6I16j2d-BM2C57Q2DDpNw6ZHaGD2wX7p3Cc" id="283" name="Google Shape;28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7620" y="5500702"/>
            <a:ext cx="6301594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 txBox="1"/>
          <p:nvPr/>
        </p:nvSpPr>
        <p:spPr>
          <a:xfrm>
            <a:off x="237290" y="857232"/>
            <a:ext cx="6929486" cy="64633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uma exceção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unchecked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podemos passar o erro para que seja tratado pelo método que o chamar.  </a:t>
            </a: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Altere o método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saqueConta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8666974" y="1428736"/>
            <a:ext cx="2071702" cy="3693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o TesteConta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CRIANDO NOSSAS EXCEÇÕES</a:t>
            </a:r>
            <a:endParaRPr/>
          </a:p>
        </p:txBody>
      </p:sp>
      <p:pic>
        <p:nvPicPr>
          <p:cNvPr descr="https://lh3.googleusercontent.com/pHZsF63OWIkW47e90_deZebz431XR89fvDPQK9aQFgx2e7HL1VU-9Vrj7p4M7vk-UkZZlg1jJP9wwHZn0PYl8GH-DKutpCQYUaMi1WUxWFZsTw_eFWdVRkuzlMNpVlAujb35gmo"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26" y="3429000"/>
            <a:ext cx="42005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aTbRin2Tufsufku43yhJj4vvBEF4jZr1b6wefZhgAJXEUhm6wmdB_nJLOonNaCrX_FypWqlFvxjLhViVGeGHVm5kXs8-UfBoO6j1IWB9OUY5pmUFY9K-Vs_k32PLBZENgacEv3o" id="292" name="Google Shape;2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1024" y="3143248"/>
            <a:ext cx="44577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6HQOj48wDqeqt5mcys6HgMauxW90Q_8LAGyk7kCVMW-oMsIOet9t77FMcsJS29Dsmqvt7mqZSpWy43fTReU1DT4pyC1jjqS1r_gpdTQ8woGpW8pwVn2YUaeuN8RtPTgw49Ak3lQ" id="293" name="Google Shape;29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480" y="1071546"/>
            <a:ext cx="43243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/>
        </p:nvSpPr>
        <p:spPr>
          <a:xfrm>
            <a:off x="1308860" y="2714620"/>
            <a:ext cx="4929222" cy="3693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 o que esta em destaque na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ContaCorrente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6595272" y="2571744"/>
            <a:ext cx="5214974" cy="3693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o que esta em destaque na classe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TestaConta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609521" y="1000109"/>
            <a:ext cx="10971372" cy="512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Faça um programa que tenha dois vetores de tamanhos diferentes do tipo int e inicie eles com os valores (1,2,3,4,5) e (3,0,2). Depois disso crie um for para percorrer os dois vetores fazendo a divisão do primeiro numero do primeiro vetor com o primeiro numero do segundo vetor e assim por diante. Observe o erro que ocorre.</a:t>
            </a:r>
            <a:endParaRPr/>
          </a:p>
        </p:txBody>
      </p:sp>
      <p:pic>
        <p:nvPicPr>
          <p:cNvPr id="302" name="Google Shape;3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298" y="4143380"/>
            <a:ext cx="8858312" cy="170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609521" y="1000109"/>
            <a:ext cx="10971372" cy="512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No exercício anterior, faça o tratamento das possíveis exceções que possa ocorrer para que o programa não seja interrompido</a:t>
            </a:r>
            <a:endParaRPr/>
          </a:p>
        </p:txBody>
      </p:sp>
      <p:pic>
        <p:nvPicPr>
          <p:cNvPr id="309" name="Google Shape;3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422" y="2500306"/>
            <a:ext cx="9345333" cy="274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15" name="Google Shape;315;p27"/>
          <p:cNvSpPr txBox="1"/>
          <p:nvPr>
            <p:ph idx="1" type="body"/>
          </p:nvPr>
        </p:nvSpPr>
        <p:spPr>
          <a:xfrm>
            <a:off x="609521" y="1000109"/>
            <a:ext cx="10971372" cy="512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Faça um programa que leia um número inteiro. Caso o usuário digite outro tipo de número ou caractere ocorra o tratamento da exceção e apresente a mensagem ”Falha ao ler o número”. E em caso de sucesso, apresente o número digitado.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66" y="2928934"/>
            <a:ext cx="4451342" cy="34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REVISÃO DE CONCEITOS DAS AULAS ANTERIORES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p9aFYjUYRk4kTf5mX45wI_0DES3Qib7JCzu4K_lzk-2Jb892UM2zt_9PGxUEXoovxTw9s99OgU6koc26WhqZebYihEJZiQS8eCPp3olXUzBvVeF5Ah-1hnp8zvFfA8sEr8K5wXs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18" y="896915"/>
            <a:ext cx="12167436" cy="505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4166380" y="857232"/>
            <a:ext cx="2428892" cy="28575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abstrata e método abstrato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6881024" y="1785926"/>
            <a:ext cx="2643206" cy="28575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abstrata e método abstrato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80166" y="1857364"/>
            <a:ext cx="2428892" cy="27699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abstrata e método abstrato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3809190" y="4357694"/>
            <a:ext cx="1714512" cy="28575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concreta e final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642136" y="3105147"/>
            <a:ext cx="1643074" cy="27699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concreta e final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6309520" y="4214818"/>
            <a:ext cx="1714512" cy="28575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concreta e final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0024296" y="3000372"/>
            <a:ext cx="1714512" cy="27699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concreta e final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EXCEÇÃO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Uma exceção representa uma situação que normalmente não ocorre e representa algo de estranho ou inesperado no sistema.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Exemplo: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Divisão por zero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Referência a nulo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Acesso a uma posição do vetor que não existe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EXCEÇÃO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Uma exceção representa uma situação que normalmente não ocorre e representa algo de estranho ou inesperado no sistema.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Podem ocorrer: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Por erros de lógica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Acesso a um recurso que não esteja disponível ou não existe.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Exemplo: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Divisão por zero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Abrir arquivo ou banco de dados que não existe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Acesso a uma posição do vetor que não existe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EXCEÇÃO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A classe mãe de todas as exceções é a </a:t>
            </a:r>
            <a:r>
              <a:rPr b="1" lang="pt-BR" sz="2000"/>
              <a:t>Throwable</a:t>
            </a:r>
            <a:r>
              <a:rPr lang="pt-BR" sz="2000"/>
              <a:t>. Apenas objetos dessa classe ou de suas subclasses podem ser gerados, propagados e capturados através de exceções.</a:t>
            </a:r>
            <a:endParaRPr/>
          </a:p>
        </p:txBody>
      </p:sp>
      <p:pic>
        <p:nvPicPr>
          <p:cNvPr descr="https://lh4.googleusercontent.com/Zm1a-dvko3xkh-ywKvagTU7zZGWfl5THqh18lvNGa-ikrVWVgop-GxfVSkcIndbqDW_0E1A8g9jxs2xflS_osJUwICX7RcZ9oegw_P7h9L-0CvTkMGFEIMJJz43A6qXDREiDcBY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430" y="1857364"/>
            <a:ext cx="7383953" cy="400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9381354" y="2571744"/>
            <a:ext cx="1785950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Exceção checked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808794" y="2714620"/>
            <a:ext cx="200026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Exceção unchecked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237422" y="5286388"/>
            <a:ext cx="200026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Exceção unchecked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6"/>
          <p:cNvCxnSpPr>
            <a:stCxn id="143" idx="3"/>
          </p:cNvCxnSpPr>
          <p:nvPr/>
        </p:nvCxnSpPr>
        <p:spPr>
          <a:xfrm flipH="1" rot="10800000">
            <a:off x="3237686" y="4786421"/>
            <a:ext cx="2428800" cy="75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6"/>
          <p:cNvCxnSpPr>
            <a:stCxn id="142" idx="3"/>
          </p:cNvCxnSpPr>
          <p:nvPr/>
        </p:nvCxnSpPr>
        <p:spPr>
          <a:xfrm>
            <a:off x="2809058" y="2964653"/>
            <a:ext cx="928800" cy="393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6"/>
          <p:cNvCxnSpPr>
            <a:stCxn id="141" idx="1"/>
          </p:cNvCxnSpPr>
          <p:nvPr/>
        </p:nvCxnSpPr>
        <p:spPr>
          <a:xfrm flipH="1">
            <a:off x="7666854" y="2821777"/>
            <a:ext cx="1714500" cy="53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6"/>
          <p:cNvCxnSpPr>
            <a:stCxn id="141" idx="1"/>
          </p:cNvCxnSpPr>
          <p:nvPr/>
        </p:nvCxnSpPr>
        <p:spPr>
          <a:xfrm flipH="1">
            <a:off x="6309654" y="2821777"/>
            <a:ext cx="3071700" cy="35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EXCEÇÃO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Classe Error: </a:t>
            </a:r>
            <a:r>
              <a:rPr lang="pt-BR" sz="2000"/>
              <a:t>A classe Error e suas descendentes representam situações anormais que poderiam acontecer na máquina virtual.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Classe Exception: </a:t>
            </a:r>
            <a:r>
              <a:rPr lang="pt-BR" sz="2000"/>
              <a:t>A classe Exception e suas descendentes representam situações não comuns que podem ocorrer durante a execução de um programa.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Classe RuntimeException: </a:t>
            </a:r>
            <a:r>
              <a:rPr lang="pt-BR" sz="2000"/>
              <a:t>Esse tipo de exceção é conhecido como não verificada (unchecked). Sendo assim, não é requisito declarar uma cláusula try/catch.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TRATAMENTO DE EXCEÇÃO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Processo de gerenciar as exceções que podem ocorrer no programa.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Objetivo:  Evitar que o programa aborte inesperadamente ou informar ao usuário sobre algum problema na execução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Em linguagens antigas retornava-se um código de erro e de acordo com o número de erro poderia ser consultado qual erro ocorreu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As linguagens modernas já possuem comandos para tratamento dentro da própria linguagem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MANIPULANDO EXCEÇÃO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Existem algumas formas de manipular as exceções. Vamos começar pelo throw.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/>
              <a:t>THROW</a:t>
            </a:r>
            <a:endParaRPr/>
          </a:p>
        </p:txBody>
      </p:sp>
      <p:pic>
        <p:nvPicPr>
          <p:cNvPr descr="https://lh6.googleusercontent.com/SGP1-FP80ciEVSg5TQsNlWdVBQMQt3eu_4I0SpQHEqeA-W9FZb2qROhLewSwBdNHVawzX1X87X_SwjxTtcF5Y0w7FMcRy3FzBMUbjsiTEybz3LNP2ZnMJ0ZgxB__RfinNJVB_jw"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992" y="4864558"/>
            <a:ext cx="5643602" cy="969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s-FI1eOTrX-Krlj4-gQjUK9-hJhJHn5ccClY3QA8P7GxHFCthf2MPl-Am1T4yLiGg0z3d3GrGDEEBeywxuQRqQVTrY-RtfKNwCgTYcUNggt8o4lRITi8aqXK5d3pBUPpMOxPMsI"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744" y="2214554"/>
            <a:ext cx="4500594" cy="255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2020-08-02T17:56:20Z</dcterms:created>
  <dc:creator>Usuário do Windows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