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72" r:id="rId6"/>
    <p:sldId id="273" r:id="rId7"/>
    <p:sldId id="285" r:id="rId8"/>
    <p:sldId id="274" r:id="rId9"/>
    <p:sldId id="275" r:id="rId10"/>
    <p:sldId id="28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6" r:id="rId19"/>
    <p:sldId id="287" r:id="rId20"/>
    <p:sldId id="288" r:id="rId21"/>
    <p:sldId id="289" r:id="rId22"/>
    <p:sldId id="283" r:id="rId23"/>
    <p:sldId id="292" r:id="rId24"/>
    <p:sldId id="290" r:id="rId25"/>
    <p:sldId id="291" r:id="rId26"/>
  </p:sldIdLst>
  <p:sldSz cx="12190413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54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71FBF5C-425C-45E1-8619-20DCD9F77077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204E56-BEA8-49BC-9A9E-D1E4E2CE3F7B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61F50A-3ABA-4F97-B1FF-1BF3B5D19155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6287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E0D21BE-7D0F-4838-B5EE-9E5E22935FEC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DF3DF25-F49B-4873-AB88-EC8DB14B9605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4CAE59F-539C-4E19-88F9-E5286AB850CA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212EE42-7F6C-49F7-B297-6C9464E133A4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212EE42-7F6C-49F7-B297-6C9464E133A4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212EE42-7F6C-49F7-B297-6C9464E133A4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212EE42-7F6C-49F7-B297-6C9464E133A4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212EE42-7F6C-49F7-B297-6C9464E133A4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56BA015-E80D-409D-A15D-B7858A7A1742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56BA015-E80D-409D-A15D-B7858A7A1742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56BA015-E80D-409D-A15D-B7858A7A1742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56BA015-E80D-409D-A15D-B7858A7A1742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A3A6A3E-E150-4E0F-89BE-DF96AB266EE6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81280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04BC1A2-267F-46B0-AEA0-4633B771A746}" type="slidenum">
              <a:rPr lang="pt-BR" altLang="pt-BR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DejaVu Sans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pt-BR" altLang="pt-BR">
              <a:solidFill>
                <a:srgbClr val="000000"/>
              </a:solidFill>
              <a:latin typeface="Times New Roman" pitchFamily="16" charset="0"/>
              <a:ea typeface="WenQuanYi Micro Hei" charset="0"/>
              <a:cs typeface="DejaVu Sans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511713" y="-9039225"/>
            <a:ext cx="35025013" cy="197056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D2EFD-E178-4384-A3E2-6E91488737E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99CD2-43C3-42E5-9BC1-DD436D06C32C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0" y="274639"/>
            <a:ext cx="2740727" cy="58499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499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6B9C0-39D9-48F8-B4DC-1FE1C439BB6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53A5A-B41D-4E8B-96AF-F37C4E6EA70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2746F-AA6B-4F32-A974-C38A56E06144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198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4678" y="1600201"/>
            <a:ext cx="5384099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1B699-B44F-471C-A3DA-82176EE7499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4DB1B-2A78-4D01-9239-6672819C9B1A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F8036-CA4A-481B-9E9E-6BA502E0B7E2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FFF97-772A-446F-8FA6-32FA4452F27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32708-9D5E-43EE-A0C1-61E11F36882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58C7D-C62B-4E80-B2A7-531913850F3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4D655FAC-F560-4B41-8358-0D35A8E61E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" y="5754414"/>
            <a:ext cx="12192000" cy="1117176"/>
          </a:xfrm>
          <a:prstGeom prst="rect">
            <a:avLst/>
          </a:prstGeom>
        </p:spPr>
      </p:pic>
      <p:grpSp>
        <p:nvGrpSpPr>
          <p:cNvPr id="9" name="Grupo 8"/>
          <p:cNvGrpSpPr/>
          <p:nvPr userDrawn="1"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0" name="Imagem 9">
              <a:extLst>
                <a:ext uri="{FF2B5EF4-FFF2-40B4-BE49-F238E27FC236}">
                  <a16:creationId xmlns="" xmlns:a16="http://schemas.microsoft.com/office/drawing/2014/main" id="{6C0DE03E-0833-4E32-ABE2-A36A9B0A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4600" t="60611" r="22080" b="20393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</p:spPr>
        </p:pic>
      </p:grpSp>
      <p:sp>
        <p:nvSpPr>
          <p:cNvPr id="7" name="Retângulo 6"/>
          <p:cNvSpPr/>
          <p:nvPr userDrawn="1"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638"/>
            <a:ext cx="10969256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201"/>
            <a:ext cx="10969256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521" y="6356350"/>
            <a:ext cx="2842314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058" y="6356351"/>
            <a:ext cx="386029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t-BR" altLang="pt-BR">
              <a:cs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6463" y="6356350"/>
            <a:ext cx="2842314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fld id="{1D8CA8CF-F10B-4F76-B1E1-F647018710AC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079" b="23585"/>
          <a:stretch/>
        </p:blipFill>
        <p:spPr>
          <a:xfrm>
            <a:off x="5053185" y="0"/>
            <a:ext cx="2594064" cy="151348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356" t="32938" r="16911" b="27740"/>
          <a:stretch/>
        </p:blipFill>
        <p:spPr>
          <a:xfrm>
            <a:off x="3104081" y="1449007"/>
            <a:ext cx="9086332" cy="5388703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8894451" y="4124622"/>
            <a:ext cx="30813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21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4542" y="0"/>
            <a:ext cx="4561881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91" y="3445461"/>
            <a:ext cx="2491568" cy="16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600" t="16538" r="22080" b="16309"/>
          <a:stretch/>
        </p:blipFill>
        <p:spPr>
          <a:xfrm>
            <a:off x="647031" y="211016"/>
            <a:ext cx="3164819" cy="313301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20CB9569-60A7-416C-995C-F2941BEA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30" y="362444"/>
            <a:ext cx="3654744" cy="731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4557340" y="2"/>
            <a:ext cx="7633074" cy="5317587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D655FAC-F560-4B41-8358-0D35A8E61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" y="3923414"/>
            <a:ext cx="12190413" cy="294817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56266BD7-3DB7-4ECE-AD54-EF72C34BA532}"/>
              </a:ext>
            </a:extLst>
          </p:cNvPr>
          <p:cNvSpPr txBox="1"/>
          <p:nvPr/>
        </p:nvSpPr>
        <p:spPr>
          <a:xfrm>
            <a:off x="2911238" y="5397502"/>
            <a:ext cx="90097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 I </a:t>
            </a:r>
            <a:b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Vetores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Map e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Coleções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2800" dirty="0" smtClean="0">
                <a:latin typeface="Roboto" pitchFamily="2" charset="0"/>
                <a:ea typeface="Roboto" pitchFamily="2" charset="0"/>
              </a:rPr>
            </a:br>
            <a:r>
              <a:rPr lang="pt-BR" sz="2000" dirty="0" smtClean="0">
                <a:latin typeface="Roboto" pitchFamily="2" charset="0"/>
                <a:ea typeface="Roboto" pitchFamily="2" charset="0"/>
              </a:rPr>
              <a:t>07/08/2020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19" y="1524000"/>
            <a:ext cx="1169517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80166" y="1000108"/>
            <a:ext cx="11511052" cy="26987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/>
          <a:p>
            <a:pPr marL="215900" indent="-214313" eaLnBrk="1" hangingPunct="1">
              <a:buSzPct val="4500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pt-BR" altLang="pt-BR" sz="1200" b="1">
                <a:solidFill>
                  <a:srgbClr val="1F497D"/>
                </a:solidFill>
              </a:rPr>
              <a:t>Podemos criar uma lista de outra forma utilizando o método estático </a:t>
            </a:r>
            <a:r>
              <a:rPr lang="pt-BR" altLang="pt-BR" sz="1200" b="1">
                <a:solidFill>
                  <a:srgbClr val="FF0000"/>
                </a:solidFill>
              </a:rPr>
              <a:t>asList</a:t>
            </a:r>
            <a:r>
              <a:rPr lang="pt-BR" altLang="pt-BR" sz="1200" b="1">
                <a:solidFill>
                  <a:schemeClr val="tx1"/>
                </a:solidFill>
              </a:rPr>
              <a:t> </a:t>
            </a:r>
            <a:r>
              <a:rPr lang="pt-BR" altLang="pt-BR" sz="1200" b="1">
                <a:solidFill>
                  <a:srgbClr val="002060"/>
                </a:solidFill>
              </a:rPr>
              <a:t>da classe </a:t>
            </a:r>
            <a:r>
              <a:rPr lang="pt-BR" altLang="pt-BR" sz="1200" b="1">
                <a:solidFill>
                  <a:srgbClr val="FF0000"/>
                </a:solidFill>
              </a:rPr>
              <a:t>Arrays</a:t>
            </a:r>
            <a:r>
              <a:rPr lang="pt-BR" altLang="pt-BR" sz="1200" b="1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66842" y="4773614"/>
            <a:ext cx="4330980" cy="225323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wrap="squar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dirty="0" smtClean="0">
                <a:solidFill>
                  <a:srgbClr val="002060"/>
                </a:solidFill>
              </a:rPr>
              <a:t>O método</a:t>
            </a:r>
            <a:r>
              <a:rPr lang="pt-BR" altLang="pt-BR" sz="907" b="1" dirty="0" smtClean="0">
                <a:solidFill>
                  <a:srgbClr val="1F497D"/>
                </a:solidFill>
              </a:rPr>
              <a:t> </a:t>
            </a:r>
            <a:r>
              <a:rPr lang="pt-BR" altLang="pt-BR" sz="907" b="1" dirty="0" err="1" smtClean="0">
                <a:solidFill>
                  <a:srgbClr val="FF0000"/>
                </a:solidFill>
              </a:rPr>
              <a:t>contains</a:t>
            </a:r>
            <a:r>
              <a:rPr lang="pt-BR" altLang="pt-BR" sz="907" b="1" dirty="0" smtClean="0">
                <a:solidFill>
                  <a:srgbClr val="002060"/>
                </a:solidFill>
              </a:rPr>
              <a:t> serve para pesquisarmos se existe um elemento na lista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18" y="1785926"/>
            <a:ext cx="6496723" cy="426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37356" y="928670"/>
            <a:ext cx="10644262" cy="58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pt-BR" sz="1089" dirty="0" err="1" smtClean="0">
                <a:solidFill>
                  <a:srgbClr val="000000"/>
                </a:solidFill>
              </a:rPr>
              <a:t>Criar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uma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classe</a:t>
            </a:r>
            <a:r>
              <a:rPr lang="en-US" altLang="pt-BR" sz="1089" dirty="0" smtClean="0">
                <a:solidFill>
                  <a:srgbClr val="000000"/>
                </a:solidFill>
              </a:rPr>
              <a:t> com o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nome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b="1" dirty="0" smtClean="0">
                <a:solidFill>
                  <a:srgbClr val="000000"/>
                </a:solidFill>
              </a:rPr>
              <a:t>Pessoa</a:t>
            </a:r>
            <a:r>
              <a:rPr lang="en-US" altLang="pt-BR" sz="1089" dirty="0" smtClean="0">
                <a:solidFill>
                  <a:srgbClr val="000000"/>
                </a:solidFill>
              </a:rPr>
              <a:t> com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os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atributos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nome</a:t>
            </a:r>
            <a:r>
              <a:rPr lang="en-US" altLang="pt-BR" sz="1089" dirty="0" smtClean="0">
                <a:solidFill>
                  <a:srgbClr val="000000"/>
                </a:solidFill>
              </a:rPr>
              <a:t>,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cpf</a:t>
            </a:r>
            <a:r>
              <a:rPr lang="en-US" altLang="pt-BR" sz="1089" dirty="0" smtClean="0">
                <a:solidFill>
                  <a:srgbClr val="000000"/>
                </a:solidFill>
              </a:rPr>
              <a:t> e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idade</a:t>
            </a:r>
            <a:r>
              <a:rPr lang="en-US" altLang="pt-BR" sz="1089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SzPct val="100000"/>
              <a:defRPr/>
            </a:pPr>
            <a:r>
              <a:rPr lang="en-US" altLang="pt-BR" sz="1089" dirty="0" err="1" smtClean="0">
                <a:solidFill>
                  <a:srgbClr val="000000"/>
                </a:solidFill>
              </a:rPr>
              <a:t>Criar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uma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classe</a:t>
            </a:r>
            <a:r>
              <a:rPr lang="en-US" altLang="pt-BR" sz="1089" dirty="0" smtClean="0">
                <a:solidFill>
                  <a:srgbClr val="000000"/>
                </a:solidFill>
              </a:rPr>
              <a:t> com o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nome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b="1" dirty="0" err="1" smtClean="0">
                <a:solidFill>
                  <a:srgbClr val="000000"/>
                </a:solidFill>
              </a:rPr>
              <a:t>Cliente</a:t>
            </a:r>
            <a:r>
              <a:rPr lang="en-US" altLang="pt-BR" sz="1089" dirty="0" smtClean="0">
                <a:solidFill>
                  <a:srgbClr val="000000"/>
                </a:solidFill>
              </a:rPr>
              <a:t> com o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atributo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nome</a:t>
            </a:r>
            <a:r>
              <a:rPr lang="en-US" altLang="pt-BR" sz="1089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SzPct val="100000"/>
              <a:defRPr/>
            </a:pPr>
            <a:r>
              <a:rPr lang="en-US" altLang="pt-BR" sz="1089" dirty="0" err="1" smtClean="0">
                <a:solidFill>
                  <a:srgbClr val="000000"/>
                </a:solidFill>
              </a:rPr>
              <a:t>Criar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uma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classe</a:t>
            </a:r>
            <a:r>
              <a:rPr lang="en-US" altLang="pt-BR" sz="1089" dirty="0" smtClean="0">
                <a:solidFill>
                  <a:srgbClr val="000000"/>
                </a:solidFill>
              </a:rPr>
              <a:t> com o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nome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b="1" dirty="0" err="1" smtClean="0">
                <a:solidFill>
                  <a:srgbClr val="000000"/>
                </a:solidFill>
              </a:rPr>
              <a:t>TestaListas</a:t>
            </a:r>
            <a:r>
              <a:rPr lang="en-US" altLang="pt-BR" sz="1089" dirty="0" smtClean="0">
                <a:solidFill>
                  <a:srgbClr val="000000"/>
                </a:solidFill>
              </a:rPr>
              <a:t> com 4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objetos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da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classe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b="1" dirty="0" smtClean="0">
                <a:solidFill>
                  <a:srgbClr val="000000"/>
                </a:solidFill>
              </a:rPr>
              <a:t>Pessoa</a:t>
            </a:r>
            <a:r>
              <a:rPr lang="en-US" altLang="pt-BR" sz="1089" dirty="0" smtClean="0">
                <a:solidFill>
                  <a:srgbClr val="000000"/>
                </a:solidFill>
              </a:rPr>
              <a:t> e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gere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uma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lista</a:t>
            </a:r>
            <a:r>
              <a:rPr lang="en-US" altLang="pt-BR" sz="1089" dirty="0" smtClean="0">
                <a:solidFill>
                  <a:srgbClr val="000000"/>
                </a:solidFill>
              </a:rPr>
              <a:t> com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estes</a:t>
            </a:r>
            <a:r>
              <a:rPr lang="en-US" altLang="pt-BR" sz="1089" dirty="0" smtClean="0">
                <a:solidFill>
                  <a:srgbClr val="000000"/>
                </a:solidFill>
              </a:rPr>
              <a:t> dados do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nome</a:t>
            </a:r>
            <a:r>
              <a:rPr lang="en-US" altLang="pt-BR" sz="1089" dirty="0" smtClean="0">
                <a:solidFill>
                  <a:srgbClr val="000000"/>
                </a:solidFill>
              </a:rPr>
              <a:t> e a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idade</a:t>
            </a:r>
            <a:r>
              <a:rPr lang="en-US" altLang="pt-BR" sz="1089" dirty="0" smtClean="0">
                <a:solidFill>
                  <a:srgbClr val="000000"/>
                </a:solidFill>
              </a:rPr>
              <a:t>. 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Remova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da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lista</a:t>
            </a:r>
            <a:r>
              <a:rPr lang="en-US" altLang="pt-BR" sz="1089" dirty="0" smtClean="0">
                <a:solidFill>
                  <a:srgbClr val="000000"/>
                </a:solidFill>
              </a:rPr>
              <a:t> o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segundo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elemento</a:t>
            </a:r>
            <a:r>
              <a:rPr lang="en-US" altLang="pt-BR" sz="1089" dirty="0" smtClean="0">
                <a:solidFill>
                  <a:srgbClr val="000000"/>
                </a:solidFill>
              </a:rPr>
              <a:t>. 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523966" y="5143512"/>
            <a:ext cx="3904742" cy="3651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O método get retorna um </a:t>
            </a:r>
            <a:r>
              <a:rPr lang="pt-BR" altLang="pt-BR" sz="907" b="1" smtClean="0">
                <a:solidFill>
                  <a:srgbClr val="000000"/>
                </a:solidFill>
              </a:rPr>
              <a:t>Object</a:t>
            </a:r>
            <a:r>
              <a:rPr lang="pt-BR" altLang="pt-BR" sz="907" b="1" smtClean="0">
                <a:solidFill>
                  <a:srgbClr val="1F497D"/>
                </a:solidFill>
              </a:rPr>
              <a:t> por</a:t>
            </a:r>
          </a:p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isso fazemos o casting</a:t>
            </a:r>
          </a:p>
        </p:txBody>
      </p:sp>
      <p:cxnSp>
        <p:nvCxnSpPr>
          <p:cNvPr id="20485" name="AutoShape 4"/>
          <p:cNvCxnSpPr>
            <a:cxnSpLocks noChangeShapeType="1"/>
          </p:cNvCxnSpPr>
          <p:nvPr/>
        </p:nvCxnSpPr>
        <p:spPr bwMode="auto">
          <a:xfrm>
            <a:off x="5380826" y="5357826"/>
            <a:ext cx="2060601" cy="793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7" name="CaixaDeTexto 6"/>
          <p:cNvSpPr txBox="1"/>
          <p:nvPr/>
        </p:nvSpPr>
        <p:spPr>
          <a:xfrm>
            <a:off x="523042" y="21429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000" b="1" dirty="0" smtClean="0"/>
              <a:t>EXERCÍCIOS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7952594" y="3214686"/>
            <a:ext cx="4028854" cy="225323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wrap="squar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dirty="0" smtClean="0">
                <a:solidFill>
                  <a:srgbClr val="1F497D"/>
                </a:solidFill>
              </a:rPr>
              <a:t>Imprimindo lista com vários objetos. Criar uma instância de Cliente.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068" y="1524000"/>
            <a:ext cx="7248639" cy="4762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0166" y="857232"/>
            <a:ext cx="10644262" cy="42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pt-BR" sz="1089" dirty="0" err="1" smtClean="0">
                <a:solidFill>
                  <a:srgbClr val="000000"/>
                </a:solidFill>
              </a:rPr>
              <a:t>Instânciar</a:t>
            </a:r>
            <a:r>
              <a:rPr lang="en-US" altLang="pt-BR" sz="1089" dirty="0" smtClean="0">
                <a:solidFill>
                  <a:srgbClr val="000000"/>
                </a:solidFill>
              </a:rPr>
              <a:t> um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objeto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da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classe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Cliente</a:t>
            </a:r>
            <a:r>
              <a:rPr lang="en-US" altLang="pt-BR" sz="1089" dirty="0" smtClean="0">
                <a:solidFill>
                  <a:srgbClr val="000000"/>
                </a:solidFill>
              </a:rPr>
              <a:t> e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adicionar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na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mesma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lista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que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os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objetos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da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classe</a:t>
            </a:r>
            <a:r>
              <a:rPr lang="en-US" altLang="pt-BR" sz="1089" dirty="0" smtClean="0">
                <a:solidFill>
                  <a:srgbClr val="000000"/>
                </a:solidFill>
              </a:rPr>
              <a:t> “</a:t>
            </a:r>
            <a:r>
              <a:rPr lang="en-US" altLang="pt-BR" sz="1089" b="1" dirty="0" smtClean="0">
                <a:solidFill>
                  <a:srgbClr val="000000"/>
                </a:solidFill>
              </a:rPr>
              <a:t>Pessoa</a:t>
            </a:r>
            <a:r>
              <a:rPr lang="en-US" altLang="pt-BR" sz="1089" dirty="0" smtClean="0">
                <a:solidFill>
                  <a:srgbClr val="000000"/>
                </a:solidFill>
              </a:rPr>
              <a:t>“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foram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adicionados</a:t>
            </a:r>
            <a:r>
              <a:rPr lang="en-US" altLang="pt-BR" sz="1089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SzPct val="100000"/>
              <a:defRPr/>
            </a:pPr>
            <a:r>
              <a:rPr lang="en-US" altLang="pt-BR" sz="1089" dirty="0" err="1" smtClean="0">
                <a:solidFill>
                  <a:srgbClr val="000000"/>
                </a:solidFill>
              </a:rPr>
              <a:t>Imprimir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os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elementos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dessa</a:t>
            </a:r>
            <a:r>
              <a:rPr lang="en-US" altLang="pt-BR" sz="1089" dirty="0" smtClean="0">
                <a:solidFill>
                  <a:srgbClr val="000000"/>
                </a:solidFill>
              </a:rPr>
              <a:t> </a:t>
            </a:r>
            <a:r>
              <a:rPr lang="en-US" altLang="pt-BR" sz="1089" dirty="0" err="1" smtClean="0">
                <a:solidFill>
                  <a:srgbClr val="000000"/>
                </a:solidFill>
              </a:rPr>
              <a:t>lista</a:t>
            </a:r>
            <a:endParaRPr lang="en-US" altLang="pt-BR" sz="1089" dirty="0" smtClean="0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23042" y="21429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000" b="1" dirty="0" smtClean="0"/>
              <a:t>EXERCÍCIOS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977" y="1665288"/>
            <a:ext cx="6844409" cy="4476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35977" y="228601"/>
            <a:ext cx="2713838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pt-BR" altLang="pt-BR" sz="2000" b="1" dirty="0" smtClean="0"/>
              <a:t>LISTAS E GENERICS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80166" y="1000108"/>
            <a:ext cx="11142800" cy="47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2452" rIns="81638" bIns="42452">
            <a:spAutoFit/>
          </a:bodyPr>
          <a:lstStyle>
            <a:lvl1pPr indent="1588"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pt-BR" altLang="pt-BR" sz="1270" dirty="0" smtClean="0">
                <a:solidFill>
                  <a:srgbClr val="000000"/>
                </a:solidFill>
              </a:rPr>
              <a:t>Em uma lista podemos inserir qualquer tipo de objeto, mas dificilmente iremos trabalhar com objetos diferentes em uma lista. Usando o </a:t>
            </a:r>
            <a:r>
              <a:rPr lang="pt-BR" altLang="pt-BR" sz="1270" dirty="0" err="1" smtClean="0">
                <a:solidFill>
                  <a:srgbClr val="000000"/>
                </a:solidFill>
              </a:rPr>
              <a:t>Generics</a:t>
            </a:r>
            <a:r>
              <a:rPr lang="pt-BR" altLang="pt-BR" sz="1270" dirty="0" smtClean="0">
                <a:solidFill>
                  <a:srgbClr val="000000"/>
                </a:solidFill>
              </a:rPr>
              <a:t> o compilador não permite colocar na lista elementos incompatíveis. Um tipo genérico </a:t>
            </a:r>
            <a:r>
              <a:rPr lang="pt-BR" altLang="pt-BR" sz="1270" i="1" dirty="0" smtClean="0">
                <a:solidFill>
                  <a:srgbClr val="000000"/>
                </a:solidFill>
              </a:rPr>
              <a:t>é um tipo </a:t>
            </a:r>
            <a:r>
              <a:rPr lang="pt-BR" altLang="pt-BR" sz="1270" dirty="0" smtClean="0">
                <a:solidFill>
                  <a:srgbClr val="000000"/>
                </a:solidFill>
              </a:rPr>
              <a:t>que possui um ou mais parâmetros de tipo.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864510" y="3784601"/>
            <a:ext cx="3619029" cy="225323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indent="1588"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O </a:t>
            </a:r>
            <a:r>
              <a:rPr lang="pt-BR" altLang="pt-BR" sz="907" b="1" smtClean="0">
                <a:solidFill>
                  <a:srgbClr val="000000"/>
                </a:solidFill>
              </a:rPr>
              <a:t>Generics</a:t>
            </a:r>
            <a:r>
              <a:rPr lang="pt-BR" altLang="pt-BR" sz="907" b="1" smtClean="0">
                <a:solidFill>
                  <a:srgbClr val="1F497D"/>
                </a:solidFill>
              </a:rPr>
              <a:t> restringe a lista a um determinado tipo de objeto.</a:t>
            </a:r>
          </a:p>
        </p:txBody>
      </p:sp>
      <p:cxnSp>
        <p:nvCxnSpPr>
          <p:cNvPr id="24582" name="AutoShape 6"/>
          <p:cNvCxnSpPr>
            <a:cxnSpLocks noChangeShapeType="1"/>
          </p:cNvCxnSpPr>
          <p:nvPr/>
        </p:nvCxnSpPr>
        <p:spPr bwMode="auto">
          <a:xfrm>
            <a:off x="6442295" y="3954464"/>
            <a:ext cx="1049730" cy="317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>
            <a:off x="6539649" y="5184775"/>
            <a:ext cx="1051847" cy="1588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864510" y="4956175"/>
            <a:ext cx="3367179" cy="503238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Não precisamos mais fazer casting</a:t>
            </a:r>
          </a:p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pois os objetos são todos do tipo</a:t>
            </a:r>
          </a:p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000000"/>
                </a:solidFill>
              </a:rPr>
              <a:t>Pessoa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08728" y="142852"/>
            <a:ext cx="5259791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pt-BR" altLang="pt-BR" sz="2000" b="1" dirty="0" smtClean="0"/>
              <a:t>ORDENAÇÃO JAVA.LANG.COMPARABLE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08728" y="928670"/>
            <a:ext cx="11521633" cy="100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100000"/>
              <a:defRPr/>
            </a:pPr>
            <a:r>
              <a:rPr lang="pt-BR" altLang="pt-BR" sz="1200" b="1" dirty="0" err="1" smtClean="0">
                <a:solidFill>
                  <a:srgbClr val="000000"/>
                </a:solidFill>
              </a:rPr>
              <a:t>Comparable</a:t>
            </a:r>
            <a:r>
              <a:rPr lang="pt-BR" altLang="pt-BR" sz="1200" dirty="0" smtClean="0">
                <a:solidFill>
                  <a:srgbClr val="000000"/>
                </a:solidFill>
              </a:rPr>
              <a:t> é uma interface que quando as classes a implementam adquirem a propriedade de ordenação que permite que os objetos dessas classes sejam ordenados automaticamente.  As classes 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String</a:t>
            </a:r>
            <a:r>
              <a:rPr lang="pt-BR" altLang="pt-BR" sz="1200" dirty="0" smtClean="0">
                <a:solidFill>
                  <a:srgbClr val="000000"/>
                </a:solidFill>
              </a:rPr>
              <a:t> e 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Date</a:t>
            </a:r>
            <a:r>
              <a:rPr lang="pt-BR" altLang="pt-BR" sz="1200" dirty="0" smtClean="0">
                <a:solidFill>
                  <a:srgbClr val="000000"/>
                </a:solidFill>
              </a:rPr>
              <a:t> implementam 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Comparable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</a:rPr>
              <a:t>basta apenas usar o comando 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Collections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.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sort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(variável)</a:t>
            </a:r>
            <a:r>
              <a:rPr lang="pt-BR" altLang="pt-BR" sz="1200" dirty="0" smtClean="0">
                <a:solidFill>
                  <a:srgbClr val="000000"/>
                </a:solidFill>
              </a:rPr>
              <a:t> para ordenar a lista.  A interface 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Comparable</a:t>
            </a:r>
            <a:r>
              <a:rPr lang="pt-BR" altLang="pt-BR" sz="1200" dirty="0" smtClean="0">
                <a:solidFill>
                  <a:srgbClr val="000000"/>
                </a:solidFill>
              </a:rPr>
              <a:t> possui um único método: 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int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 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compareTo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(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Object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 o).  </a:t>
            </a:r>
            <a:r>
              <a:rPr lang="pt-BR" altLang="pt-BR" sz="1200" dirty="0" smtClean="0">
                <a:solidFill>
                  <a:srgbClr val="000000"/>
                </a:solidFill>
              </a:rPr>
              <a:t>Este método deve retornar zero, se o objeto comparado for igual a este objeto, um número negativo, se este objeto for menor que o objeto dado, e um número positivo, se este objeto for maior que o objeto dado. Caso os objetos não possam ser comparados é lançada uma </a:t>
            </a:r>
            <a:r>
              <a:rPr lang="pt-BR" altLang="pt-BR" sz="1200" b="1" dirty="0" err="1" smtClean="0">
                <a:solidFill>
                  <a:srgbClr val="000000"/>
                </a:solidFill>
              </a:rPr>
              <a:t>ClassCastException</a:t>
            </a:r>
            <a:r>
              <a:rPr lang="pt-BR" altLang="pt-BR" sz="1200" b="1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809495" y="3429001"/>
            <a:ext cx="5428543" cy="225323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A classe String implementa </a:t>
            </a:r>
            <a:r>
              <a:rPr lang="pt-BR" altLang="pt-BR" sz="907" b="1" smtClean="0">
                <a:solidFill>
                  <a:srgbClr val="000000"/>
                </a:solidFill>
              </a:rPr>
              <a:t>Comparable </a:t>
            </a:r>
            <a:r>
              <a:rPr lang="pt-BR" altLang="pt-BR" sz="907" b="1" smtClean="0">
                <a:solidFill>
                  <a:srgbClr val="1F497D"/>
                </a:solidFill>
              </a:rPr>
              <a:t>implementando assim o método </a:t>
            </a:r>
            <a:r>
              <a:rPr lang="pt-BR" altLang="pt-BR" sz="907" b="1" smtClean="0">
                <a:solidFill>
                  <a:srgbClr val="000000"/>
                </a:solidFill>
              </a:rPr>
              <a:t>compareTo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809495" y="4572001"/>
            <a:ext cx="5428543" cy="364912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Método para ordenar a lista que encontra-se  em</a:t>
            </a:r>
            <a:r>
              <a:rPr lang="pt-BR" altLang="pt-BR" sz="907" b="1" smtClean="0">
                <a:solidFill>
                  <a:srgbClr val="000000"/>
                </a:solidFill>
              </a:rPr>
              <a:t> java.utils.Collections.  </a:t>
            </a:r>
            <a:r>
              <a:rPr lang="pt-BR" altLang="pt-BR" sz="907" b="1" smtClean="0">
                <a:solidFill>
                  <a:srgbClr val="1F497D"/>
                </a:solidFill>
              </a:rPr>
              <a:t>Esta linha não compilará senão implementarmos a interface </a:t>
            </a:r>
            <a:r>
              <a:rPr lang="pt-BR" altLang="pt-BR" sz="907" b="1" smtClean="0">
                <a:solidFill>
                  <a:srgbClr val="000000"/>
                </a:solidFill>
              </a:rPr>
              <a:t>Comparable </a:t>
            </a:r>
            <a:r>
              <a:rPr lang="pt-BR" altLang="pt-BR" sz="907" b="1" smtClean="0">
                <a:solidFill>
                  <a:srgbClr val="1F497D"/>
                </a:solidFill>
              </a:rPr>
              <a:t>na classe </a:t>
            </a:r>
            <a:r>
              <a:rPr lang="pt-BR" altLang="pt-BR" sz="907" b="1" smtClean="0">
                <a:solidFill>
                  <a:srgbClr val="000000"/>
                </a:solidFill>
              </a:rPr>
              <a:t>Pessoa</a:t>
            </a:r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20" y="2124076"/>
            <a:ext cx="5003149" cy="3305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26631" name="AutoShape 6"/>
          <p:cNvCxnSpPr>
            <a:cxnSpLocks noChangeShapeType="1"/>
          </p:cNvCxnSpPr>
          <p:nvPr/>
        </p:nvCxnSpPr>
        <p:spPr bwMode="auto">
          <a:xfrm>
            <a:off x="3974583" y="3368676"/>
            <a:ext cx="1049730" cy="317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26632" name="AutoShape 7"/>
          <p:cNvCxnSpPr>
            <a:cxnSpLocks noChangeShapeType="1"/>
          </p:cNvCxnSpPr>
          <p:nvPr/>
        </p:nvCxnSpPr>
        <p:spPr bwMode="auto">
          <a:xfrm>
            <a:off x="3974583" y="4276725"/>
            <a:ext cx="1049730" cy="1588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26633" name="AutoShape 8"/>
          <p:cNvCxnSpPr>
            <a:cxnSpLocks noChangeShapeType="1"/>
          </p:cNvCxnSpPr>
          <p:nvPr/>
        </p:nvCxnSpPr>
        <p:spPr bwMode="auto">
          <a:xfrm>
            <a:off x="4740717" y="3824288"/>
            <a:ext cx="1047614" cy="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6476157" y="4027489"/>
            <a:ext cx="3616913" cy="225323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o método </a:t>
            </a:r>
            <a:r>
              <a:rPr lang="pt-BR" altLang="pt-BR" sz="907" b="1" smtClean="0">
                <a:solidFill>
                  <a:srgbClr val="000000"/>
                </a:solidFill>
              </a:rPr>
              <a:t>contains</a:t>
            </a:r>
            <a:r>
              <a:rPr lang="pt-BR" altLang="pt-BR" sz="907" b="1" smtClean="0">
                <a:solidFill>
                  <a:srgbClr val="1F497D"/>
                </a:solidFill>
              </a:rPr>
              <a:t> verfica se um elemento existe na lista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649" y="1285875"/>
            <a:ext cx="5318492" cy="17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23042" y="1000108"/>
            <a:ext cx="3619029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000000"/>
                </a:solidFill>
              </a:rPr>
              <a:t>Alterar o código abaixo na classe Pessoa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285682" y="2433639"/>
            <a:ext cx="5428544" cy="504502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Se a idade da Pessoa atual é menor do que da outraPessoa retormamos -1 ou qualquer inteiro negativo, se for maior retornamos 1 ou qualquer inteiro positivo e se for igual então retornamos 0. 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665" y="4929189"/>
            <a:ext cx="2831731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94480" y="4572008"/>
            <a:ext cx="4285693" cy="239301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000000"/>
                </a:solidFill>
              </a:rPr>
              <a:t>Inserir o código abaixo na classe TestaListas após a linha</a:t>
            </a:r>
            <a:r>
              <a:rPr lang="pt-BR" altLang="pt-BR" sz="998" smtClean="0">
                <a:solidFill>
                  <a:srgbClr val="000000"/>
                </a:solidFill>
              </a:rPr>
              <a:t> </a:t>
            </a:r>
            <a:r>
              <a:rPr lang="pt-BR" altLang="pt-BR" sz="907" b="1" smtClean="0">
                <a:solidFill>
                  <a:srgbClr val="000000"/>
                </a:solidFill>
              </a:rPr>
              <a:t>lista.add(p4);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94480" y="1928802"/>
            <a:ext cx="4190454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000000"/>
                </a:solidFill>
              </a:rPr>
              <a:t>Implementar o método abaixo na classe Pessoa</a:t>
            </a:r>
          </a:p>
        </p:txBody>
      </p:sp>
      <p:pic>
        <p:nvPicPr>
          <p:cNvPr id="2868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26" y="2214564"/>
            <a:ext cx="5384099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6188328" y="3500439"/>
            <a:ext cx="4571405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O método pode funcionar somente com esta linha.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08728" y="214290"/>
            <a:ext cx="2024739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pt-BR" altLang="pt-BR" sz="2000" b="1" dirty="0" smtClean="0"/>
              <a:t>JAVA.UTIL.SET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83065" y="976776"/>
            <a:ext cx="11521633" cy="180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marL="0" indent="0" eaLnBrk="1" hangingPunct="1">
              <a:buSzPct val="45000"/>
              <a:tabLst>
                <a:tab pos="268288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r>
              <a:rPr lang="en-US" altLang="pt-BR" sz="1400" dirty="0" smtClean="0">
                <a:solidFill>
                  <a:srgbClr val="000000"/>
                </a:solidFill>
              </a:rPr>
              <a:t>Os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objetos</a:t>
            </a:r>
            <a:r>
              <a:rPr lang="en-US" altLang="pt-BR" sz="1400" dirty="0" smtClean="0">
                <a:solidFill>
                  <a:srgbClr val="000000"/>
                </a:solidFill>
              </a:rPr>
              <a:t> do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grupo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b="1" dirty="0" smtClean="0">
                <a:solidFill>
                  <a:srgbClr val="000000"/>
                </a:solidFill>
              </a:rPr>
              <a:t>Set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não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permitem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elementos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duplicados</a:t>
            </a:r>
            <a:r>
              <a:rPr lang="en-US" altLang="pt-BR" sz="1400" dirty="0" smtClean="0">
                <a:solidFill>
                  <a:srgbClr val="000000"/>
                </a:solidFill>
              </a:rPr>
              <a:t>.  A</a:t>
            </a:r>
            <a:r>
              <a:rPr lang="pt-BR" altLang="pt-BR" sz="1400" dirty="0" smtClean="0">
                <a:solidFill>
                  <a:srgbClr val="000000"/>
                </a:solidFill>
              </a:rPr>
              <a:t> ordem em que os elementos são armazenados pode não ser a ordem na qual eles foram inseridos no conjunto. Conjuntos são extensamente usados pra representação de dados. </a:t>
            </a:r>
          </a:p>
          <a:p>
            <a:pPr eaLnBrk="1" hangingPunct="1">
              <a:buSzPct val="45000"/>
              <a:defRPr/>
            </a:pPr>
            <a:endParaRPr lang="en-US" altLang="pt-BR" sz="1400" dirty="0" smtClean="0">
              <a:solidFill>
                <a:srgbClr val="000000"/>
              </a:solidFill>
            </a:endParaRPr>
          </a:p>
          <a:p>
            <a:pPr marL="0" indent="1588" eaLnBrk="1" hangingPunct="1">
              <a:buSzPct val="45000"/>
              <a:defRPr/>
            </a:pPr>
            <a:r>
              <a:rPr lang="pt-BR" altLang="pt-BR" sz="1400" dirty="0" smtClean="0">
                <a:solidFill>
                  <a:srgbClr val="000000"/>
                </a:solidFill>
              </a:rPr>
              <a:t>Conjuntos em Java são encapsulados por uma instância de uma das classes que implementam Set. Esta por sua vez declara vários métodos que possibilitam a inclusão e remoção de objetos na coleção.</a:t>
            </a:r>
          </a:p>
          <a:p>
            <a:pPr eaLnBrk="1" hangingPunct="1">
              <a:buSzPct val="45000"/>
              <a:defRPr/>
            </a:pPr>
            <a:r>
              <a:rPr lang="pt-BR" altLang="pt-BR" sz="1400" dirty="0" smtClean="0">
                <a:solidFill>
                  <a:srgbClr val="000000"/>
                </a:solidFill>
              </a:rPr>
              <a:t>  </a:t>
            </a:r>
          </a:p>
          <a:p>
            <a:pPr eaLnBrk="1" hangingPunct="1">
              <a:buSzPct val="45000"/>
              <a:defRPr/>
            </a:pPr>
            <a:r>
              <a:rPr lang="pt-BR" altLang="pt-BR" sz="1400" dirty="0" smtClean="0">
                <a:solidFill>
                  <a:srgbClr val="000000"/>
                </a:solidFill>
              </a:rPr>
              <a:t>Duas Classes implementam Set diretamente, são elas : </a:t>
            </a:r>
            <a:r>
              <a:rPr lang="pt-BR" altLang="pt-BR" sz="1400" b="1" dirty="0" err="1" smtClean="0">
                <a:solidFill>
                  <a:srgbClr val="000000"/>
                </a:solidFill>
              </a:rPr>
              <a:t>HashSet</a:t>
            </a:r>
            <a:r>
              <a:rPr lang="pt-BR" altLang="pt-BR" sz="1400" b="1" dirty="0" smtClean="0">
                <a:solidFill>
                  <a:srgbClr val="000000"/>
                </a:solidFill>
              </a:rPr>
              <a:t> e </a:t>
            </a:r>
            <a:r>
              <a:rPr lang="pt-BR" altLang="pt-BR" sz="1400" b="1" dirty="0" err="1" smtClean="0">
                <a:solidFill>
                  <a:srgbClr val="000000"/>
                </a:solidFill>
              </a:rPr>
              <a:t>TreeSet</a:t>
            </a:r>
            <a:endParaRPr lang="pt-BR" altLang="pt-BR" sz="1400" b="1" dirty="0" smtClean="0">
              <a:solidFill>
                <a:srgbClr val="000000"/>
              </a:solidFill>
            </a:endParaRPr>
          </a:p>
          <a:p>
            <a:pPr eaLnBrk="1" hangingPunct="1">
              <a:buSzPct val="45000"/>
              <a:defRPr/>
            </a:pPr>
            <a:endParaRPr lang="pt-BR" altLang="pt-BR" sz="1400" b="1" dirty="0" smtClean="0">
              <a:solidFill>
                <a:srgbClr val="000000"/>
              </a:solidFill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83067" y="2768374"/>
            <a:ext cx="11498618" cy="73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1400" b="1" dirty="0" err="1" smtClean="0">
                <a:solidFill>
                  <a:srgbClr val="000000"/>
                </a:solidFill>
              </a:rPr>
              <a:t>HashSet</a:t>
            </a:r>
            <a:r>
              <a:rPr lang="pt-BR" altLang="pt-BR" sz="1400" dirty="0" smtClean="0">
                <a:solidFill>
                  <a:srgbClr val="000000"/>
                </a:solidFill>
              </a:rPr>
              <a:t> – Através de um mecanismo interno reduz o elemento a um número, e com base nele, realiza uma pesquisa em um </a:t>
            </a:r>
            <a:r>
              <a:rPr lang="pt-BR" altLang="pt-BR" sz="1400" dirty="0" err="1" smtClean="0">
                <a:solidFill>
                  <a:srgbClr val="000000"/>
                </a:solidFill>
              </a:rPr>
              <a:t>sublista</a:t>
            </a:r>
            <a:r>
              <a:rPr lang="pt-BR" altLang="pt-BR" sz="1400" dirty="0" smtClean="0">
                <a:solidFill>
                  <a:srgbClr val="000000"/>
                </a:solidFill>
              </a:rPr>
              <a:t> de elementos contendo esse mesmo número, é mais rápido que o </a:t>
            </a:r>
            <a:r>
              <a:rPr lang="pt-BR" altLang="pt-BR" sz="1400" dirty="0" err="1" smtClean="0">
                <a:solidFill>
                  <a:srgbClr val="000000"/>
                </a:solidFill>
              </a:rPr>
              <a:t>TreeSet</a:t>
            </a:r>
            <a:r>
              <a:rPr lang="pt-BR" altLang="pt-BR" sz="1400" dirty="0" smtClean="0">
                <a:solidFill>
                  <a:srgbClr val="000000"/>
                </a:solidFill>
              </a:rPr>
              <a:t> para as operações de modificação do conjunto e não estabelece nenhuma ordem particular entre os objetos.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83067" y="3769636"/>
            <a:ext cx="11427180" cy="51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1400" b="1" dirty="0" err="1" smtClean="0">
                <a:solidFill>
                  <a:srgbClr val="000000"/>
                </a:solidFill>
              </a:rPr>
              <a:t>TreeSet</a:t>
            </a:r>
            <a:r>
              <a:rPr lang="pt-BR" altLang="pt-BR" sz="1400" dirty="0" smtClean="0">
                <a:solidFill>
                  <a:srgbClr val="000000"/>
                </a:solidFill>
              </a:rPr>
              <a:t>– Preserva a ordem natural dos elementos, porém ocorre uma perda de performance na inserção e deleção </a:t>
            </a:r>
            <a:r>
              <a:rPr lang="pt-BR" altLang="pt-BR" sz="1400" dirty="0" err="1" smtClean="0">
                <a:solidFill>
                  <a:srgbClr val="000000"/>
                </a:solidFill>
              </a:rPr>
              <a:t>TreeSet</a:t>
            </a:r>
            <a:r>
              <a:rPr lang="pt-BR" altLang="pt-BR" sz="1400" dirty="0" smtClean="0">
                <a:solidFill>
                  <a:srgbClr val="000000"/>
                </a:solidFill>
              </a:rPr>
              <a:t>. O algoritmo usado é de árvore binária para ordenar os elementos.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 descr="https://lh6.googleusercontent.com/K4xhjTSVwkGB3jNNmu8GPQfAXOJ1KnHMFMkYygmZ3uNKgZJJBc-v1J-QV9Sk58WPV7GGAeftbkw51biql6FBmIJXmB0jbFD1G2sP_kt-99qydhp4_eG36cvzBH6jBNiMCsTcNB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291" y="1000108"/>
            <a:ext cx="6609884" cy="4857784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5023636" y="4786322"/>
            <a:ext cx="6643734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tx1"/>
                </a:solidFill>
              </a:rPr>
              <a:t>java</a:t>
            </a:r>
            <a:r>
              <a:rPr lang="pt-BR" sz="1200" b="1" dirty="0">
                <a:solidFill>
                  <a:schemeClr val="tx1"/>
                </a:solidFill>
              </a:rPr>
              <a:t>.</a:t>
            </a:r>
            <a:r>
              <a:rPr lang="pt-BR" sz="1200" b="1" dirty="0" err="1">
                <a:solidFill>
                  <a:schemeClr val="tx1"/>
                </a:solidFill>
              </a:rPr>
              <a:t>util.Iterator</a:t>
            </a:r>
            <a:endParaRPr lang="pt-BR" sz="1200" dirty="0" smtClean="0">
              <a:solidFill>
                <a:schemeClr val="tx1"/>
              </a:solidFill>
            </a:endParaRPr>
          </a:p>
          <a:p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É uma interface do pacote </a:t>
            </a:r>
            <a:r>
              <a:rPr lang="pt-BR" sz="1200" dirty="0" err="1">
                <a:solidFill>
                  <a:schemeClr val="tx1"/>
                </a:solidFill>
              </a:rPr>
              <a:t>java</a:t>
            </a:r>
            <a:r>
              <a:rPr lang="pt-BR" sz="1200" dirty="0">
                <a:solidFill>
                  <a:schemeClr val="tx1"/>
                </a:solidFill>
              </a:rPr>
              <a:t>.util. Serve para percorrer uma coleção seqüencialmente.  Permite remover um elemento da coleção 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738016" y="2500306"/>
            <a:ext cx="6092825" cy="2616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O método </a:t>
            </a:r>
            <a:r>
              <a:rPr lang="pt-BR" sz="1100" b="1" dirty="0" err="1" smtClean="0">
                <a:solidFill>
                  <a:schemeClr val="tx1"/>
                </a:solidFill>
              </a:rPr>
              <a:t>hasNext</a:t>
            </a:r>
            <a:r>
              <a:rPr lang="pt-BR" sz="1100" b="1" dirty="0" smtClean="0">
                <a:solidFill>
                  <a:schemeClr val="tx1"/>
                </a:solidFill>
              </a:rPr>
              <a:t>() verifica se existe um elemento depois do atual a ser percorrido.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 bwMode="auto">
          <a:xfrm rot="10800000">
            <a:off x="4309256" y="4714884"/>
            <a:ext cx="642942" cy="5000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tângulo 16"/>
          <p:cNvSpPr/>
          <p:nvPr/>
        </p:nvSpPr>
        <p:spPr>
          <a:xfrm>
            <a:off x="6809586" y="1428736"/>
            <a:ext cx="3000395" cy="2616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Elemento repetido não será adicionado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08728" y="214290"/>
            <a:ext cx="1420022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pt-BR" altLang="pt-BR" sz="2000" b="1" dirty="0" smtClean="0"/>
              <a:t>EXEMPLO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377" y="2081227"/>
            <a:ext cx="5015847" cy="3419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76189" y="1465277"/>
            <a:ext cx="5235952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000000"/>
                </a:solidFill>
              </a:rPr>
              <a:t>Alterar as linhas em destaque para  testarmos o TreeSet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380920" y="4691077"/>
            <a:ext cx="4190454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Os elementos são ordenados automaticamente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94480" y="21429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ITERATOR</a:t>
            </a:r>
            <a:endParaRPr lang="pt-BR" sz="2000" b="1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609521" y="1000109"/>
            <a:ext cx="10969256" cy="5124468"/>
          </a:xfrm>
        </p:spPr>
        <p:txBody>
          <a:bodyPr/>
          <a:lstStyle/>
          <a:p>
            <a:pPr marL="269875" indent="-269875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Toda coleção fornece acesso a um </a:t>
            </a:r>
            <a:r>
              <a:rPr lang="pt-BR" sz="2400" i="1" dirty="0" err="1" smtClean="0">
                <a:latin typeface="Arial" pitchFamily="34" charset="0"/>
                <a:cs typeface="Arial" pitchFamily="34" charset="0"/>
              </a:rPr>
              <a:t>iterator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um objeto que implementa a interface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Iterator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269875" indent="-269875">
              <a:buFont typeface="Arial" pitchFamily="34" charset="0"/>
              <a:buChar char="•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269875" indent="-269875">
              <a:buFont typeface="Arial" pitchFamily="34" charset="0"/>
              <a:buChar char="•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versao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5 do Java foi lançada </a:t>
            </a:r>
            <a:r>
              <a:rPr lang="pt-BR" sz="2400" dirty="0" err="1" smtClean="0"/>
              <a:t>enhanced-for</a:t>
            </a:r>
            <a:r>
              <a:rPr lang="pt-BR" sz="2400" dirty="0" smtClean="0"/>
              <a:t>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E, na verdade, o </a:t>
            </a:r>
            <a:r>
              <a:rPr lang="pt-BR" sz="2400" dirty="0" err="1" smtClean="0"/>
              <a:t>enhanced-for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é apenas um açúcar sintático que usa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iterator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por trás dos panos.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3666314" y="1857364"/>
            <a:ext cx="4143404" cy="50006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pt-BR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Iterator</a:t>
            </a:r>
            <a:r>
              <a:rPr kumimoji="0" lang="pt-BR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&lt;String i = lista.</a:t>
            </a:r>
            <a:r>
              <a:rPr kumimoji="0" lang="pt-BR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iterator</a:t>
            </a:r>
            <a:r>
              <a:rPr kumimoji="0" lang="pt-BR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();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3666314" y="3857628"/>
            <a:ext cx="4143404" cy="114300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pt-BR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for(String palavra</a:t>
            </a:r>
            <a:r>
              <a:rPr kumimoji="0" lang="pt-BR" sz="2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: conjunto){</a:t>
            </a:r>
          </a:p>
          <a:p>
            <a:pPr marL="0" marR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pt-BR" sz="2200" baseline="0" dirty="0" smtClean="0">
                <a:cs typeface="Arial" charset="0"/>
              </a:rPr>
              <a:t>	System.</a:t>
            </a:r>
            <a:r>
              <a:rPr lang="pt-BR" sz="2200" baseline="0" dirty="0" err="1" smtClean="0">
                <a:cs typeface="Arial" charset="0"/>
              </a:rPr>
              <a:t>out.println</a:t>
            </a:r>
            <a:r>
              <a:rPr lang="pt-BR" sz="2200" baseline="0" dirty="0" smtClean="0">
                <a:cs typeface="Arial" charset="0"/>
              </a:rPr>
              <a:t>(palavra);</a:t>
            </a:r>
            <a:endParaRPr lang="pt-BR" sz="2200" baseline="0" dirty="0">
              <a:cs typeface="Arial" charset="0"/>
            </a:endParaRPr>
          </a:p>
          <a:p>
            <a:pPr marL="0" marR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pt-BR" sz="2200" baseline="0" dirty="0" smtClean="0">
                <a:cs typeface="Arial" charset="0"/>
              </a:rPr>
              <a:t>}</a:t>
            </a:r>
            <a:endParaRPr kumimoji="0" lang="pt-BR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65918" y="142852"/>
            <a:ext cx="1245062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000" b="1" dirty="0"/>
              <a:t>ARRAYS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71426" y="802249"/>
            <a:ext cx="1133327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600" dirty="0">
                <a:solidFill>
                  <a:srgbClr val="000000"/>
                </a:solidFill>
              </a:rPr>
              <a:t>É um objeto que pode armazenar diversos valores de um determinado </a:t>
            </a:r>
            <a:r>
              <a:rPr lang="en-US" altLang="pt-BR" sz="1600" dirty="0" err="1">
                <a:solidFill>
                  <a:srgbClr val="000000"/>
                </a:solidFill>
              </a:rPr>
              <a:t>tipo</a:t>
            </a:r>
            <a:r>
              <a:rPr lang="en-US" altLang="pt-BR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71426" y="1500174"/>
            <a:ext cx="1412864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b="1" dirty="0" err="1">
                <a:solidFill>
                  <a:srgbClr val="000000"/>
                </a:solidFill>
              </a:rPr>
              <a:t>Declaração</a:t>
            </a:r>
            <a:endParaRPr lang="en-US" altLang="pt-BR" b="1" dirty="0">
              <a:solidFill>
                <a:srgbClr val="000000"/>
              </a:solidFill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71426" y="1928799"/>
            <a:ext cx="17702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600">
                <a:solidFill>
                  <a:srgbClr val="FF0000"/>
                </a:solidFill>
              </a:rPr>
              <a:t>String[]  </a:t>
            </a:r>
            <a:r>
              <a:rPr lang="pt-BR" altLang="pt-BR" sz="1600">
                <a:solidFill>
                  <a:srgbClr val="000000"/>
                </a:solidFill>
              </a:rPr>
              <a:t>varVetor;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333317" y="1857361"/>
            <a:ext cx="8380909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 dirty="0">
                <a:solidFill>
                  <a:srgbClr val="1F497D"/>
                </a:solidFill>
              </a:rPr>
              <a:t>A declaração não cria o </a:t>
            </a:r>
            <a:r>
              <a:rPr lang="pt-BR" altLang="pt-BR" sz="1400" b="1" dirty="0" err="1">
                <a:solidFill>
                  <a:srgbClr val="1F497D"/>
                </a:solidFill>
              </a:rPr>
              <a:t>array</a:t>
            </a:r>
            <a:r>
              <a:rPr lang="pt-BR" altLang="pt-BR" sz="1400" b="1" dirty="0">
                <a:solidFill>
                  <a:srgbClr val="1F497D"/>
                </a:solidFill>
              </a:rPr>
              <a:t> . Somente diz que esta variável terá um </a:t>
            </a:r>
            <a:r>
              <a:rPr lang="pt-BR" altLang="pt-BR" sz="1400" b="1" dirty="0" err="1">
                <a:solidFill>
                  <a:srgbClr val="1F497D"/>
                </a:solidFill>
              </a:rPr>
              <a:t>array</a:t>
            </a:r>
            <a:r>
              <a:rPr lang="pt-BR" altLang="pt-BR" sz="1400" b="1" dirty="0">
                <a:solidFill>
                  <a:srgbClr val="1F497D"/>
                </a:solidFill>
              </a:rPr>
              <a:t>  do tipo especificado.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571426" y="2500299"/>
            <a:ext cx="200276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b="1">
                <a:solidFill>
                  <a:srgbClr val="000000"/>
                </a:solidFill>
              </a:rPr>
              <a:t>Criação do array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571426" y="2947974"/>
            <a:ext cx="24370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600">
                <a:solidFill>
                  <a:srgbClr val="000000"/>
                </a:solidFill>
              </a:rPr>
              <a:t>varVetor =</a:t>
            </a:r>
            <a:r>
              <a:rPr lang="pt-BR" altLang="pt-BR" sz="1600">
                <a:solidFill>
                  <a:srgbClr val="FF0000"/>
                </a:solidFill>
              </a:rPr>
              <a:t> new String[5];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3904742" y="2762236"/>
            <a:ext cx="8380909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 dirty="0">
                <a:solidFill>
                  <a:srgbClr val="1F497D"/>
                </a:solidFill>
              </a:rPr>
              <a:t>Aloca um </a:t>
            </a:r>
            <a:r>
              <a:rPr lang="pt-BR" altLang="pt-BR" sz="1400" b="1" dirty="0" err="1">
                <a:solidFill>
                  <a:srgbClr val="1F497D"/>
                </a:solidFill>
              </a:rPr>
              <a:t>array</a:t>
            </a:r>
            <a:r>
              <a:rPr lang="pt-BR" altLang="pt-BR" sz="1400" b="1" dirty="0">
                <a:solidFill>
                  <a:srgbClr val="1F497D"/>
                </a:solidFill>
              </a:rPr>
              <a:t> na memória para 5 elementos do tipo String e atribui o </a:t>
            </a:r>
            <a:r>
              <a:rPr lang="pt-BR" altLang="pt-BR" sz="1400" b="1" dirty="0" err="1">
                <a:solidFill>
                  <a:srgbClr val="1F497D"/>
                </a:solidFill>
              </a:rPr>
              <a:t>array</a:t>
            </a:r>
            <a:r>
              <a:rPr lang="pt-BR" altLang="pt-BR" sz="1400" b="1" dirty="0">
                <a:solidFill>
                  <a:srgbClr val="1F497D"/>
                </a:solidFill>
              </a:rPr>
              <a:t> à variável </a:t>
            </a:r>
            <a:r>
              <a:rPr lang="pt-BR" altLang="pt-BR" sz="1400" b="1" dirty="0" err="1">
                <a:solidFill>
                  <a:srgbClr val="000000"/>
                </a:solidFill>
              </a:rPr>
              <a:t>varVetor</a:t>
            </a:r>
            <a:endParaRPr lang="pt-BR" altLang="pt-BR" sz="1400" b="1" dirty="0">
              <a:solidFill>
                <a:srgbClr val="000000"/>
              </a:solidFill>
            </a:endParaRPr>
          </a:p>
        </p:txBody>
      </p:sp>
      <p:grpSp>
        <p:nvGrpSpPr>
          <p:cNvPr id="5130" name="Group 9"/>
          <p:cNvGrpSpPr>
            <a:grpSpLocks/>
          </p:cNvGrpSpPr>
          <p:nvPr/>
        </p:nvGrpSpPr>
        <p:grpSpPr bwMode="auto">
          <a:xfrm>
            <a:off x="5428545" y="3857611"/>
            <a:ext cx="2855011" cy="355600"/>
            <a:chOff x="2565" y="2160"/>
            <a:chExt cx="1349" cy="224"/>
          </a:xfrm>
        </p:grpSpPr>
        <p:sp>
          <p:nvSpPr>
            <p:cNvPr id="5140" name="Rectangle 10"/>
            <p:cNvSpPr>
              <a:spLocks noChangeArrowheads="1"/>
            </p:cNvSpPr>
            <p:nvPr/>
          </p:nvSpPr>
          <p:spPr bwMode="auto">
            <a:xfrm>
              <a:off x="2565" y="2160"/>
              <a:ext cx="269" cy="224"/>
            </a:xfrm>
            <a:prstGeom prst="rect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pt-BR" altLang="pt-BR"/>
            </a:p>
          </p:txBody>
        </p:sp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2835" y="2160"/>
              <a:ext cx="269" cy="224"/>
            </a:xfrm>
            <a:prstGeom prst="rect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pt-BR" altLang="pt-BR"/>
            </a:p>
          </p:txBody>
        </p:sp>
        <p:sp>
          <p:nvSpPr>
            <p:cNvPr id="5142" name="Rectangle 12"/>
            <p:cNvSpPr>
              <a:spLocks noChangeArrowheads="1"/>
            </p:cNvSpPr>
            <p:nvPr/>
          </p:nvSpPr>
          <p:spPr bwMode="auto">
            <a:xfrm>
              <a:off x="3105" y="2160"/>
              <a:ext cx="269" cy="224"/>
            </a:xfrm>
            <a:prstGeom prst="rect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pt-BR" altLang="pt-BR"/>
            </a:p>
          </p:txBody>
        </p:sp>
        <p:sp>
          <p:nvSpPr>
            <p:cNvPr id="5143" name="Rectangle 13"/>
            <p:cNvSpPr>
              <a:spLocks noChangeArrowheads="1"/>
            </p:cNvSpPr>
            <p:nvPr/>
          </p:nvSpPr>
          <p:spPr bwMode="auto">
            <a:xfrm>
              <a:off x="3375" y="2160"/>
              <a:ext cx="269" cy="224"/>
            </a:xfrm>
            <a:prstGeom prst="rect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pt-BR" altLang="pt-BR"/>
            </a:p>
          </p:txBody>
        </p:sp>
        <p:sp>
          <p:nvSpPr>
            <p:cNvPr id="5144" name="Rectangle 14"/>
            <p:cNvSpPr>
              <a:spLocks noChangeArrowheads="1"/>
            </p:cNvSpPr>
            <p:nvPr/>
          </p:nvSpPr>
          <p:spPr bwMode="auto">
            <a:xfrm>
              <a:off x="3645" y="2160"/>
              <a:ext cx="269" cy="224"/>
            </a:xfrm>
            <a:prstGeom prst="rect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pt-BR" altLang="pt-BR"/>
            </a:p>
          </p:txBody>
        </p:sp>
      </p:grpSp>
      <p:sp>
        <p:nvSpPr>
          <p:cNvPr id="5131" name="Text Box 15"/>
          <p:cNvSpPr txBox="1">
            <a:spLocks noChangeArrowheads="1"/>
          </p:cNvSpPr>
          <p:nvPr/>
        </p:nvSpPr>
        <p:spPr bwMode="auto">
          <a:xfrm>
            <a:off x="5428545" y="4264011"/>
            <a:ext cx="3238078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>
                <a:solidFill>
                  <a:srgbClr val="1F497D"/>
                </a:solidFill>
              </a:rPr>
              <a:t>Vetor com 5 posições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5487803" y="3500424"/>
            <a:ext cx="30999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059229" y="3500424"/>
            <a:ext cx="30999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6666632" y="3500424"/>
            <a:ext cx="30999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7202080" y="3500424"/>
            <a:ext cx="30999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136" name="Text Box 20"/>
          <p:cNvSpPr txBox="1">
            <a:spLocks noChangeArrowheads="1"/>
          </p:cNvSpPr>
          <p:nvPr/>
        </p:nvSpPr>
        <p:spPr bwMode="auto">
          <a:xfrm>
            <a:off x="7809483" y="3500424"/>
            <a:ext cx="30999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8380910" y="3549636"/>
            <a:ext cx="967229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400" b="1">
                <a:solidFill>
                  <a:srgbClr val="000000"/>
                </a:solidFill>
              </a:rPr>
              <a:t>Posições</a:t>
            </a:r>
          </a:p>
        </p:txBody>
      </p:sp>
      <p:sp>
        <p:nvSpPr>
          <p:cNvPr id="5138" name="Rectangle 22"/>
          <p:cNvSpPr>
            <a:spLocks noChangeArrowheads="1"/>
          </p:cNvSpPr>
          <p:nvPr/>
        </p:nvSpPr>
        <p:spPr bwMode="auto">
          <a:xfrm>
            <a:off x="761901" y="5273661"/>
            <a:ext cx="357377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rgbClr val="FF0000"/>
                </a:solidFill>
              </a:rPr>
              <a:t>String []</a:t>
            </a:r>
            <a:r>
              <a:rPr lang="en-US" altLang="pt-BR">
                <a:solidFill>
                  <a:srgbClr val="000000"/>
                </a:solidFill>
              </a:rPr>
              <a:t> varVetor </a:t>
            </a:r>
            <a:r>
              <a:rPr lang="en-US" altLang="pt-BR">
                <a:solidFill>
                  <a:srgbClr val="FF0000"/>
                </a:solidFill>
              </a:rPr>
              <a:t>= new String[5];</a:t>
            </a:r>
          </a:p>
        </p:txBody>
      </p:sp>
      <p:sp>
        <p:nvSpPr>
          <p:cNvPr id="5139" name="Text Box 23"/>
          <p:cNvSpPr txBox="1">
            <a:spLocks noChangeArrowheads="1"/>
          </p:cNvSpPr>
          <p:nvPr/>
        </p:nvSpPr>
        <p:spPr bwMode="auto">
          <a:xfrm>
            <a:off x="761901" y="4929175"/>
            <a:ext cx="8380909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>
                <a:solidFill>
                  <a:srgbClr val="1F497D"/>
                </a:solidFill>
              </a:rPr>
              <a:t>A declaração e criação poderia ser feita em uma linha.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94480" y="21429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MAPAS - JAVA.</a:t>
            </a:r>
            <a:r>
              <a:rPr lang="pt-BR" sz="2000" b="1" dirty="0" err="1" smtClean="0"/>
              <a:t>UTIL.MAP</a:t>
            </a:r>
            <a:endParaRPr lang="pt-BR" sz="2000" b="1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609521" y="1000109"/>
            <a:ext cx="10969256" cy="5124468"/>
          </a:xfrm>
        </p:spPr>
        <p:txBody>
          <a:bodyPr/>
          <a:lstStyle/>
          <a:p>
            <a:pPr marL="269875" indent="-269875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Um mapa é composto por um conjunto de associações entre um objeto chave a um objeto valor. É equivalente ao conceito de dicionário, usado em várias linguagens.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232" y="2285992"/>
            <a:ext cx="570543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7452528" y="3214686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Suas principais implementações são: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HashMap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TreeMap</a:t>
            </a:r>
            <a:endParaRPr lang="pt-BR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Hashtable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94480" y="21429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BOAS PRÁTICAS</a:t>
            </a:r>
            <a:endParaRPr lang="pt-BR" sz="2000" b="1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609521" y="1000109"/>
            <a:ext cx="10969256" cy="5124468"/>
          </a:xfrm>
        </p:spPr>
        <p:txBody>
          <a:bodyPr/>
          <a:lstStyle/>
          <a:p>
            <a:pPr marL="269875" indent="-269875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Grande parte das coleções usam, internamente, um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para armazenar os seus dados. Quando esse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chega ao limite, é criado um maior e o conteúdo do antigo é copiado. Se tivermos uma coleção que cresce muito, isso pode ocorrer muitas vezes. Então, criamos uma coleção já com uma capacidade grande, para evitar o excesso de redimensionamento. 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Evite usar coleções que guardam os elementos pela sua ordem de comparação quando não há necessidade.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Não itere sobre uma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List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utilizando um for de 0 até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list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size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() e usando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 para receber os objetos. Isso parece não ter problema, mas algumas implementações da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List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não são de acesso aleatório como 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LinkedList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fazendo esse código ter uma péssima performance computacional. (use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Iterator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37290" y="214290"/>
            <a:ext cx="1749920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en-US" altLang="pt-BR" sz="2000" b="1" dirty="0" smtClean="0"/>
              <a:t>EXERCÍCIOS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609521" y="1000109"/>
            <a:ext cx="10969256" cy="512446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Criar uma classe Aluno com os atributos nome, nota1, e nota2.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Criar construtor 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getters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Criar um método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calcularMedia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que deverá retornar um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double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do cálculo da média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Lançar uma exceção caso a primeira ou segunda nota for menor que zero ou superior a dez.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Criar uma classe com o nome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AlunoException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com sua própria exceção.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Criar uma classe de teste com 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instanciar um objeto do tipo aluno passando o nome e as notas no construtor de aluno.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Tratar possíveis erros de exceção de notas inválidas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Criar uma lista de alunos, percorrer e imprimir.</a:t>
            </a: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200" dirty="0" smtClean="0">
                <a:latin typeface="Arial" pitchFamily="34" charset="0"/>
                <a:cs typeface="Arial" pitchFamily="34" charset="0"/>
              </a:rPr>
            </a:br>
            <a:r>
              <a:rPr lang="pt-BR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200" dirty="0" smtClean="0">
                <a:latin typeface="Arial" pitchFamily="34" charset="0"/>
                <a:cs typeface="Arial" pitchFamily="34" charset="0"/>
              </a:rPr>
            </a:b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37290" y="214290"/>
            <a:ext cx="1749920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en-US" altLang="pt-BR" sz="2000" b="1" dirty="0" smtClean="0"/>
              <a:t>EXERCÍCIOS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609521" y="1000109"/>
            <a:ext cx="10969256" cy="512446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Crie uma classe chamada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Cliente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com os atributos: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id, nome, idade, telefone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Faça um programa para solicitar os dados de vários clientes usando o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Scanner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armazenar em um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ArrayList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até que se digite um número de id negativo. Em seguida exiba os dados de todos os clientes via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System.out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formatando cada objeto separado por linhas.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200" dirty="0" smtClean="0">
                <a:latin typeface="Arial" pitchFamily="34" charset="0"/>
                <a:cs typeface="Arial" pitchFamily="34" charset="0"/>
              </a:rPr>
            </a:br>
            <a:r>
              <a:rPr lang="pt-BR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200" dirty="0" smtClean="0">
                <a:latin typeface="Arial" pitchFamily="34" charset="0"/>
                <a:cs typeface="Arial" pitchFamily="34" charset="0"/>
              </a:rPr>
            </a:b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604" y="2071678"/>
            <a:ext cx="56864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9586" y="2428868"/>
            <a:ext cx="4733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37290" y="214290"/>
            <a:ext cx="1749920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en-US" altLang="pt-BR" sz="2000" b="1" dirty="0" smtClean="0"/>
              <a:t>EXERCÍCIOS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594480" y="3357562"/>
            <a:ext cx="10969256" cy="169544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Crie as classes de acordo com o diagrama.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Utilize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List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no relacionamento</a:t>
            </a: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Crie uma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testar o time. Crie um time, adicione atletas e depois imprima na tela o nome do time e o nome de seus atletas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7554" y="1285860"/>
            <a:ext cx="6768219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37290" y="214290"/>
            <a:ext cx="1749920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en-US" altLang="pt-BR" sz="2000" b="1" dirty="0" smtClean="0"/>
              <a:t>EXERCÍCIOS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665918" y="1000108"/>
            <a:ext cx="10969256" cy="157163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Implemente uma classe em Java com as funcionalidades de uma agenda telefônica, associando um nome a um número telefônico. 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Crie um programa em Java para testar a classe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AgendaTelefonica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Teste a classe com pelo menos 5 contatos diferentes na agenda de telefones.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A classe deve ser de acordo com o diagrama abaixo: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3504" y="3286124"/>
            <a:ext cx="44248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80166" y="142852"/>
            <a:ext cx="169339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000" b="1" dirty="0" smtClean="0"/>
              <a:t>EXEMPLOS:</a:t>
            </a:r>
            <a:endParaRPr lang="en-US" altLang="pt-BR" sz="2000" b="1" dirty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05" y="1062733"/>
            <a:ext cx="6364176" cy="31360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7290" y="761588"/>
            <a:ext cx="2021749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400" b="1" dirty="0" err="1">
                <a:solidFill>
                  <a:srgbClr val="000000"/>
                </a:solidFill>
              </a:rPr>
              <a:t>Vetor</a:t>
            </a:r>
            <a:r>
              <a:rPr lang="en-US" altLang="pt-BR" sz="1400" b="1" dirty="0">
                <a:solidFill>
                  <a:srgbClr val="000000"/>
                </a:solidFill>
              </a:rPr>
              <a:t> com 5 </a:t>
            </a:r>
            <a:r>
              <a:rPr lang="en-US" altLang="pt-BR" sz="1400" b="1" dirty="0" err="1">
                <a:solidFill>
                  <a:srgbClr val="000000"/>
                </a:solidFill>
              </a:rPr>
              <a:t>posições</a:t>
            </a:r>
            <a:endParaRPr lang="en-US" altLang="pt-BR" sz="1400" b="1" dirty="0">
              <a:solidFill>
                <a:srgbClr val="000000"/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4414" y="4206001"/>
            <a:ext cx="11809463" cy="294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300">
                <a:solidFill>
                  <a:srgbClr val="000000"/>
                </a:solidFill>
              </a:rPr>
              <a:t>Podemos inicializar o vetor na criação e o número de elementos  do vetor é determinado pelo  número de valores informados no caso abaixo dois elementos</a:t>
            </a: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7246" y="1848565"/>
            <a:ext cx="6641235" cy="5429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pic>
      <p:cxnSp>
        <p:nvCxnSpPr>
          <p:cNvPr id="7175" name="AutoShape 6"/>
          <p:cNvCxnSpPr>
            <a:cxnSpLocks noChangeShapeType="1"/>
          </p:cNvCxnSpPr>
          <p:nvPr/>
        </p:nvCxnSpPr>
        <p:spPr bwMode="auto">
          <a:xfrm flipV="1">
            <a:off x="5142009" y="2491501"/>
            <a:ext cx="476187" cy="28575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8284849" y="1205626"/>
            <a:ext cx="1125927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400" b="1">
                <a:solidFill>
                  <a:srgbClr val="1F497D"/>
                </a:solidFill>
              </a:rPr>
              <a:t>otimizando</a:t>
            </a:r>
          </a:p>
        </p:txBody>
      </p:sp>
      <p:pic>
        <p:nvPicPr>
          <p:cNvPr id="717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8661" y="2777252"/>
            <a:ext cx="3225380" cy="5429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pic>
      <p:cxnSp>
        <p:nvCxnSpPr>
          <p:cNvPr id="7178" name="AutoShape 9"/>
          <p:cNvCxnSpPr>
            <a:cxnSpLocks noChangeShapeType="1"/>
          </p:cNvCxnSpPr>
          <p:nvPr/>
        </p:nvCxnSpPr>
        <p:spPr bwMode="auto">
          <a:xfrm flipV="1">
            <a:off x="6475335" y="3063001"/>
            <a:ext cx="1240205" cy="14288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7904722" y="4714875"/>
            <a:ext cx="2538172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400" b="1">
                <a:solidFill>
                  <a:srgbClr val="1F497D"/>
                </a:solidFill>
              </a:rPr>
              <a:t>outra forma de inicialização</a:t>
            </a:r>
          </a:p>
        </p:txBody>
      </p:sp>
      <p:pic>
        <p:nvPicPr>
          <p:cNvPr id="7180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415" y="4500570"/>
            <a:ext cx="6286544" cy="21059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81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2821" y="5143501"/>
            <a:ext cx="476188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08728" y="214290"/>
            <a:ext cx="3701247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000" b="1" dirty="0" smtClean="0"/>
              <a:t>ARRAY MULTIDIMENSIONAL</a:t>
            </a:r>
            <a:endParaRPr lang="en-US" altLang="pt-BR" sz="2000" b="1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14" y="1285875"/>
            <a:ext cx="8431702" cy="346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1892" y="4857751"/>
            <a:ext cx="5015847" cy="14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8728" y="857232"/>
            <a:ext cx="11238037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dirty="0">
                <a:solidFill>
                  <a:srgbClr val="000000"/>
                </a:solidFill>
              </a:rPr>
              <a:t>A linguagem Java não fornece vetores multidimensionais, mas, é possível criar vetores de vetores  tendo o mesmo efeito.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950219" y="2571751"/>
            <a:ext cx="2116583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200" b="1">
                <a:solidFill>
                  <a:srgbClr val="1F497D"/>
                </a:solidFill>
              </a:rPr>
              <a:t>Declarando e inicializando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095198" y="5143500"/>
            <a:ext cx="2674428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200" b="1">
                <a:solidFill>
                  <a:srgbClr val="1F497D"/>
                </a:solidFill>
              </a:rPr>
              <a:t>Declarando e definindo o número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1200" b="1">
                <a:solidFill>
                  <a:srgbClr val="1F497D"/>
                </a:solidFill>
              </a:rPr>
              <a:t>de linhas e colunas.</a:t>
            </a:r>
          </a:p>
        </p:txBody>
      </p:sp>
      <p:cxnSp>
        <p:nvCxnSpPr>
          <p:cNvPr id="9224" name="AutoShape 7"/>
          <p:cNvCxnSpPr>
            <a:cxnSpLocks noChangeShapeType="1"/>
          </p:cNvCxnSpPr>
          <p:nvPr/>
        </p:nvCxnSpPr>
        <p:spPr bwMode="auto">
          <a:xfrm>
            <a:off x="7238058" y="5000625"/>
            <a:ext cx="764018" cy="28575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9225" name="AutoShape 8"/>
          <p:cNvCxnSpPr>
            <a:cxnSpLocks noChangeShapeType="1"/>
          </p:cNvCxnSpPr>
          <p:nvPr/>
        </p:nvCxnSpPr>
        <p:spPr bwMode="auto">
          <a:xfrm>
            <a:off x="8190434" y="2428876"/>
            <a:ext cx="761901" cy="21431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6761870" y="4071939"/>
            <a:ext cx="4157205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200" b="1">
                <a:solidFill>
                  <a:srgbClr val="1F497D"/>
                </a:solidFill>
              </a:rPr>
              <a:t>Para sabermos os tamanhos dos vetores utilizamos o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200" b="1">
                <a:solidFill>
                  <a:srgbClr val="1F497D"/>
                </a:solidFill>
              </a:rPr>
              <a:t>campo length</a:t>
            </a:r>
          </a:p>
        </p:txBody>
      </p:sp>
      <p:cxnSp>
        <p:nvCxnSpPr>
          <p:cNvPr id="9227" name="AutoShape 10"/>
          <p:cNvCxnSpPr>
            <a:cxnSpLocks noChangeShapeType="1"/>
          </p:cNvCxnSpPr>
          <p:nvPr/>
        </p:nvCxnSpPr>
        <p:spPr bwMode="auto">
          <a:xfrm>
            <a:off x="6093091" y="3643313"/>
            <a:ext cx="666663" cy="500062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0166" y="214290"/>
            <a:ext cx="1765525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 smtClean="0"/>
              <a:t>EXERCÍCIOS</a:t>
            </a:r>
            <a:endParaRPr lang="pt-BR" altLang="pt-BR" sz="2400" b="1" dirty="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26982" y="1214438"/>
            <a:ext cx="12190413" cy="332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dirty="0">
                <a:solidFill>
                  <a:srgbClr val="000000"/>
                </a:solidFill>
              </a:rPr>
              <a:t>1) Criar um  novo projeto com o nome </a:t>
            </a:r>
            <a:r>
              <a:rPr lang="pt-BR" altLang="pt-BR" sz="1400" b="1" dirty="0">
                <a:solidFill>
                  <a:srgbClr val="000000"/>
                </a:solidFill>
              </a:rPr>
              <a:t>aula9.  </a:t>
            </a:r>
            <a:r>
              <a:rPr lang="pt-BR" altLang="pt-BR" sz="1400" dirty="0">
                <a:solidFill>
                  <a:srgbClr val="000000"/>
                </a:solidFill>
              </a:rPr>
              <a:t>Criar um pacote com o nome </a:t>
            </a:r>
            <a:r>
              <a:rPr lang="pt-BR" altLang="pt-BR" sz="1400" b="1" dirty="0">
                <a:solidFill>
                  <a:srgbClr val="000000"/>
                </a:solidFill>
              </a:rPr>
              <a:t>aula.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 dirty="0">
                <a:solidFill>
                  <a:srgbClr val="000000"/>
                </a:solidFill>
              </a:rPr>
              <a:t>	</a:t>
            </a:r>
            <a:r>
              <a:rPr lang="pt-BR" altLang="pt-BR" sz="1400" dirty="0">
                <a:solidFill>
                  <a:srgbClr val="000000"/>
                </a:solidFill>
              </a:rPr>
              <a:t>Criar uma classe com o nome </a:t>
            </a:r>
            <a:r>
              <a:rPr lang="pt-BR" altLang="pt-BR" sz="1400" b="1" dirty="0" err="1">
                <a:solidFill>
                  <a:srgbClr val="000000"/>
                </a:solidFill>
              </a:rPr>
              <a:t>Funcionario</a:t>
            </a:r>
            <a:endParaRPr lang="pt-BR" altLang="pt-BR" sz="1400" b="1" dirty="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dirty="0">
                <a:solidFill>
                  <a:srgbClr val="000000"/>
                </a:solidFill>
              </a:rPr>
              <a:t>  	- atributos  </a:t>
            </a:r>
            <a:r>
              <a:rPr lang="pt-BR" altLang="pt-BR" sz="1400" dirty="0" err="1">
                <a:solidFill>
                  <a:srgbClr val="000000"/>
                </a:solidFill>
              </a:rPr>
              <a:t>private</a:t>
            </a:r>
            <a:r>
              <a:rPr lang="pt-BR" altLang="pt-BR" sz="1400" dirty="0">
                <a:solidFill>
                  <a:srgbClr val="000000"/>
                </a:solidFill>
              </a:rPr>
              <a:t> do </a:t>
            </a:r>
            <a:r>
              <a:rPr lang="pt-BR" altLang="pt-BR" sz="1400" b="1" dirty="0" err="1">
                <a:solidFill>
                  <a:srgbClr val="000000"/>
                </a:solidFill>
              </a:rPr>
              <a:t>Funcionario</a:t>
            </a:r>
            <a:r>
              <a:rPr lang="pt-BR" altLang="pt-BR" sz="1400" b="1" dirty="0">
                <a:solidFill>
                  <a:srgbClr val="000000"/>
                </a:solidFill>
              </a:rPr>
              <a:t> : </a:t>
            </a:r>
            <a:r>
              <a:rPr lang="pt-BR" altLang="pt-BR" sz="1400" dirty="0">
                <a:solidFill>
                  <a:srgbClr val="000000"/>
                </a:solidFill>
              </a:rPr>
              <a:t> nome, cargo, e </a:t>
            </a:r>
            <a:r>
              <a:rPr lang="pt-BR" altLang="pt-BR" sz="1400" dirty="0" err="1">
                <a:solidFill>
                  <a:srgbClr val="000000"/>
                </a:solidFill>
              </a:rPr>
              <a:t>salario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dirty="0">
                <a:solidFill>
                  <a:srgbClr val="000000"/>
                </a:solidFill>
              </a:rPr>
              <a:t>	- Métodos da classe </a:t>
            </a:r>
            <a:r>
              <a:rPr lang="pt-BR" altLang="pt-BR" sz="1400" b="1" dirty="0" err="1">
                <a:solidFill>
                  <a:srgbClr val="000000"/>
                </a:solidFill>
              </a:rPr>
              <a:t>Funcionario</a:t>
            </a:r>
            <a:r>
              <a:rPr lang="pt-BR" altLang="pt-BR" sz="14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400" b="1" dirty="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dirty="0">
                <a:solidFill>
                  <a:srgbClr val="000000"/>
                </a:solidFill>
              </a:rPr>
              <a:t>	- Crie  o método  </a:t>
            </a:r>
            <a:r>
              <a:rPr lang="pt-BR" altLang="pt-BR" sz="1400" b="1" dirty="0" err="1">
                <a:solidFill>
                  <a:srgbClr val="000000"/>
                </a:solidFill>
              </a:rPr>
              <a:t>abonoSalario</a:t>
            </a:r>
            <a:r>
              <a:rPr lang="pt-BR" altLang="pt-BR" sz="1400" b="1" dirty="0">
                <a:solidFill>
                  <a:srgbClr val="000000"/>
                </a:solidFill>
              </a:rPr>
              <a:t> </a:t>
            </a:r>
            <a:r>
              <a:rPr lang="pt-BR" altLang="pt-BR" sz="1400" dirty="0">
                <a:solidFill>
                  <a:srgbClr val="000000"/>
                </a:solidFill>
              </a:rPr>
              <a:t>na classe </a:t>
            </a:r>
            <a:r>
              <a:rPr lang="pt-BR" altLang="pt-BR" sz="1400" b="1" dirty="0" err="1">
                <a:solidFill>
                  <a:srgbClr val="000000"/>
                </a:solidFill>
              </a:rPr>
              <a:t>Funcionario</a:t>
            </a:r>
            <a:r>
              <a:rPr lang="pt-BR" altLang="pt-BR" sz="1400" b="1" dirty="0">
                <a:solidFill>
                  <a:srgbClr val="000000"/>
                </a:solidFill>
              </a:rPr>
              <a:t> .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400" b="1" dirty="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 dirty="0">
                <a:solidFill>
                  <a:srgbClr val="000000"/>
                </a:solidFill>
              </a:rPr>
              <a:t>	</a:t>
            </a:r>
            <a:r>
              <a:rPr lang="pt-BR" altLang="pt-BR" sz="1400" dirty="0">
                <a:solidFill>
                  <a:srgbClr val="000000"/>
                </a:solidFill>
              </a:rPr>
              <a:t>O abono é acrescido ao salário do funcionário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400" b="1" dirty="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 dirty="0">
                <a:solidFill>
                  <a:srgbClr val="000000"/>
                </a:solidFill>
              </a:rPr>
              <a:t>	-</a:t>
            </a:r>
            <a:r>
              <a:rPr lang="pt-BR" altLang="pt-BR" sz="1400" dirty="0">
                <a:solidFill>
                  <a:srgbClr val="000000"/>
                </a:solidFill>
              </a:rPr>
              <a:t> Construa dois objetos em um vetor em outra classe com o nome </a:t>
            </a:r>
            <a:r>
              <a:rPr lang="pt-BR" altLang="pt-BR" sz="1400" b="1" dirty="0" err="1">
                <a:solidFill>
                  <a:srgbClr val="000000"/>
                </a:solidFill>
              </a:rPr>
              <a:t>TestaFuncionario</a:t>
            </a:r>
            <a:r>
              <a:rPr lang="pt-BR" altLang="pt-BR" sz="1400" b="1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 dirty="0">
                <a:solidFill>
                  <a:srgbClr val="000000"/>
                </a:solidFill>
              </a:rPr>
              <a:t>	</a:t>
            </a:r>
            <a:r>
              <a:rPr lang="pt-BR" altLang="pt-BR" sz="1400" dirty="0">
                <a:solidFill>
                  <a:srgbClr val="000000"/>
                </a:solidFill>
              </a:rPr>
              <a:t>com quaisquer dados.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dirty="0">
                <a:solidFill>
                  <a:srgbClr val="000000"/>
                </a:solidFill>
              </a:rPr>
              <a:t>	- Exiba os dados dos funcionários com o abono salarial.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200" dirty="0">
                <a:solidFill>
                  <a:srgbClr val="000000"/>
                </a:solidFill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852" y="2143116"/>
            <a:ext cx="8292021" cy="3838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3900" y="785794"/>
            <a:ext cx="4825372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521" y="214290"/>
            <a:ext cx="10969256" cy="368280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DESVANTEGENS DE ARRAY – INTRODUÇÃO A COLLECTION</a:t>
            </a:r>
            <a:endParaRPr lang="pt-BR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09521" y="1000109"/>
            <a:ext cx="10969256" cy="5124468"/>
          </a:xfrm>
        </p:spPr>
        <p:txBody>
          <a:bodyPr/>
          <a:lstStyle/>
          <a:p>
            <a:pPr marL="0" indent="0"/>
            <a:r>
              <a:rPr lang="pt-BR" sz="1600" dirty="0" smtClean="0">
                <a:latin typeface="Arial" pitchFamily="34" charset="0"/>
                <a:cs typeface="Arial" pitchFamily="34" charset="0"/>
              </a:rPr>
              <a:t>Como vimos no capítulo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arrays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manipulá-las é bastante trabalhoso. Essa dificuldade aparece em diversos momentos: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não podemos redimensionar um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em Java;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é impossível buscar diretamente por um determinado elemento cujo índice não se sabe;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não conseguimos saber quantas posições do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já foram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populadas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sem criar, para isso, métodos auxiliares.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Se formos adicionar algo no vetor, vamos ter que percorrer ele em busca de posições vazias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Como saber quantas posições estão ocupadas no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? 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Vou precisar sempre percorrer 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inteiro para conseguir essa informação?</a:t>
            </a:r>
          </a:p>
          <a:p>
            <a:endParaRPr lang="pt-B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356" y="2786058"/>
            <a:ext cx="2743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de seta reta 7"/>
          <p:cNvCxnSpPr/>
          <p:nvPr/>
        </p:nvCxnSpPr>
        <p:spPr bwMode="auto">
          <a:xfrm rot="5400000">
            <a:off x="3452000" y="3357562"/>
            <a:ext cx="857256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tângulo 8"/>
          <p:cNvSpPr/>
          <p:nvPr/>
        </p:nvSpPr>
        <p:spPr bwMode="auto">
          <a:xfrm>
            <a:off x="3952066" y="3143248"/>
            <a:ext cx="1500198" cy="28575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Remover elemento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609521" y="142876"/>
            <a:ext cx="4511125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pt-BR" altLang="pt-BR" sz="2000" b="1" dirty="0" smtClean="0"/>
              <a:t>JAVA COLLECTIONS FRAMEWORK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809850" y="928670"/>
            <a:ext cx="2857520" cy="18092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8" tIns="42452" rIns="81638" bIns="42452">
            <a:spAutoFit/>
          </a:bodyPr>
          <a:lstStyle/>
          <a:p>
            <a:pPr indent="1440" algn="just" eaLnBrk="1" hangingPunct="1">
              <a:buSzPct val="45000"/>
              <a:buFont typeface="Times New Roman" panose="02020603050405020304" pitchFamily="18" charset="0"/>
              <a:buNone/>
              <a:tabLst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É um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contrato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de interfaces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que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representa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uma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coleção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objetos.Toda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estrutura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é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baseada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em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duas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 interfaces </a:t>
            </a:r>
            <a:r>
              <a:rPr lang="en-US" sz="1600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principais</a:t>
            </a:r>
            <a:r>
              <a:rPr lang="en-US" sz="1600" dirty="0">
                <a:solidFill>
                  <a:srgbClr val="000000"/>
                </a:solidFill>
                <a:ea typeface="Microsoft YaHei" panose="020B0503020204020204" pitchFamily="34" charset="-122"/>
              </a:rPr>
              <a:t>:</a:t>
            </a:r>
          </a:p>
          <a:p>
            <a:pPr marL="195843" indent="-194403" algn="just" eaLnBrk="1" hangingPunct="1">
              <a:buSzPct val="45000"/>
              <a:buFont typeface="Arial" pitchFamily="34" charset="0"/>
              <a:buChar char="•"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Java.util.Collection</a:t>
            </a:r>
            <a:endParaRPr lang="en-US" sz="1600" b="1" dirty="0">
              <a:solidFill>
                <a:srgbClr val="000000"/>
              </a:solidFill>
              <a:ea typeface="Microsoft YaHei" panose="020B0503020204020204" pitchFamily="34" charset="-122"/>
            </a:endParaRPr>
          </a:p>
          <a:p>
            <a:pPr marL="195843" indent="-194403" algn="just" eaLnBrk="1" hangingPunct="1">
              <a:buSzPct val="45000"/>
              <a:buFont typeface="Arial" pitchFamily="34" charset="0"/>
              <a:buChar char="•"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ea typeface="Microsoft YaHei" panose="020B0503020204020204" pitchFamily="34" charset="-122"/>
              </a:rPr>
              <a:t>Java.util.Map</a:t>
            </a:r>
            <a:endParaRPr lang="en-US" sz="1600" b="1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042" y="928670"/>
            <a:ext cx="8025355" cy="523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727" y="1592264"/>
            <a:ext cx="4759763" cy="4122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61373" y="142876"/>
            <a:ext cx="1059539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pt-BR" altLang="pt-BR" sz="2000" b="1" dirty="0" smtClean="0"/>
              <a:t>LISTAS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1604" y="857232"/>
            <a:ext cx="11045445" cy="58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2452" rIns="81638" bIns="42452">
            <a:spAutoFit/>
          </a:bodyPr>
          <a:lstStyle>
            <a:lvl1pPr indent="1588"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96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pt-BR" altLang="pt-BR" sz="1089" dirty="0" smtClean="0">
                <a:solidFill>
                  <a:srgbClr val="000000"/>
                </a:solidFill>
              </a:rPr>
              <a:t>A lista é uma coleção que permite elementos duplicados e mantém uma ordenação específica entre os elementos.  A interface </a:t>
            </a:r>
            <a:r>
              <a:rPr lang="pt-BR" altLang="pt-BR" sz="1089" dirty="0" err="1" smtClean="0">
                <a:solidFill>
                  <a:srgbClr val="000000"/>
                </a:solidFill>
              </a:rPr>
              <a:t>java</a:t>
            </a:r>
            <a:r>
              <a:rPr lang="pt-BR" altLang="pt-BR" sz="1089" dirty="0" smtClean="0">
                <a:solidFill>
                  <a:srgbClr val="000000"/>
                </a:solidFill>
              </a:rPr>
              <a:t>.</a:t>
            </a:r>
            <a:r>
              <a:rPr lang="pt-BR" altLang="pt-BR" sz="1089" dirty="0" err="1" smtClean="0">
                <a:solidFill>
                  <a:srgbClr val="000000"/>
                </a:solidFill>
              </a:rPr>
              <a:t>util.List</a:t>
            </a:r>
            <a:r>
              <a:rPr lang="pt-BR" altLang="pt-BR" sz="1089" dirty="0" smtClean="0">
                <a:solidFill>
                  <a:srgbClr val="000000"/>
                </a:solidFill>
              </a:rPr>
              <a:t>, que especifica o que uma classe deve ser capaz de fazer para ser uma lista. A implementação mais utilizada da interface </a:t>
            </a:r>
            <a:r>
              <a:rPr lang="pt-BR" altLang="pt-BR" sz="1089" dirty="0" err="1" smtClean="0">
                <a:solidFill>
                  <a:srgbClr val="000000"/>
                </a:solidFill>
              </a:rPr>
              <a:t>List</a:t>
            </a:r>
            <a:r>
              <a:rPr lang="pt-BR" altLang="pt-BR" sz="1089" dirty="0" smtClean="0">
                <a:solidFill>
                  <a:srgbClr val="000000"/>
                </a:solidFill>
              </a:rPr>
              <a:t> é a </a:t>
            </a:r>
            <a:r>
              <a:rPr lang="pt-BR" altLang="pt-BR" sz="1089" dirty="0" err="1" smtClean="0">
                <a:solidFill>
                  <a:srgbClr val="000000"/>
                </a:solidFill>
              </a:rPr>
              <a:t>ArrayList</a:t>
            </a:r>
            <a:r>
              <a:rPr lang="pt-BR" altLang="pt-BR" sz="1089" dirty="0" smtClean="0">
                <a:solidFill>
                  <a:srgbClr val="000000"/>
                </a:solidFill>
              </a:rPr>
              <a:t>, que trabalha com um </a:t>
            </a:r>
            <a:r>
              <a:rPr lang="pt-BR" altLang="pt-BR" sz="1089" dirty="0" err="1" smtClean="0">
                <a:solidFill>
                  <a:srgbClr val="000000"/>
                </a:solidFill>
              </a:rPr>
              <a:t>array</a:t>
            </a:r>
            <a:r>
              <a:rPr lang="pt-BR" altLang="pt-BR" sz="1089" dirty="0" smtClean="0">
                <a:solidFill>
                  <a:srgbClr val="000000"/>
                </a:solidFill>
              </a:rPr>
              <a:t> interno para gerar uma lista. Toda lista trabalha do modo mais genérico possível. Todos os métodos trabalham com </a:t>
            </a:r>
            <a:r>
              <a:rPr lang="pt-BR" altLang="pt-BR" sz="1089" dirty="0" err="1" smtClean="0">
                <a:solidFill>
                  <a:srgbClr val="000000"/>
                </a:solidFill>
              </a:rPr>
              <a:t>Object</a:t>
            </a:r>
            <a:r>
              <a:rPr lang="pt-BR" altLang="pt-BR" sz="1089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571395" y="3286126"/>
            <a:ext cx="3521675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Insere um elemento no final da lista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6571395" y="2967039"/>
            <a:ext cx="3521675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Classe </a:t>
            </a:r>
            <a:r>
              <a:rPr lang="pt-BR" altLang="pt-BR" sz="907" b="1" smtClean="0">
                <a:solidFill>
                  <a:srgbClr val="000000"/>
                </a:solidFill>
              </a:rPr>
              <a:t>ArrayList </a:t>
            </a:r>
            <a:r>
              <a:rPr lang="pt-BR" altLang="pt-BR" sz="907" b="1" smtClean="0">
                <a:solidFill>
                  <a:srgbClr val="1F497D"/>
                </a:solidFill>
              </a:rPr>
              <a:t>implementa List</a:t>
            </a:r>
          </a:p>
        </p:txBody>
      </p:sp>
      <p:cxnSp>
        <p:nvCxnSpPr>
          <p:cNvPr id="17415" name="AutoShape 6"/>
          <p:cNvCxnSpPr>
            <a:cxnSpLocks noChangeShapeType="1"/>
          </p:cNvCxnSpPr>
          <p:nvPr/>
        </p:nvCxnSpPr>
        <p:spPr bwMode="auto">
          <a:xfrm>
            <a:off x="4664526" y="2786064"/>
            <a:ext cx="1221158" cy="1587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761870" y="4324351"/>
            <a:ext cx="3521675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Retorna o tamanho da lista</a:t>
            </a:r>
          </a:p>
        </p:txBody>
      </p:sp>
      <p:cxnSp>
        <p:nvCxnSpPr>
          <p:cNvPr id="17417" name="AutoShape 8"/>
          <p:cNvCxnSpPr>
            <a:cxnSpLocks noChangeShapeType="1"/>
          </p:cNvCxnSpPr>
          <p:nvPr/>
        </p:nvCxnSpPr>
        <p:spPr bwMode="auto">
          <a:xfrm>
            <a:off x="4876166" y="3394076"/>
            <a:ext cx="1223274" cy="317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761870" y="4610101"/>
            <a:ext cx="3521675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Retorna  o terceiro elemento da lista</a:t>
            </a:r>
          </a:p>
        </p:txBody>
      </p:sp>
      <p:cxnSp>
        <p:nvCxnSpPr>
          <p:cNvPr id="17419" name="AutoShape 10"/>
          <p:cNvCxnSpPr>
            <a:cxnSpLocks noChangeShapeType="1"/>
          </p:cNvCxnSpPr>
          <p:nvPr/>
        </p:nvCxnSpPr>
        <p:spPr bwMode="auto">
          <a:xfrm>
            <a:off x="5312142" y="4506914"/>
            <a:ext cx="1223274" cy="1587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6761870" y="4929189"/>
            <a:ext cx="3521675" cy="225425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</p:spPr>
        <p:txBody>
          <a:bodyPr lIns="81638" tIns="42452" rIns="81638" bIns="42452">
            <a:spAutoFit/>
          </a:bodyPr>
          <a:lstStyle>
            <a:lvl1pPr marL="215900" indent="-214313"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SzPct val="45000"/>
              <a:defRPr/>
            </a:pPr>
            <a:r>
              <a:rPr lang="pt-BR" altLang="pt-BR" sz="907" b="1" smtClean="0">
                <a:solidFill>
                  <a:srgbClr val="1F497D"/>
                </a:solidFill>
              </a:rPr>
              <a:t>Remove o primeiro elemento</a:t>
            </a:r>
          </a:p>
        </p:txBody>
      </p:sp>
      <p:cxnSp>
        <p:nvCxnSpPr>
          <p:cNvPr id="17421" name="AutoShape 12"/>
          <p:cNvCxnSpPr>
            <a:cxnSpLocks noChangeShapeType="1"/>
          </p:cNvCxnSpPr>
          <p:nvPr/>
        </p:nvCxnSpPr>
        <p:spPr bwMode="auto">
          <a:xfrm>
            <a:off x="5307910" y="4703764"/>
            <a:ext cx="1223274" cy="1587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704728" y="1643064"/>
            <a:ext cx="4914260" cy="504502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lIns="81638" tIns="42452" rIns="81638" bIns="42452">
            <a:spAutoFit/>
          </a:bodyPr>
          <a:lstStyle/>
          <a:p>
            <a:pPr indent="1440" algn="just" eaLnBrk="1" hangingPunct="1">
              <a:buSzPct val="45000"/>
              <a:buFont typeface="Times New Roman" panose="02020603050405020304" pitchFamily="18" charset="0"/>
              <a:buNone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  <a:defRPr/>
            </a:pPr>
            <a:r>
              <a:rPr lang="pt-BR" sz="907" b="1" dirty="0">
                <a:solidFill>
                  <a:srgbClr val="1F497D"/>
                </a:solidFill>
                <a:ea typeface="Microsoft YaHei" panose="020B0503020204020204" pitchFamily="34" charset="-122"/>
              </a:rPr>
              <a:t>Diferente de um vetor não dizemos qual é o tamanho da lista. Podemos acrescentar quantos elementos quisermos que a lista cresce conforme for necessário.</a:t>
            </a:r>
          </a:p>
          <a:p>
            <a:pPr marL="195843" indent="-194403" algn="just" eaLnBrk="1" hangingPunct="1">
              <a:buSzPct val="45000"/>
              <a:buFont typeface="Times New Roman" panose="02020603050405020304" pitchFamily="18" charset="0"/>
              <a:buNone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  <a:defRPr/>
            </a:pPr>
            <a:endParaRPr lang="pt-BR" sz="907" b="1" dirty="0">
              <a:solidFill>
                <a:srgbClr val="1F497D"/>
              </a:solidFill>
              <a:ea typeface="Microsoft YaHei" panose="020B0503020204020204" pitchFamily="34" charset="-122"/>
            </a:endParaRPr>
          </a:p>
        </p:txBody>
      </p:sp>
      <p:cxnSp>
        <p:nvCxnSpPr>
          <p:cNvPr id="17423" name="AutoShape 14"/>
          <p:cNvCxnSpPr>
            <a:cxnSpLocks noChangeShapeType="1"/>
          </p:cNvCxnSpPr>
          <p:nvPr/>
        </p:nvCxnSpPr>
        <p:spPr bwMode="auto">
          <a:xfrm>
            <a:off x="5307910" y="5029200"/>
            <a:ext cx="1223274" cy="1588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17424" name="AutoShape 15"/>
          <p:cNvCxnSpPr>
            <a:cxnSpLocks noChangeShapeType="1"/>
          </p:cNvCxnSpPr>
          <p:nvPr/>
        </p:nvCxnSpPr>
        <p:spPr bwMode="auto">
          <a:xfrm>
            <a:off x="5136483" y="3067051"/>
            <a:ext cx="1223274" cy="317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1DA58A03D426469B2393E7570918A5" ma:contentTypeVersion="8" ma:contentTypeDescription="Crie um novo documento." ma:contentTypeScope="" ma:versionID="2316c17e4acb80a8b3b231b5867cd28a">
  <xsd:schema xmlns:xsd="http://www.w3.org/2001/XMLSchema" xmlns:xs="http://www.w3.org/2001/XMLSchema" xmlns:p="http://schemas.microsoft.com/office/2006/metadata/properties" xmlns:ns2="efd01b52-ebc3-4cda-bde2-e58f567f3e46" targetNamespace="http://schemas.microsoft.com/office/2006/metadata/properties" ma:root="true" ma:fieldsID="b447338dbd5f76da9c136c91225539fb" ns2:_="">
    <xsd:import namespace="efd01b52-ebc3-4cda-bde2-e58f567f3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01b52-ebc3-4cda-bde2-e58f567f3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4C465F-DE1A-45C3-B2D7-FC74FBF797A1}"/>
</file>

<file path=customXml/itemProps2.xml><?xml version="1.0" encoding="utf-8"?>
<ds:datastoreItem xmlns:ds="http://schemas.openxmlformats.org/officeDocument/2006/customXml" ds:itemID="{865CA99B-0ADB-4BD1-A220-CD729BE2534F}"/>
</file>

<file path=customXml/itemProps3.xml><?xml version="1.0" encoding="utf-8"?>
<ds:datastoreItem xmlns:ds="http://schemas.openxmlformats.org/officeDocument/2006/customXml" ds:itemID="{9330F8CF-2E38-4E7A-82FC-C4434299A36A}"/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1581</Words>
  <Application>Microsoft Office PowerPoint</Application>
  <PresentationFormat>Personalizar</PresentationFormat>
  <Paragraphs>171</Paragraphs>
  <Slides>25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DESVANTEGENS DE ARRAY – INTRODUÇÃO A COLLECTION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roni</dc:creator>
  <cp:lastModifiedBy>Usuário do Windows</cp:lastModifiedBy>
  <cp:revision>89</cp:revision>
  <cp:lastPrinted>1601-01-01T00:00:00Z</cp:lastPrinted>
  <dcterms:created xsi:type="dcterms:W3CDTF">2012-04-02T18:13:04Z</dcterms:created>
  <dcterms:modified xsi:type="dcterms:W3CDTF">2020-08-07T14:22:00Z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