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3162e1be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3162e1be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35399fa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35399fa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35399fab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35399fa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35399fab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35399fab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162e1be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162e1be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5399fa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35399fa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35399fab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35399fab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5399fab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35399fab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35399fab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35399fa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35399fab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35399fab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cd8536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cd8536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35399fa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35399fa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35399fab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35399fab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35399fab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35399fab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35399fab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35399fab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35399fa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35399fa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35399fab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35399fab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35399fab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35399fab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2f83fbe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2f83fbe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2f83fbef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2f83fbef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3162e1b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3162e1b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3162e1be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3162e1be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3162e1be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3162e1be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3162e1be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3162e1b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3162e1b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3162e1b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Residência de Software 2022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pt-BR"/>
              <a:t>Modelagem de Sistemas</a:t>
            </a:r>
            <a:endParaRPr/>
          </a:p>
          <a:p>
            <a:pPr indent="0" lvl="0" marL="0" rtl="0" algn="ctr">
              <a:spcBef>
                <a:spcPts val="0"/>
              </a:spcBef>
              <a:spcAft>
                <a:spcPts val="0"/>
              </a:spcAft>
              <a:buNone/>
            </a:pPr>
            <a:r>
              <a:rPr lang="pt-BR"/>
              <a:t>UML (Linguagem de modelagem unificada)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 1 - Texto base</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a:solidFill>
                  <a:schemeClr val="dk1"/>
                </a:solidFill>
              </a:rPr>
              <a:t>Você está criando um sistema de registro para competições acrobáticas de cães. Nesse sistema, um usuário pode se cadastrar e cadastrar o(s) seu(s) cães. Cada cão pode ser cadastrado em N competições. </a:t>
            </a:r>
            <a:endParaRPr>
              <a:solidFill>
                <a:schemeClr val="dk1"/>
              </a:solidFill>
            </a:endParaRPr>
          </a:p>
          <a:p>
            <a:pPr indent="0" lvl="0" marL="0" rtl="0" algn="l">
              <a:spcBef>
                <a:spcPts val="1200"/>
              </a:spcBef>
              <a:spcAft>
                <a:spcPts val="0"/>
              </a:spcAft>
              <a:buNone/>
            </a:pPr>
            <a:r>
              <a:rPr lang="pt-BR">
                <a:solidFill>
                  <a:schemeClr val="dk1"/>
                </a:solidFill>
              </a:rPr>
              <a:t>As taxas de inscrições devem poder ser pagas pelo próprio site, através de cartão de crédito ou boleto. Pagamento em boletos devem ser bloqueados 1 semana antes da competição.</a:t>
            </a:r>
            <a:endParaRPr>
              <a:solidFill>
                <a:schemeClr val="dk1"/>
              </a:solidFill>
            </a:endParaRPr>
          </a:p>
          <a:p>
            <a:pPr indent="0" lvl="0" marL="0" rtl="0" algn="l">
              <a:spcBef>
                <a:spcPts val="1200"/>
              </a:spcBef>
              <a:spcAft>
                <a:spcPts val="1200"/>
              </a:spcAft>
              <a:buNone/>
            </a:pPr>
            <a:r>
              <a:rPr lang="pt-BR">
                <a:solidFill>
                  <a:schemeClr val="dk1"/>
                </a:solidFill>
              </a:rPr>
              <a:t>Além disso, o usuário pode cadastrar suas próprias competições, as competições devem ser aprovadas por um administrador do site. Para que seja possível dar manutenção mais facilmente no futuro, foi solicitado pelo cliente que utilize Java (backend) e React (Frontend) para a criação do sistema.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 1 - Requisitos funcionais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pt-BR">
                <a:solidFill>
                  <a:schemeClr val="dk1"/>
                </a:solidFill>
              </a:rPr>
              <a:t>O sistema deve possibilitar que um usuário se cadastre</a:t>
            </a:r>
            <a:r>
              <a:rPr lang="pt-BR">
                <a:solidFill>
                  <a:schemeClr val="dk1"/>
                </a:solidFill>
              </a:rPr>
              <a:t> livremente</a:t>
            </a:r>
            <a:r>
              <a:rPr lang="pt-BR">
                <a:solidFill>
                  <a:schemeClr val="dk1"/>
                </a:solidFill>
              </a:rPr>
              <a:t>;</a:t>
            </a:r>
            <a:endParaRPr>
              <a:solidFill>
                <a:schemeClr val="dk1"/>
              </a:solidFill>
            </a:endParaRPr>
          </a:p>
          <a:p>
            <a:pPr indent="-334327" lvl="0" marL="457200" rtl="0" algn="l">
              <a:spcBef>
                <a:spcPts val="0"/>
              </a:spcBef>
              <a:spcAft>
                <a:spcPts val="0"/>
              </a:spcAft>
              <a:buClr>
                <a:schemeClr val="dk1"/>
              </a:buClr>
              <a:buSzPct val="100000"/>
              <a:buChar char="●"/>
            </a:pPr>
            <a:r>
              <a:rPr lang="pt-BR">
                <a:solidFill>
                  <a:schemeClr val="dk1"/>
                </a:solidFill>
              </a:rPr>
              <a:t>O sistema deve possibilitar que um usuário logado cadastre seus cães</a:t>
            </a:r>
            <a:r>
              <a:rPr b="1" lang="pt-BR">
                <a:solidFill>
                  <a:srgbClr val="0000FF"/>
                </a:solidFill>
              </a:rPr>
              <a:t> limitado até 5 animais</a:t>
            </a:r>
            <a:r>
              <a:rPr lang="pt-BR">
                <a:solidFill>
                  <a:schemeClr val="dk1"/>
                </a:solidFill>
              </a:rPr>
              <a:t>;</a:t>
            </a:r>
            <a:endParaRPr>
              <a:solidFill>
                <a:schemeClr val="dk1"/>
              </a:solidFill>
            </a:endParaRPr>
          </a:p>
          <a:p>
            <a:pPr indent="-334327" lvl="0" marL="457200" rtl="0" algn="l">
              <a:spcBef>
                <a:spcPts val="0"/>
              </a:spcBef>
              <a:spcAft>
                <a:spcPts val="0"/>
              </a:spcAft>
              <a:buClr>
                <a:schemeClr val="dk1"/>
              </a:buClr>
              <a:buSzPct val="100000"/>
              <a:buChar char="●"/>
            </a:pPr>
            <a:r>
              <a:rPr lang="pt-BR">
                <a:solidFill>
                  <a:schemeClr val="dk1"/>
                </a:solidFill>
              </a:rPr>
              <a:t>O sistema deve possibilitar que um usuário logado inscreva seus cães em competições;</a:t>
            </a:r>
            <a:endParaRPr>
              <a:solidFill>
                <a:schemeClr val="dk1"/>
              </a:solidFill>
            </a:endParaRPr>
          </a:p>
          <a:p>
            <a:pPr indent="-334327" lvl="0" marL="457200" rtl="0" algn="l">
              <a:spcBef>
                <a:spcPts val="0"/>
              </a:spcBef>
              <a:spcAft>
                <a:spcPts val="0"/>
              </a:spcAft>
              <a:buClr>
                <a:schemeClr val="dk1"/>
              </a:buClr>
              <a:buSzPct val="100000"/>
              <a:buChar char="●"/>
            </a:pPr>
            <a:r>
              <a:rPr lang="pt-BR">
                <a:solidFill>
                  <a:schemeClr val="dk1"/>
                </a:solidFill>
              </a:rPr>
              <a:t>O sistema deve possibilitar que um usuário logado cadastre suas próprias competições;</a:t>
            </a:r>
            <a:br>
              <a:rPr lang="pt-BR">
                <a:solidFill>
                  <a:schemeClr val="dk1"/>
                </a:solidFill>
              </a:rPr>
            </a:br>
            <a:r>
              <a:rPr lang="pt-BR">
                <a:solidFill>
                  <a:schemeClr val="dk1"/>
                </a:solidFill>
              </a:rPr>
              <a:t>O sistema deve possibilitar que um usuário que possua cadastro realize login;</a:t>
            </a:r>
            <a:endParaRPr>
              <a:solidFill>
                <a:schemeClr val="dk1"/>
              </a:solidFill>
            </a:endParaRPr>
          </a:p>
          <a:p>
            <a:pPr indent="-334327" lvl="0" marL="457200" rtl="0" algn="l">
              <a:spcBef>
                <a:spcPts val="0"/>
              </a:spcBef>
              <a:spcAft>
                <a:spcPts val="0"/>
              </a:spcAft>
              <a:buClr>
                <a:schemeClr val="dk1"/>
              </a:buClr>
              <a:buSzPct val="100000"/>
              <a:buChar char="●"/>
            </a:pPr>
            <a:r>
              <a:rPr lang="pt-BR">
                <a:solidFill>
                  <a:schemeClr val="dk1"/>
                </a:solidFill>
              </a:rPr>
              <a:t>O sistema deve possibilitar que um usuário pague as taxas de inscrições pelo site;</a:t>
            </a:r>
            <a:endParaRPr>
              <a:solidFill>
                <a:schemeClr val="dk1"/>
              </a:solidFill>
            </a:endParaRPr>
          </a:p>
          <a:p>
            <a:pPr indent="-334327" lvl="0" marL="457200" rtl="0" algn="l">
              <a:spcBef>
                <a:spcPts val="0"/>
              </a:spcBef>
              <a:spcAft>
                <a:spcPts val="0"/>
              </a:spcAft>
              <a:buClr>
                <a:schemeClr val="dk1"/>
              </a:buClr>
              <a:buSzPct val="100000"/>
              <a:buChar char="●"/>
            </a:pPr>
            <a:r>
              <a:rPr lang="pt-BR">
                <a:solidFill>
                  <a:schemeClr val="dk1"/>
                </a:solidFill>
              </a:rPr>
              <a:t>O sistema deve possibilitar que um administrador aprove competições;</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 1 - Requisitos não funcionais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pt-BR">
                <a:solidFill>
                  <a:schemeClr val="dk1"/>
                </a:solidFill>
              </a:rPr>
              <a:t>O backend do sistema deve ser implementado em Java;</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O frontend do sistema deve ser implementado em React;</a:t>
            </a:r>
            <a:endParaRPr>
              <a:solidFill>
                <a:schemeClr val="dk1"/>
              </a:solidFill>
            </a:endParaRPr>
          </a:p>
          <a:p>
            <a:pPr indent="-342900" lvl="0" marL="457200" rtl="0" algn="l">
              <a:spcBef>
                <a:spcPts val="0"/>
              </a:spcBef>
              <a:spcAft>
                <a:spcPts val="0"/>
              </a:spcAft>
              <a:buClr>
                <a:srgbClr val="0000FF"/>
              </a:buClr>
              <a:buSzPts val="1800"/>
              <a:buChar char="●"/>
            </a:pPr>
            <a:r>
              <a:rPr b="1" lang="pt-BR">
                <a:solidFill>
                  <a:srgbClr val="0000FF"/>
                </a:solidFill>
              </a:rPr>
              <a:t>O sistema deve ser responsivo para celulares, tablets e computadores;</a:t>
            </a:r>
            <a:endParaRPr b="1">
              <a:solidFill>
                <a:srgbClr val="0000FF"/>
              </a:solidFill>
            </a:endParaRPr>
          </a:p>
          <a:p>
            <a:pPr indent="-342900" lvl="0" marL="457200" rtl="0" algn="l">
              <a:spcBef>
                <a:spcPts val="0"/>
              </a:spcBef>
              <a:spcAft>
                <a:spcPts val="0"/>
              </a:spcAft>
              <a:buClr>
                <a:srgbClr val="0000FF"/>
              </a:buClr>
              <a:buSzPts val="1800"/>
              <a:buChar char="●"/>
            </a:pPr>
            <a:r>
              <a:rPr b="1" lang="pt-BR">
                <a:solidFill>
                  <a:srgbClr val="0000FF"/>
                </a:solidFill>
              </a:rPr>
              <a:t>O sistema deve ser acessível para pessoas com deficiência visual;</a:t>
            </a:r>
            <a:endParaRPr b="1">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 1 - Regras de negócio</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pt-BR">
                <a:solidFill>
                  <a:schemeClr val="dk1"/>
                </a:solidFill>
              </a:rPr>
              <a:t>Os pagamentos em boleto só devem ser permitidos até 1 semana antes da data da competição;</a:t>
            </a:r>
            <a:endParaRPr>
              <a:solidFill>
                <a:schemeClr val="dk1"/>
              </a:solidFill>
            </a:endParaRPr>
          </a:p>
          <a:p>
            <a:pPr indent="-342900" lvl="0" marL="457200" rtl="0" algn="l">
              <a:spcBef>
                <a:spcPts val="0"/>
              </a:spcBef>
              <a:spcAft>
                <a:spcPts val="0"/>
              </a:spcAft>
              <a:buClr>
                <a:srgbClr val="0000FF"/>
              </a:buClr>
              <a:buSzPts val="1800"/>
              <a:buChar char="●"/>
            </a:pPr>
            <a:r>
              <a:rPr b="1" lang="pt-BR">
                <a:solidFill>
                  <a:srgbClr val="0000FF"/>
                </a:solidFill>
              </a:rPr>
              <a:t>Um usuário só pode possuir um cadastro;</a:t>
            </a:r>
            <a:endParaRPr b="1">
              <a:solidFill>
                <a:srgbClr val="0000FF"/>
              </a:solidFill>
            </a:endParaRPr>
          </a:p>
          <a:p>
            <a:pPr indent="-342900" lvl="0" marL="457200" rtl="0" algn="l">
              <a:spcBef>
                <a:spcPts val="0"/>
              </a:spcBef>
              <a:spcAft>
                <a:spcPts val="0"/>
              </a:spcAft>
              <a:buClr>
                <a:srgbClr val="0000FF"/>
              </a:buClr>
              <a:buSzPts val="1800"/>
              <a:buChar char="●"/>
            </a:pPr>
            <a:r>
              <a:rPr b="1" lang="pt-BR">
                <a:solidFill>
                  <a:srgbClr val="0000FF"/>
                </a:solidFill>
              </a:rPr>
              <a:t>Os cadastros de usuário devem conter: Nome, CPF, Data de nascimento, nome da mãe e endereço completo;</a:t>
            </a:r>
            <a:endParaRPr b="1">
              <a:solidFill>
                <a:srgbClr val="0000FF"/>
              </a:solidFill>
            </a:endParaRPr>
          </a:p>
          <a:p>
            <a:pPr indent="-342900" lvl="0" marL="457200" rtl="0" algn="l">
              <a:spcBef>
                <a:spcPts val="0"/>
              </a:spcBef>
              <a:spcAft>
                <a:spcPts val="0"/>
              </a:spcAft>
              <a:buClr>
                <a:srgbClr val="0000FF"/>
              </a:buClr>
              <a:buSzPts val="1800"/>
              <a:buChar char="●"/>
            </a:pPr>
            <a:r>
              <a:rPr b="1" lang="pt-BR">
                <a:solidFill>
                  <a:srgbClr val="0000FF"/>
                </a:solidFill>
              </a:rPr>
              <a:t>Todos os cães devem possuir pedigree;</a:t>
            </a:r>
            <a:endParaRPr b="1">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Descrição de casos de uso</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pt-BR">
                <a:solidFill>
                  <a:schemeClr val="dk1"/>
                </a:solidFill>
              </a:rPr>
              <a:t>É um algoritmo textual que descreve passo a passo uma funcionalidade do sistema, bem como seus casos alternativos. Por exemplo: Cadastrar usuário, logar usuário, sacar dinheiro, postar tweet, etc.</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Geralmente cada caso é nomeado com </a:t>
            </a:r>
            <a:r>
              <a:rPr b="1" lang="pt-BR">
                <a:solidFill>
                  <a:schemeClr val="dk1"/>
                </a:solidFill>
              </a:rPr>
              <a:t>UC</a:t>
            </a:r>
            <a:r>
              <a:rPr lang="pt-BR">
                <a:solidFill>
                  <a:schemeClr val="dk1"/>
                </a:solidFill>
              </a:rPr>
              <a:t> mais um número identificador.</a:t>
            </a:r>
            <a:endParaRPr>
              <a:solidFill>
                <a:schemeClr val="dk1"/>
              </a:solidFill>
            </a:endParaRPr>
          </a:p>
        </p:txBody>
      </p:sp>
      <p:sp>
        <p:nvSpPr>
          <p:cNvPr id="142" name="Google Shape;142;p26"/>
          <p:cNvSpPr txBox="1"/>
          <p:nvPr>
            <p:ph idx="1" type="body"/>
          </p:nvPr>
        </p:nvSpPr>
        <p:spPr>
          <a:xfrm>
            <a:off x="0" y="4703625"/>
            <a:ext cx="9144000" cy="438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SzPct val="72678"/>
              <a:buNone/>
            </a:pPr>
            <a:r>
              <a:rPr lang="pt-BR" sz="1400">
                <a:solidFill>
                  <a:schemeClr val="dk1"/>
                </a:solidFill>
              </a:rPr>
              <a:t>Mais informações: </a:t>
            </a:r>
            <a:r>
              <a:rPr lang="pt-BR" sz="1400">
                <a:solidFill>
                  <a:schemeClr val="dk1"/>
                </a:solidFill>
              </a:rPr>
              <a:t>https://profandreagarcia.files.wordpress.com/2019/06/aula-de-descric3a7c3a3o-de-caso-de-uso.pdf</a:t>
            </a:r>
            <a:endParaRPr sz="1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 1</a:t>
            </a:r>
            <a:r>
              <a:rPr lang="pt-BR"/>
              <a:t> - Descrição de casos de uso</a:t>
            </a:r>
            <a:endParaRPr/>
          </a:p>
        </p:txBody>
      </p:sp>
      <p:sp>
        <p:nvSpPr>
          <p:cNvPr id="148" name="Google Shape;148;p27"/>
          <p:cNvSpPr txBox="1"/>
          <p:nvPr>
            <p:ph idx="1" type="body"/>
          </p:nvPr>
        </p:nvSpPr>
        <p:spPr>
          <a:xfrm>
            <a:off x="66450" y="1152475"/>
            <a:ext cx="89712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dk1"/>
              </a:buClr>
              <a:buSzPts val="1800"/>
              <a:buChar char="●"/>
            </a:pPr>
            <a:r>
              <a:rPr b="1" lang="pt-BR">
                <a:solidFill>
                  <a:schemeClr val="dk1"/>
                </a:solidFill>
              </a:rPr>
              <a:t>Exemplo: UC1 - Autenticação de Usuário</a:t>
            </a:r>
            <a:endParaRPr b="1">
              <a:solidFill>
                <a:schemeClr val="dk1"/>
              </a:solidFill>
            </a:endParaRPr>
          </a:p>
          <a:p>
            <a:pPr indent="-342900" lvl="0" marL="914400" rtl="0" algn="l">
              <a:lnSpc>
                <a:spcPct val="115000"/>
              </a:lnSpc>
              <a:spcBef>
                <a:spcPts val="0"/>
              </a:spcBef>
              <a:spcAft>
                <a:spcPts val="0"/>
              </a:spcAft>
              <a:buClr>
                <a:schemeClr val="dk1"/>
              </a:buClr>
              <a:buSzPts val="1800"/>
              <a:buAutoNum type="arabicPeriod"/>
            </a:pPr>
            <a:r>
              <a:rPr lang="pt-BR">
                <a:solidFill>
                  <a:schemeClr val="dk1"/>
                </a:solidFill>
              </a:rPr>
              <a:t>O usuário acessa a página/seção de login;</a:t>
            </a:r>
            <a:endParaRPr>
              <a:solidFill>
                <a:schemeClr val="dk1"/>
              </a:solidFill>
            </a:endParaRPr>
          </a:p>
          <a:p>
            <a:pPr indent="-342900" lvl="0" marL="914400" rtl="0" algn="l">
              <a:lnSpc>
                <a:spcPct val="115000"/>
              </a:lnSpc>
              <a:spcBef>
                <a:spcPts val="0"/>
              </a:spcBef>
              <a:spcAft>
                <a:spcPts val="0"/>
              </a:spcAft>
              <a:buClr>
                <a:schemeClr val="dk1"/>
              </a:buClr>
              <a:buSzPts val="1800"/>
              <a:buAutoNum type="arabicPeriod"/>
            </a:pPr>
            <a:r>
              <a:rPr lang="pt-BR">
                <a:solidFill>
                  <a:schemeClr val="dk1"/>
                </a:solidFill>
              </a:rPr>
              <a:t>O sistema apresenta o formulário de login;</a:t>
            </a:r>
            <a:endParaRPr>
              <a:solidFill>
                <a:schemeClr val="dk1"/>
              </a:solidFill>
            </a:endParaRPr>
          </a:p>
          <a:p>
            <a:pPr indent="-342900" lvl="0" marL="914400" rtl="0" algn="l">
              <a:lnSpc>
                <a:spcPct val="115000"/>
              </a:lnSpc>
              <a:spcBef>
                <a:spcPts val="0"/>
              </a:spcBef>
              <a:spcAft>
                <a:spcPts val="0"/>
              </a:spcAft>
              <a:buClr>
                <a:schemeClr val="dk1"/>
              </a:buClr>
              <a:buSzPts val="1800"/>
              <a:buAutoNum type="arabicPeriod"/>
            </a:pPr>
            <a:r>
              <a:rPr lang="pt-BR">
                <a:solidFill>
                  <a:schemeClr val="dk1"/>
                </a:solidFill>
              </a:rPr>
              <a:t>O usuário fornece os dados de login;</a:t>
            </a:r>
            <a:endParaRPr>
              <a:solidFill>
                <a:schemeClr val="dk1"/>
              </a:solidFill>
            </a:endParaRPr>
          </a:p>
          <a:p>
            <a:pPr indent="-342900" lvl="0" marL="914400" rtl="0" algn="l">
              <a:lnSpc>
                <a:spcPct val="115000"/>
              </a:lnSpc>
              <a:spcBef>
                <a:spcPts val="0"/>
              </a:spcBef>
              <a:spcAft>
                <a:spcPts val="0"/>
              </a:spcAft>
              <a:buClr>
                <a:schemeClr val="dk1"/>
              </a:buClr>
              <a:buSzPts val="1800"/>
              <a:buAutoNum type="arabicPeriod"/>
            </a:pPr>
            <a:r>
              <a:rPr lang="pt-BR">
                <a:solidFill>
                  <a:schemeClr val="dk1"/>
                </a:solidFill>
              </a:rPr>
              <a:t>O sistema valida o login;</a:t>
            </a:r>
            <a:endParaRPr>
              <a:solidFill>
                <a:schemeClr val="dk1"/>
              </a:solidFill>
            </a:endParaRPr>
          </a:p>
          <a:p>
            <a:pPr indent="-342900" lvl="0" marL="914400" rtl="0" algn="l">
              <a:lnSpc>
                <a:spcPct val="115000"/>
              </a:lnSpc>
              <a:spcBef>
                <a:spcPts val="0"/>
              </a:spcBef>
              <a:spcAft>
                <a:spcPts val="0"/>
              </a:spcAft>
              <a:buClr>
                <a:schemeClr val="dk1"/>
              </a:buClr>
              <a:buSzPts val="1800"/>
              <a:buAutoNum type="arabicPeriod"/>
            </a:pPr>
            <a:r>
              <a:rPr lang="pt-BR">
                <a:solidFill>
                  <a:schemeClr val="dk1"/>
                </a:solidFill>
              </a:rPr>
              <a:t>O sistema informa ao usuário que a autenticação foi concluída com sucesso;</a:t>
            </a:r>
            <a:endParaRPr>
              <a:solidFill>
                <a:schemeClr val="dk1"/>
              </a:solidFill>
            </a:endParaRPr>
          </a:p>
          <a:p>
            <a:pPr indent="0" lvl="0" marL="0" rtl="0" algn="l">
              <a:lnSpc>
                <a:spcPct val="115000"/>
              </a:lnSpc>
              <a:spcBef>
                <a:spcPts val="1200"/>
              </a:spcBef>
              <a:spcAft>
                <a:spcPts val="0"/>
              </a:spcAft>
              <a:buNone/>
            </a:pPr>
            <a:r>
              <a:rPr b="1" lang="pt-BR">
                <a:solidFill>
                  <a:schemeClr val="dk1"/>
                </a:solidFill>
              </a:rPr>
              <a:t>Casos Alternativos</a:t>
            </a:r>
            <a:endParaRPr b="1">
              <a:solidFill>
                <a:schemeClr val="dk1"/>
              </a:solidFill>
            </a:endParaRPr>
          </a:p>
          <a:p>
            <a:pPr indent="457200" lvl="0" marL="0" rtl="0" algn="l">
              <a:lnSpc>
                <a:spcPct val="115000"/>
              </a:lnSpc>
              <a:spcBef>
                <a:spcPts val="1200"/>
              </a:spcBef>
              <a:spcAft>
                <a:spcPts val="1200"/>
              </a:spcAft>
              <a:buNone/>
            </a:pPr>
            <a:r>
              <a:rPr lang="pt-BR">
                <a:solidFill>
                  <a:schemeClr val="dk1"/>
                </a:solidFill>
              </a:rPr>
              <a:t>2.a: O usuário não possui cadastro</a:t>
            </a:r>
            <a:br>
              <a:rPr lang="pt-BR">
                <a:solidFill>
                  <a:schemeClr val="dk1"/>
                </a:solidFill>
              </a:rPr>
            </a:br>
            <a:r>
              <a:rPr lang="pt-BR">
                <a:solidFill>
                  <a:schemeClr val="dk1"/>
                </a:solidFill>
              </a:rPr>
              <a:t>		1. O usuário pode se cadastrar no sistema conforme UC2 (Cadastro de </a:t>
            </a:r>
            <a:br>
              <a:rPr lang="pt-BR">
                <a:solidFill>
                  <a:schemeClr val="dk1"/>
                </a:solidFill>
              </a:rPr>
            </a:br>
            <a:r>
              <a:rPr lang="pt-BR">
                <a:solidFill>
                  <a:schemeClr val="dk1"/>
                </a:solidFill>
              </a:rPr>
              <a:t>		    usuários) e retornar ao passo 1, ou cancelar o processo de autenticação;</a:t>
            </a:r>
            <a:endParaRPr>
              <a:solidFill>
                <a:schemeClr val="dk1"/>
              </a:solidFill>
            </a:endParaRPr>
          </a:p>
        </p:txBody>
      </p:sp>
      <p:sp>
        <p:nvSpPr>
          <p:cNvPr id="149" name="Google Shape;149;p27"/>
          <p:cNvSpPr txBox="1"/>
          <p:nvPr>
            <p:ph idx="1" type="body"/>
          </p:nvPr>
        </p:nvSpPr>
        <p:spPr>
          <a:xfrm>
            <a:off x="0" y="4703625"/>
            <a:ext cx="9144000" cy="438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SzPct val="72678"/>
              <a:buNone/>
            </a:pPr>
            <a:r>
              <a:rPr lang="pt-BR" sz="1400">
                <a:solidFill>
                  <a:schemeClr val="dk1"/>
                </a:solidFill>
              </a:rPr>
              <a:t>Mais informações: </a:t>
            </a:r>
            <a:r>
              <a:rPr lang="pt-BR" sz="1400">
                <a:solidFill>
                  <a:schemeClr val="dk1"/>
                </a:solidFill>
              </a:rPr>
              <a:t>https://profandreagarcia.files.wordpress.com/2019/06/aula-de-descric3a7c3a3o-de-caso-de-uso.pdf</a:t>
            </a:r>
            <a:endParaRPr sz="1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Diagrama de casos de uso</a:t>
            </a:r>
            <a:endParaRPr/>
          </a:p>
        </p:txBody>
      </p:sp>
      <p:sp>
        <p:nvSpPr>
          <p:cNvPr id="155" name="Google Shape;155;p28"/>
          <p:cNvSpPr txBox="1"/>
          <p:nvPr>
            <p:ph idx="1" type="body"/>
          </p:nvPr>
        </p:nvSpPr>
        <p:spPr>
          <a:xfrm>
            <a:off x="311700" y="1152475"/>
            <a:ext cx="8520600" cy="175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pt-BR">
                <a:solidFill>
                  <a:schemeClr val="dk1"/>
                </a:solidFill>
              </a:rPr>
              <a:t>O seu objetivo é demonstrar as diversas maneiras com as quais usuário pode interagir com as funcionalidades de um sistema.</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Os tipos de usuários que interagem com o sistema são denominados </a:t>
            </a:r>
            <a:r>
              <a:rPr b="1" lang="pt-BR">
                <a:solidFill>
                  <a:schemeClr val="dk1"/>
                </a:solidFill>
              </a:rPr>
              <a:t>atores</a:t>
            </a:r>
            <a:r>
              <a:rPr lang="pt-BR">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As funcionalidades do sistema são chamadas de </a:t>
            </a:r>
            <a:r>
              <a:rPr b="1" lang="pt-BR">
                <a:solidFill>
                  <a:schemeClr val="dk1"/>
                </a:solidFill>
              </a:rPr>
              <a:t>caso de uso</a:t>
            </a:r>
            <a:r>
              <a:rPr lang="pt-BR">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A ligação entre casos de uso e atores é feita através de setas. </a:t>
            </a:r>
            <a:endParaRPr>
              <a:solidFill>
                <a:schemeClr val="dk1"/>
              </a:solidFill>
            </a:endParaRPr>
          </a:p>
        </p:txBody>
      </p:sp>
      <p:sp>
        <p:nvSpPr>
          <p:cNvPr id="156" name="Google Shape;156;p28"/>
          <p:cNvSpPr txBox="1"/>
          <p:nvPr>
            <p:ph idx="1" type="body"/>
          </p:nvPr>
        </p:nvSpPr>
        <p:spPr>
          <a:xfrm>
            <a:off x="0" y="4703625"/>
            <a:ext cx="9144000" cy="438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SzPct val="72678"/>
              <a:buNone/>
            </a:pPr>
            <a:r>
              <a:rPr lang="pt-BR" sz="1400">
                <a:solidFill>
                  <a:schemeClr val="dk1"/>
                </a:solidFill>
              </a:rPr>
              <a:t>Mais informações: </a:t>
            </a:r>
            <a:r>
              <a:rPr lang="pt-BR" sz="1400">
                <a:solidFill>
                  <a:schemeClr val="dk1"/>
                </a:solidFill>
              </a:rPr>
              <a:t>https://www.devmedia.com.br/o-que-e-uml-e-diagramas-de-caso-de-uso-introducao-pratica-a-uml/23408</a:t>
            </a:r>
            <a:endParaRPr sz="1400">
              <a:solidFill>
                <a:schemeClr val="dk1"/>
              </a:solidFill>
            </a:endParaRPr>
          </a:p>
        </p:txBody>
      </p:sp>
      <p:pic>
        <p:nvPicPr>
          <p:cNvPr id="157" name="Google Shape;157;p28"/>
          <p:cNvPicPr preferRelativeResize="0"/>
          <p:nvPr/>
        </p:nvPicPr>
        <p:blipFill>
          <a:blip r:embed="rId3">
            <a:alphaModFix/>
          </a:blip>
          <a:stretch>
            <a:fillRect/>
          </a:stretch>
        </p:blipFill>
        <p:spPr>
          <a:xfrm>
            <a:off x="557349" y="2910775"/>
            <a:ext cx="8029302" cy="165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Diagrama de casos de uso</a:t>
            </a:r>
            <a:endParaRPr/>
          </a:p>
        </p:txBody>
      </p:sp>
      <p:sp>
        <p:nvSpPr>
          <p:cNvPr id="163" name="Google Shape;163;p29"/>
          <p:cNvSpPr txBox="1"/>
          <p:nvPr>
            <p:ph idx="1" type="body"/>
          </p:nvPr>
        </p:nvSpPr>
        <p:spPr>
          <a:xfrm>
            <a:off x="311700" y="1152475"/>
            <a:ext cx="8520600" cy="33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solidFill>
                  <a:schemeClr val="dk1"/>
                </a:solidFill>
              </a:rPr>
              <a:t>Além disso, temos alguns cenários onde os casos de uso podem ter relações entre si. Essas relações são divididas em 2 tipos:</a:t>
            </a:r>
            <a:endParaRPr>
              <a:solidFill>
                <a:schemeClr val="dk1"/>
              </a:solidFill>
            </a:endParaRPr>
          </a:p>
          <a:p>
            <a:pPr indent="-330200" lvl="0" marL="457200" rtl="0" algn="l">
              <a:spcBef>
                <a:spcPts val="1200"/>
              </a:spcBef>
              <a:spcAft>
                <a:spcPts val="0"/>
              </a:spcAft>
              <a:buClr>
                <a:schemeClr val="dk1"/>
              </a:buClr>
              <a:buSzPts val="1600"/>
              <a:buChar char="●"/>
            </a:pPr>
            <a:r>
              <a:rPr b="1" lang="pt-BR" sz="1600">
                <a:solidFill>
                  <a:schemeClr val="dk1"/>
                </a:solidFill>
              </a:rPr>
              <a:t>Include:</a:t>
            </a:r>
            <a:r>
              <a:rPr lang="pt-BR" sz="1600">
                <a:solidFill>
                  <a:schemeClr val="dk1"/>
                </a:solidFill>
              </a:rPr>
              <a:t> É um caso de uso que para ter sua funcionalidade executada precisa chamar outro caso de uso. É uma relação de dependência</a:t>
            </a:r>
            <a:br>
              <a:rPr lang="pt-BR" sz="1600">
                <a:solidFill>
                  <a:schemeClr val="dk1"/>
                </a:solidFill>
              </a:rPr>
            </a:br>
            <a:r>
              <a:rPr lang="pt-BR" sz="1600">
                <a:solidFill>
                  <a:schemeClr val="dk1"/>
                </a:solidFill>
              </a:rPr>
              <a:t>	</a:t>
            </a:r>
            <a:r>
              <a:rPr b="1" lang="pt-BR" sz="1600">
                <a:solidFill>
                  <a:schemeClr val="dk1"/>
                </a:solidFill>
              </a:rPr>
              <a:t>Exemplo:</a:t>
            </a:r>
            <a:r>
              <a:rPr lang="pt-BR" sz="1600">
                <a:solidFill>
                  <a:schemeClr val="dk1"/>
                </a:solidFill>
              </a:rPr>
              <a:t> Para </a:t>
            </a:r>
            <a:r>
              <a:rPr b="1" lang="pt-BR" sz="1600">
                <a:solidFill>
                  <a:schemeClr val="dk1"/>
                </a:solidFill>
              </a:rPr>
              <a:t>finalizar um pedido</a:t>
            </a:r>
            <a:r>
              <a:rPr lang="pt-BR" sz="1600">
                <a:solidFill>
                  <a:schemeClr val="dk1"/>
                </a:solidFill>
              </a:rPr>
              <a:t> em um site de compras, é preciso se </a:t>
            </a:r>
            <a:r>
              <a:rPr b="1" lang="pt-BR" sz="1600">
                <a:solidFill>
                  <a:schemeClr val="dk1"/>
                </a:solidFill>
              </a:rPr>
              <a:t>logar</a:t>
            </a:r>
            <a:r>
              <a:rPr lang="pt-BR"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Char char="●"/>
            </a:pPr>
            <a:r>
              <a:rPr b="1" lang="pt-BR" sz="1600">
                <a:solidFill>
                  <a:schemeClr val="dk1"/>
                </a:solidFill>
              </a:rPr>
              <a:t>Extend:</a:t>
            </a:r>
            <a:r>
              <a:rPr lang="pt-BR" sz="1600">
                <a:solidFill>
                  <a:schemeClr val="dk1"/>
                </a:solidFill>
              </a:rPr>
              <a:t> Está relacionado à herança. É um caso de uso extendido vai funcionar exatamente como o caso de uso base só que alguns passos novos inseridos no caso de uso extendido.</a:t>
            </a:r>
            <a:br>
              <a:rPr lang="pt-BR" sz="1600">
                <a:solidFill>
                  <a:schemeClr val="dk1"/>
                </a:solidFill>
              </a:rPr>
            </a:br>
            <a:r>
              <a:rPr lang="pt-BR" sz="1600">
                <a:solidFill>
                  <a:schemeClr val="dk1"/>
                </a:solidFill>
              </a:rPr>
              <a:t>	</a:t>
            </a:r>
            <a:r>
              <a:rPr b="1" lang="pt-BR" sz="1600">
                <a:solidFill>
                  <a:schemeClr val="dk1"/>
                </a:solidFill>
              </a:rPr>
              <a:t>Exemplo:</a:t>
            </a:r>
            <a:r>
              <a:rPr lang="pt-BR" sz="1600">
                <a:solidFill>
                  <a:schemeClr val="dk1"/>
                </a:solidFill>
              </a:rPr>
              <a:t> O cadastro de um administrador é igual ao de usuários padrão, exceto </a:t>
            </a:r>
            <a:br>
              <a:rPr lang="pt-BR" sz="1600">
                <a:solidFill>
                  <a:schemeClr val="dk1"/>
                </a:solidFill>
              </a:rPr>
            </a:br>
            <a:r>
              <a:rPr lang="pt-BR" sz="1600">
                <a:solidFill>
                  <a:schemeClr val="dk1"/>
                </a:solidFill>
              </a:rPr>
              <a:t>	por ser necessária a solicitação de uma senha especial de autorização;</a:t>
            </a:r>
            <a:endParaRPr sz="1600">
              <a:solidFill>
                <a:schemeClr val="dk1"/>
              </a:solidFill>
            </a:endParaRPr>
          </a:p>
        </p:txBody>
      </p:sp>
      <p:sp>
        <p:nvSpPr>
          <p:cNvPr id="164" name="Google Shape;164;p29"/>
          <p:cNvSpPr txBox="1"/>
          <p:nvPr>
            <p:ph idx="1" type="body"/>
          </p:nvPr>
        </p:nvSpPr>
        <p:spPr>
          <a:xfrm>
            <a:off x="0" y="4703625"/>
            <a:ext cx="9144000" cy="438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SzPct val="72678"/>
              <a:buNone/>
            </a:pPr>
            <a:r>
              <a:rPr lang="pt-BR" sz="1400">
                <a:solidFill>
                  <a:schemeClr val="dk1"/>
                </a:solidFill>
              </a:rPr>
              <a:t>Mais informações: https://www.devmedia.com.br/o-que-e-uml-e-diagramas-de-caso-de-uso-introducao-pratica-a-uml/23408</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Diagrama de casos de uso - Exemplo 1</a:t>
            </a:r>
            <a:endParaRPr/>
          </a:p>
        </p:txBody>
      </p:sp>
      <p:sp>
        <p:nvSpPr>
          <p:cNvPr id="170" name="Google Shape;170;p30"/>
          <p:cNvSpPr txBox="1"/>
          <p:nvPr>
            <p:ph idx="1" type="body"/>
          </p:nvPr>
        </p:nvSpPr>
        <p:spPr>
          <a:xfrm>
            <a:off x="0" y="4703625"/>
            <a:ext cx="9144000" cy="438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SzPct val="72678"/>
              <a:buNone/>
            </a:pPr>
            <a:r>
              <a:rPr lang="pt-BR" sz="1400">
                <a:solidFill>
                  <a:schemeClr val="dk1"/>
                </a:solidFill>
              </a:rPr>
              <a:t>Mais informações:</a:t>
            </a:r>
            <a:r>
              <a:rPr lang="pt-BR" sz="1400">
                <a:solidFill>
                  <a:schemeClr val="dk1"/>
                </a:solidFill>
              </a:rPr>
              <a:t> https://www.devmedia.com.br/o-que-e-uml-e-diagramas-de-caso-de-uso-introducao-pratica-a-uml/23408</a:t>
            </a:r>
            <a:endParaRPr sz="1400">
              <a:solidFill>
                <a:schemeClr val="dk1"/>
              </a:solidFill>
            </a:endParaRPr>
          </a:p>
        </p:txBody>
      </p:sp>
      <p:pic>
        <p:nvPicPr>
          <p:cNvPr id="171" name="Google Shape;171;p30"/>
          <p:cNvPicPr preferRelativeResize="0"/>
          <p:nvPr/>
        </p:nvPicPr>
        <p:blipFill>
          <a:blip r:embed="rId3">
            <a:alphaModFix/>
          </a:blip>
          <a:stretch>
            <a:fillRect/>
          </a:stretch>
        </p:blipFill>
        <p:spPr>
          <a:xfrm>
            <a:off x="1028250" y="1170125"/>
            <a:ext cx="7087508" cy="33811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Diagrama de atividade</a:t>
            </a:r>
            <a:endParaRPr/>
          </a:p>
        </p:txBody>
      </p:sp>
      <p:sp>
        <p:nvSpPr>
          <p:cNvPr id="177" name="Google Shape;177;p31"/>
          <p:cNvSpPr txBox="1"/>
          <p:nvPr>
            <p:ph idx="1" type="body"/>
          </p:nvPr>
        </p:nvSpPr>
        <p:spPr>
          <a:xfrm>
            <a:off x="311700" y="1152475"/>
            <a:ext cx="8520600" cy="337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pt-BR">
                <a:solidFill>
                  <a:schemeClr val="dk1"/>
                </a:solidFill>
              </a:rPr>
              <a:t>O diagrama de atividades ilustra graficamente como será o funcionamento do software (em nível micro ou macro), como será a execução de alguma de suas partes, como será a atuação do sistema na realidade de negócio na qual ele está inserido.</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É muito semelhante à um fluxograma;</a:t>
            </a:r>
            <a:endParaRPr>
              <a:solidFill>
                <a:schemeClr val="dk1"/>
              </a:solidFill>
            </a:endParaRPr>
          </a:p>
        </p:txBody>
      </p:sp>
      <p:pic>
        <p:nvPicPr>
          <p:cNvPr id="178" name="Google Shape;178;p31"/>
          <p:cNvPicPr preferRelativeResize="0"/>
          <p:nvPr/>
        </p:nvPicPr>
        <p:blipFill>
          <a:blip r:embed="rId3">
            <a:alphaModFix/>
          </a:blip>
          <a:stretch>
            <a:fillRect/>
          </a:stretch>
        </p:blipFill>
        <p:spPr>
          <a:xfrm>
            <a:off x="1857758" y="2892150"/>
            <a:ext cx="5428476" cy="181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Conceitos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pt-BR">
                <a:solidFill>
                  <a:schemeClr val="dk1"/>
                </a:solidFill>
              </a:rPr>
              <a:t>Foi criada para estabelecer uma linguagem de modelagem </a:t>
            </a:r>
            <a:r>
              <a:rPr b="1" lang="pt-BR">
                <a:solidFill>
                  <a:schemeClr val="dk1"/>
                </a:solidFill>
              </a:rPr>
              <a:t>visual</a:t>
            </a:r>
            <a:r>
              <a:rPr lang="pt-BR">
                <a:solidFill>
                  <a:schemeClr val="dk1"/>
                </a:solidFill>
              </a:rPr>
              <a:t> comum, semanticamente e sintaticamente rica, para arquitetura, design e implementação de sistemas de software complexos, tanto estruturalmente quanto para comportamentos;</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Pode também ser aplicada em ambientes industriais;</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É composta de diversos diagramas;</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Diagramas UML descrevem o limite, a estrutura e o comportamento do sistema e os objetos nele contidos;</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Tem uma relação direta com a análise e o design </a:t>
            </a:r>
            <a:r>
              <a:rPr b="1" lang="pt-BR">
                <a:solidFill>
                  <a:schemeClr val="dk1"/>
                </a:solidFill>
              </a:rPr>
              <a:t>orientados a objetos</a:t>
            </a:r>
            <a:r>
              <a:rPr lang="pt-BR">
                <a:solidFill>
                  <a:schemeClr val="dk1"/>
                </a:solidFill>
              </a:rPr>
              <a:t>;</a:t>
            </a:r>
            <a:endParaRPr>
              <a:solidFill>
                <a:schemeClr val="dk1"/>
              </a:solidFill>
            </a:endParaRPr>
          </a:p>
        </p:txBody>
      </p:sp>
      <p:sp>
        <p:nvSpPr>
          <p:cNvPr id="62" name="Google Shape;62;p14"/>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https://www.lucidchart.com/pages/pt/o-que-e-uml</a:t>
            </a: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Diagrama de atividade - Exemplo 1</a:t>
            </a:r>
            <a:endParaRPr/>
          </a:p>
        </p:txBody>
      </p:sp>
      <p:pic>
        <p:nvPicPr>
          <p:cNvPr id="184" name="Google Shape;184;p32"/>
          <p:cNvPicPr preferRelativeResize="0"/>
          <p:nvPr/>
        </p:nvPicPr>
        <p:blipFill>
          <a:blip r:embed="rId3">
            <a:alphaModFix/>
          </a:blip>
          <a:stretch>
            <a:fillRect/>
          </a:stretch>
        </p:blipFill>
        <p:spPr>
          <a:xfrm>
            <a:off x="3139411" y="1017725"/>
            <a:ext cx="2865177" cy="40495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Diagrama de sequência</a:t>
            </a:r>
            <a:endParaRPr/>
          </a:p>
        </p:txBody>
      </p:sp>
      <p:sp>
        <p:nvSpPr>
          <p:cNvPr id="190" name="Google Shape;190;p33"/>
          <p:cNvSpPr txBox="1"/>
          <p:nvPr>
            <p:ph idx="1" type="body"/>
          </p:nvPr>
        </p:nvSpPr>
        <p:spPr>
          <a:xfrm>
            <a:off x="311700" y="1152475"/>
            <a:ext cx="8520600" cy="337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pt-BR">
                <a:solidFill>
                  <a:schemeClr val="dk1"/>
                </a:solidFill>
              </a:rPr>
              <a:t>O diagrama de sequência </a:t>
            </a:r>
            <a:r>
              <a:rPr lang="pt-BR">
                <a:solidFill>
                  <a:schemeClr val="dk1"/>
                </a:solidFill>
              </a:rPr>
              <a:t>tem como objetivo principal representar graficamente o comportamento de uma funcionalidade, </a:t>
            </a:r>
            <a:r>
              <a:rPr b="1" lang="pt-BR">
                <a:solidFill>
                  <a:schemeClr val="dk1"/>
                </a:solidFill>
              </a:rPr>
              <a:t>considerando a interação entre todos os componentes</a:t>
            </a:r>
            <a:r>
              <a:rPr lang="pt-BR">
                <a:solidFill>
                  <a:schemeClr val="dk1"/>
                </a:solidFill>
              </a:rPr>
              <a:t> de software relacionados ao seu uso.</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Existem duas abordagens para esse diagrama, o diagrama de esboço ou diagrama de projeto;</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O diagrama de sequência de esboço é uma representação menos sistemática, exatamente como um esboço ou rascunho. </a:t>
            </a:r>
            <a:endParaRPr>
              <a:solidFill>
                <a:schemeClr val="dk1"/>
              </a:solidFill>
            </a:endParaRPr>
          </a:p>
        </p:txBody>
      </p:sp>
      <p:sp>
        <p:nvSpPr>
          <p:cNvPr id="191" name="Google Shape;191;p33"/>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a:t>
            </a:r>
            <a:r>
              <a:rPr lang="pt-BR" sz="1400">
                <a:solidFill>
                  <a:schemeClr val="dk1"/>
                </a:solidFill>
              </a:rPr>
              <a:t>https://www.ateomomento.com.br/diagrama-de-sequencia-uml/</a:t>
            </a:r>
            <a:endParaRPr sz="1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Diagrama de sequência - Elementos</a:t>
            </a:r>
            <a:endParaRPr/>
          </a:p>
        </p:txBody>
      </p:sp>
      <p:sp>
        <p:nvSpPr>
          <p:cNvPr id="197" name="Google Shape;197;p34"/>
          <p:cNvSpPr txBox="1"/>
          <p:nvPr>
            <p:ph idx="1" type="body"/>
          </p:nvPr>
        </p:nvSpPr>
        <p:spPr>
          <a:xfrm>
            <a:off x="311700" y="1152475"/>
            <a:ext cx="8520600" cy="337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b="1" lang="pt-BR" sz="1600">
                <a:solidFill>
                  <a:srgbClr val="000000"/>
                </a:solidFill>
                <a:latin typeface="Roboto"/>
                <a:ea typeface="Roboto"/>
                <a:cs typeface="Roboto"/>
                <a:sym typeface="Roboto"/>
              </a:rPr>
              <a:t>Ator</a:t>
            </a:r>
            <a:r>
              <a:rPr lang="pt-BR" sz="1600">
                <a:solidFill>
                  <a:srgbClr val="000000"/>
                </a:solidFill>
                <a:latin typeface="Roboto"/>
                <a:ea typeface="Roboto"/>
                <a:cs typeface="Roboto"/>
                <a:sym typeface="Roboto"/>
              </a:rPr>
              <a:t> – É o usuário que inicia a interação, a troca de mensagens. Pode ser um ator humano (usuário de sistema), uma funcionalidade ou componente;</a:t>
            </a:r>
            <a:endParaRPr sz="16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Char char="●"/>
            </a:pPr>
            <a:r>
              <a:rPr b="1" lang="pt-BR" sz="1600">
                <a:solidFill>
                  <a:srgbClr val="000000"/>
                </a:solidFill>
                <a:latin typeface="Roboto"/>
                <a:ea typeface="Roboto"/>
                <a:cs typeface="Roboto"/>
                <a:sym typeface="Roboto"/>
              </a:rPr>
              <a:t>Linha de Vida</a:t>
            </a:r>
            <a:r>
              <a:rPr lang="pt-BR" sz="1600">
                <a:solidFill>
                  <a:srgbClr val="000000"/>
                </a:solidFill>
                <a:latin typeface="Roboto"/>
                <a:ea typeface="Roboto"/>
                <a:cs typeface="Roboto"/>
                <a:sym typeface="Roboto"/>
              </a:rPr>
              <a:t> – É a instância de um componente (veremos mais no exemplos a seguir), onde chegam chamadas, e de onde partem chamadas;</a:t>
            </a:r>
            <a:endParaRPr sz="16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Char char="●"/>
            </a:pPr>
            <a:r>
              <a:rPr b="1" lang="pt-BR" sz="1600">
                <a:solidFill>
                  <a:srgbClr val="000000"/>
                </a:solidFill>
                <a:latin typeface="Roboto"/>
                <a:ea typeface="Roboto"/>
                <a:cs typeface="Roboto"/>
                <a:sym typeface="Roboto"/>
              </a:rPr>
              <a:t>Fragmento</a:t>
            </a:r>
            <a:r>
              <a:rPr lang="pt-BR" sz="1600">
                <a:solidFill>
                  <a:srgbClr val="000000"/>
                </a:solidFill>
                <a:latin typeface="Roboto"/>
                <a:ea typeface="Roboto"/>
                <a:cs typeface="Roboto"/>
                <a:sym typeface="Roboto"/>
              </a:rPr>
              <a:t> – É uma “caixa” que inserimos nos diagramas de sequência onde destacamos estruturas condicionais (if/else), loops (for/while), tratamentos de exceção etc.</a:t>
            </a:r>
            <a:endParaRPr sz="1600">
              <a:solidFill>
                <a:srgbClr val="000000"/>
              </a:solidFill>
              <a:latin typeface="Roboto"/>
              <a:ea typeface="Roboto"/>
              <a:cs typeface="Roboto"/>
              <a:sym typeface="Roboto"/>
            </a:endParaRPr>
          </a:p>
          <a:p>
            <a:pPr indent="-330200" lvl="0" marL="457200" rtl="0" algn="l">
              <a:spcBef>
                <a:spcPts val="0"/>
              </a:spcBef>
              <a:spcAft>
                <a:spcPts val="0"/>
              </a:spcAft>
              <a:buClr>
                <a:srgbClr val="000000"/>
              </a:buClr>
              <a:buSzPts val="1600"/>
              <a:buChar char="●"/>
            </a:pPr>
            <a:r>
              <a:rPr b="1" lang="pt-BR" sz="1600">
                <a:solidFill>
                  <a:srgbClr val="000000"/>
                </a:solidFill>
                <a:latin typeface="Roboto"/>
                <a:ea typeface="Roboto"/>
                <a:cs typeface="Roboto"/>
                <a:sym typeface="Roboto"/>
              </a:rPr>
              <a:t>Mensagem</a:t>
            </a:r>
            <a:r>
              <a:rPr lang="pt-BR" sz="1600">
                <a:solidFill>
                  <a:srgbClr val="000000"/>
                </a:solidFill>
                <a:latin typeface="Roboto"/>
                <a:ea typeface="Roboto"/>
                <a:cs typeface="Roboto"/>
                <a:sym typeface="Roboto"/>
              </a:rPr>
              <a:t> – É a mensagem que será transmitida entre os atores e componentes. Ligamos a “seta” nas linhas de vida contidas no diagrama (sempre na direção do fluxo das interações). No diagrama de projeto, os métodos e respostas devem ter estrutura simular a chamadas de funções. </a:t>
            </a:r>
            <a:endParaRPr sz="1600">
              <a:solidFill>
                <a:srgbClr val="000000"/>
              </a:solidFill>
              <a:highlight>
                <a:srgbClr val="F7F7F7"/>
              </a:highlight>
              <a:latin typeface="Roboto"/>
              <a:ea typeface="Roboto"/>
              <a:cs typeface="Roboto"/>
              <a:sym typeface="Roboto"/>
            </a:endParaRPr>
          </a:p>
        </p:txBody>
      </p:sp>
      <p:sp>
        <p:nvSpPr>
          <p:cNvPr id="198" name="Google Shape;198;p34"/>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https://www.ateomomento.com.br/diagrama-de-sequencia-uml/</a:t>
            </a:r>
            <a:endParaRPr sz="1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Diagrama de sequência - Exemplo 1</a:t>
            </a:r>
            <a:endParaRPr/>
          </a:p>
        </p:txBody>
      </p:sp>
      <p:sp>
        <p:nvSpPr>
          <p:cNvPr id="204" name="Google Shape;204;p35"/>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https://www.ateomomento.com.br/diagrama-de-sequencia-uml/</a:t>
            </a:r>
            <a:endParaRPr sz="1400">
              <a:solidFill>
                <a:schemeClr val="dk1"/>
              </a:solidFill>
            </a:endParaRPr>
          </a:p>
        </p:txBody>
      </p:sp>
      <p:pic>
        <p:nvPicPr>
          <p:cNvPr id="205" name="Google Shape;205;p35"/>
          <p:cNvPicPr preferRelativeResize="0"/>
          <p:nvPr/>
        </p:nvPicPr>
        <p:blipFill>
          <a:blip r:embed="rId3">
            <a:alphaModFix/>
          </a:blip>
          <a:stretch>
            <a:fillRect/>
          </a:stretch>
        </p:blipFill>
        <p:spPr>
          <a:xfrm>
            <a:off x="2831138" y="1017725"/>
            <a:ext cx="3481716" cy="353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Diagrama de estado</a:t>
            </a:r>
            <a:endParaRPr/>
          </a:p>
        </p:txBody>
      </p:sp>
      <p:sp>
        <p:nvSpPr>
          <p:cNvPr id="211" name="Google Shape;211;p36"/>
          <p:cNvSpPr txBox="1"/>
          <p:nvPr>
            <p:ph idx="1" type="body"/>
          </p:nvPr>
        </p:nvSpPr>
        <p:spPr>
          <a:xfrm>
            <a:off x="311700" y="1152475"/>
            <a:ext cx="8520600" cy="337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pt-BR">
                <a:solidFill>
                  <a:schemeClr val="dk1"/>
                </a:solidFill>
              </a:rPr>
              <a:t>O diagrama de estado, também conhecido como diagrama de transição de estado ou por máquina de estados, permite modelar o comportamento interno de um determinado objeto, subsistema ou sistema global.</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Este diagrama representa os possíveis estados de um objeto, as correspondentes transições entre estados, os eventos que fazem desencadear as transições, e as operações (ações e atividades) que são executadas dentro de um estado ou durante uma transição.</a:t>
            </a:r>
            <a:endParaRPr>
              <a:solidFill>
                <a:schemeClr val="dk1"/>
              </a:solidFill>
            </a:endParaRPr>
          </a:p>
        </p:txBody>
      </p:sp>
      <p:sp>
        <p:nvSpPr>
          <p:cNvPr id="212" name="Google Shape;212;p36"/>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a:t>
            </a:r>
            <a:r>
              <a:rPr lang="pt-BR" sz="1400">
                <a:solidFill>
                  <a:schemeClr val="dk1"/>
                </a:solidFill>
              </a:rPr>
              <a:t>http://sgvclin.altervista.org/rea-uml/pop/pop-8/popup-texto8.html</a:t>
            </a:r>
            <a:endParaRPr sz="1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Diagrama de estado</a:t>
            </a:r>
            <a:endParaRPr/>
          </a:p>
        </p:txBody>
      </p:sp>
      <p:sp>
        <p:nvSpPr>
          <p:cNvPr id="218" name="Google Shape;218;p37"/>
          <p:cNvSpPr txBox="1"/>
          <p:nvPr>
            <p:ph idx="1" type="body"/>
          </p:nvPr>
        </p:nvSpPr>
        <p:spPr>
          <a:xfrm>
            <a:off x="311700" y="1152475"/>
            <a:ext cx="8520600" cy="48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pt-BR">
                <a:solidFill>
                  <a:schemeClr val="dk1"/>
                </a:solidFill>
              </a:rPr>
              <a:t>O diagrama de estado é constituído dos seguintes elementos base abaixo.</a:t>
            </a:r>
            <a:endParaRPr>
              <a:solidFill>
                <a:schemeClr val="dk1"/>
              </a:solidFill>
            </a:endParaRPr>
          </a:p>
        </p:txBody>
      </p:sp>
      <p:sp>
        <p:nvSpPr>
          <p:cNvPr id="219" name="Google Shape;219;p37"/>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a:t>
            </a:r>
            <a:r>
              <a:rPr lang="pt-BR" sz="1400">
                <a:solidFill>
                  <a:schemeClr val="dk1"/>
                </a:solidFill>
              </a:rPr>
              <a:t>http://sgvclin.altervista.org/rea-uml/pop/pop-8/popup-texto8.html</a:t>
            </a:r>
            <a:endParaRPr sz="1400">
              <a:solidFill>
                <a:schemeClr val="dk1"/>
              </a:solidFill>
            </a:endParaRPr>
          </a:p>
        </p:txBody>
      </p:sp>
      <p:pic>
        <p:nvPicPr>
          <p:cNvPr id="220" name="Google Shape;220;p37"/>
          <p:cNvPicPr preferRelativeResize="0"/>
          <p:nvPr/>
        </p:nvPicPr>
        <p:blipFill>
          <a:blip r:embed="rId3">
            <a:alphaModFix/>
          </a:blip>
          <a:stretch>
            <a:fillRect/>
          </a:stretch>
        </p:blipFill>
        <p:spPr>
          <a:xfrm>
            <a:off x="1501300" y="1851850"/>
            <a:ext cx="6141411" cy="2140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Diagrama de estado - Exemplo 1</a:t>
            </a:r>
            <a:endParaRPr/>
          </a:p>
        </p:txBody>
      </p:sp>
      <p:sp>
        <p:nvSpPr>
          <p:cNvPr id="226" name="Google Shape;226;p38"/>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a:t>
            </a:r>
            <a:r>
              <a:rPr lang="pt-BR" sz="1400">
                <a:solidFill>
                  <a:schemeClr val="dk1"/>
                </a:solidFill>
              </a:rPr>
              <a:t>http://sgvclin.altervista.org/rea-uml/pop/pop-8/popup-texto8.html</a:t>
            </a:r>
            <a:endParaRPr sz="1400">
              <a:solidFill>
                <a:schemeClr val="dk1"/>
              </a:solidFill>
            </a:endParaRPr>
          </a:p>
        </p:txBody>
      </p:sp>
      <p:pic>
        <p:nvPicPr>
          <p:cNvPr id="227" name="Google Shape;227;p38"/>
          <p:cNvPicPr preferRelativeResize="0"/>
          <p:nvPr/>
        </p:nvPicPr>
        <p:blipFill>
          <a:blip r:embed="rId3">
            <a:alphaModFix/>
          </a:blip>
          <a:stretch>
            <a:fillRect/>
          </a:stretch>
        </p:blipFill>
        <p:spPr>
          <a:xfrm>
            <a:off x="2558476" y="1017725"/>
            <a:ext cx="4027039" cy="353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Origem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pt-BR">
                <a:solidFill>
                  <a:schemeClr val="dk1"/>
                </a:solidFill>
              </a:rPr>
              <a:t>Foi criada pelo esforço de de 3 programadores conhecidos como ‘Os três amigos’;</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As primeiras versões, UML 0.9 e 0.91, foram lançadas em 1996;</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Rapidamente a linguagem se tornou popular em empresas como Microsoft, Oracle e IBM;</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Em 1999, com a ajuda de organizações e ou</a:t>
            </a:r>
            <a:r>
              <a:rPr lang="pt-BR">
                <a:solidFill>
                  <a:schemeClr val="dk1"/>
                </a:solidFill>
              </a:rPr>
              <a:t>tros indivíduos, foi lançado o guia “UML: guia do usuário”;</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Em 2005, foi lançado a versão 2.0 do guia e é a versão mais atualizada até o momento;</a:t>
            </a:r>
            <a:r>
              <a:rPr lang="pt-BR">
                <a:solidFill>
                  <a:schemeClr val="dk1"/>
                </a:solidFill>
              </a:rPr>
              <a:t> </a:t>
            </a:r>
            <a:endParaRPr>
              <a:solidFill>
                <a:schemeClr val="dk1"/>
              </a:solidFill>
            </a:endParaRPr>
          </a:p>
        </p:txBody>
      </p:sp>
      <p:sp>
        <p:nvSpPr>
          <p:cNvPr id="69" name="Google Shape;69;p15"/>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a:t>
            </a:r>
            <a:r>
              <a:rPr lang="pt-BR" sz="1400">
                <a:solidFill>
                  <a:schemeClr val="dk1"/>
                </a:solidFill>
              </a:rPr>
              <a:t>https://www.lucidchart.com/pages/pt/o-que-e-uml</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Tipos de Diagrama</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FF"/>
              </a:buClr>
              <a:buSzPts val="1800"/>
              <a:buChar char="●"/>
            </a:pPr>
            <a:r>
              <a:rPr b="1" lang="pt-BR">
                <a:solidFill>
                  <a:srgbClr val="0000FF"/>
                </a:solidFill>
              </a:rPr>
              <a:t>Requisitos funcionais e regras de negóci</a:t>
            </a:r>
            <a:r>
              <a:rPr b="1" lang="pt-BR">
                <a:solidFill>
                  <a:srgbClr val="0000FF"/>
                </a:solidFill>
              </a:rPr>
              <a:t>o;</a:t>
            </a:r>
            <a:endParaRPr b="1">
              <a:solidFill>
                <a:srgbClr val="0000FF"/>
              </a:solidFill>
            </a:endParaRPr>
          </a:p>
          <a:p>
            <a:pPr indent="-342900" lvl="0" marL="457200" rtl="0" algn="l">
              <a:spcBef>
                <a:spcPts val="0"/>
              </a:spcBef>
              <a:spcAft>
                <a:spcPts val="0"/>
              </a:spcAft>
              <a:buClr>
                <a:srgbClr val="0000FF"/>
              </a:buClr>
              <a:buSzPts val="1800"/>
              <a:buChar char="●"/>
            </a:pPr>
            <a:r>
              <a:rPr b="1" lang="pt-BR">
                <a:solidFill>
                  <a:srgbClr val="0000FF"/>
                </a:solidFill>
              </a:rPr>
              <a:t>Descrição de Casos de Uso;</a:t>
            </a:r>
            <a:endParaRPr b="1">
              <a:solidFill>
                <a:srgbClr val="0000FF"/>
              </a:solidFill>
            </a:endParaRPr>
          </a:p>
          <a:p>
            <a:pPr indent="-342900" lvl="0" marL="457200" rtl="0" algn="l">
              <a:spcBef>
                <a:spcPts val="0"/>
              </a:spcBef>
              <a:spcAft>
                <a:spcPts val="0"/>
              </a:spcAft>
              <a:buClr>
                <a:schemeClr val="dk1"/>
              </a:buClr>
              <a:buSzPts val="1800"/>
              <a:buChar char="●"/>
            </a:pPr>
            <a:r>
              <a:rPr lang="pt-BR">
                <a:solidFill>
                  <a:schemeClr val="dk1"/>
                </a:solidFill>
              </a:rPr>
              <a:t>Diagrama de Casos de Uso;</a:t>
            </a:r>
            <a:endParaRPr>
              <a:solidFill>
                <a:schemeClr val="dk1"/>
              </a:solidFill>
            </a:endParaRPr>
          </a:p>
          <a:p>
            <a:pPr indent="-342900" lvl="0" marL="457200" rtl="0" algn="l">
              <a:spcBef>
                <a:spcPts val="0"/>
              </a:spcBef>
              <a:spcAft>
                <a:spcPts val="0"/>
              </a:spcAft>
              <a:buClr>
                <a:srgbClr val="FF0000"/>
              </a:buClr>
              <a:buSzPts val="1800"/>
              <a:buChar char="●"/>
            </a:pPr>
            <a:r>
              <a:rPr b="1" lang="pt-BR">
                <a:solidFill>
                  <a:srgbClr val="FF0000"/>
                </a:solidFill>
              </a:rPr>
              <a:t>Diagrama de Classe;</a:t>
            </a:r>
            <a:endParaRPr b="1">
              <a:solidFill>
                <a:srgbClr val="FF0000"/>
              </a:solidFill>
            </a:endParaRPr>
          </a:p>
          <a:p>
            <a:pPr indent="-342900" lvl="0" marL="457200" rtl="0" algn="l">
              <a:spcBef>
                <a:spcPts val="0"/>
              </a:spcBef>
              <a:spcAft>
                <a:spcPts val="0"/>
              </a:spcAft>
              <a:buClr>
                <a:srgbClr val="FF0000"/>
              </a:buClr>
              <a:buSzPts val="1800"/>
              <a:buChar char="●"/>
            </a:pPr>
            <a:r>
              <a:rPr b="1" lang="pt-BR">
                <a:solidFill>
                  <a:srgbClr val="FF0000"/>
                </a:solidFill>
              </a:rPr>
              <a:t>Diagrama de Atividade;</a:t>
            </a:r>
            <a:endParaRPr b="1">
              <a:solidFill>
                <a:srgbClr val="FF0000"/>
              </a:solidFill>
            </a:endParaRPr>
          </a:p>
          <a:p>
            <a:pPr indent="-342900" lvl="0" marL="457200" rtl="0" algn="l">
              <a:spcBef>
                <a:spcPts val="0"/>
              </a:spcBef>
              <a:spcAft>
                <a:spcPts val="0"/>
              </a:spcAft>
              <a:buClr>
                <a:schemeClr val="dk1"/>
              </a:buClr>
              <a:buSzPts val="1800"/>
              <a:buChar char="●"/>
            </a:pPr>
            <a:r>
              <a:rPr lang="pt-BR">
                <a:solidFill>
                  <a:schemeClr val="dk1"/>
                </a:solidFill>
              </a:rPr>
              <a:t>Diagrama de Sequência;</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Diagrama de Estado;</a:t>
            </a:r>
            <a:endParaRPr>
              <a:solidFill>
                <a:schemeClr val="dk1"/>
              </a:solidFill>
            </a:endParaRPr>
          </a:p>
        </p:txBody>
      </p:sp>
      <p:sp>
        <p:nvSpPr>
          <p:cNvPr id="76" name="Google Shape;76;p16"/>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https://www.lucidchart.com/pages/pt/o-que-e-uml</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a:t>
            </a:r>
            <a:r>
              <a:rPr lang="pt-BR"/>
              <a:t>Requisitos e Regras de negócio</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pt-BR">
                <a:solidFill>
                  <a:schemeClr val="dk1"/>
                </a:solidFill>
              </a:rPr>
              <a:t>Ao iniciarmos um projeto, é esperado que alinhemos com o cliente o que é desejado que seja entregue ao final do ciclo de desenvolvimento;</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Para facilitar a organização, é comum que “quebremos” a descrição do projeto em partes menores para que seja mais fácil entender quais ações serão necessárias;</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Geralmente essas partes podem ser divididas em 3 tipos: requisitos funcionais, requisitos não funcionais e regras de negócio.</a:t>
            </a:r>
            <a:endParaRPr>
              <a:solidFill>
                <a:schemeClr val="dk1"/>
              </a:solidFill>
            </a:endParaRPr>
          </a:p>
        </p:txBody>
      </p:sp>
      <p:sp>
        <p:nvSpPr>
          <p:cNvPr id="83" name="Google Shape;83;p17"/>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https://shorturl.at/qwT18</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Tipos de requisitos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pt-BR">
                <a:solidFill>
                  <a:schemeClr val="dk1"/>
                </a:solidFill>
              </a:rPr>
              <a:t>Requisitos são as características e funcionalidades que um sistema deve possuir;</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Os requisitos podem ser divididos em requisitos funcionais e não funcionais;</a:t>
            </a:r>
            <a:endParaRPr>
              <a:solidFill>
                <a:schemeClr val="dk1"/>
              </a:solidFill>
            </a:endParaRPr>
          </a:p>
        </p:txBody>
      </p:sp>
      <p:sp>
        <p:nvSpPr>
          <p:cNvPr id="90" name="Google Shape;90;p18"/>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a:t>
            </a:r>
            <a:r>
              <a:rPr lang="pt-BR" sz="1400">
                <a:solidFill>
                  <a:schemeClr val="dk1"/>
                </a:solidFill>
              </a:rPr>
              <a:t>https://www.youtube.com/watch?v=xm_EJI3_o8A</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Requisitos Funcionais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pt-BR">
                <a:solidFill>
                  <a:schemeClr val="dk1"/>
                </a:solidFill>
              </a:rPr>
              <a:t>Requisitos funcionais descrevem e expressam o comportamento do sistema;</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Estão muito associados ao </a:t>
            </a:r>
            <a:r>
              <a:rPr b="1" lang="pt-BR">
                <a:solidFill>
                  <a:schemeClr val="dk1"/>
                </a:solidFill>
              </a:rPr>
              <a:t>“o que”</a:t>
            </a:r>
            <a:r>
              <a:rPr lang="pt-BR">
                <a:solidFill>
                  <a:schemeClr val="dk1"/>
                </a:solidFill>
              </a:rPr>
              <a:t> o sistema deve fazer;</a:t>
            </a:r>
            <a:endParaRPr>
              <a:solidFill>
                <a:schemeClr val="dk1"/>
              </a:solidFill>
            </a:endParaRPr>
          </a:p>
          <a:p>
            <a:pPr indent="0" lvl="0" marL="0" rtl="0" algn="l">
              <a:spcBef>
                <a:spcPts val="1200"/>
              </a:spcBef>
              <a:spcAft>
                <a:spcPts val="0"/>
              </a:spcAft>
              <a:buNone/>
            </a:pPr>
            <a:r>
              <a:rPr lang="pt-BR">
                <a:solidFill>
                  <a:schemeClr val="dk1"/>
                </a:solidFill>
              </a:rPr>
              <a:t>Exemplos:</a:t>
            </a:r>
            <a:endParaRPr>
              <a:solidFill>
                <a:schemeClr val="dk1"/>
              </a:solidFill>
            </a:endParaRPr>
          </a:p>
          <a:p>
            <a:pPr indent="-342900" lvl="0" marL="457200" rtl="0" algn="l">
              <a:spcBef>
                <a:spcPts val="1200"/>
              </a:spcBef>
              <a:spcAft>
                <a:spcPts val="0"/>
              </a:spcAft>
              <a:buClr>
                <a:schemeClr val="dk1"/>
              </a:buClr>
              <a:buSzPts val="1800"/>
              <a:buChar char="●"/>
            </a:pPr>
            <a:r>
              <a:rPr b="1" lang="pt-BR">
                <a:solidFill>
                  <a:schemeClr val="dk1"/>
                </a:solidFill>
              </a:rPr>
              <a:t>O sistema deve </a:t>
            </a:r>
            <a:r>
              <a:rPr lang="pt-BR">
                <a:solidFill>
                  <a:schemeClr val="dk1"/>
                </a:solidFill>
              </a:rPr>
              <a:t>possibilitar ao usuário se</a:t>
            </a:r>
            <a:r>
              <a:rPr lang="pt-BR">
                <a:solidFill>
                  <a:schemeClr val="dk1"/>
                </a:solidFill>
              </a:rPr>
              <a:t> cadastrar;</a:t>
            </a:r>
            <a:endParaRPr>
              <a:solidFill>
                <a:schemeClr val="dk1"/>
              </a:solidFill>
            </a:endParaRPr>
          </a:p>
          <a:p>
            <a:pPr indent="-342900" lvl="0" marL="457200" rtl="0" algn="l">
              <a:spcBef>
                <a:spcPts val="0"/>
              </a:spcBef>
              <a:spcAft>
                <a:spcPts val="0"/>
              </a:spcAft>
              <a:buClr>
                <a:schemeClr val="dk1"/>
              </a:buClr>
              <a:buSzPts val="1800"/>
              <a:buChar char="●"/>
            </a:pPr>
            <a:r>
              <a:rPr b="1" lang="pt-BR">
                <a:solidFill>
                  <a:schemeClr val="dk1"/>
                </a:solidFill>
              </a:rPr>
              <a:t>O sistema deve</a:t>
            </a:r>
            <a:r>
              <a:rPr b="1" lang="pt-BR">
                <a:solidFill>
                  <a:schemeClr val="dk1"/>
                </a:solidFill>
              </a:rPr>
              <a:t> </a:t>
            </a:r>
            <a:r>
              <a:rPr lang="pt-BR">
                <a:solidFill>
                  <a:schemeClr val="dk1"/>
                </a:solidFill>
              </a:rPr>
              <a:t>ser capaz de enviar notificações ao usuário;</a:t>
            </a:r>
            <a:endParaRPr>
              <a:solidFill>
                <a:schemeClr val="dk1"/>
              </a:solidFill>
            </a:endParaRPr>
          </a:p>
          <a:p>
            <a:pPr indent="-342900" lvl="0" marL="457200" rtl="0" algn="l">
              <a:spcBef>
                <a:spcPts val="0"/>
              </a:spcBef>
              <a:spcAft>
                <a:spcPts val="0"/>
              </a:spcAft>
              <a:buClr>
                <a:schemeClr val="dk1"/>
              </a:buClr>
              <a:buSzPts val="1800"/>
              <a:buChar char="●"/>
            </a:pPr>
            <a:r>
              <a:rPr b="1" lang="pt-BR">
                <a:solidFill>
                  <a:schemeClr val="dk1"/>
                </a:solidFill>
              </a:rPr>
              <a:t>O sistema deve</a:t>
            </a:r>
            <a:r>
              <a:rPr lang="pt-BR">
                <a:solidFill>
                  <a:schemeClr val="dk1"/>
                </a:solidFill>
              </a:rPr>
              <a:t> possibilitar ao usuário realizar compras;</a:t>
            </a:r>
            <a:endParaRPr>
              <a:solidFill>
                <a:schemeClr val="dk1"/>
              </a:solidFill>
            </a:endParaRPr>
          </a:p>
        </p:txBody>
      </p:sp>
      <p:sp>
        <p:nvSpPr>
          <p:cNvPr id="97" name="Google Shape;97;p19"/>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https://www.youtube.com/watch?v=xm_EJI3_o8A</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Requisitos Não Funcionais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pt-BR">
                <a:solidFill>
                  <a:schemeClr val="dk1"/>
                </a:solidFill>
              </a:rPr>
              <a:t>Requisitos não funcionais estão relacionados ao sistema como um todo e que não afetam somente uma funcionalidade específica;</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Geralmente associamos segurança, performance, requisitos de tecnologia e arquitetura a esses tipos de requisitos;</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Estão muito associados ao </a:t>
            </a:r>
            <a:r>
              <a:rPr b="1" lang="pt-BR">
                <a:solidFill>
                  <a:schemeClr val="dk1"/>
                </a:solidFill>
              </a:rPr>
              <a:t>“como”</a:t>
            </a:r>
            <a:r>
              <a:rPr lang="pt-BR">
                <a:solidFill>
                  <a:schemeClr val="dk1"/>
                </a:solidFill>
              </a:rPr>
              <a:t> o sistema deve ser construído ou mantido;</a:t>
            </a:r>
            <a:endParaRPr>
              <a:solidFill>
                <a:schemeClr val="dk1"/>
              </a:solidFill>
            </a:endParaRPr>
          </a:p>
          <a:p>
            <a:pPr indent="0" lvl="0" marL="0" rtl="0" algn="l">
              <a:spcBef>
                <a:spcPts val="1200"/>
              </a:spcBef>
              <a:spcAft>
                <a:spcPts val="0"/>
              </a:spcAft>
              <a:buNone/>
            </a:pPr>
            <a:r>
              <a:rPr lang="pt-BR">
                <a:solidFill>
                  <a:schemeClr val="dk1"/>
                </a:solidFill>
              </a:rPr>
              <a:t>Exemplos:</a:t>
            </a:r>
            <a:endParaRPr>
              <a:solidFill>
                <a:schemeClr val="dk1"/>
              </a:solidFill>
            </a:endParaRPr>
          </a:p>
          <a:p>
            <a:pPr indent="-342900" lvl="0" marL="457200" rtl="0" algn="l">
              <a:spcBef>
                <a:spcPts val="1200"/>
              </a:spcBef>
              <a:spcAft>
                <a:spcPts val="0"/>
              </a:spcAft>
              <a:buClr>
                <a:schemeClr val="dk1"/>
              </a:buClr>
              <a:buSzPts val="1800"/>
              <a:buChar char="●"/>
            </a:pPr>
            <a:r>
              <a:rPr b="1" lang="pt-BR">
                <a:solidFill>
                  <a:schemeClr val="dk1"/>
                </a:solidFill>
              </a:rPr>
              <a:t>O sistema deve </a:t>
            </a:r>
            <a:r>
              <a:rPr lang="pt-BR">
                <a:solidFill>
                  <a:schemeClr val="dk1"/>
                </a:solidFill>
              </a:rPr>
              <a:t>ser implementado na linguagem Java</a:t>
            </a:r>
            <a:r>
              <a:rPr lang="pt-BR">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b="1" lang="pt-BR">
                <a:solidFill>
                  <a:schemeClr val="dk1"/>
                </a:solidFill>
              </a:rPr>
              <a:t>O sistema deve </a:t>
            </a:r>
            <a:r>
              <a:rPr lang="pt-BR">
                <a:solidFill>
                  <a:schemeClr val="dk1"/>
                </a:solidFill>
              </a:rPr>
              <a:t>ser realizar backup </a:t>
            </a:r>
            <a:r>
              <a:rPr lang="pt-BR">
                <a:solidFill>
                  <a:schemeClr val="dk1"/>
                </a:solidFill>
              </a:rPr>
              <a:t>dos dados</a:t>
            </a:r>
            <a:r>
              <a:rPr lang="pt-BR">
                <a:solidFill>
                  <a:schemeClr val="dk1"/>
                </a:solidFill>
              </a:rPr>
              <a:t> semanalmente;</a:t>
            </a:r>
            <a:endParaRPr>
              <a:solidFill>
                <a:schemeClr val="dk1"/>
              </a:solidFill>
            </a:endParaRPr>
          </a:p>
          <a:p>
            <a:pPr indent="-342900" lvl="0" marL="457200" rtl="0" algn="l">
              <a:spcBef>
                <a:spcPts val="0"/>
              </a:spcBef>
              <a:spcAft>
                <a:spcPts val="0"/>
              </a:spcAft>
              <a:buClr>
                <a:schemeClr val="dk1"/>
              </a:buClr>
              <a:buSzPts val="1800"/>
              <a:buChar char="●"/>
            </a:pPr>
            <a:r>
              <a:rPr b="1" lang="pt-BR">
                <a:solidFill>
                  <a:schemeClr val="dk1"/>
                </a:solidFill>
              </a:rPr>
              <a:t>O sistema deve</a:t>
            </a:r>
            <a:r>
              <a:rPr lang="pt-BR">
                <a:solidFill>
                  <a:schemeClr val="dk1"/>
                </a:solidFill>
              </a:rPr>
              <a:t> deve estar de acordo com a LGPD;</a:t>
            </a:r>
            <a:endParaRPr>
              <a:solidFill>
                <a:schemeClr val="dk1"/>
              </a:solidFill>
            </a:endParaRPr>
          </a:p>
        </p:txBody>
      </p:sp>
      <p:sp>
        <p:nvSpPr>
          <p:cNvPr id="104" name="Google Shape;104;p20"/>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https://www.youtube.com/watch?v=xm_EJI3_o8A</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UML - Regras de negócio</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pt-BR">
                <a:solidFill>
                  <a:schemeClr val="dk1"/>
                </a:solidFill>
              </a:rPr>
              <a:t>Regras de negócio são orientações e restrições que ajudam a regular o funcionamento do software;</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Geralmente são mais “customizadas” para o projeto específico do cliente;</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Estão muito associados ao </a:t>
            </a:r>
            <a:r>
              <a:rPr b="1" lang="pt-BR">
                <a:solidFill>
                  <a:schemeClr val="dk1"/>
                </a:solidFill>
              </a:rPr>
              <a:t>“como”</a:t>
            </a:r>
            <a:r>
              <a:rPr lang="pt-BR">
                <a:solidFill>
                  <a:schemeClr val="dk1"/>
                </a:solidFill>
              </a:rPr>
              <a:t> o sistema deve fazer;</a:t>
            </a:r>
            <a:endParaRPr>
              <a:solidFill>
                <a:schemeClr val="dk1"/>
              </a:solidFill>
            </a:endParaRPr>
          </a:p>
          <a:p>
            <a:pPr indent="0" lvl="0" marL="0" rtl="0" algn="l">
              <a:spcBef>
                <a:spcPts val="1200"/>
              </a:spcBef>
              <a:spcAft>
                <a:spcPts val="0"/>
              </a:spcAft>
              <a:buNone/>
            </a:pPr>
            <a:r>
              <a:rPr lang="pt-BR">
                <a:solidFill>
                  <a:schemeClr val="dk1"/>
                </a:solidFill>
              </a:rPr>
              <a:t>Exemplos:</a:t>
            </a:r>
            <a:endParaRPr>
              <a:solidFill>
                <a:schemeClr val="dk1"/>
              </a:solidFill>
            </a:endParaRPr>
          </a:p>
          <a:p>
            <a:pPr indent="-342900" lvl="0" marL="457200" rtl="0" algn="l">
              <a:spcBef>
                <a:spcPts val="1200"/>
              </a:spcBef>
              <a:spcAft>
                <a:spcPts val="0"/>
              </a:spcAft>
              <a:buClr>
                <a:schemeClr val="dk1"/>
              </a:buClr>
              <a:buSzPts val="1800"/>
              <a:buChar char="●"/>
            </a:pPr>
            <a:r>
              <a:rPr lang="pt-BR">
                <a:solidFill>
                  <a:schemeClr val="dk1"/>
                </a:solidFill>
              </a:rPr>
              <a:t>O cadastro de um usuário deve possuir os seguintes dados: nome, cpf, etc.</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Clientes que tenham mais de 50 mil na conta corrente devem ser considerados premium;</a:t>
            </a:r>
            <a:endParaRPr>
              <a:solidFill>
                <a:schemeClr val="dk1"/>
              </a:solidFill>
            </a:endParaRPr>
          </a:p>
          <a:p>
            <a:pPr indent="-342900" lvl="0" marL="457200" rtl="0" algn="l">
              <a:spcBef>
                <a:spcPts val="0"/>
              </a:spcBef>
              <a:spcAft>
                <a:spcPts val="0"/>
              </a:spcAft>
              <a:buClr>
                <a:schemeClr val="dk1"/>
              </a:buClr>
              <a:buSzPts val="1800"/>
              <a:buChar char="●"/>
            </a:pPr>
            <a:r>
              <a:rPr lang="pt-BR">
                <a:solidFill>
                  <a:schemeClr val="dk1"/>
                </a:solidFill>
              </a:rPr>
              <a:t>Para valores abaixo de 10 reais não deve ser permitido pagamento com cartão de crédito;</a:t>
            </a:r>
            <a:endParaRPr>
              <a:solidFill>
                <a:schemeClr val="dk1"/>
              </a:solidFill>
            </a:endParaRPr>
          </a:p>
        </p:txBody>
      </p:sp>
      <p:sp>
        <p:nvSpPr>
          <p:cNvPr id="111" name="Google Shape;111;p21"/>
          <p:cNvSpPr txBox="1"/>
          <p:nvPr>
            <p:ph idx="1" type="body"/>
          </p:nvPr>
        </p:nvSpPr>
        <p:spPr>
          <a:xfrm>
            <a:off x="0" y="4703625"/>
            <a:ext cx="9144000" cy="43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1018"/>
              <a:buNone/>
            </a:pPr>
            <a:r>
              <a:rPr lang="pt-BR" sz="1400">
                <a:solidFill>
                  <a:schemeClr val="dk1"/>
                </a:solidFill>
              </a:rPr>
              <a:t>Mais informações: </a:t>
            </a:r>
            <a:r>
              <a:rPr lang="pt-BR" sz="1400">
                <a:solidFill>
                  <a:schemeClr val="dk1"/>
                </a:solidFill>
              </a:rPr>
              <a:t>https://www.sydle.com/br/blog/regras-de-negocio-5f6333be1e43744c69d995e0/</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