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04C3-FF59-44C7-AF84-B3B4B8B9DE3C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D89-98C5-49E5-9021-5E9C35A80A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79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04C3-FF59-44C7-AF84-B3B4B8B9DE3C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D89-98C5-49E5-9021-5E9C35A80A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44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04C3-FF59-44C7-AF84-B3B4B8B9DE3C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D89-98C5-49E5-9021-5E9C35A80A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36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04C3-FF59-44C7-AF84-B3B4B8B9DE3C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D89-98C5-49E5-9021-5E9C35A80A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43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04C3-FF59-44C7-AF84-B3B4B8B9DE3C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D89-98C5-49E5-9021-5E9C35A80A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052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04C3-FF59-44C7-AF84-B3B4B8B9DE3C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D89-98C5-49E5-9021-5E9C35A80A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538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04C3-FF59-44C7-AF84-B3B4B8B9DE3C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D89-98C5-49E5-9021-5E9C35A80A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749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04C3-FF59-44C7-AF84-B3B4B8B9DE3C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D89-98C5-49E5-9021-5E9C35A80A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24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04C3-FF59-44C7-AF84-B3B4B8B9DE3C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D89-98C5-49E5-9021-5E9C35A80A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93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04C3-FF59-44C7-AF84-B3B4B8B9DE3C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D89-98C5-49E5-9021-5E9C35A80A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60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04C3-FF59-44C7-AF84-B3B4B8B9DE3C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D89-98C5-49E5-9021-5E9C35A80A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267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204C3-FF59-44C7-AF84-B3B4B8B9DE3C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3D89-98C5-49E5-9021-5E9C35A80A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630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9600" y="2824353"/>
            <a:ext cx="5506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b="1" kern="0" dirty="0" smtClean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Tutorial Air Traffic </a:t>
            </a:r>
            <a:r>
              <a:rPr lang="en-AU" sz="3200" b="1" kern="0" dirty="0" err="1" smtClean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Survillance</a:t>
            </a:r>
            <a:endParaRPr lang="en-AU" sz="3200" b="1" kern="0" dirty="0">
              <a:solidFill>
                <a:srgbClr val="006633"/>
              </a:solidFill>
              <a:latin typeface="Garamond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350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4051" y="85589"/>
            <a:ext cx="91530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kern="0" dirty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Expected number of Potential Conflicts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4935" y="1009765"/>
                <a:ext cx="10551269" cy="4092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Every aircraft of flow f1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along AB will occupy the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critical length </a:t>
                </a:r>
                <a:r>
                  <a:rPr lang="en-US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Lc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period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𝐿𝑐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hours.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Therefore, during a period of 1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hour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critical length </a:t>
                </a:r>
                <a:r>
                  <a:rPr lang="en-US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Lc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will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occupied by flow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f1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period of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SG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𝐿𝑐</m:t>
                        </m:r>
                      </m:num>
                      <m:den>
                        <m:r>
                          <a:rPr lang="en-SG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hours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number of aircraft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along CD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arriving at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intersection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during this period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will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SG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SG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𝐿𝑐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SG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which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expected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number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 potential conflicts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 hour (</a:t>
                </a:r>
                <a:r>
                  <a:rPr lang="en-US" sz="20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Ec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35" y="1009765"/>
                <a:ext cx="10551269" cy="4092531"/>
              </a:xfrm>
              <a:prstGeom prst="rect">
                <a:avLst/>
              </a:prstGeom>
              <a:blipFill>
                <a:blip r:embed="rId2"/>
                <a:stretch>
                  <a:fillRect l="-635" b="-17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4450" y="5435477"/>
                <a:ext cx="5655715" cy="118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substituting for </a:t>
                </a:r>
                <a:r>
                  <a:rPr lang="en-SG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Lc</a:t>
                </a:r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we get </a:t>
                </a:r>
                <a:r>
                  <a:rPr lang="en-SG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Ec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 </a:t>
                </a:r>
                <a14:m>
                  <m:oMath xmlns:m="http://schemas.openxmlformats.org/officeDocument/2006/math">
                    <m:r>
                      <a:rPr lang="en-SG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SG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SG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SG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  <m:r>
                          <a:rPr lang="en-SG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SG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  <m:r>
                          <a:rPr lang="en-SG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num>
                      <m:den>
                        <m:r>
                          <a:rPr lang="en-SG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den>
                    </m:f>
                    <m:r>
                      <a:rPr lang="en-SG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𝒔𝒆𝒄</m:t>
                    </m:r>
                    <m:f>
                      <m:fPr>
                        <m:ctrlPr>
                          <a:rPr lang="en-SG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SG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𝜶</m:t>
                        </m:r>
                      </m:num>
                      <m:den>
                        <m:r>
                          <a:rPr lang="en-SG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  <m:r>
                      <m:rPr>
                        <m:nor/>
                      </m:rPr>
                      <a:rPr lang="en-SG" sz="24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SG" b="1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50" y="5435477"/>
                <a:ext cx="5655715" cy="1184876"/>
              </a:xfrm>
              <a:prstGeom prst="rect">
                <a:avLst/>
              </a:prstGeom>
              <a:blipFill>
                <a:blip r:embed="rId3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190689" y="4465981"/>
                <a:ext cx="3913762" cy="193899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expression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indicates that, for fixed values of X,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f1,f2 and V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expected number of conflicts increases as </a:t>
                </a:r>
                <a14:m>
                  <m:oMath xmlns:m="http://schemas.openxmlformats.org/officeDocument/2006/math">
                    <m:r>
                      <a:rPr lang="en-SG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SG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increases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SG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689" y="4465981"/>
                <a:ext cx="3913762" cy="1938992"/>
              </a:xfrm>
              <a:prstGeom prst="rect">
                <a:avLst/>
              </a:prstGeom>
              <a:blipFill>
                <a:blip r:embed="rId4"/>
                <a:stretch>
                  <a:fillRect l="-2167" t="-1553" b="-59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10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5380" y="73117"/>
            <a:ext cx="60260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000" b="1" kern="0" dirty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Capacity at an Intersection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103123" y="3881336"/>
            <a:ext cx="6167336" cy="241246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824573" y="4784156"/>
            <a:ext cx="7591800" cy="31420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07013" y="3601791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C</a:t>
            </a:r>
            <a:endParaRPr lang="en-SG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14" y="4811485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A</a:t>
            </a:r>
            <a:endParaRPr lang="en-SG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480030" y="4942297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B</a:t>
            </a:r>
            <a:endParaRPr lang="en-SG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375955" y="6093741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D</a:t>
            </a:r>
            <a:endParaRPr lang="en-SG" sz="2000" b="1" dirty="0"/>
          </a:p>
        </p:txBody>
      </p:sp>
      <p:sp>
        <p:nvSpPr>
          <p:cNvPr id="22" name="Freeform 21"/>
          <p:cNvSpPr/>
          <p:nvPr/>
        </p:nvSpPr>
        <p:spPr>
          <a:xfrm>
            <a:off x="4184989" y="4447185"/>
            <a:ext cx="297165" cy="447472"/>
          </a:xfrm>
          <a:custGeom>
            <a:avLst/>
            <a:gdLst>
              <a:gd name="connsiteX0" fmla="*/ 63701 w 297165"/>
              <a:gd name="connsiteY0" fmla="*/ 447472 h 447472"/>
              <a:gd name="connsiteX1" fmla="*/ 15063 w 297165"/>
              <a:gd name="connsiteY1" fmla="*/ 165370 h 447472"/>
              <a:gd name="connsiteX2" fmla="*/ 297165 w 297165"/>
              <a:gd name="connsiteY2" fmla="*/ 0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65" h="447472">
                <a:moveTo>
                  <a:pt x="63701" y="447472"/>
                </a:moveTo>
                <a:cubicBezTo>
                  <a:pt x="19926" y="343710"/>
                  <a:pt x="-23848" y="239948"/>
                  <a:pt x="15063" y="165370"/>
                </a:cubicBezTo>
                <a:cubicBezTo>
                  <a:pt x="53974" y="90792"/>
                  <a:pt x="175569" y="45396"/>
                  <a:pt x="2971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Down Arrow 22"/>
          <p:cNvSpPr/>
          <p:nvPr/>
        </p:nvSpPr>
        <p:spPr>
          <a:xfrm rot="17592303">
            <a:off x="3473079" y="3817792"/>
            <a:ext cx="478021" cy="60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Down Arrow 23"/>
          <p:cNvSpPr/>
          <p:nvPr/>
        </p:nvSpPr>
        <p:spPr>
          <a:xfrm rot="16382532">
            <a:off x="2179199" y="4518186"/>
            <a:ext cx="478021" cy="60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3537562" y="3481226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f2</a:t>
            </a:r>
            <a:endParaRPr lang="en-SG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35384" y="4242682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f1</a:t>
            </a:r>
            <a:endParaRPr lang="en-SG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60417" y="4338352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α</a:t>
            </a:r>
            <a:endParaRPr lang="en-SG" sz="2000" b="1" dirty="0"/>
          </a:p>
        </p:txBody>
      </p:sp>
      <p:sp>
        <p:nvSpPr>
          <p:cNvPr id="29" name="Rectangle 28"/>
          <p:cNvSpPr/>
          <p:nvPr/>
        </p:nvSpPr>
        <p:spPr>
          <a:xfrm>
            <a:off x="964029" y="1203153"/>
            <a:ext cx="10348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Aircraft capacity 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intersection of two routes would be the maximum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allowable value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product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f1 f2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(where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the flows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aircraft per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hour on the two routes) under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following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restrictions: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expected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potential conflicts per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hour does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exceed a certain specified-number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4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5380" y="73117"/>
            <a:ext cx="60260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000" b="1" kern="0" dirty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Capacity at an Intersection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69659" y="4245485"/>
            <a:ext cx="6167336" cy="241246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91109" y="5148305"/>
            <a:ext cx="7591800" cy="31420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73549" y="3965940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C</a:t>
            </a:r>
            <a:endParaRPr lang="en-SG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90550" y="5175634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A</a:t>
            </a:r>
            <a:endParaRPr lang="en-SG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246566" y="5306446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B</a:t>
            </a:r>
            <a:endParaRPr lang="en-SG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142491" y="6457890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D</a:t>
            </a:r>
            <a:endParaRPr lang="en-SG" sz="2000" b="1" dirty="0"/>
          </a:p>
        </p:txBody>
      </p:sp>
      <p:sp>
        <p:nvSpPr>
          <p:cNvPr id="22" name="Freeform 21"/>
          <p:cNvSpPr/>
          <p:nvPr/>
        </p:nvSpPr>
        <p:spPr>
          <a:xfrm>
            <a:off x="3951525" y="4811334"/>
            <a:ext cx="297165" cy="447472"/>
          </a:xfrm>
          <a:custGeom>
            <a:avLst/>
            <a:gdLst>
              <a:gd name="connsiteX0" fmla="*/ 63701 w 297165"/>
              <a:gd name="connsiteY0" fmla="*/ 447472 h 447472"/>
              <a:gd name="connsiteX1" fmla="*/ 15063 w 297165"/>
              <a:gd name="connsiteY1" fmla="*/ 165370 h 447472"/>
              <a:gd name="connsiteX2" fmla="*/ 297165 w 297165"/>
              <a:gd name="connsiteY2" fmla="*/ 0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65" h="447472">
                <a:moveTo>
                  <a:pt x="63701" y="447472"/>
                </a:moveTo>
                <a:cubicBezTo>
                  <a:pt x="19926" y="343710"/>
                  <a:pt x="-23848" y="239948"/>
                  <a:pt x="15063" y="165370"/>
                </a:cubicBezTo>
                <a:cubicBezTo>
                  <a:pt x="53974" y="90792"/>
                  <a:pt x="175569" y="45396"/>
                  <a:pt x="2971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Down Arrow 22"/>
          <p:cNvSpPr/>
          <p:nvPr/>
        </p:nvSpPr>
        <p:spPr>
          <a:xfrm rot="17592303">
            <a:off x="3239615" y="4181941"/>
            <a:ext cx="478021" cy="60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Down Arrow 23"/>
          <p:cNvSpPr/>
          <p:nvPr/>
        </p:nvSpPr>
        <p:spPr>
          <a:xfrm rot="16382532">
            <a:off x="1945735" y="4882335"/>
            <a:ext cx="478021" cy="60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3230368" y="3946178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f2</a:t>
            </a:r>
            <a:endParaRPr lang="en-SG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901920" y="460683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f1</a:t>
            </a:r>
            <a:endParaRPr lang="en-SG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626953" y="4702501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α</a:t>
            </a:r>
            <a:endParaRPr lang="en-SG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5016" y="814990"/>
                <a:ext cx="8942576" cy="3041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sz="28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We know that </a:t>
                </a:r>
                <a:r>
                  <a:rPr lang="en-SG" sz="28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Ec</a:t>
                </a:r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SG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=  </a:t>
                </a:r>
                <a14:m>
                  <m:oMath xmlns:m="http://schemas.openxmlformats.org/officeDocument/2006/math">
                    <m:r>
                      <a:rPr lang="en-SG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SG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SG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SG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  <m:r>
                          <a:rPr lang="en-SG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SG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  <m:r>
                          <a:rPr lang="en-SG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num>
                      <m:den>
                        <m:r>
                          <a:rPr lang="en-SG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den>
                    </m:f>
                    <m:r>
                      <a:rPr lang="en-SG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𝒔𝒆𝒄</m:t>
                    </m:r>
                    <m:f>
                      <m:fPr>
                        <m:ctrlPr>
                          <a:rPr lang="en-SG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SG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𝜶</m:t>
                        </m:r>
                      </m:num>
                      <m:den>
                        <m:r>
                          <a:rPr lang="en-SG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SG" sz="2800" b="1" i="1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:r>
                  <a:rPr lang="en-SG" sz="28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rearranging we get:</a:t>
                </a:r>
                <a:endParaRPr lang="en-SG" sz="28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𝒇</m:t>
                      </m:r>
                      <m:r>
                        <a:rPr lang="en-SG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SG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𝒇</m:t>
                      </m:r>
                      <m:r>
                        <a:rPr lang="en-SG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SG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SG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𝑬𝒄</m:t>
                          </m:r>
                          <m:r>
                            <a:rPr lang="en-SG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SG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num>
                        <m:den>
                          <m:r>
                            <a:rPr lang="en-SG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  <m:r>
                            <a:rPr lang="en-SG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𝑿</m:t>
                          </m:r>
                          <m:r>
                            <a:rPr lang="en-SG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SG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𝒔𝒆𝒄</m:t>
                          </m:r>
                          <m:f>
                            <m:fPr>
                              <m:ctrlPr>
                                <a:rPr lang="en-SG" sz="28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SG" sz="28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𝜶</m:t>
                              </m:r>
                            </m:num>
                            <m:den>
                              <m:r>
                                <a:rPr lang="en-SG" sz="28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SG" sz="2800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Letting </a:t>
                </a:r>
                <a:r>
                  <a:rPr lang="en-US" sz="2800" dirty="0" err="1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Ec</a:t>
                </a:r>
                <a:r>
                  <a:rPr lang="en-US" sz="28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= 1, i.e., one conflict per hour allowed, we </a:t>
                </a:r>
                <a:r>
                  <a:rPr lang="en-US" sz="28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𝒇</m:t>
                      </m:r>
                      <m:r>
                        <a:rPr lang="en-SG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SG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𝒇</m:t>
                      </m:r>
                      <m:r>
                        <a:rPr lang="en-SG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SG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SG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SG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num>
                        <m:den>
                          <m:r>
                            <a:rPr lang="en-SG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  <m:r>
                            <a:rPr lang="en-SG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𝑿</m:t>
                          </m:r>
                          <m:r>
                            <a:rPr lang="en-SG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den>
                      </m:f>
                      <m:r>
                        <a:rPr lang="en-SG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𝒄𝒐𝒔</m:t>
                      </m:r>
                      <m:f>
                        <m:fPr>
                          <m:ctrlPr>
                            <a:rPr lang="en-SG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SG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𝜶</m:t>
                          </m:r>
                        </m:num>
                        <m:den>
                          <m:r>
                            <a:rPr lang="en-SG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SG" sz="28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16" y="814990"/>
                <a:ext cx="8942576" cy="3041345"/>
              </a:xfrm>
              <a:prstGeom prst="rect">
                <a:avLst/>
              </a:prstGeom>
              <a:blipFill>
                <a:blip r:embed="rId2"/>
                <a:stretch>
                  <a:fillRect l="-1432" r="-4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340843" y="3128029"/>
            <a:ext cx="4553194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expression gives the capacity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an intersection as a function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average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aircraft speed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separation minimum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X, 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intersection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angle </a:t>
            </a:r>
            <a:r>
              <a:rPr lang="el-GR" sz="2000" b="1" dirty="0" smtClean="0"/>
              <a:t>α</a:t>
            </a:r>
            <a:r>
              <a:rPr lang="en-SG" sz="2000" b="1" dirty="0" smtClean="0"/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restriction that one conflict per hour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average.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4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2823" y="134670"/>
            <a:ext cx="93634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b="1" kern="0" dirty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Tutorial Question 1: Find </a:t>
            </a:r>
            <a:r>
              <a:rPr lang="en-SG" sz="3200" b="1" kern="0" dirty="0" smtClean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Capacity </a:t>
            </a:r>
            <a:r>
              <a:rPr lang="en-SG" sz="3200" b="1" kern="0" dirty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at an Intersection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35714" y="1103385"/>
            <a:ext cx="10799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Assuming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 values for V and X to be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600 knots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5nm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for capacity as a function of intersection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angle </a:t>
            </a:r>
            <a:r>
              <a:rPr lang="en-SG" u="sng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SG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plot a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figure showing the INTERSECTION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CAPACITY AS A FUNCTION OF </a:t>
            </a:r>
            <a:r>
              <a:rPr lang="el-G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8731" y="1897002"/>
            <a:ext cx="7973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INTERSECTION CAPACITY AS A FUNCTION OF INTERSECTION ANGLE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</a:rPr>
              <a:t>One Conflict per Hour Acceptable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46437" y="2718431"/>
          <a:ext cx="9778025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519">
                  <a:extLst>
                    <a:ext uri="{9D8B030D-6E8A-4147-A177-3AD203B41FA5}">
                      <a16:colId xmlns:a16="http://schemas.microsoft.com/office/drawing/2014/main" val="3393390210"/>
                    </a:ext>
                  </a:extLst>
                </a:gridCol>
                <a:gridCol w="5720506">
                  <a:extLst>
                    <a:ext uri="{9D8B030D-6E8A-4147-A177-3AD203B41FA5}">
                      <a16:colId xmlns:a16="http://schemas.microsoft.com/office/drawing/2014/main" val="288979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Intersection Angle (</a:t>
                      </a:r>
                      <a:r>
                        <a:rPr lang="el-G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SG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degrees</a:t>
                      </a:r>
                      <a:endParaRPr lang="en-SG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Capacity f1 f2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(unit conflict per hour)</a:t>
                      </a:r>
                      <a:endParaRPr lang="en-SG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48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28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0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30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45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60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67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90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6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91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066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957" y="134670"/>
            <a:ext cx="10642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kern="0" dirty="0">
                <a:solidFill>
                  <a:srgbClr val="006633"/>
                </a:solidFill>
                <a:latin typeface="Garamond"/>
              </a:rPr>
              <a:t>Tutorial Question </a:t>
            </a:r>
            <a:r>
              <a:rPr lang="en-US" sz="3200" b="1" kern="0" dirty="0" smtClean="0">
                <a:solidFill>
                  <a:srgbClr val="006633"/>
                </a:solidFill>
                <a:latin typeface="Garamond"/>
              </a:rPr>
              <a:t>2: </a:t>
            </a:r>
            <a:r>
              <a:rPr lang="en-US" sz="3200" b="1" kern="0" dirty="0">
                <a:solidFill>
                  <a:srgbClr val="006633"/>
                </a:solidFill>
                <a:latin typeface="Garamond"/>
              </a:rPr>
              <a:t>Expected number of Potential Conflicts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35714" y="1103385"/>
            <a:ext cx="10799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Assuming typical values for V and X to be 600 knots and 5nm find the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number of Potential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Conflicts as a function of intersection angle </a:t>
            </a:r>
            <a:r>
              <a:rPr lang="en-SG" u="sng" dirty="0" smtClean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SG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plot a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figure showing the Potential conflict as a function of </a:t>
            </a:r>
            <a:r>
              <a:rPr lang="el-G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SG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Assume the flow f1 = 20 aircrafts/hour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f2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= 3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0 aircrafts/hour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3094" y="2287544"/>
            <a:ext cx="7973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 conflict as a function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</a:rPr>
              <a:t>conflict Angle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46437" y="2718431"/>
          <a:ext cx="9778025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519">
                  <a:extLst>
                    <a:ext uri="{9D8B030D-6E8A-4147-A177-3AD203B41FA5}">
                      <a16:colId xmlns:a16="http://schemas.microsoft.com/office/drawing/2014/main" val="3393390210"/>
                    </a:ext>
                  </a:extLst>
                </a:gridCol>
                <a:gridCol w="5720506">
                  <a:extLst>
                    <a:ext uri="{9D8B030D-6E8A-4147-A177-3AD203B41FA5}">
                      <a16:colId xmlns:a16="http://schemas.microsoft.com/office/drawing/2014/main" val="288979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Intersection Angle (</a:t>
                      </a:r>
                      <a:r>
                        <a:rPr lang="el-G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SG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degrees</a:t>
                      </a:r>
                      <a:endParaRPr lang="en-SG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Potential conflicts/hour</a:t>
                      </a:r>
                      <a:endParaRPr lang="en-SG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48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28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0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30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45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60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67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90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6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91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1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9090" y="2662535"/>
            <a:ext cx="77585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Mathematical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 for Expected Number of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Conflicts</a:t>
            </a: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38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39866" y="0"/>
            <a:ext cx="85344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kern="0" dirty="0" smtClean="0">
                <a:solidFill>
                  <a:srgbClr val="006633"/>
                </a:solidFill>
                <a:latin typeface="Garamond"/>
              </a:rPr>
              <a:t>Conflict Prediction Model</a:t>
            </a:r>
            <a:endParaRPr lang="en-US" sz="4000" b="1" kern="0" dirty="0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5307" y="1810328"/>
            <a:ext cx="103724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 radar surveillance conditions, ATC is required to ensure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that two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aircraft are separated at least by 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nmi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Whenever this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 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violated, the two aircraft are considered to be in conflict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Using this definition of conflict a simple Mathematical Model for predicting the expected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 of conflicts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intersection can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developed.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6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6254" y="85589"/>
            <a:ext cx="77308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kern="0" dirty="0" smtClean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Simple Mathematical Model for Two intersecting Routes</a:t>
            </a:r>
            <a:endParaRPr lang="en-SG" sz="4000" b="1" kern="0" dirty="0">
              <a:solidFill>
                <a:srgbClr val="006633"/>
              </a:solidFill>
              <a:latin typeface="Garamond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4268" y="1560936"/>
            <a:ext cx="86267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angle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between Routes AB and CD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	average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velocity of aircraft on the routes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hour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SG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	be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flow rate along Route AB (aircraft per hour).</a:t>
            </a:r>
          </a:p>
          <a:p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SG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	be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flow rate along Route CD (aircraft per hour).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minimum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separation allowed between two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aircraft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(typically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, 5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nmi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03123" y="3881336"/>
            <a:ext cx="6167336" cy="241246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24573" y="4784156"/>
            <a:ext cx="7591800" cy="31420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3806" y="4728603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4434043" y="4794948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7054517" y="4850003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8235445" y="4918270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75506" y="4329828"/>
            <a:ext cx="1280169" cy="2568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5875506" y="3881336"/>
            <a:ext cx="19456" cy="14007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127474" y="4050467"/>
            <a:ext cx="4863" cy="5110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07650" y="3905933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X </a:t>
            </a:r>
            <a:r>
              <a:rPr lang="en-SG" sz="2000" b="1" dirty="0" err="1" smtClean="0"/>
              <a:t>nmi</a:t>
            </a:r>
            <a:endParaRPr lang="en-SG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07013" y="3601791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C</a:t>
            </a:r>
            <a:endParaRPr lang="en-SG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14" y="4811485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A</a:t>
            </a:r>
            <a:endParaRPr lang="en-SG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065665" y="4898305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R</a:t>
            </a:r>
            <a:endParaRPr lang="en-SG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70386" y="4964595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L</a:t>
            </a:r>
            <a:endParaRPr lang="en-SG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72082" y="4942297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O</a:t>
            </a:r>
            <a:endParaRPr lang="en-SG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85743" y="5039669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Q</a:t>
            </a:r>
            <a:endParaRPr lang="en-SG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125670" y="5126889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80030" y="4942297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B</a:t>
            </a:r>
            <a:endParaRPr lang="en-SG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375955" y="6093741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D</a:t>
            </a:r>
            <a:endParaRPr lang="en-SG" sz="2000" b="1" dirty="0"/>
          </a:p>
        </p:txBody>
      </p:sp>
      <p:sp>
        <p:nvSpPr>
          <p:cNvPr id="34" name="Freeform 33"/>
          <p:cNvSpPr/>
          <p:nvPr/>
        </p:nvSpPr>
        <p:spPr>
          <a:xfrm>
            <a:off x="4184989" y="4447185"/>
            <a:ext cx="297165" cy="447472"/>
          </a:xfrm>
          <a:custGeom>
            <a:avLst/>
            <a:gdLst>
              <a:gd name="connsiteX0" fmla="*/ 63701 w 297165"/>
              <a:gd name="connsiteY0" fmla="*/ 447472 h 447472"/>
              <a:gd name="connsiteX1" fmla="*/ 15063 w 297165"/>
              <a:gd name="connsiteY1" fmla="*/ 165370 h 447472"/>
              <a:gd name="connsiteX2" fmla="*/ 297165 w 297165"/>
              <a:gd name="connsiteY2" fmla="*/ 0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65" h="447472">
                <a:moveTo>
                  <a:pt x="63701" y="447472"/>
                </a:moveTo>
                <a:cubicBezTo>
                  <a:pt x="19926" y="343710"/>
                  <a:pt x="-23848" y="239948"/>
                  <a:pt x="15063" y="165370"/>
                </a:cubicBezTo>
                <a:cubicBezTo>
                  <a:pt x="53974" y="90792"/>
                  <a:pt x="175569" y="45396"/>
                  <a:pt x="2971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Down Arrow 35"/>
          <p:cNvSpPr/>
          <p:nvPr/>
        </p:nvSpPr>
        <p:spPr>
          <a:xfrm rot="17592303">
            <a:off x="3473079" y="3817792"/>
            <a:ext cx="478021" cy="60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6382532">
            <a:off x="2179199" y="4518186"/>
            <a:ext cx="478021" cy="60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3537562" y="3481226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f1</a:t>
            </a:r>
            <a:endParaRPr lang="en-SG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135384" y="4242682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f2</a:t>
            </a:r>
            <a:endParaRPr lang="en-SG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838394" y="4400342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α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40032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6254" y="85589"/>
            <a:ext cx="7730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kern="0" dirty="0" smtClean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Simple Mathematical Model</a:t>
            </a:r>
            <a:endParaRPr lang="en-SG" sz="4000" b="1" kern="0" dirty="0">
              <a:solidFill>
                <a:srgbClr val="006633"/>
              </a:solidFill>
              <a:latin typeface="Garamond"/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03123" y="3881336"/>
            <a:ext cx="6167336" cy="241246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24573" y="4784156"/>
            <a:ext cx="7591800" cy="31420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3806" y="4728603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4434043" y="4794948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7054517" y="4850003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8235445" y="4918270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56050" y="4329828"/>
            <a:ext cx="1280169" cy="2568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5826866" y="3881336"/>
            <a:ext cx="19456" cy="14007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127474" y="4050467"/>
            <a:ext cx="4863" cy="5110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07650" y="3905933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X </a:t>
            </a:r>
            <a:r>
              <a:rPr lang="en-SG" sz="2000" b="1" dirty="0" err="1" smtClean="0"/>
              <a:t>nmi</a:t>
            </a:r>
            <a:endParaRPr lang="en-SG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07013" y="3601791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C</a:t>
            </a:r>
            <a:endParaRPr lang="en-SG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14" y="4811485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A</a:t>
            </a:r>
            <a:endParaRPr lang="en-SG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065665" y="4898305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R</a:t>
            </a:r>
            <a:endParaRPr lang="en-SG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70386" y="4964595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L</a:t>
            </a:r>
            <a:endParaRPr lang="en-SG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72082" y="4942297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O</a:t>
            </a:r>
            <a:endParaRPr lang="en-SG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85743" y="5039669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Q</a:t>
            </a:r>
            <a:endParaRPr lang="en-SG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125670" y="5126889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80030" y="4942297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B</a:t>
            </a:r>
            <a:endParaRPr lang="en-SG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375955" y="6093741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D</a:t>
            </a:r>
            <a:endParaRPr lang="en-SG" sz="2000" b="1" dirty="0"/>
          </a:p>
        </p:txBody>
      </p:sp>
      <p:sp>
        <p:nvSpPr>
          <p:cNvPr id="34" name="Freeform 33"/>
          <p:cNvSpPr/>
          <p:nvPr/>
        </p:nvSpPr>
        <p:spPr>
          <a:xfrm>
            <a:off x="4184989" y="4447185"/>
            <a:ext cx="297165" cy="447472"/>
          </a:xfrm>
          <a:custGeom>
            <a:avLst/>
            <a:gdLst>
              <a:gd name="connsiteX0" fmla="*/ 63701 w 297165"/>
              <a:gd name="connsiteY0" fmla="*/ 447472 h 447472"/>
              <a:gd name="connsiteX1" fmla="*/ 15063 w 297165"/>
              <a:gd name="connsiteY1" fmla="*/ 165370 h 447472"/>
              <a:gd name="connsiteX2" fmla="*/ 297165 w 297165"/>
              <a:gd name="connsiteY2" fmla="*/ 0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65" h="447472">
                <a:moveTo>
                  <a:pt x="63701" y="447472"/>
                </a:moveTo>
                <a:cubicBezTo>
                  <a:pt x="19926" y="343710"/>
                  <a:pt x="-23848" y="239948"/>
                  <a:pt x="15063" y="165370"/>
                </a:cubicBezTo>
                <a:cubicBezTo>
                  <a:pt x="53974" y="90792"/>
                  <a:pt x="175569" y="45396"/>
                  <a:pt x="2971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1111569" y="1072836"/>
            <a:ext cx="104254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Aircraft b be at Intersection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flying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toward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S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 should Aircraft a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not be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along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Route AB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this moment so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that: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conflict between Aircraft a and b is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not occurring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conflict will not develop as Aircraft a and b continue to move with velocity V along AB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conflict would not have occurred in the past if Aircraft b and a were moved backwards.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 rot="17592303">
            <a:off x="3473079" y="3817792"/>
            <a:ext cx="478021" cy="60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Down Arrow 35"/>
          <p:cNvSpPr/>
          <p:nvPr/>
        </p:nvSpPr>
        <p:spPr>
          <a:xfrm rot="16382532">
            <a:off x="2179199" y="4518186"/>
            <a:ext cx="478021" cy="60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3537562" y="3481226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f1</a:t>
            </a:r>
            <a:endParaRPr lang="en-SG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5384" y="4242682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f2</a:t>
            </a:r>
            <a:endParaRPr lang="en-SG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60417" y="4338352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α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217493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6254" y="85589"/>
            <a:ext cx="7730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kern="0" dirty="0" smtClean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Simple Mathematical Model</a:t>
            </a:r>
            <a:endParaRPr lang="en-SG" sz="4000" b="1" kern="0" dirty="0">
              <a:solidFill>
                <a:srgbClr val="006633"/>
              </a:solidFill>
              <a:latin typeface="Garamond"/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03123" y="3881336"/>
            <a:ext cx="6167336" cy="241246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24573" y="4784156"/>
            <a:ext cx="7591800" cy="31420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3806" y="4728603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4434043" y="4794948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7054517" y="4850003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8235445" y="4918270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56050" y="4329828"/>
            <a:ext cx="1280169" cy="2568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5826866" y="3881336"/>
            <a:ext cx="19456" cy="14007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127474" y="4050467"/>
            <a:ext cx="4863" cy="5110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07650" y="3905933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X </a:t>
            </a:r>
            <a:r>
              <a:rPr lang="en-SG" sz="2000" b="1" dirty="0" err="1" smtClean="0"/>
              <a:t>nmi</a:t>
            </a:r>
            <a:endParaRPr lang="en-SG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07013" y="3601791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C</a:t>
            </a:r>
            <a:endParaRPr lang="en-SG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14" y="4811485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A</a:t>
            </a:r>
            <a:endParaRPr lang="en-SG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065665" y="4898305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R</a:t>
            </a:r>
            <a:endParaRPr lang="en-SG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70386" y="4964595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L</a:t>
            </a:r>
            <a:endParaRPr lang="en-SG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72082" y="4942297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O</a:t>
            </a:r>
            <a:endParaRPr lang="en-SG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85743" y="5039669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Q</a:t>
            </a:r>
            <a:endParaRPr lang="en-SG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125670" y="5126889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80030" y="4942297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B</a:t>
            </a:r>
            <a:endParaRPr lang="en-SG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375955" y="6093741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D</a:t>
            </a:r>
            <a:endParaRPr lang="en-SG" sz="2000" b="1" dirty="0"/>
          </a:p>
        </p:txBody>
      </p:sp>
      <p:sp>
        <p:nvSpPr>
          <p:cNvPr id="34" name="Freeform 33"/>
          <p:cNvSpPr/>
          <p:nvPr/>
        </p:nvSpPr>
        <p:spPr>
          <a:xfrm>
            <a:off x="4184989" y="4447185"/>
            <a:ext cx="297165" cy="447472"/>
          </a:xfrm>
          <a:custGeom>
            <a:avLst/>
            <a:gdLst>
              <a:gd name="connsiteX0" fmla="*/ 63701 w 297165"/>
              <a:gd name="connsiteY0" fmla="*/ 447472 h 447472"/>
              <a:gd name="connsiteX1" fmla="*/ 15063 w 297165"/>
              <a:gd name="connsiteY1" fmla="*/ 165370 h 447472"/>
              <a:gd name="connsiteX2" fmla="*/ 297165 w 297165"/>
              <a:gd name="connsiteY2" fmla="*/ 0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65" h="447472">
                <a:moveTo>
                  <a:pt x="63701" y="447472"/>
                </a:moveTo>
                <a:cubicBezTo>
                  <a:pt x="19926" y="343710"/>
                  <a:pt x="-23848" y="239948"/>
                  <a:pt x="15063" y="165370"/>
                </a:cubicBezTo>
                <a:cubicBezTo>
                  <a:pt x="53974" y="90792"/>
                  <a:pt x="175569" y="45396"/>
                  <a:pt x="2971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Down Arrow 3"/>
          <p:cNvSpPr/>
          <p:nvPr/>
        </p:nvSpPr>
        <p:spPr>
          <a:xfrm rot="17592303">
            <a:off x="3473079" y="3817792"/>
            <a:ext cx="478021" cy="60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Down Arrow 35"/>
          <p:cNvSpPr/>
          <p:nvPr/>
        </p:nvSpPr>
        <p:spPr>
          <a:xfrm rot="16382532">
            <a:off x="2179199" y="4518186"/>
            <a:ext cx="478021" cy="60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3537562" y="3481226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f1</a:t>
            </a:r>
            <a:endParaRPr lang="en-SG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5384" y="4242682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f2</a:t>
            </a:r>
            <a:endParaRPr lang="en-SG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990752" y="771884"/>
            <a:ext cx="106727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Consider first the portion of the route to the left of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 L be a point such that OL = 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Aircraft a is between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L, it is now in conflict with Aircraft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However,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it is beyond (to the left of) L, it is not now in conflict with b and could not have been in conflict in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 flies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toward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 and a flies toward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distance between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them becomes shortest when the distance of a from 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along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AO is equal to the distance of b from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along OD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must make sure that this shortest distance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&gt;=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60797" y="4389474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α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91798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6254" y="85589"/>
            <a:ext cx="7730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kern="0" dirty="0" smtClean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Simple Mathematical Model</a:t>
            </a:r>
            <a:endParaRPr lang="en-SG" sz="4000" b="1" kern="0" dirty="0">
              <a:solidFill>
                <a:srgbClr val="006633"/>
              </a:solidFill>
              <a:latin typeface="Garamond"/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92330" y="4001901"/>
            <a:ext cx="6167336" cy="241246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913780" y="4904721"/>
            <a:ext cx="7591800" cy="31420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14284" y="4849168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5864207" y="4970568"/>
            <a:ext cx="141848" cy="1877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7143724" y="4970568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8324652" y="5038835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45257" y="4450393"/>
            <a:ext cx="1280169" cy="2568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969238" y="4111473"/>
            <a:ext cx="0" cy="10206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216681" y="4171032"/>
            <a:ext cx="4863" cy="5110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96857" y="4026498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X </a:t>
            </a:r>
            <a:r>
              <a:rPr lang="en-SG" sz="2000" b="1" dirty="0" err="1" smtClean="0"/>
              <a:t>nmi</a:t>
            </a:r>
            <a:endParaRPr lang="en-SG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10886" y="3745049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C</a:t>
            </a:r>
            <a:endParaRPr lang="en-SG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14" y="4811485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A</a:t>
            </a:r>
            <a:endParaRPr lang="en-SG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436221" y="5018870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R</a:t>
            </a:r>
            <a:endParaRPr lang="en-SG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28489" y="5035909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21151" y="4963032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O</a:t>
            </a:r>
            <a:endParaRPr lang="en-SG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74950" y="5160234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Q</a:t>
            </a:r>
            <a:endParaRPr lang="en-SG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214877" y="5247454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69237" y="5062862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B</a:t>
            </a:r>
            <a:endParaRPr lang="en-SG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465162" y="6214306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D</a:t>
            </a:r>
            <a:endParaRPr lang="en-SG" sz="2000" b="1" dirty="0"/>
          </a:p>
        </p:txBody>
      </p:sp>
      <p:sp>
        <p:nvSpPr>
          <p:cNvPr id="34" name="Freeform 33"/>
          <p:cNvSpPr/>
          <p:nvPr/>
        </p:nvSpPr>
        <p:spPr>
          <a:xfrm>
            <a:off x="4477704" y="4610911"/>
            <a:ext cx="298577" cy="394516"/>
          </a:xfrm>
          <a:custGeom>
            <a:avLst/>
            <a:gdLst>
              <a:gd name="connsiteX0" fmla="*/ 63701 w 297165"/>
              <a:gd name="connsiteY0" fmla="*/ 447472 h 447472"/>
              <a:gd name="connsiteX1" fmla="*/ 15063 w 297165"/>
              <a:gd name="connsiteY1" fmla="*/ 165370 h 447472"/>
              <a:gd name="connsiteX2" fmla="*/ 297165 w 297165"/>
              <a:gd name="connsiteY2" fmla="*/ 0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65" h="447472">
                <a:moveTo>
                  <a:pt x="63701" y="447472"/>
                </a:moveTo>
                <a:cubicBezTo>
                  <a:pt x="19926" y="343710"/>
                  <a:pt x="-23848" y="239948"/>
                  <a:pt x="15063" y="165370"/>
                </a:cubicBezTo>
                <a:cubicBezTo>
                  <a:pt x="53974" y="90792"/>
                  <a:pt x="175569" y="45396"/>
                  <a:pt x="2971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/>
          <p:cNvSpPr txBox="1"/>
          <p:nvPr/>
        </p:nvSpPr>
        <p:spPr>
          <a:xfrm>
            <a:off x="4201012" y="4475720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α</a:t>
            </a:r>
            <a:endParaRPr lang="en-SG" sz="2000" b="1" dirty="0"/>
          </a:p>
        </p:txBody>
      </p:sp>
      <p:sp>
        <p:nvSpPr>
          <p:cNvPr id="4" name="Down Arrow 3"/>
          <p:cNvSpPr/>
          <p:nvPr/>
        </p:nvSpPr>
        <p:spPr>
          <a:xfrm rot="17592303">
            <a:off x="3562286" y="3938357"/>
            <a:ext cx="478021" cy="60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Down Arrow 35"/>
          <p:cNvSpPr/>
          <p:nvPr/>
        </p:nvSpPr>
        <p:spPr>
          <a:xfrm rot="16382532">
            <a:off x="2268406" y="4638751"/>
            <a:ext cx="478021" cy="60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3626769" y="360179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f1</a:t>
            </a:r>
            <a:endParaRPr lang="en-SG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224591" y="4363247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f2</a:t>
            </a:r>
            <a:endParaRPr lang="en-SG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830749" y="964158"/>
            <a:ext cx="99062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R be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nearest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point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Aircraft a being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 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point when Aircraft b is 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come at most no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closer than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miles to b, as both aircraft continue their flight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a be at M and b 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N; when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aircraft reach these points,</a:t>
            </a:r>
          </a:p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OM = ON (condition for shortest distance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since the aircraft are assumed to travel with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same speed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 distance RM covered by a should be equal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ON-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-the distance covered by b in the same time period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SG" b="1" u="sng" dirty="0">
                <a:latin typeface="Arial" panose="020B0604020202020204" pitchFamily="34" charset="0"/>
                <a:cs typeface="Arial" panose="020B0604020202020204" pitchFamily="34" charset="0"/>
              </a:rPr>
              <a:t>RM = ON = OM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29906" y="5485270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N</a:t>
            </a:r>
          </a:p>
        </p:txBody>
      </p:sp>
      <p:sp>
        <p:nvSpPr>
          <p:cNvPr id="39" name="Oval 38"/>
          <p:cNvSpPr/>
          <p:nvPr/>
        </p:nvSpPr>
        <p:spPr>
          <a:xfrm>
            <a:off x="4747814" y="4934453"/>
            <a:ext cx="161075" cy="16153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Oval 39"/>
          <p:cNvSpPr/>
          <p:nvPr/>
        </p:nvSpPr>
        <p:spPr>
          <a:xfrm>
            <a:off x="6917858" y="5402647"/>
            <a:ext cx="161075" cy="16153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Connector 40"/>
          <p:cNvCxnSpPr>
            <a:endCxn id="39" idx="4"/>
          </p:cNvCxnSpPr>
          <p:nvPr/>
        </p:nvCxnSpPr>
        <p:spPr>
          <a:xfrm flipH="1" flipV="1">
            <a:off x="4828352" y="5095990"/>
            <a:ext cx="2089507" cy="4152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239163" y="4901564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/>
          <p:cNvSpPr txBox="1"/>
          <p:nvPr/>
        </p:nvSpPr>
        <p:spPr>
          <a:xfrm>
            <a:off x="4195055" y="5101619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L</a:t>
            </a:r>
            <a:endParaRPr lang="en-SG" sz="2000" b="1" dirty="0"/>
          </a:p>
        </p:txBody>
      </p:sp>
      <p:sp>
        <p:nvSpPr>
          <p:cNvPr id="52" name="Freeform 51"/>
          <p:cNvSpPr/>
          <p:nvPr/>
        </p:nvSpPr>
        <p:spPr>
          <a:xfrm>
            <a:off x="5447489" y="5058383"/>
            <a:ext cx="87573" cy="175098"/>
          </a:xfrm>
          <a:custGeom>
            <a:avLst/>
            <a:gdLst>
              <a:gd name="connsiteX0" fmla="*/ 0 w 87573"/>
              <a:gd name="connsiteY0" fmla="*/ 0 h 175098"/>
              <a:gd name="connsiteX1" fmla="*/ 87549 w 87573"/>
              <a:gd name="connsiteY1" fmla="*/ 116732 h 175098"/>
              <a:gd name="connsiteX2" fmla="*/ 9728 w 87573"/>
              <a:gd name="connsiteY2" fmla="*/ 155643 h 175098"/>
              <a:gd name="connsiteX3" fmla="*/ 9728 w 87573"/>
              <a:gd name="connsiteY3" fmla="*/ 155643 h 175098"/>
              <a:gd name="connsiteX4" fmla="*/ 9728 w 87573"/>
              <a:gd name="connsiteY4" fmla="*/ 175098 h 17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73" h="175098">
                <a:moveTo>
                  <a:pt x="0" y="0"/>
                </a:moveTo>
                <a:cubicBezTo>
                  <a:pt x="42964" y="45396"/>
                  <a:pt x="85928" y="90792"/>
                  <a:pt x="87549" y="116732"/>
                </a:cubicBezTo>
                <a:cubicBezTo>
                  <a:pt x="89170" y="142672"/>
                  <a:pt x="9728" y="155643"/>
                  <a:pt x="9728" y="155643"/>
                </a:cubicBezTo>
                <a:lnTo>
                  <a:pt x="9728" y="155643"/>
                </a:lnTo>
                <a:lnTo>
                  <a:pt x="9728" y="175098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/>
          <p:cNvSpPr txBox="1"/>
          <p:nvPr/>
        </p:nvSpPr>
        <p:spPr>
          <a:xfrm>
            <a:off x="5171324" y="5156028"/>
            <a:ext cx="81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α</a:t>
            </a:r>
            <a:r>
              <a:rPr lang="en-SG" sz="2000" b="1" dirty="0" smtClean="0"/>
              <a:t>/2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10022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6254" y="85589"/>
            <a:ext cx="7730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kern="0" dirty="0" smtClean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Simple Mathematical Model</a:t>
            </a:r>
            <a:endParaRPr lang="en-SG" sz="4000" b="1" kern="0" dirty="0">
              <a:solidFill>
                <a:srgbClr val="006633"/>
              </a:solidFill>
              <a:latin typeface="Garamond"/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787666" y="3842436"/>
            <a:ext cx="6167336" cy="241246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09116" y="4745256"/>
            <a:ext cx="7591800" cy="31420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09620" y="4689703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7459543" y="4811103"/>
            <a:ext cx="141848" cy="1877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8739060" y="4811103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9919988" y="4879370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540593" y="4290928"/>
            <a:ext cx="1280169" cy="2568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564574" y="3952008"/>
            <a:ext cx="0" cy="10206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812017" y="4011567"/>
            <a:ext cx="4863" cy="5110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92193" y="3867033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X </a:t>
            </a:r>
            <a:r>
              <a:rPr lang="en-SG" sz="2000" b="1" dirty="0" err="1" smtClean="0"/>
              <a:t>nmi</a:t>
            </a:r>
            <a:endParaRPr lang="en-SG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06222" y="3585584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C</a:t>
            </a:r>
            <a:endParaRPr lang="en-SG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119350" y="4652020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A</a:t>
            </a:r>
            <a:endParaRPr lang="en-SG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31557" y="4859405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R</a:t>
            </a:r>
            <a:endParaRPr lang="en-SG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23825" y="4876444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16487" y="4803567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O</a:t>
            </a:r>
            <a:endParaRPr lang="en-SG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870286" y="5000769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Q</a:t>
            </a:r>
            <a:endParaRPr lang="en-SG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810213" y="5087989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164573" y="4903397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B</a:t>
            </a:r>
            <a:endParaRPr lang="en-SG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1060498" y="6054841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D</a:t>
            </a:r>
            <a:endParaRPr lang="en-SG" sz="2000" b="1" dirty="0"/>
          </a:p>
        </p:txBody>
      </p:sp>
      <p:sp>
        <p:nvSpPr>
          <p:cNvPr id="34" name="Freeform 33"/>
          <p:cNvSpPr/>
          <p:nvPr/>
        </p:nvSpPr>
        <p:spPr>
          <a:xfrm>
            <a:off x="6073040" y="4451446"/>
            <a:ext cx="298577" cy="394516"/>
          </a:xfrm>
          <a:custGeom>
            <a:avLst/>
            <a:gdLst>
              <a:gd name="connsiteX0" fmla="*/ 63701 w 297165"/>
              <a:gd name="connsiteY0" fmla="*/ 447472 h 447472"/>
              <a:gd name="connsiteX1" fmla="*/ 15063 w 297165"/>
              <a:gd name="connsiteY1" fmla="*/ 165370 h 447472"/>
              <a:gd name="connsiteX2" fmla="*/ 297165 w 297165"/>
              <a:gd name="connsiteY2" fmla="*/ 0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65" h="447472">
                <a:moveTo>
                  <a:pt x="63701" y="447472"/>
                </a:moveTo>
                <a:cubicBezTo>
                  <a:pt x="19926" y="343710"/>
                  <a:pt x="-23848" y="239948"/>
                  <a:pt x="15063" y="165370"/>
                </a:cubicBezTo>
                <a:cubicBezTo>
                  <a:pt x="53974" y="90792"/>
                  <a:pt x="175569" y="45396"/>
                  <a:pt x="2971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/>
          <p:cNvSpPr txBox="1"/>
          <p:nvPr/>
        </p:nvSpPr>
        <p:spPr>
          <a:xfrm>
            <a:off x="5796348" y="4316255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α</a:t>
            </a:r>
            <a:endParaRPr lang="en-SG" sz="2000" b="1" dirty="0"/>
          </a:p>
        </p:txBody>
      </p:sp>
      <p:sp>
        <p:nvSpPr>
          <p:cNvPr id="4" name="Down Arrow 3"/>
          <p:cNvSpPr/>
          <p:nvPr/>
        </p:nvSpPr>
        <p:spPr>
          <a:xfrm rot="17592303">
            <a:off x="5157622" y="3778892"/>
            <a:ext cx="478021" cy="60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Down Arrow 35"/>
          <p:cNvSpPr/>
          <p:nvPr/>
        </p:nvSpPr>
        <p:spPr>
          <a:xfrm rot="16382532">
            <a:off x="3863742" y="4479286"/>
            <a:ext cx="478021" cy="60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5222105" y="3442326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f1</a:t>
            </a:r>
            <a:endParaRPr lang="en-SG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819927" y="4203782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f2</a:t>
            </a:r>
            <a:endParaRPr lang="en-SG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5218" y="1605500"/>
                <a:ext cx="9906298" cy="3740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Since MN = X miles</a:t>
                </a:r>
              </a:p>
              <a:p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SG" sz="20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𝑶𝑴</m:t>
                          </m:r>
                        </m:num>
                        <m:den>
                          <m:r>
                            <a:rPr lang="en-SG" sz="20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SG" sz="20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</m:t>
                          </m:r>
                          <m:r>
                            <a:rPr lang="en-SG" sz="20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  <m:r>
                            <a:rPr lang="en-SG" sz="20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SG" sz="20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𝑴𝑵</m:t>
                          </m:r>
                          <m:r>
                            <a:rPr lang="en-SG" sz="20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SG" sz="20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SG" sz="20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𝒔𝒆𝒄</m:t>
                      </m:r>
                      <m:f>
                        <m:fPr>
                          <m:ctrlPr>
                            <a:rPr lang="en-SG" sz="20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SG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𝜶</m:t>
                          </m:r>
                        </m:num>
                        <m:den>
                          <m:r>
                            <a:rPr lang="en-SG" sz="20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SG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SG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SG" sz="2000" b="1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OM </a:t>
                </a:r>
                <a14:m>
                  <m:oMath xmlns:m="http://schemas.openxmlformats.org/officeDocument/2006/math">
                    <m:r>
                      <a:rPr lang="en-SG" sz="20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𝑴𝑵</m:t>
                        </m:r>
                      </m:e>
                    </m:d>
                    <m:r>
                      <a:rPr lang="en-SG" sz="20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𝒔𝒆𝒄</m:t>
                    </m:r>
                    <m:f>
                      <m:fPr>
                        <m:ctrlP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𝜶</m:t>
                        </m:r>
                      </m:num>
                      <m:den>
                        <m: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</m:oMath>
                </a14:m>
                <a:endParaRPr lang="en-SG" sz="2000" b="1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SG" sz="2000" b="1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SG" sz="2000" b="1" i="1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SG" sz="20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𝑴𝑵</m:t>
                        </m:r>
                      </m:e>
                    </m:d>
                    <m:r>
                      <a:rPr lang="en-SG" sz="20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𝒔𝒆𝒄</m:t>
                    </m:r>
                    <m:f>
                      <m:fPr>
                        <m:ctrlP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𝜶</m:t>
                        </m:r>
                      </m:num>
                      <m:den>
                        <m: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SG" sz="2000" b="1" i="1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SG" sz="2000" b="1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SG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𝑶𝑹</m:t>
                    </m:r>
                    <m:r>
                      <a:rPr lang="en-SG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SG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SG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SG" sz="20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𝒔𝒆𝒄</m:t>
                    </m:r>
                    <m:f>
                      <m:fPr>
                        <m:ctrlP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𝜶</m:t>
                        </m:r>
                      </m:num>
                      <m:den>
                        <m: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SG" sz="2000" b="1" i="1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endParaRPr lang="en-SG" sz="2000" b="1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SG" sz="2000" b="1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18" y="1605500"/>
                <a:ext cx="9906298" cy="3740639"/>
              </a:xfrm>
              <a:prstGeom prst="rect">
                <a:avLst/>
              </a:prstGeom>
              <a:blipFill>
                <a:blip r:embed="rId2"/>
                <a:stretch>
                  <a:fillRect l="-615" t="-8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8125242" y="5325805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N</a:t>
            </a:r>
          </a:p>
        </p:txBody>
      </p:sp>
      <p:sp>
        <p:nvSpPr>
          <p:cNvPr id="39" name="Oval 38"/>
          <p:cNvSpPr/>
          <p:nvPr/>
        </p:nvSpPr>
        <p:spPr>
          <a:xfrm>
            <a:off x="6343150" y="4774988"/>
            <a:ext cx="161075" cy="16153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Oval 39"/>
          <p:cNvSpPr/>
          <p:nvPr/>
        </p:nvSpPr>
        <p:spPr>
          <a:xfrm>
            <a:off x="8513194" y="5243182"/>
            <a:ext cx="161075" cy="16153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Connector 40"/>
          <p:cNvCxnSpPr>
            <a:endCxn id="39" idx="4"/>
          </p:cNvCxnSpPr>
          <p:nvPr/>
        </p:nvCxnSpPr>
        <p:spPr>
          <a:xfrm flipH="1" flipV="1">
            <a:off x="6423688" y="4936525"/>
            <a:ext cx="2089507" cy="4152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834499" y="4742099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/>
          <p:cNvSpPr txBox="1"/>
          <p:nvPr/>
        </p:nvSpPr>
        <p:spPr>
          <a:xfrm>
            <a:off x="5790391" y="4942154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L</a:t>
            </a:r>
            <a:endParaRPr lang="en-SG" sz="2000" b="1" dirty="0"/>
          </a:p>
        </p:txBody>
      </p:sp>
      <p:sp>
        <p:nvSpPr>
          <p:cNvPr id="52" name="Freeform 51"/>
          <p:cNvSpPr/>
          <p:nvPr/>
        </p:nvSpPr>
        <p:spPr>
          <a:xfrm>
            <a:off x="7042825" y="4898918"/>
            <a:ext cx="87573" cy="175098"/>
          </a:xfrm>
          <a:custGeom>
            <a:avLst/>
            <a:gdLst>
              <a:gd name="connsiteX0" fmla="*/ 0 w 87573"/>
              <a:gd name="connsiteY0" fmla="*/ 0 h 175098"/>
              <a:gd name="connsiteX1" fmla="*/ 87549 w 87573"/>
              <a:gd name="connsiteY1" fmla="*/ 116732 h 175098"/>
              <a:gd name="connsiteX2" fmla="*/ 9728 w 87573"/>
              <a:gd name="connsiteY2" fmla="*/ 155643 h 175098"/>
              <a:gd name="connsiteX3" fmla="*/ 9728 w 87573"/>
              <a:gd name="connsiteY3" fmla="*/ 155643 h 175098"/>
              <a:gd name="connsiteX4" fmla="*/ 9728 w 87573"/>
              <a:gd name="connsiteY4" fmla="*/ 175098 h 17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73" h="175098">
                <a:moveTo>
                  <a:pt x="0" y="0"/>
                </a:moveTo>
                <a:cubicBezTo>
                  <a:pt x="42964" y="45396"/>
                  <a:pt x="85928" y="90792"/>
                  <a:pt x="87549" y="116732"/>
                </a:cubicBezTo>
                <a:cubicBezTo>
                  <a:pt x="89170" y="142672"/>
                  <a:pt x="9728" y="155643"/>
                  <a:pt x="9728" y="155643"/>
                </a:cubicBezTo>
                <a:lnTo>
                  <a:pt x="9728" y="155643"/>
                </a:lnTo>
                <a:lnTo>
                  <a:pt x="9728" y="175098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/>
          <p:cNvSpPr txBox="1"/>
          <p:nvPr/>
        </p:nvSpPr>
        <p:spPr>
          <a:xfrm>
            <a:off x="6766660" y="4996563"/>
            <a:ext cx="81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α</a:t>
            </a:r>
            <a:r>
              <a:rPr lang="en-SG" sz="2000" b="1" dirty="0" smtClean="0"/>
              <a:t>/2</a:t>
            </a:r>
            <a:endParaRPr lang="en-SG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8503" y="1431006"/>
                <a:ext cx="5065661" cy="768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Therefore the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critical length to the left of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equal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SG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SG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SG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𝒔𝒆𝒄</m:t>
                    </m:r>
                    <m:f>
                      <m:fPr>
                        <m:ctrlPr>
                          <a:rPr lang="en-SG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SG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𝜶</m:t>
                        </m:r>
                      </m:num>
                      <m:den>
                        <m:r>
                          <a:rPr lang="en-SG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03" y="1431006"/>
                <a:ext cx="5065661" cy="768159"/>
              </a:xfrm>
              <a:prstGeom prst="rect">
                <a:avLst/>
              </a:prstGeom>
              <a:blipFill>
                <a:blip r:embed="rId3"/>
                <a:stretch>
                  <a:fillRect l="-1324" t="-3968" b="-63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59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6254" y="85589"/>
            <a:ext cx="7730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kern="0" dirty="0" smtClean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Simple Mathematical Model</a:t>
            </a:r>
            <a:endParaRPr lang="en-SG" sz="4000" b="1" kern="0" dirty="0">
              <a:solidFill>
                <a:srgbClr val="006633"/>
              </a:solidFill>
              <a:latin typeface="Garamond"/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283777" y="3968895"/>
            <a:ext cx="6167336" cy="241246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05227" y="4871715"/>
            <a:ext cx="7591800" cy="31420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449993" y="4796813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7955654" y="4937562"/>
            <a:ext cx="141848" cy="1877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9235171" y="4937562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0416099" y="5005829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36704" y="4417387"/>
            <a:ext cx="1280169" cy="2568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060685" y="4078467"/>
            <a:ext cx="0" cy="10206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9308128" y="4138026"/>
            <a:ext cx="4863" cy="5110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88304" y="3993492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X </a:t>
            </a:r>
            <a:r>
              <a:rPr lang="en-SG" sz="2000" b="1" dirty="0" err="1" smtClean="0"/>
              <a:t>nmi</a:t>
            </a:r>
            <a:endParaRPr lang="en-SG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02333" y="3712043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C</a:t>
            </a:r>
            <a:endParaRPr lang="en-SG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15461" y="4778479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A</a:t>
            </a:r>
            <a:endParaRPr lang="en-SG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27668" y="4985864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R</a:t>
            </a:r>
            <a:endParaRPr lang="en-SG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719936" y="5002903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12598" y="4930026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O</a:t>
            </a:r>
            <a:endParaRPr lang="en-SG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366397" y="5127228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Q</a:t>
            </a:r>
            <a:endParaRPr lang="en-SG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306324" y="5214448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60684" y="5029856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B</a:t>
            </a:r>
            <a:endParaRPr lang="en-SG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1556609" y="6181300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D</a:t>
            </a:r>
            <a:endParaRPr lang="en-SG" sz="2000" b="1" dirty="0"/>
          </a:p>
        </p:txBody>
      </p:sp>
      <p:sp>
        <p:nvSpPr>
          <p:cNvPr id="34" name="Freeform 33"/>
          <p:cNvSpPr/>
          <p:nvPr/>
        </p:nvSpPr>
        <p:spPr>
          <a:xfrm>
            <a:off x="6569151" y="4577905"/>
            <a:ext cx="298577" cy="394516"/>
          </a:xfrm>
          <a:custGeom>
            <a:avLst/>
            <a:gdLst>
              <a:gd name="connsiteX0" fmla="*/ 63701 w 297165"/>
              <a:gd name="connsiteY0" fmla="*/ 447472 h 447472"/>
              <a:gd name="connsiteX1" fmla="*/ 15063 w 297165"/>
              <a:gd name="connsiteY1" fmla="*/ 165370 h 447472"/>
              <a:gd name="connsiteX2" fmla="*/ 297165 w 297165"/>
              <a:gd name="connsiteY2" fmla="*/ 0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65" h="447472">
                <a:moveTo>
                  <a:pt x="63701" y="447472"/>
                </a:moveTo>
                <a:cubicBezTo>
                  <a:pt x="19926" y="343710"/>
                  <a:pt x="-23848" y="239948"/>
                  <a:pt x="15063" y="165370"/>
                </a:cubicBezTo>
                <a:cubicBezTo>
                  <a:pt x="53974" y="90792"/>
                  <a:pt x="175569" y="45396"/>
                  <a:pt x="2971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/>
          <p:cNvSpPr txBox="1"/>
          <p:nvPr/>
        </p:nvSpPr>
        <p:spPr>
          <a:xfrm>
            <a:off x="6292459" y="4442714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α</a:t>
            </a:r>
            <a:endParaRPr lang="en-SG" sz="2000" b="1" dirty="0"/>
          </a:p>
        </p:txBody>
      </p:sp>
      <p:sp>
        <p:nvSpPr>
          <p:cNvPr id="4" name="Down Arrow 3"/>
          <p:cNvSpPr/>
          <p:nvPr/>
        </p:nvSpPr>
        <p:spPr>
          <a:xfrm rot="17592303">
            <a:off x="5653733" y="3905351"/>
            <a:ext cx="478021" cy="60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Down Arrow 35"/>
          <p:cNvSpPr/>
          <p:nvPr/>
        </p:nvSpPr>
        <p:spPr>
          <a:xfrm rot="16382532">
            <a:off x="4359853" y="4605745"/>
            <a:ext cx="478021" cy="60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5718216" y="3568785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f1</a:t>
            </a:r>
            <a:endParaRPr lang="en-SG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16038" y="433024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f2</a:t>
            </a:r>
            <a:endParaRPr lang="en-SG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621353" y="5452264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N</a:t>
            </a:r>
          </a:p>
        </p:txBody>
      </p:sp>
      <p:sp>
        <p:nvSpPr>
          <p:cNvPr id="39" name="Oval 38"/>
          <p:cNvSpPr/>
          <p:nvPr/>
        </p:nvSpPr>
        <p:spPr>
          <a:xfrm>
            <a:off x="6839261" y="4901447"/>
            <a:ext cx="161075" cy="16153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Oval 39"/>
          <p:cNvSpPr/>
          <p:nvPr/>
        </p:nvSpPr>
        <p:spPr>
          <a:xfrm>
            <a:off x="9009305" y="5369641"/>
            <a:ext cx="161075" cy="16153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Connector 40"/>
          <p:cNvCxnSpPr>
            <a:endCxn id="39" idx="4"/>
          </p:cNvCxnSpPr>
          <p:nvPr/>
        </p:nvCxnSpPr>
        <p:spPr>
          <a:xfrm flipH="1" flipV="1">
            <a:off x="6919799" y="5062984"/>
            <a:ext cx="2089507" cy="4152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30610" y="4868558"/>
            <a:ext cx="202316" cy="2427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/>
          <p:cNvSpPr txBox="1"/>
          <p:nvPr/>
        </p:nvSpPr>
        <p:spPr>
          <a:xfrm>
            <a:off x="6286502" y="5068613"/>
            <a:ext cx="3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L</a:t>
            </a:r>
            <a:endParaRPr lang="en-SG" sz="2000" b="1" dirty="0"/>
          </a:p>
        </p:txBody>
      </p:sp>
      <p:sp>
        <p:nvSpPr>
          <p:cNvPr id="52" name="Freeform 51"/>
          <p:cNvSpPr/>
          <p:nvPr/>
        </p:nvSpPr>
        <p:spPr>
          <a:xfrm>
            <a:off x="7538936" y="5025377"/>
            <a:ext cx="87573" cy="175098"/>
          </a:xfrm>
          <a:custGeom>
            <a:avLst/>
            <a:gdLst>
              <a:gd name="connsiteX0" fmla="*/ 0 w 87573"/>
              <a:gd name="connsiteY0" fmla="*/ 0 h 175098"/>
              <a:gd name="connsiteX1" fmla="*/ 87549 w 87573"/>
              <a:gd name="connsiteY1" fmla="*/ 116732 h 175098"/>
              <a:gd name="connsiteX2" fmla="*/ 9728 w 87573"/>
              <a:gd name="connsiteY2" fmla="*/ 155643 h 175098"/>
              <a:gd name="connsiteX3" fmla="*/ 9728 w 87573"/>
              <a:gd name="connsiteY3" fmla="*/ 155643 h 175098"/>
              <a:gd name="connsiteX4" fmla="*/ 9728 w 87573"/>
              <a:gd name="connsiteY4" fmla="*/ 175098 h 17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73" h="175098">
                <a:moveTo>
                  <a:pt x="0" y="0"/>
                </a:moveTo>
                <a:cubicBezTo>
                  <a:pt x="42964" y="45396"/>
                  <a:pt x="85928" y="90792"/>
                  <a:pt x="87549" y="116732"/>
                </a:cubicBezTo>
                <a:cubicBezTo>
                  <a:pt x="89170" y="142672"/>
                  <a:pt x="9728" y="155643"/>
                  <a:pt x="9728" y="155643"/>
                </a:cubicBezTo>
                <a:lnTo>
                  <a:pt x="9728" y="155643"/>
                </a:lnTo>
                <a:lnTo>
                  <a:pt x="9728" y="175098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/>
          <p:cNvSpPr txBox="1"/>
          <p:nvPr/>
        </p:nvSpPr>
        <p:spPr>
          <a:xfrm>
            <a:off x="7262771" y="5123022"/>
            <a:ext cx="81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α</a:t>
            </a:r>
            <a:r>
              <a:rPr lang="en-SG" sz="2000" b="1" dirty="0" smtClean="0"/>
              <a:t>/2</a:t>
            </a:r>
            <a:endParaRPr lang="en-SG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0741" y="1005796"/>
                <a:ext cx="11415633" cy="3372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Consider now the portion of the route to the right of O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Let Q be a point X miles from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  <a:p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an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aircraft a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somewhere between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Q, it is now in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conflict with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it is beyond Q, then it is not now in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conflict with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 and cannot come into conflict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 future.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BY applying the same reasoning the critical length on the right-hand side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also </a:t>
                </a:r>
                <a14:m>
                  <m:oMath xmlns:m="http://schemas.openxmlformats.org/officeDocument/2006/math">
                    <m:r>
                      <a:rPr lang="en-SG" sz="20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𝑶</m:t>
                    </m:r>
                    <m:r>
                      <a:rPr lang="en-SG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  <m:r>
                      <a:rPr lang="en-SG" sz="20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SG" sz="20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SG" sz="20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SG" sz="20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𝒔𝒆𝒄</m:t>
                    </m:r>
                    <m:f>
                      <m:fPr>
                        <m:ctrlP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𝜶</m:t>
                        </m:r>
                      </m:num>
                      <m:den>
                        <m: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SG" sz="2000" b="1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endParaRPr lang="en-SG" sz="2000" b="1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SG" sz="2000" b="1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the </a:t>
                </a:r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length 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RP </a:t>
                </a:r>
                <a:r>
                  <a:rPr lang="en-SG" sz="2000" b="1" i="1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SG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SG" sz="20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SG" sz="20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SG" sz="20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𝒔𝒆𝒄</m:t>
                    </m:r>
                    <m:f>
                      <m:fPr>
                        <m:ctrlP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𝜶</m:t>
                        </m:r>
                      </m:num>
                      <m:den>
                        <m:r>
                          <a:rPr lang="en-SG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SG" sz="2000" b="1" i="1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 nmi</a:t>
                </a:r>
              </a:p>
              <a:p>
                <a:r>
                  <a:rPr lang="en-SG" sz="2000" b="1" i="1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We call it critical length </a:t>
                </a:r>
                <a:r>
                  <a:rPr lang="en-SG" sz="2000" b="1" i="1" dirty="0" err="1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Lc</a:t>
                </a:r>
                <a:endParaRPr lang="en-SG" sz="2000" b="1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41" y="1005796"/>
                <a:ext cx="11415633" cy="3372590"/>
              </a:xfrm>
              <a:prstGeom prst="rect">
                <a:avLst/>
              </a:prstGeom>
              <a:blipFill>
                <a:blip r:embed="rId2"/>
                <a:stretch>
                  <a:fillRect l="-534" t="-904" b="-217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18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</Words>
  <Application>Microsoft Office PowerPoint</Application>
  <PresentationFormat>Widescreen</PresentationFormat>
  <Paragraphs>207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Garamond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Alam (Assoc Prof)</dc:creator>
  <cp:lastModifiedBy>Sameer Alam (Assoc Prof)</cp:lastModifiedBy>
  <cp:revision>2</cp:revision>
  <dcterms:created xsi:type="dcterms:W3CDTF">2019-10-20T16:03:34Z</dcterms:created>
  <dcterms:modified xsi:type="dcterms:W3CDTF">2020-02-12T07:35:13Z</dcterms:modified>
</cp:coreProperties>
</file>