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9" r:id="rId8"/>
    <p:sldId id="268" r:id="rId9"/>
    <p:sldId id="259" r:id="rId10"/>
    <p:sldId id="265" r:id="rId11"/>
    <p:sldId id="266" r:id="rId12"/>
    <p:sldId id="263" r:id="rId13"/>
    <p:sldId id="264"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DAFCE-E122-44CD-BD31-083D688E84DC}"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330779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DAFCE-E122-44CD-BD31-083D688E84DC}"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361992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DAFCE-E122-44CD-BD31-083D688E84DC}"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147733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DAFCE-E122-44CD-BD31-083D688E84DC}"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385202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DAFCE-E122-44CD-BD31-083D688E84DC}" type="datetimeFigureOut">
              <a:rPr lang="en-US" smtClean="0"/>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404889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DAFCE-E122-44CD-BD31-083D688E84DC}"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230991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DAFCE-E122-44CD-BD31-083D688E84DC}" type="datetimeFigureOut">
              <a:rPr lang="en-US" smtClean="0"/>
              <a:t>2/13/2013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133402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DAFCE-E122-44CD-BD31-083D688E84DC}" type="datetimeFigureOut">
              <a:rPr lang="en-US" smtClean="0"/>
              <a:t>2/13/2013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328957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DAFCE-E122-44CD-BD31-083D688E84DC}" type="datetimeFigureOut">
              <a:rPr lang="en-US" smtClean="0"/>
              <a:t>2/13/2013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38075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DAFCE-E122-44CD-BD31-083D688E84DC}"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220812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DAFCE-E122-44CD-BD31-083D688E84DC}" type="datetimeFigureOut">
              <a:rPr lang="en-US" smtClean="0"/>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46160-25A6-45BF-8651-C2F995360BAC}" type="slidenum">
              <a:rPr lang="en-US" smtClean="0"/>
              <a:t>‹#›</a:t>
            </a:fld>
            <a:endParaRPr lang="en-US"/>
          </a:p>
        </p:txBody>
      </p:sp>
    </p:spTree>
    <p:extLst>
      <p:ext uri="{BB962C8B-B14F-4D97-AF65-F5344CB8AC3E}">
        <p14:creationId xmlns:p14="http://schemas.microsoft.com/office/powerpoint/2010/main" val="413543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DAFCE-E122-44CD-BD31-083D688E84DC}" type="datetimeFigureOut">
              <a:rPr lang="en-US" smtClean="0"/>
              <a:t>2/13/2013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46160-25A6-45BF-8651-C2F995360BAC}" type="slidenum">
              <a:rPr lang="en-US" smtClean="0"/>
              <a:t>‹#›</a:t>
            </a:fld>
            <a:endParaRPr lang="en-US"/>
          </a:p>
        </p:txBody>
      </p:sp>
    </p:spTree>
    <p:extLst>
      <p:ext uri="{BB962C8B-B14F-4D97-AF65-F5344CB8AC3E}">
        <p14:creationId xmlns:p14="http://schemas.microsoft.com/office/powerpoint/2010/main" val="206454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Fire Extinguishing Team(FET) Briefing</a:t>
            </a:r>
            <a:endParaRPr lang="en-US" b="1" dirty="0"/>
          </a:p>
        </p:txBody>
      </p:sp>
      <p:sp>
        <p:nvSpPr>
          <p:cNvPr id="3" name="Subtitle 2"/>
          <p:cNvSpPr>
            <a:spLocks noGrp="1"/>
          </p:cNvSpPr>
          <p:nvPr>
            <p:ph type="subTitle" idx="1"/>
          </p:nvPr>
        </p:nvSpPr>
        <p:spPr/>
        <p:txBody>
          <a:bodyPr>
            <a:normAutofit/>
          </a:bodyPr>
          <a:lstStyle/>
          <a:p>
            <a:r>
              <a:rPr lang="en-US" sz="1800" b="1" dirty="0" smtClean="0"/>
              <a:t>13 Feb 2013</a:t>
            </a:r>
            <a:endParaRPr lang="en-US" sz="1800" b="1" dirty="0"/>
          </a:p>
        </p:txBody>
      </p:sp>
    </p:spTree>
    <p:extLst>
      <p:ext uri="{BB962C8B-B14F-4D97-AF65-F5344CB8AC3E}">
        <p14:creationId xmlns:p14="http://schemas.microsoft.com/office/powerpoint/2010/main" val="30451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Fires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187951175"/>
              </p:ext>
            </p:extLst>
          </p:nvPr>
        </p:nvGraphicFramePr>
        <p:xfrm>
          <a:off x="720435" y="1371600"/>
          <a:ext cx="7661565" cy="5125720"/>
        </p:xfrm>
        <a:graphic>
          <a:graphicData uri="http://schemas.openxmlformats.org/drawingml/2006/table">
            <a:tbl>
              <a:tblPr firstRow="1" bandRow="1">
                <a:tableStyleId>{5C22544A-7EE6-4342-B048-85BDC9FD1C3A}</a:tableStyleId>
              </a:tblPr>
              <a:tblGrid>
                <a:gridCol w="727365"/>
                <a:gridCol w="4380345"/>
                <a:gridCol w="2553855"/>
              </a:tblGrid>
              <a:tr h="370840">
                <a:tc>
                  <a:txBody>
                    <a:bodyPr/>
                    <a:lstStyle/>
                    <a:p>
                      <a:r>
                        <a:rPr lang="en-US" dirty="0" smtClean="0"/>
                        <a:t>Class</a:t>
                      </a:r>
                      <a:endParaRPr lang="en-US" dirty="0"/>
                    </a:p>
                  </a:txBody>
                  <a:tcPr/>
                </a:tc>
                <a:tc>
                  <a:txBody>
                    <a:bodyPr/>
                    <a:lstStyle/>
                    <a:p>
                      <a:r>
                        <a:rPr lang="en-US" dirty="0" smtClean="0"/>
                        <a:t>Materials</a:t>
                      </a:r>
                      <a:endParaRPr lang="en-US" dirty="0"/>
                    </a:p>
                  </a:txBody>
                  <a:tcPr/>
                </a:tc>
                <a:tc>
                  <a:txBody>
                    <a:bodyPr/>
                    <a:lstStyle/>
                    <a:p>
                      <a:r>
                        <a:rPr lang="en-US" dirty="0" smtClean="0"/>
                        <a:t>Extinguishing Means</a:t>
                      </a:r>
                      <a:endParaRPr lang="en-US" dirty="0"/>
                    </a:p>
                  </a:txBody>
                  <a:tcPr/>
                </a:tc>
              </a:tr>
              <a:tr h="370840">
                <a:tc>
                  <a:txBody>
                    <a:bodyPr/>
                    <a:lstStyle/>
                    <a:p>
                      <a:r>
                        <a:rPr lang="en-US" dirty="0" smtClean="0"/>
                        <a:t>A</a:t>
                      </a:r>
                      <a:endParaRPr lang="en-US" dirty="0"/>
                    </a:p>
                  </a:txBody>
                  <a:tcPr/>
                </a:tc>
                <a:tc>
                  <a:txBody>
                    <a:bodyPr/>
                    <a:lstStyle/>
                    <a:p>
                      <a:r>
                        <a:rPr lang="en-US" dirty="0" smtClean="0"/>
                        <a:t>Fire involving the burning of ordinary</a:t>
                      </a:r>
                    </a:p>
                    <a:p>
                      <a:r>
                        <a:rPr lang="en-US" dirty="0" smtClean="0"/>
                        <a:t>combustible materials e.g. wood,</a:t>
                      </a:r>
                    </a:p>
                    <a:p>
                      <a:r>
                        <a:rPr lang="en-US" dirty="0" smtClean="0"/>
                        <a:t>paper, cloth, plastics and rubber.</a:t>
                      </a:r>
                    </a:p>
                    <a:p>
                      <a:endParaRPr lang="en-US" dirty="0"/>
                    </a:p>
                  </a:txBody>
                  <a:tcPr/>
                </a:tc>
                <a:tc>
                  <a:txBody>
                    <a:bodyPr/>
                    <a:lstStyle/>
                    <a:p>
                      <a:r>
                        <a:rPr lang="en-US" dirty="0" smtClean="0"/>
                        <a:t>Carbon dioxide, water and dry</a:t>
                      </a:r>
                    </a:p>
                    <a:p>
                      <a:r>
                        <a:rPr lang="en-US" dirty="0" smtClean="0"/>
                        <a:t>powder</a:t>
                      </a:r>
                    </a:p>
                    <a:p>
                      <a:endParaRPr lang="en-US" dirty="0"/>
                    </a:p>
                  </a:txBody>
                  <a:tcPr/>
                </a:tc>
              </a:tr>
              <a:tr h="370840">
                <a:tc>
                  <a:txBody>
                    <a:bodyPr/>
                    <a:lstStyle/>
                    <a:p>
                      <a:r>
                        <a:rPr lang="en-US" dirty="0" smtClean="0"/>
                        <a:t>B</a:t>
                      </a:r>
                      <a:endParaRPr lang="en-US" dirty="0"/>
                    </a:p>
                  </a:txBody>
                  <a:tcPr/>
                </a:tc>
                <a:tc>
                  <a:txBody>
                    <a:bodyPr/>
                    <a:lstStyle/>
                    <a:p>
                      <a:r>
                        <a:rPr lang="en-US" dirty="0" smtClean="0"/>
                        <a:t>Fire involving flammable liquids e.g.</a:t>
                      </a:r>
                    </a:p>
                    <a:p>
                      <a:r>
                        <a:rPr lang="en-US" dirty="0" smtClean="0"/>
                        <a:t>petrol, solvents, oils, paints, thinner</a:t>
                      </a:r>
                    </a:p>
                    <a:p>
                      <a:r>
                        <a:rPr lang="en-US" dirty="0" smtClean="0"/>
                        <a:t>and flammable gases e.g. LPG</a:t>
                      </a:r>
                    </a:p>
                    <a:p>
                      <a:endParaRPr lang="en-US" dirty="0"/>
                    </a:p>
                  </a:txBody>
                  <a:tcPr/>
                </a:tc>
                <a:tc>
                  <a:txBody>
                    <a:bodyPr/>
                    <a:lstStyle/>
                    <a:p>
                      <a:r>
                        <a:rPr lang="en-US" dirty="0" smtClean="0"/>
                        <a:t>Carbon dioxide, dry powder</a:t>
                      </a:r>
                    </a:p>
                    <a:p>
                      <a:r>
                        <a:rPr lang="en-US" dirty="0" smtClean="0"/>
                        <a:t>and foam</a:t>
                      </a:r>
                    </a:p>
                    <a:p>
                      <a:endParaRPr lang="en-US" dirty="0"/>
                    </a:p>
                  </a:txBody>
                  <a:tcPr/>
                </a:tc>
              </a:tr>
              <a:tr h="370840">
                <a:tc>
                  <a:txBody>
                    <a:bodyPr/>
                    <a:lstStyle/>
                    <a:p>
                      <a:r>
                        <a:rPr lang="en-US" dirty="0" smtClean="0"/>
                        <a:t>C</a:t>
                      </a:r>
                      <a:endParaRPr lang="en-US" dirty="0"/>
                    </a:p>
                  </a:txBody>
                  <a:tcPr/>
                </a:tc>
                <a:tc>
                  <a:txBody>
                    <a:bodyPr/>
                    <a:lstStyle/>
                    <a:p>
                      <a:r>
                        <a:rPr lang="en-US" dirty="0" smtClean="0"/>
                        <a:t>Fire involving live electrical equipment</a:t>
                      </a:r>
                    </a:p>
                    <a:p>
                      <a:r>
                        <a:rPr lang="en-US" dirty="0" smtClean="0"/>
                        <a:t>e.g. electrical mains, transformers and</a:t>
                      </a:r>
                    </a:p>
                    <a:p>
                      <a:r>
                        <a:rPr lang="en-US" dirty="0" smtClean="0"/>
                        <a:t>electrical appliances.</a:t>
                      </a:r>
                    </a:p>
                    <a:p>
                      <a:endParaRPr lang="en-US" dirty="0"/>
                    </a:p>
                  </a:txBody>
                  <a:tcPr/>
                </a:tc>
                <a:tc>
                  <a:txBody>
                    <a:bodyPr/>
                    <a:lstStyle/>
                    <a:p>
                      <a:r>
                        <a:rPr lang="en-US" dirty="0" smtClean="0"/>
                        <a:t>Carbon dioxide, dry powder</a:t>
                      </a:r>
                      <a:endParaRPr lang="en-US" dirty="0"/>
                    </a:p>
                  </a:txBody>
                  <a:tcPr/>
                </a:tc>
              </a:tr>
              <a:tr h="370840">
                <a:tc>
                  <a:txBody>
                    <a:bodyPr/>
                    <a:lstStyle/>
                    <a:p>
                      <a:r>
                        <a:rPr lang="en-US" dirty="0" smtClean="0"/>
                        <a:t>D</a:t>
                      </a:r>
                      <a:endParaRPr lang="en-US" dirty="0"/>
                    </a:p>
                  </a:txBody>
                  <a:tcPr/>
                </a:tc>
                <a:tc>
                  <a:txBody>
                    <a:bodyPr/>
                    <a:lstStyle/>
                    <a:p>
                      <a:r>
                        <a:rPr lang="en-US" dirty="0" smtClean="0"/>
                        <a:t>Fire involving combustible metals</a:t>
                      </a:r>
                    </a:p>
                    <a:p>
                      <a:r>
                        <a:rPr lang="en-US" dirty="0" smtClean="0"/>
                        <a:t>e.g. potassium, magnesium, titanium,</a:t>
                      </a:r>
                    </a:p>
                    <a:p>
                      <a:r>
                        <a:rPr lang="en-US" dirty="0" smtClean="0"/>
                        <a:t>sodium, lithium and zirconium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Dry powder</a:t>
                      </a:r>
                    </a:p>
                    <a:p>
                      <a:endParaRPr lang="en-US" dirty="0"/>
                    </a:p>
                  </a:txBody>
                  <a:tcPr/>
                </a:tc>
              </a:tr>
            </a:tbl>
          </a:graphicData>
        </a:graphic>
      </p:graphicFrame>
    </p:spTree>
    <p:extLst>
      <p:ext uri="{BB962C8B-B14F-4D97-AF65-F5344CB8AC3E}">
        <p14:creationId xmlns:p14="http://schemas.microsoft.com/office/powerpoint/2010/main" val="217166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of Fire Extinguisher </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48770"/>
            <a:ext cx="6934200" cy="393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5181600"/>
            <a:ext cx="9448800" cy="1477328"/>
          </a:xfrm>
          <a:prstGeom prst="rect">
            <a:avLst/>
          </a:prstGeom>
        </p:spPr>
        <p:txBody>
          <a:bodyPr wrap="square">
            <a:spAutoFit/>
          </a:bodyPr>
          <a:lstStyle/>
          <a:p>
            <a:pPr marL="285750" indent="-285750">
              <a:buFont typeface="Arial" pitchFamily="34" charset="0"/>
              <a:buChar char="•"/>
            </a:pPr>
            <a:r>
              <a:rPr lang="en-US" dirty="0"/>
              <a:t>Do not use water extinguisher for flammable liquid fires and electrical </a:t>
            </a:r>
            <a:r>
              <a:rPr lang="en-US" dirty="0" smtClean="0"/>
              <a:t>fires.</a:t>
            </a:r>
          </a:p>
          <a:p>
            <a:r>
              <a:rPr lang="en-US" dirty="0" smtClean="0"/>
              <a:t>• </a:t>
            </a:r>
            <a:r>
              <a:rPr lang="en-US" dirty="0"/>
              <a:t>For electrical fires, switch off the electrical supply before extinguishing the fire</a:t>
            </a:r>
          </a:p>
          <a:p>
            <a:r>
              <a:rPr lang="en-US" dirty="0"/>
              <a:t>• If the cookware is on fire, shut off the gas supply without endangering yourself</a:t>
            </a:r>
          </a:p>
          <a:p>
            <a:r>
              <a:rPr lang="en-US" dirty="0"/>
              <a:t>and smother the fire by using a thick wet cloth to cover the cookware. Do not</a:t>
            </a:r>
          </a:p>
          <a:p>
            <a:r>
              <a:rPr lang="en-US" dirty="0"/>
              <a:t>pour water into it as the fire will spread</a:t>
            </a:r>
          </a:p>
        </p:txBody>
      </p:sp>
    </p:spTree>
    <p:extLst>
      <p:ext uri="{BB962C8B-B14F-4D97-AF65-F5344CB8AC3E}">
        <p14:creationId xmlns:p14="http://schemas.microsoft.com/office/powerpoint/2010/main" val="100413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Access Panel</a:t>
            </a:r>
            <a:endParaRPr lang="en-US" b="1" dirty="0"/>
          </a:p>
        </p:txBody>
      </p:sp>
      <p:pic>
        <p:nvPicPr>
          <p:cNvPr id="4" name="Picture 4" descr="Fire Access Opening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39738"/>
            <a:ext cx="3581400" cy="477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0" y="1551087"/>
            <a:ext cx="4191000" cy="5078313"/>
          </a:xfrm>
          <a:prstGeom prst="rect">
            <a:avLst/>
          </a:prstGeom>
          <a:noFill/>
        </p:spPr>
        <p:txBody>
          <a:bodyPr wrap="square" rtlCol="0">
            <a:spAutoFit/>
          </a:bodyPr>
          <a:lstStyle/>
          <a:p>
            <a:pPr>
              <a:spcBef>
                <a:spcPct val="50000"/>
              </a:spcBef>
              <a:buFontTx/>
              <a:buChar char="•"/>
            </a:pPr>
            <a:r>
              <a:rPr lang="en-US" dirty="0" smtClean="0"/>
              <a:t>Opening on external wall for external fire-fighting and rescue operation.</a:t>
            </a:r>
          </a:p>
          <a:p>
            <a:pPr>
              <a:spcBef>
                <a:spcPct val="50000"/>
              </a:spcBef>
              <a:buFontTx/>
              <a:buChar char="•"/>
            </a:pPr>
            <a:endParaRPr lang="en-US" dirty="0" smtClean="0"/>
          </a:p>
          <a:p>
            <a:pPr>
              <a:spcBef>
                <a:spcPct val="50000"/>
              </a:spcBef>
              <a:buFontTx/>
              <a:buChar char="•"/>
            </a:pPr>
            <a:r>
              <a:rPr lang="en-US" dirty="0" smtClean="0"/>
              <a:t> Easily opened from inside and outside (fitted with breakable glazing)</a:t>
            </a:r>
          </a:p>
          <a:p>
            <a:pPr>
              <a:spcBef>
                <a:spcPct val="50000"/>
              </a:spcBef>
              <a:buFontTx/>
              <a:buChar char="•"/>
            </a:pPr>
            <a:endParaRPr lang="en-US" dirty="0" smtClean="0"/>
          </a:p>
          <a:p>
            <a:pPr>
              <a:spcBef>
                <a:spcPct val="50000"/>
              </a:spcBef>
              <a:buFontTx/>
              <a:buChar char="•"/>
            </a:pPr>
            <a:r>
              <a:rPr lang="en-US" dirty="0" smtClean="0"/>
              <a:t> Unobstructed at all time</a:t>
            </a:r>
          </a:p>
          <a:p>
            <a:pPr>
              <a:spcBef>
                <a:spcPct val="50000"/>
              </a:spcBef>
              <a:buFontTx/>
              <a:buChar char="•"/>
            </a:pPr>
            <a:endParaRPr lang="en-US" dirty="0" smtClean="0"/>
          </a:p>
          <a:p>
            <a:pPr>
              <a:spcBef>
                <a:spcPct val="50000"/>
              </a:spcBef>
              <a:buFontTx/>
              <a:buChar char="•"/>
            </a:pPr>
            <a:r>
              <a:rPr lang="en-US" dirty="0" smtClean="0"/>
              <a:t> The opening is marked with a red/orange triangle</a:t>
            </a:r>
          </a:p>
          <a:p>
            <a:pPr>
              <a:spcBef>
                <a:spcPct val="50000"/>
              </a:spcBef>
              <a:buFontTx/>
              <a:buChar char="•"/>
            </a:pPr>
            <a:endParaRPr lang="en-US" dirty="0" smtClean="0"/>
          </a:p>
          <a:p>
            <a:pPr>
              <a:spcBef>
                <a:spcPct val="50000"/>
              </a:spcBef>
              <a:buFontTx/>
              <a:buChar char="•"/>
            </a:pPr>
            <a:r>
              <a:rPr lang="en-US" dirty="0" smtClean="0"/>
              <a:t> The minimum size of the opening is 850 mm by 1000 mm</a:t>
            </a:r>
          </a:p>
          <a:p>
            <a:endParaRPr lang="en-US" dirty="0"/>
          </a:p>
        </p:txBody>
      </p:sp>
    </p:spTree>
    <p:extLst>
      <p:ext uri="{BB962C8B-B14F-4D97-AF65-F5344CB8AC3E}">
        <p14:creationId xmlns:p14="http://schemas.microsoft.com/office/powerpoint/2010/main" val="401999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Degree of Burns</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47496"/>
            <a:ext cx="4648200" cy="102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43100" y="2680233"/>
            <a:ext cx="2438400" cy="646331"/>
          </a:xfrm>
          <a:prstGeom prst="rect">
            <a:avLst/>
          </a:prstGeom>
        </p:spPr>
        <p:txBody>
          <a:bodyPr wrap="square">
            <a:spAutoFit/>
          </a:bodyPr>
          <a:lstStyle/>
          <a:p>
            <a:r>
              <a:rPr lang="en-US" dirty="0"/>
              <a:t>1st Degree</a:t>
            </a:r>
          </a:p>
          <a:p>
            <a:r>
              <a:rPr lang="en-US" dirty="0" smtClean="0"/>
              <a:t>Superficial</a:t>
            </a:r>
            <a:endParaRPr lang="en-US" dirty="0"/>
          </a:p>
        </p:txBody>
      </p:sp>
      <p:sp>
        <p:nvSpPr>
          <p:cNvPr id="6" name="Rectangle 5"/>
          <p:cNvSpPr/>
          <p:nvPr/>
        </p:nvSpPr>
        <p:spPr>
          <a:xfrm>
            <a:off x="3581400" y="2680233"/>
            <a:ext cx="2438400" cy="646331"/>
          </a:xfrm>
          <a:prstGeom prst="rect">
            <a:avLst/>
          </a:prstGeom>
        </p:spPr>
        <p:txBody>
          <a:bodyPr wrap="square">
            <a:spAutoFit/>
          </a:bodyPr>
          <a:lstStyle/>
          <a:p>
            <a:r>
              <a:rPr lang="en-US" dirty="0" smtClean="0"/>
              <a:t>2nd </a:t>
            </a:r>
            <a:r>
              <a:rPr lang="en-US" dirty="0"/>
              <a:t>Degree</a:t>
            </a:r>
          </a:p>
          <a:p>
            <a:r>
              <a:rPr lang="en-US" dirty="0"/>
              <a:t>Partial </a:t>
            </a:r>
            <a:r>
              <a:rPr lang="en-US" dirty="0" smtClean="0"/>
              <a:t>Thickness</a:t>
            </a:r>
            <a:endParaRPr lang="en-US" dirty="0"/>
          </a:p>
        </p:txBody>
      </p:sp>
      <p:sp>
        <p:nvSpPr>
          <p:cNvPr id="7" name="Rectangle 6"/>
          <p:cNvSpPr/>
          <p:nvPr/>
        </p:nvSpPr>
        <p:spPr>
          <a:xfrm>
            <a:off x="5334000" y="2673306"/>
            <a:ext cx="2438400" cy="646331"/>
          </a:xfrm>
          <a:prstGeom prst="rect">
            <a:avLst/>
          </a:prstGeom>
        </p:spPr>
        <p:txBody>
          <a:bodyPr wrap="square">
            <a:spAutoFit/>
          </a:bodyPr>
          <a:lstStyle/>
          <a:p>
            <a:r>
              <a:rPr lang="en-US" dirty="0" smtClean="0"/>
              <a:t>3rd </a:t>
            </a:r>
            <a:r>
              <a:rPr lang="en-US" dirty="0"/>
              <a:t>Degree</a:t>
            </a:r>
          </a:p>
          <a:p>
            <a:r>
              <a:rPr lang="en-US" dirty="0"/>
              <a:t>Full Thickness</a:t>
            </a:r>
          </a:p>
        </p:txBody>
      </p:sp>
      <p:sp>
        <p:nvSpPr>
          <p:cNvPr id="5" name="Rectangle 4"/>
          <p:cNvSpPr/>
          <p:nvPr/>
        </p:nvSpPr>
        <p:spPr>
          <a:xfrm>
            <a:off x="228600" y="3328659"/>
            <a:ext cx="11277600" cy="3323987"/>
          </a:xfrm>
          <a:prstGeom prst="rect">
            <a:avLst/>
          </a:prstGeom>
        </p:spPr>
        <p:txBody>
          <a:bodyPr wrap="square">
            <a:spAutoFit/>
          </a:bodyPr>
          <a:lstStyle/>
          <a:p>
            <a:r>
              <a:rPr lang="en-US" sz="1400" b="1" dirty="0"/>
              <a:t>Treatment for burns and scalds</a:t>
            </a:r>
          </a:p>
          <a:p>
            <a:r>
              <a:rPr lang="en-US" sz="1400" dirty="0"/>
              <a:t>a. Stop the burning process.</a:t>
            </a:r>
          </a:p>
          <a:p>
            <a:r>
              <a:rPr lang="en-US" sz="1400" dirty="0"/>
              <a:t>b. For chemical burns, wash off the chemicals.</a:t>
            </a:r>
          </a:p>
          <a:p>
            <a:r>
              <a:rPr lang="en-US" sz="1400" dirty="0"/>
              <a:t>c. Use the four Cs:</a:t>
            </a:r>
          </a:p>
          <a:p>
            <a:r>
              <a:rPr lang="en-US" sz="1400" b="1" dirty="0"/>
              <a:t>C</a:t>
            </a:r>
            <a:r>
              <a:rPr lang="en-US" sz="1400" dirty="0"/>
              <a:t>ool the injured part under cold running water or immerse it in cold water </a:t>
            </a:r>
            <a:r>
              <a:rPr lang="en-US" sz="1400" dirty="0" smtClean="0"/>
              <a:t>for about </a:t>
            </a:r>
            <a:r>
              <a:rPr lang="en-US" sz="1400" dirty="0"/>
              <a:t>10 minutes.</a:t>
            </a:r>
          </a:p>
          <a:p>
            <a:r>
              <a:rPr lang="en-US" sz="1400" dirty="0"/>
              <a:t>Gently remove any </a:t>
            </a:r>
            <a:r>
              <a:rPr lang="en-US" sz="1400" b="1" dirty="0"/>
              <a:t>C</a:t>
            </a:r>
            <a:r>
              <a:rPr lang="en-US" sz="1400" dirty="0"/>
              <a:t>onstrictions such as a bracelet, ring, watch or </a:t>
            </a:r>
            <a:r>
              <a:rPr lang="en-US" sz="1400" dirty="0" smtClean="0"/>
              <a:t>constricting clothing </a:t>
            </a:r>
            <a:r>
              <a:rPr lang="en-US" sz="1400" dirty="0"/>
              <a:t>from the injured area </a:t>
            </a:r>
            <a:endParaRPr lang="en-US" sz="1400" dirty="0" smtClean="0"/>
          </a:p>
          <a:p>
            <a:r>
              <a:rPr lang="en-US" sz="1400" dirty="0" smtClean="0"/>
              <a:t>before </a:t>
            </a:r>
            <a:r>
              <a:rPr lang="en-US" sz="1400" dirty="0"/>
              <a:t>it starts to swell.</a:t>
            </a:r>
          </a:p>
          <a:p>
            <a:r>
              <a:rPr lang="en-US" sz="1400" b="1" dirty="0"/>
              <a:t>C</a:t>
            </a:r>
            <a:r>
              <a:rPr lang="en-US" sz="1400" dirty="0"/>
              <a:t>over the injured area to prevent infection. Use clean, preferably sterile, </a:t>
            </a:r>
            <a:r>
              <a:rPr lang="en-US" sz="1400" dirty="0" err="1" smtClean="0"/>
              <a:t>nonadherent</a:t>
            </a:r>
            <a:r>
              <a:rPr lang="en-US" sz="1400" dirty="0" smtClean="0"/>
              <a:t> material </a:t>
            </a:r>
          </a:p>
          <a:p>
            <a:r>
              <a:rPr lang="en-US" sz="1400" dirty="0" smtClean="0"/>
              <a:t>(</a:t>
            </a:r>
            <a:r>
              <a:rPr lang="en-US" sz="1400" dirty="0"/>
              <a:t>e.g. handkerchief, dressing etc.).</a:t>
            </a:r>
          </a:p>
          <a:p>
            <a:r>
              <a:rPr lang="en-US" sz="1400" b="1" dirty="0"/>
              <a:t>C</a:t>
            </a:r>
            <a:r>
              <a:rPr lang="en-US" sz="1400" dirty="0"/>
              <a:t>onsult the doctor or convey to hospital.</a:t>
            </a:r>
          </a:p>
          <a:p>
            <a:r>
              <a:rPr lang="en-US" sz="1400" b="1" dirty="0"/>
              <a:t>Note</a:t>
            </a:r>
          </a:p>
          <a:p>
            <a:r>
              <a:rPr lang="en-US" sz="1400" dirty="0"/>
              <a:t>• DO NOT apply toothpaste, lotion, ointment or fat to the injured area</a:t>
            </a:r>
          </a:p>
          <a:p>
            <a:r>
              <a:rPr lang="en-US" sz="1400" dirty="0"/>
              <a:t>• DO NOT cover the injured area with cotton wool</a:t>
            </a:r>
          </a:p>
          <a:p>
            <a:r>
              <a:rPr lang="en-US" sz="1400" dirty="0"/>
              <a:t>• DO NOT break any blisters or remove anything that is sticking to the affected</a:t>
            </a:r>
          </a:p>
          <a:p>
            <a:r>
              <a:rPr lang="en-US" sz="1400" dirty="0"/>
              <a:t>areas</a:t>
            </a:r>
          </a:p>
        </p:txBody>
      </p:sp>
    </p:spTree>
    <p:extLst>
      <p:ext uri="{BB962C8B-B14F-4D97-AF65-F5344CB8AC3E}">
        <p14:creationId xmlns:p14="http://schemas.microsoft.com/office/powerpoint/2010/main" val="171218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Total </a:t>
            </a:r>
            <a:r>
              <a:rPr lang="en-US" b="1" dirty="0" err="1" smtClean="0"/>
              <a:t>Defence</a:t>
            </a:r>
            <a:r>
              <a:rPr lang="en-US" b="1" dirty="0" smtClean="0"/>
              <a:t> Day </a:t>
            </a:r>
            <a:r>
              <a:rPr lang="en-US" b="1" dirty="0" err="1" smtClean="0"/>
              <a:t>Programme</a:t>
            </a:r>
            <a:endParaRPr lang="en-US" b="1" dirty="0"/>
          </a:p>
        </p:txBody>
      </p:sp>
      <p:sp>
        <p:nvSpPr>
          <p:cNvPr id="3" name="Content Placeholder 2"/>
          <p:cNvSpPr>
            <a:spLocks noGrp="1"/>
          </p:cNvSpPr>
          <p:nvPr>
            <p:ph idx="1"/>
          </p:nvPr>
        </p:nvSpPr>
        <p:spPr/>
        <p:txBody>
          <a:bodyPr/>
          <a:lstStyle/>
          <a:p>
            <a:r>
              <a:rPr lang="en-US" dirty="0" smtClean="0"/>
              <a:t>Assembly </a:t>
            </a:r>
            <a:r>
              <a:rPr lang="en-US" dirty="0" err="1" smtClean="0"/>
              <a:t>Programme</a:t>
            </a:r>
            <a:endParaRPr lang="en-US" dirty="0" smtClean="0"/>
          </a:p>
          <a:p>
            <a:r>
              <a:rPr lang="en-US" dirty="0" smtClean="0"/>
              <a:t>Fire Drill</a:t>
            </a:r>
          </a:p>
          <a:p>
            <a:r>
              <a:rPr lang="en-US" dirty="0" smtClean="0"/>
              <a:t>Fire extinguishing display (4 fire points at each of the corner of the parade square) at 0920hrs</a:t>
            </a:r>
            <a:r>
              <a:rPr lang="en-US" dirty="0"/>
              <a:t> </a:t>
            </a:r>
            <a:r>
              <a:rPr lang="en-US" dirty="0" smtClean="0"/>
              <a:t>and all prep by 0900hrs.</a:t>
            </a:r>
            <a:endParaRPr lang="en-US" dirty="0"/>
          </a:p>
        </p:txBody>
      </p:sp>
    </p:spTree>
    <p:extLst>
      <p:ext uri="{BB962C8B-B14F-4D97-AF65-F5344CB8AC3E}">
        <p14:creationId xmlns:p14="http://schemas.microsoft.com/office/powerpoint/2010/main" val="261560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recap the Fire Emergency Procedure/ Plan for the team.</a:t>
            </a:r>
          </a:p>
          <a:p>
            <a:r>
              <a:rPr lang="en-US" dirty="0" smtClean="0"/>
              <a:t>To recap/ update information on Fire Safety in school and the use of Fire-Fighting equipment.</a:t>
            </a:r>
          </a:p>
          <a:p>
            <a:r>
              <a:rPr lang="en-US" dirty="0" smtClean="0"/>
              <a:t>To revisit the Hot Spots in the school.</a:t>
            </a:r>
          </a:p>
          <a:p>
            <a:r>
              <a:rPr lang="en-US" dirty="0" smtClean="0"/>
              <a:t>To brief/ update the </a:t>
            </a:r>
            <a:r>
              <a:rPr lang="en-US" dirty="0" err="1" smtClean="0"/>
              <a:t>programme</a:t>
            </a:r>
            <a:r>
              <a:rPr lang="en-US" dirty="0" smtClean="0"/>
              <a:t> for Total </a:t>
            </a:r>
            <a:r>
              <a:rPr lang="en-US" dirty="0" err="1" smtClean="0"/>
              <a:t>Defence</a:t>
            </a:r>
            <a:r>
              <a:rPr lang="en-US" dirty="0" smtClean="0"/>
              <a:t> Day 2013.</a:t>
            </a:r>
          </a:p>
          <a:p>
            <a:endParaRPr lang="en-US" dirty="0"/>
          </a:p>
        </p:txBody>
      </p:sp>
    </p:spTree>
    <p:extLst>
      <p:ext uri="{BB962C8B-B14F-4D97-AF65-F5344CB8AC3E}">
        <p14:creationId xmlns:p14="http://schemas.microsoft.com/office/powerpoint/2010/main" val="416047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Emergency Procedure/ Plan</a:t>
            </a:r>
            <a:endParaRPr lang="en-US" b="1"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b="1" dirty="0" smtClean="0"/>
              <a:t>Objectives:</a:t>
            </a:r>
          </a:p>
          <a:p>
            <a:pPr lvl="1"/>
            <a:r>
              <a:rPr lang="en-US" dirty="0" smtClean="0"/>
              <a:t>To prevent panic and ensure the safe, orderly and efficient evacuation of all the occupants in case of a fire emergency.</a:t>
            </a:r>
          </a:p>
          <a:p>
            <a:pPr lvl="1"/>
            <a:r>
              <a:rPr lang="en-US" dirty="0" smtClean="0"/>
              <a:t>To get occupants attuned to react rationally when confronted with a fire or other emergency within the premises.</a:t>
            </a:r>
          </a:p>
          <a:p>
            <a:r>
              <a:rPr lang="en-US" b="1" dirty="0" smtClean="0"/>
              <a:t>Pre-Fire Drill Actions:</a:t>
            </a:r>
          </a:p>
          <a:p>
            <a:pPr lvl="1"/>
            <a:r>
              <a:rPr lang="en-US" dirty="0"/>
              <a:t>C</a:t>
            </a:r>
            <a:r>
              <a:rPr lang="en-US" dirty="0" smtClean="0"/>
              <a:t>heck all the Fire Extinguishers/ Fire –fighting Equipment are properly maintained and in serviceable condition (Expiry date).</a:t>
            </a:r>
          </a:p>
          <a:p>
            <a:pPr lvl="1"/>
            <a:r>
              <a:rPr lang="en-US" dirty="0"/>
              <a:t>T</a:t>
            </a:r>
            <a:r>
              <a:rPr lang="en-US" dirty="0" smtClean="0"/>
              <a:t>rain/ recap the Fire Extinguishing Team on the use of </a:t>
            </a:r>
            <a:r>
              <a:rPr lang="en-US" dirty="0" smtClean="0"/>
              <a:t>Fire Extinguishers/ Fire –fighting Equipment.</a:t>
            </a:r>
          </a:p>
          <a:p>
            <a:pPr lvl="1"/>
            <a:r>
              <a:rPr lang="en-US" dirty="0"/>
              <a:t>C</a:t>
            </a:r>
            <a:r>
              <a:rPr lang="en-US" dirty="0" smtClean="0"/>
              <a:t>heck the Fire alarm system.</a:t>
            </a:r>
          </a:p>
          <a:p>
            <a:pPr lvl="1"/>
            <a:r>
              <a:rPr lang="en-US" dirty="0" smtClean="0"/>
              <a:t>Fire drill must be held at least once in 6 month.</a:t>
            </a:r>
          </a:p>
          <a:p>
            <a:pPr lvl="1"/>
            <a:r>
              <a:rPr lang="en-US" dirty="0" smtClean="0"/>
              <a:t>Approach to allow staff and students to understand the correct procedures to evacuate the buildings in an orderly manner in the min time.</a:t>
            </a:r>
          </a:p>
          <a:p>
            <a:pPr lvl="1"/>
            <a:r>
              <a:rPr lang="en-US" dirty="0" smtClean="0"/>
              <a:t>Plans showing the evacuating routes will be explained to all and be prominently displayed at several strategic points in school.</a:t>
            </a:r>
          </a:p>
          <a:p>
            <a:pPr lvl="1"/>
            <a:r>
              <a:rPr lang="en-US" dirty="0" smtClean="0"/>
              <a:t>Building Plans for SCDF.</a:t>
            </a:r>
          </a:p>
          <a:p>
            <a:pPr lvl="1"/>
            <a:r>
              <a:rPr lang="en-US" dirty="0" smtClean="0"/>
              <a:t>Maintaining  written record of the fire drill. </a:t>
            </a:r>
          </a:p>
          <a:p>
            <a:pPr lvl="1"/>
            <a:endParaRPr lang="en-US" dirty="0"/>
          </a:p>
        </p:txBody>
      </p:sp>
    </p:spTree>
    <p:extLst>
      <p:ext uri="{BB962C8B-B14F-4D97-AF65-F5344CB8AC3E}">
        <p14:creationId xmlns:p14="http://schemas.microsoft.com/office/powerpoint/2010/main" val="68347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Emergency Procedure/ Plan</a:t>
            </a:r>
            <a:endParaRPr lang="en-US" b="1" dirty="0"/>
          </a:p>
        </p:txBody>
      </p:sp>
      <p:sp>
        <p:nvSpPr>
          <p:cNvPr id="5" name="Rounded Rectangle 4"/>
          <p:cNvSpPr/>
          <p:nvPr/>
        </p:nvSpPr>
        <p:spPr>
          <a:xfrm>
            <a:off x="3352800" y="1295400"/>
            <a:ext cx="1981200" cy="838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Sound of Alarm</a:t>
            </a:r>
            <a:endParaRPr lang="en-US" b="1" dirty="0">
              <a:solidFill>
                <a:schemeClr val="tx1"/>
              </a:solidFill>
            </a:endParaRPr>
          </a:p>
        </p:txBody>
      </p:sp>
      <p:sp>
        <p:nvSpPr>
          <p:cNvPr id="6" name="Rounded Rectangle 5"/>
          <p:cNvSpPr/>
          <p:nvPr/>
        </p:nvSpPr>
        <p:spPr>
          <a:xfrm>
            <a:off x="3352800" y="2514600"/>
            <a:ext cx="19812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Call 995</a:t>
            </a:r>
            <a:endParaRPr lang="en-US" b="1" dirty="0">
              <a:solidFill>
                <a:schemeClr val="tx1"/>
              </a:solidFill>
            </a:endParaRPr>
          </a:p>
        </p:txBody>
      </p:sp>
      <p:sp>
        <p:nvSpPr>
          <p:cNvPr id="7" name="Rounded Rectangle 6"/>
          <p:cNvSpPr/>
          <p:nvPr/>
        </p:nvSpPr>
        <p:spPr>
          <a:xfrm>
            <a:off x="3352800" y="3657600"/>
            <a:ext cx="19812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Roll Call</a:t>
            </a:r>
            <a:endParaRPr lang="en-US" b="1" dirty="0">
              <a:solidFill>
                <a:schemeClr val="tx1"/>
              </a:solidFill>
            </a:endParaRPr>
          </a:p>
        </p:txBody>
      </p:sp>
      <p:sp>
        <p:nvSpPr>
          <p:cNvPr id="8" name="Rounded Rectangle 7"/>
          <p:cNvSpPr/>
          <p:nvPr/>
        </p:nvSpPr>
        <p:spPr>
          <a:xfrm>
            <a:off x="3352800" y="4800600"/>
            <a:ext cx="19812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Fighting Fire</a:t>
            </a:r>
            <a:endParaRPr lang="en-US" b="1" dirty="0">
              <a:solidFill>
                <a:schemeClr val="tx1"/>
              </a:solidFill>
            </a:endParaRPr>
          </a:p>
        </p:txBody>
      </p:sp>
      <p:sp>
        <p:nvSpPr>
          <p:cNvPr id="9" name="Rounded Rectangle 8"/>
          <p:cNvSpPr/>
          <p:nvPr/>
        </p:nvSpPr>
        <p:spPr>
          <a:xfrm>
            <a:off x="3359727" y="5943600"/>
            <a:ext cx="1981200" cy="68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All Clear Signal</a:t>
            </a:r>
            <a:endParaRPr lang="en-US" b="1" dirty="0">
              <a:solidFill>
                <a:schemeClr val="tx1"/>
              </a:solidFill>
            </a:endParaRPr>
          </a:p>
        </p:txBody>
      </p:sp>
      <p:cxnSp>
        <p:nvCxnSpPr>
          <p:cNvPr id="11" name="Straight Arrow Connector 10"/>
          <p:cNvCxnSpPr/>
          <p:nvPr/>
        </p:nvCxnSpPr>
        <p:spPr>
          <a:xfrm flipH="1">
            <a:off x="4343400" y="2133600"/>
            <a:ext cx="692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3400" y="3276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43400" y="4419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3400" y="5562600"/>
            <a:ext cx="692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59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Emergency Procedure/ Plan</a:t>
            </a:r>
            <a:endParaRPr lang="en-US" b="1"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b="1" dirty="0" smtClean="0"/>
              <a:t>Calling 995:</a:t>
            </a:r>
          </a:p>
          <a:p>
            <a:pPr lvl="1"/>
            <a:r>
              <a:rPr lang="en-US" dirty="0" err="1" smtClean="0"/>
              <a:t>Eg</a:t>
            </a:r>
            <a:r>
              <a:rPr lang="en-US" dirty="0" smtClean="0"/>
              <a:t>. This is </a:t>
            </a:r>
            <a:r>
              <a:rPr lang="en-US" dirty="0" err="1" smtClean="0"/>
              <a:t>Teck</a:t>
            </a:r>
            <a:r>
              <a:rPr lang="en-US" dirty="0" smtClean="0"/>
              <a:t> </a:t>
            </a:r>
            <a:r>
              <a:rPr lang="en-US" dirty="0" err="1" smtClean="0"/>
              <a:t>Whye</a:t>
            </a:r>
            <a:r>
              <a:rPr lang="en-US" dirty="0" smtClean="0"/>
              <a:t> Secondary School located at 31 </a:t>
            </a:r>
            <a:r>
              <a:rPr lang="en-US" dirty="0" err="1" smtClean="0"/>
              <a:t>Teck</a:t>
            </a:r>
            <a:r>
              <a:rPr lang="en-US" dirty="0" smtClean="0"/>
              <a:t> </a:t>
            </a:r>
            <a:r>
              <a:rPr lang="en-US" dirty="0" err="1" smtClean="0"/>
              <a:t>Whye</a:t>
            </a:r>
            <a:r>
              <a:rPr lang="en-US" dirty="0" smtClean="0"/>
              <a:t> Crescent S(688848), FIRE at the </a:t>
            </a:r>
            <a:r>
              <a:rPr lang="en-US" u="sng" dirty="0" smtClean="0"/>
              <a:t>canteen</a:t>
            </a:r>
            <a:r>
              <a:rPr lang="en-US" dirty="0" smtClean="0"/>
              <a:t> starting at 0900hrs spreading to the rest of the building  and there is a casualty at the 2</a:t>
            </a:r>
            <a:r>
              <a:rPr lang="en-US" baseline="30000" dirty="0" smtClean="0"/>
              <a:t>nd</a:t>
            </a:r>
            <a:r>
              <a:rPr lang="en-US" dirty="0" smtClean="0"/>
              <a:t> store of the canteen with 2</a:t>
            </a:r>
            <a:r>
              <a:rPr lang="en-US" baseline="30000" dirty="0" smtClean="0"/>
              <a:t>nd</a:t>
            </a:r>
            <a:r>
              <a:rPr lang="en-US" dirty="0" smtClean="0"/>
              <a:t> degree burns.  </a:t>
            </a:r>
          </a:p>
          <a:p>
            <a:r>
              <a:rPr lang="en-US" b="1" dirty="0" smtClean="0"/>
              <a:t>Evacuation:</a:t>
            </a:r>
          </a:p>
          <a:p>
            <a:pPr lvl="1"/>
            <a:r>
              <a:rPr lang="en-US" dirty="0" smtClean="0"/>
              <a:t>Upon detecting fire, SLs/ KPs must be alerted to sound the alarm, the area on fire and its vicinity must also be evacuated immediately.</a:t>
            </a:r>
          </a:p>
          <a:p>
            <a:pPr lvl="1"/>
            <a:r>
              <a:rPr lang="en-US" dirty="0" smtClean="0"/>
              <a:t>When the alarms sounds, all occupants must evacuate the premises immediately in a clam and orderly manner, making use of all available except the lift. </a:t>
            </a:r>
          </a:p>
          <a:p>
            <a:pPr lvl="1"/>
            <a:r>
              <a:rPr lang="en-US" dirty="0" smtClean="0"/>
              <a:t>Re-entry is forbidden unless permitted by SLs.</a:t>
            </a:r>
          </a:p>
          <a:p>
            <a:pPr lvl="1"/>
            <a:r>
              <a:rPr lang="en-US" dirty="0" smtClean="0"/>
              <a:t>School registers must be kept with the office for the Roll Call. </a:t>
            </a:r>
          </a:p>
          <a:p>
            <a:pPr lvl="1"/>
            <a:r>
              <a:rPr lang="en-US" dirty="0" smtClean="0"/>
              <a:t>Pupils in each class are to line up in twos and all classes will evacuate simultaneously with priority for access to staircase to be given to higher floors.</a:t>
            </a:r>
          </a:p>
          <a:p>
            <a:r>
              <a:rPr lang="en-US" b="1" dirty="0" smtClean="0"/>
              <a:t>Roll Call</a:t>
            </a:r>
            <a:r>
              <a:rPr lang="en-US" dirty="0" smtClean="0"/>
              <a:t>:</a:t>
            </a:r>
          </a:p>
          <a:p>
            <a:pPr lvl="1"/>
            <a:r>
              <a:rPr lang="en-US" dirty="0" smtClean="0"/>
              <a:t>Any pupil/ staff who cannot be accounted for must be reported at once to the SLs together with his/her last known whereabouts in the building.</a:t>
            </a:r>
          </a:p>
          <a:p>
            <a:pPr lvl="1"/>
            <a:endParaRPr lang="en-US" dirty="0"/>
          </a:p>
        </p:txBody>
      </p:sp>
    </p:spTree>
    <p:extLst>
      <p:ext uri="{BB962C8B-B14F-4D97-AF65-F5344CB8AC3E}">
        <p14:creationId xmlns:p14="http://schemas.microsoft.com/office/powerpoint/2010/main" val="89307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Emergency Procedure/ Plan</a:t>
            </a:r>
            <a:endParaRPr lang="en-US" b="1" dirty="0"/>
          </a:p>
        </p:txBody>
      </p:sp>
      <p:sp>
        <p:nvSpPr>
          <p:cNvPr id="3" name="Content Placeholder 2"/>
          <p:cNvSpPr>
            <a:spLocks noGrp="1"/>
          </p:cNvSpPr>
          <p:nvPr>
            <p:ph idx="1"/>
          </p:nvPr>
        </p:nvSpPr>
        <p:spPr/>
        <p:txBody>
          <a:bodyPr>
            <a:normAutofit lnSpcReduction="10000"/>
          </a:bodyPr>
          <a:lstStyle/>
          <a:p>
            <a:r>
              <a:rPr lang="en-US" b="1" dirty="0" smtClean="0"/>
              <a:t>Fighting the Fire:</a:t>
            </a:r>
          </a:p>
          <a:p>
            <a:pPr lvl="1"/>
            <a:r>
              <a:rPr lang="en-US" dirty="0" smtClean="0"/>
              <a:t>FET will be mobilized and detailed to proceed to fight the fire from a safe distance with available fire-fighting equipment and attempt to extinguish or control the fire without personal risk pending the arrival of SCDF. (Pupils will not be expected to take an active part in the fire-fighting operation.   </a:t>
            </a:r>
          </a:p>
          <a:p>
            <a:r>
              <a:rPr lang="en-US" b="1" dirty="0" smtClean="0"/>
              <a:t>All Clear Signal:</a:t>
            </a:r>
          </a:p>
          <a:p>
            <a:pPr lvl="1"/>
            <a:r>
              <a:rPr lang="en-US" dirty="0" smtClean="0"/>
              <a:t>SLs will give the All Clear Signal for the re-entry to the building. </a:t>
            </a:r>
          </a:p>
          <a:p>
            <a:pPr lvl="1"/>
            <a:endParaRPr lang="en-US" dirty="0"/>
          </a:p>
        </p:txBody>
      </p:sp>
    </p:spTree>
    <p:extLst>
      <p:ext uri="{BB962C8B-B14F-4D97-AF65-F5344CB8AC3E}">
        <p14:creationId xmlns:p14="http://schemas.microsoft.com/office/powerpoint/2010/main" val="333932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FEG members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757302621"/>
              </p:ext>
            </p:extLst>
          </p:nvPr>
        </p:nvGraphicFramePr>
        <p:xfrm>
          <a:off x="609600" y="1066800"/>
          <a:ext cx="7696200" cy="5562600"/>
        </p:xfrm>
        <a:graphic>
          <a:graphicData uri="http://schemas.openxmlformats.org/drawingml/2006/table">
            <a:tbl>
              <a:tblPr firstRow="1" bandRow="1">
                <a:tableStyleId>{5C22544A-7EE6-4342-B048-85BDC9FD1C3A}</a:tableStyleId>
              </a:tblPr>
              <a:tblGrid>
                <a:gridCol w="685800"/>
                <a:gridCol w="4445000"/>
                <a:gridCol w="2565400"/>
              </a:tblGrid>
              <a:tr h="370840">
                <a:tc>
                  <a:txBody>
                    <a:bodyPr/>
                    <a:lstStyle/>
                    <a:p>
                      <a:r>
                        <a:rPr lang="en-US" dirty="0" smtClean="0"/>
                        <a:t>S/N</a:t>
                      </a:r>
                      <a:endParaRPr lang="en-US" dirty="0"/>
                    </a:p>
                  </a:txBody>
                  <a:tcPr/>
                </a:tc>
                <a:tc>
                  <a:txBody>
                    <a:bodyPr/>
                    <a:lstStyle/>
                    <a:p>
                      <a:r>
                        <a:rPr lang="en-US" dirty="0" smtClean="0"/>
                        <a:t>Names</a:t>
                      </a:r>
                      <a:endParaRPr lang="en-US" dirty="0"/>
                    </a:p>
                  </a:txBody>
                  <a:tcPr/>
                </a:tc>
                <a:tc>
                  <a:txBody>
                    <a:bodyPr/>
                    <a:lstStyle/>
                    <a:p>
                      <a:r>
                        <a:rPr lang="en-US" dirty="0" smtClean="0"/>
                        <a:t>Appointment</a:t>
                      </a:r>
                      <a:endParaRPr lang="en-US" dirty="0"/>
                    </a:p>
                  </a:txBody>
                  <a:tcPr/>
                </a:tc>
              </a:tr>
              <a:tr h="370840">
                <a:tc>
                  <a:txBody>
                    <a:bodyPr/>
                    <a:lstStyle/>
                    <a:p>
                      <a:r>
                        <a:rPr lang="en-US" dirty="0" smtClean="0"/>
                        <a:t>1</a:t>
                      </a:r>
                      <a:endParaRPr lang="en-US" dirty="0"/>
                    </a:p>
                  </a:txBody>
                  <a:tcPr/>
                </a:tc>
                <a:tc>
                  <a:txBody>
                    <a:bodyPr/>
                    <a:lstStyle/>
                    <a:p>
                      <a:r>
                        <a:rPr lang="en-US" dirty="0" err="1" smtClean="0"/>
                        <a:t>Mdm</a:t>
                      </a:r>
                      <a:r>
                        <a:rPr lang="en-US" dirty="0" smtClean="0"/>
                        <a:t> Tong Wee </a:t>
                      </a:r>
                      <a:r>
                        <a:rPr lang="en-US" dirty="0" err="1" smtClean="0"/>
                        <a:t>Heng</a:t>
                      </a:r>
                      <a:endParaRPr lang="en-US" dirty="0"/>
                    </a:p>
                  </a:txBody>
                  <a:tcPr/>
                </a:tc>
                <a:tc>
                  <a:txBody>
                    <a:bodyPr/>
                    <a:lstStyle/>
                    <a:p>
                      <a:r>
                        <a:rPr lang="en-US" dirty="0" err="1" smtClean="0"/>
                        <a:t>Hd</a:t>
                      </a:r>
                      <a:r>
                        <a:rPr lang="en-US" dirty="0" smtClean="0"/>
                        <a:t> FEG</a:t>
                      </a:r>
                      <a:endParaRPr lang="en-US" dirty="0"/>
                    </a:p>
                  </a:txBody>
                  <a:tcPr/>
                </a:tc>
              </a:tr>
              <a:tr h="370840">
                <a:tc>
                  <a:txBody>
                    <a:bodyPr/>
                    <a:lstStyle/>
                    <a:p>
                      <a:r>
                        <a:rPr lang="en-US" dirty="0" smtClean="0"/>
                        <a:t>2</a:t>
                      </a:r>
                      <a:endParaRPr lang="en-US" dirty="0"/>
                    </a:p>
                  </a:txBody>
                  <a:tcPr/>
                </a:tc>
                <a:tc>
                  <a:txBody>
                    <a:bodyPr/>
                    <a:lstStyle/>
                    <a:p>
                      <a:r>
                        <a:rPr lang="en-US" dirty="0" err="1" smtClean="0"/>
                        <a:t>Mr</a:t>
                      </a:r>
                      <a:r>
                        <a:rPr lang="en-US" dirty="0" smtClean="0"/>
                        <a:t> Christopher </a:t>
                      </a:r>
                      <a:r>
                        <a:rPr lang="en-US" dirty="0" err="1" smtClean="0"/>
                        <a:t>Goh</a:t>
                      </a:r>
                      <a:endParaRPr lang="en-US" dirty="0"/>
                    </a:p>
                  </a:txBody>
                  <a:tcPr/>
                </a:tc>
                <a:tc>
                  <a:txBody>
                    <a:bodyPr/>
                    <a:lstStyle/>
                    <a:p>
                      <a:r>
                        <a:rPr lang="en-US" dirty="0" smtClean="0"/>
                        <a:t>2 IC FEG</a:t>
                      </a:r>
                      <a:endParaRPr lang="en-US" dirty="0"/>
                    </a:p>
                  </a:txBody>
                  <a:tcPr/>
                </a:tc>
              </a:tr>
              <a:tr h="370840">
                <a:tc>
                  <a:txBody>
                    <a:bodyPr/>
                    <a:lstStyle/>
                    <a:p>
                      <a:r>
                        <a:rPr lang="en-US" dirty="0" smtClean="0"/>
                        <a:t>3</a:t>
                      </a:r>
                      <a:endParaRPr lang="en-US" dirty="0"/>
                    </a:p>
                  </a:txBody>
                  <a:tcPr/>
                </a:tc>
                <a:tc>
                  <a:txBody>
                    <a:bodyPr/>
                    <a:lstStyle/>
                    <a:p>
                      <a:r>
                        <a:rPr lang="en-US" dirty="0" err="1" smtClean="0"/>
                        <a:t>Mr</a:t>
                      </a:r>
                      <a:r>
                        <a:rPr lang="en-US" dirty="0" smtClean="0"/>
                        <a:t> </a:t>
                      </a:r>
                      <a:r>
                        <a:rPr lang="en-US" dirty="0" err="1" smtClean="0"/>
                        <a:t>Rahmat</a:t>
                      </a:r>
                      <a:endParaRPr lang="en-US" dirty="0"/>
                    </a:p>
                  </a:txBody>
                  <a:tcPr/>
                </a:tc>
                <a:tc>
                  <a:txBody>
                    <a:bodyPr/>
                    <a:lstStyle/>
                    <a:p>
                      <a:r>
                        <a:rPr lang="en-US" dirty="0" err="1" smtClean="0"/>
                        <a:t>Hd</a:t>
                      </a:r>
                      <a:r>
                        <a:rPr lang="en-US" dirty="0" smtClean="0"/>
                        <a:t> FET 1</a:t>
                      </a:r>
                      <a:endParaRPr lang="en-US" dirty="0"/>
                    </a:p>
                  </a:txBody>
                  <a:tcPr/>
                </a:tc>
              </a:tr>
              <a:tr h="370840">
                <a:tc>
                  <a:txBody>
                    <a:bodyPr/>
                    <a:lstStyle/>
                    <a:p>
                      <a:r>
                        <a:rPr lang="en-US" dirty="0" smtClean="0"/>
                        <a:t>4</a:t>
                      </a:r>
                      <a:endParaRPr lang="en-US" dirty="0"/>
                    </a:p>
                  </a:txBody>
                  <a:tcPr/>
                </a:tc>
                <a:tc>
                  <a:txBody>
                    <a:bodyPr/>
                    <a:lstStyle/>
                    <a:p>
                      <a:r>
                        <a:rPr lang="en-US" dirty="0" err="1" smtClean="0"/>
                        <a:t>Mr</a:t>
                      </a:r>
                      <a:r>
                        <a:rPr lang="en-US" dirty="0" smtClean="0"/>
                        <a:t> Chin </a:t>
                      </a:r>
                      <a:r>
                        <a:rPr lang="en-US" dirty="0" err="1" smtClean="0"/>
                        <a:t>Kwek</a:t>
                      </a:r>
                      <a:r>
                        <a:rPr lang="en-US" dirty="0" smtClean="0"/>
                        <a:t> </a:t>
                      </a:r>
                      <a:r>
                        <a:rPr lang="en-US" dirty="0" err="1" smtClean="0"/>
                        <a:t>Siong</a:t>
                      </a:r>
                      <a:endParaRPr lang="en-US" dirty="0"/>
                    </a:p>
                  </a:txBody>
                  <a:tcPr/>
                </a:tc>
                <a:tc>
                  <a:txBody>
                    <a:bodyPr/>
                    <a:lstStyle/>
                    <a:p>
                      <a:r>
                        <a:rPr lang="en-US" dirty="0" smtClean="0"/>
                        <a:t>FET 1 Member</a:t>
                      </a:r>
                      <a:endParaRPr lang="en-US" dirty="0"/>
                    </a:p>
                  </a:txBody>
                  <a:tcPr/>
                </a:tc>
              </a:tr>
              <a:tr h="370840">
                <a:tc>
                  <a:txBody>
                    <a:bodyPr/>
                    <a:lstStyle/>
                    <a:p>
                      <a:r>
                        <a:rPr lang="en-US" dirty="0" smtClean="0"/>
                        <a:t>5</a:t>
                      </a:r>
                      <a:endParaRPr lang="en-US" dirty="0"/>
                    </a:p>
                  </a:txBody>
                  <a:tcPr/>
                </a:tc>
                <a:tc>
                  <a:txBody>
                    <a:bodyPr/>
                    <a:lstStyle/>
                    <a:p>
                      <a:r>
                        <a:rPr lang="en-US" dirty="0" err="1" smtClean="0"/>
                        <a:t>Mr</a:t>
                      </a:r>
                      <a:r>
                        <a:rPr lang="en-US" dirty="0" smtClean="0"/>
                        <a:t> </a:t>
                      </a:r>
                      <a:r>
                        <a:rPr lang="en-US" dirty="0" err="1" smtClean="0"/>
                        <a:t>Sulaiman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1 Member</a:t>
                      </a:r>
                    </a:p>
                  </a:txBody>
                  <a:tcPr/>
                </a:tc>
              </a:tr>
              <a:tr h="370840">
                <a:tc>
                  <a:txBody>
                    <a:bodyPr/>
                    <a:lstStyle/>
                    <a:p>
                      <a:r>
                        <a:rPr lang="en-US" dirty="0" smtClean="0"/>
                        <a:t>6</a:t>
                      </a:r>
                      <a:endParaRPr lang="en-US" dirty="0"/>
                    </a:p>
                  </a:txBody>
                  <a:tcPr/>
                </a:tc>
                <a:tc>
                  <a:txBody>
                    <a:bodyPr/>
                    <a:lstStyle/>
                    <a:p>
                      <a:r>
                        <a:rPr lang="en-US" dirty="0" err="1" smtClean="0"/>
                        <a:t>Mr</a:t>
                      </a:r>
                      <a:r>
                        <a:rPr lang="en-US" dirty="0" smtClean="0"/>
                        <a:t> </a:t>
                      </a:r>
                      <a:r>
                        <a:rPr lang="en-US" dirty="0" err="1" smtClean="0"/>
                        <a:t>Kumaravel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1 Member</a:t>
                      </a:r>
                    </a:p>
                  </a:txBody>
                  <a:tcPr/>
                </a:tc>
              </a:tr>
              <a:tr h="370840">
                <a:tc>
                  <a:txBody>
                    <a:bodyPr/>
                    <a:lstStyle/>
                    <a:p>
                      <a:r>
                        <a:rPr lang="en-US" dirty="0" smtClean="0"/>
                        <a:t>7</a:t>
                      </a:r>
                      <a:endParaRPr lang="en-US" dirty="0"/>
                    </a:p>
                  </a:txBody>
                  <a:tcPr/>
                </a:tc>
                <a:tc>
                  <a:txBody>
                    <a:bodyPr/>
                    <a:lstStyle/>
                    <a:p>
                      <a:r>
                        <a:rPr lang="en-US" dirty="0" err="1" smtClean="0"/>
                        <a:t>Mr</a:t>
                      </a:r>
                      <a:r>
                        <a:rPr lang="en-US" baseline="0" dirty="0" smtClean="0"/>
                        <a:t> Lee </a:t>
                      </a:r>
                      <a:r>
                        <a:rPr lang="en-US" baseline="0" dirty="0" err="1" smtClean="0"/>
                        <a:t>Meng</a:t>
                      </a:r>
                      <a:r>
                        <a:rPr lang="en-US" baseline="0" dirty="0" smtClean="0"/>
                        <a:t> </a:t>
                      </a:r>
                      <a:r>
                        <a:rPr lang="en-US" baseline="0" dirty="0" err="1" smtClean="0"/>
                        <a:t>Teck</a:t>
                      </a:r>
                      <a:endParaRPr lang="en-US" dirty="0"/>
                    </a:p>
                  </a:txBody>
                  <a:tcPr/>
                </a:tc>
                <a:tc>
                  <a:txBody>
                    <a:bodyPr/>
                    <a:lstStyle/>
                    <a:p>
                      <a:r>
                        <a:rPr lang="en-US" dirty="0" err="1" smtClean="0"/>
                        <a:t>Hd</a:t>
                      </a:r>
                      <a:r>
                        <a:rPr lang="en-US" baseline="0" dirty="0" smtClean="0"/>
                        <a:t> FET 2</a:t>
                      </a:r>
                      <a:endParaRPr lang="en-US" dirty="0"/>
                    </a:p>
                  </a:txBody>
                  <a:tcPr/>
                </a:tc>
              </a:tr>
              <a:tr h="370840">
                <a:tc>
                  <a:txBody>
                    <a:bodyPr/>
                    <a:lstStyle/>
                    <a:p>
                      <a:r>
                        <a:rPr lang="en-US" dirty="0" smtClean="0"/>
                        <a:t>8</a:t>
                      </a:r>
                      <a:endParaRPr lang="en-US" dirty="0"/>
                    </a:p>
                  </a:txBody>
                  <a:tcPr/>
                </a:tc>
                <a:tc>
                  <a:txBody>
                    <a:bodyPr/>
                    <a:lstStyle/>
                    <a:p>
                      <a:r>
                        <a:rPr lang="en-US" dirty="0" err="1" smtClean="0"/>
                        <a:t>Mr</a:t>
                      </a:r>
                      <a:r>
                        <a:rPr lang="en-US" dirty="0" smtClean="0"/>
                        <a:t> Andrew See</a:t>
                      </a:r>
                      <a:endParaRPr lang="en-US" dirty="0"/>
                    </a:p>
                  </a:txBody>
                  <a:tcPr/>
                </a:tc>
                <a:tc>
                  <a:txBody>
                    <a:bodyPr/>
                    <a:lstStyle/>
                    <a:p>
                      <a:r>
                        <a:rPr lang="en-US" dirty="0" smtClean="0"/>
                        <a:t>FET </a:t>
                      </a:r>
                      <a:r>
                        <a:rPr lang="en-US" dirty="0" smtClean="0"/>
                        <a:t>2 </a:t>
                      </a:r>
                      <a:r>
                        <a:rPr lang="en-US" dirty="0" smtClean="0"/>
                        <a:t>Member</a:t>
                      </a:r>
                      <a:endParaRPr lang="en-US" dirty="0"/>
                    </a:p>
                  </a:txBody>
                  <a:tcPr/>
                </a:tc>
              </a:tr>
              <a:tr h="370840">
                <a:tc>
                  <a:txBody>
                    <a:bodyPr/>
                    <a:lstStyle/>
                    <a:p>
                      <a:r>
                        <a:rPr lang="en-US" dirty="0" smtClean="0"/>
                        <a:t>9</a:t>
                      </a:r>
                      <a:endParaRPr lang="en-US" dirty="0"/>
                    </a:p>
                  </a:txBody>
                  <a:tcPr/>
                </a:tc>
                <a:tc>
                  <a:txBody>
                    <a:bodyPr/>
                    <a:lstStyle/>
                    <a:p>
                      <a:r>
                        <a:rPr lang="en-US" dirty="0" err="1" smtClean="0"/>
                        <a:t>Mr</a:t>
                      </a:r>
                      <a:r>
                        <a:rPr lang="en-US" dirty="0" smtClean="0"/>
                        <a:t> Sean </a:t>
                      </a:r>
                      <a:r>
                        <a:rPr lang="en-US" dirty="0" err="1" smtClean="0"/>
                        <a:t>Loh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a:t>
                      </a:r>
                      <a:r>
                        <a:rPr lang="en-US" dirty="0" smtClean="0"/>
                        <a:t>2 </a:t>
                      </a:r>
                      <a:r>
                        <a:rPr lang="en-US" dirty="0" smtClean="0"/>
                        <a:t>Member</a:t>
                      </a:r>
                    </a:p>
                  </a:txBody>
                  <a:tcPr/>
                </a:tc>
              </a:tr>
              <a:tr h="370840">
                <a:tc>
                  <a:txBody>
                    <a:bodyPr/>
                    <a:lstStyle/>
                    <a:p>
                      <a:r>
                        <a:rPr lang="en-US" dirty="0" smtClean="0"/>
                        <a:t>10</a:t>
                      </a:r>
                      <a:endParaRPr lang="en-US" dirty="0"/>
                    </a:p>
                  </a:txBody>
                  <a:tcPr/>
                </a:tc>
                <a:tc>
                  <a:txBody>
                    <a:bodyPr/>
                    <a:lstStyle/>
                    <a:p>
                      <a:r>
                        <a:rPr lang="en-US" dirty="0" err="1" smtClean="0"/>
                        <a:t>Mr</a:t>
                      </a:r>
                      <a:r>
                        <a:rPr lang="en-US" dirty="0" smtClean="0"/>
                        <a:t> Ng Ah </a:t>
                      </a:r>
                      <a:r>
                        <a:rPr lang="en-US" dirty="0" err="1" smtClean="0"/>
                        <a:t>Seng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a:t>
                      </a:r>
                      <a:r>
                        <a:rPr lang="en-US" dirty="0" smtClean="0"/>
                        <a:t>2 </a:t>
                      </a:r>
                      <a:r>
                        <a:rPr lang="en-US" dirty="0" smtClean="0"/>
                        <a:t>Member</a:t>
                      </a:r>
                    </a:p>
                  </a:txBody>
                  <a:tcPr/>
                </a:tc>
              </a:tr>
              <a:tr h="370840">
                <a:tc>
                  <a:txBody>
                    <a:bodyPr/>
                    <a:lstStyle/>
                    <a:p>
                      <a:r>
                        <a:rPr lang="en-US" dirty="0" smtClean="0"/>
                        <a:t>11</a:t>
                      </a:r>
                      <a:endParaRPr lang="en-US" dirty="0"/>
                    </a:p>
                  </a:txBody>
                  <a:tcPr/>
                </a:tc>
                <a:tc>
                  <a:txBody>
                    <a:bodyPr/>
                    <a:lstStyle/>
                    <a:p>
                      <a:r>
                        <a:rPr lang="en-US" dirty="0" err="1" smtClean="0"/>
                        <a:t>Mr</a:t>
                      </a:r>
                      <a:r>
                        <a:rPr lang="en-US" baseline="0" dirty="0" smtClean="0"/>
                        <a:t> </a:t>
                      </a:r>
                      <a:r>
                        <a:rPr lang="en-US" baseline="0" dirty="0" err="1" smtClean="0"/>
                        <a:t>Liew</a:t>
                      </a:r>
                      <a:r>
                        <a:rPr lang="en-US" baseline="0" dirty="0" smtClean="0"/>
                        <a:t> Wei Yang</a:t>
                      </a:r>
                      <a:endParaRPr lang="en-US" dirty="0"/>
                    </a:p>
                  </a:txBody>
                  <a:tcPr/>
                </a:tc>
                <a:tc>
                  <a:txBody>
                    <a:bodyPr/>
                    <a:lstStyle/>
                    <a:p>
                      <a:r>
                        <a:rPr lang="en-US" dirty="0" err="1" smtClean="0"/>
                        <a:t>Hd</a:t>
                      </a:r>
                      <a:r>
                        <a:rPr lang="en-US" dirty="0" smtClean="0"/>
                        <a:t> FET 3</a:t>
                      </a:r>
                      <a:endParaRPr lang="en-US" dirty="0"/>
                    </a:p>
                  </a:txBody>
                  <a:tcPr/>
                </a:tc>
              </a:tr>
              <a:tr h="370840">
                <a:tc>
                  <a:txBody>
                    <a:bodyPr/>
                    <a:lstStyle/>
                    <a:p>
                      <a:r>
                        <a:rPr lang="en-US" dirty="0" smtClean="0"/>
                        <a:t>12</a:t>
                      </a:r>
                      <a:endParaRPr lang="en-US" dirty="0"/>
                    </a:p>
                  </a:txBody>
                  <a:tcPr/>
                </a:tc>
                <a:tc>
                  <a:txBody>
                    <a:bodyPr/>
                    <a:lstStyle/>
                    <a:p>
                      <a:r>
                        <a:rPr lang="en-US" dirty="0" err="1" smtClean="0"/>
                        <a:t>Mr</a:t>
                      </a:r>
                      <a:r>
                        <a:rPr lang="en-US" dirty="0" smtClean="0"/>
                        <a:t> Caleb</a:t>
                      </a:r>
                      <a:r>
                        <a:rPr lang="en-US" baseline="0" dirty="0" smtClean="0"/>
                        <a:t> Yap</a:t>
                      </a:r>
                      <a:endParaRPr lang="en-US" dirty="0"/>
                    </a:p>
                  </a:txBody>
                  <a:tcPr/>
                </a:tc>
                <a:tc>
                  <a:txBody>
                    <a:bodyPr/>
                    <a:lstStyle/>
                    <a:p>
                      <a:r>
                        <a:rPr lang="en-US" dirty="0" smtClean="0"/>
                        <a:t>FET </a:t>
                      </a:r>
                      <a:r>
                        <a:rPr lang="en-US" dirty="0" smtClean="0"/>
                        <a:t>3 </a:t>
                      </a:r>
                      <a:r>
                        <a:rPr lang="en-US" dirty="0" smtClean="0"/>
                        <a:t>Member</a:t>
                      </a:r>
                      <a:endParaRPr lang="en-US" dirty="0"/>
                    </a:p>
                  </a:txBody>
                  <a:tcPr/>
                </a:tc>
              </a:tr>
              <a:tr h="370840">
                <a:tc>
                  <a:txBody>
                    <a:bodyPr/>
                    <a:lstStyle/>
                    <a:p>
                      <a:r>
                        <a:rPr lang="en-US" dirty="0" smtClean="0"/>
                        <a:t>13</a:t>
                      </a:r>
                      <a:endParaRPr lang="en-US" dirty="0"/>
                    </a:p>
                  </a:txBody>
                  <a:tcPr/>
                </a:tc>
                <a:tc>
                  <a:txBody>
                    <a:bodyPr/>
                    <a:lstStyle/>
                    <a:p>
                      <a:r>
                        <a:rPr lang="en-US" dirty="0" err="1" smtClean="0"/>
                        <a:t>Mr</a:t>
                      </a:r>
                      <a:r>
                        <a:rPr lang="en-US" dirty="0" smtClean="0"/>
                        <a:t> Jordan </a:t>
                      </a:r>
                      <a:r>
                        <a:rPr lang="en-US" dirty="0" err="1" smtClean="0"/>
                        <a:t>Loh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a:t>
                      </a:r>
                      <a:r>
                        <a:rPr lang="en-US" dirty="0" smtClean="0"/>
                        <a:t>3 </a:t>
                      </a:r>
                      <a:r>
                        <a:rPr lang="en-US" dirty="0" smtClean="0"/>
                        <a:t>Member</a:t>
                      </a:r>
                    </a:p>
                  </a:txBody>
                  <a:tcPr/>
                </a:tc>
              </a:tr>
              <a:tr h="370840">
                <a:tc>
                  <a:txBody>
                    <a:bodyPr/>
                    <a:lstStyle/>
                    <a:p>
                      <a:r>
                        <a:rPr lang="en-US" dirty="0" smtClean="0"/>
                        <a:t>14</a:t>
                      </a:r>
                      <a:endParaRPr lang="en-US" dirty="0"/>
                    </a:p>
                  </a:txBody>
                  <a:tcPr/>
                </a:tc>
                <a:tc>
                  <a:txBody>
                    <a:bodyPr/>
                    <a:lstStyle/>
                    <a:p>
                      <a:r>
                        <a:rPr lang="en-US" dirty="0" err="1" smtClean="0"/>
                        <a:t>Mr</a:t>
                      </a:r>
                      <a:r>
                        <a:rPr lang="en-US" baseline="0" dirty="0" smtClean="0"/>
                        <a:t> Mohamed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FET </a:t>
                      </a:r>
                      <a:r>
                        <a:rPr lang="en-US" dirty="0" smtClean="0"/>
                        <a:t>3 </a:t>
                      </a:r>
                      <a:r>
                        <a:rPr lang="en-US" dirty="0" smtClean="0"/>
                        <a:t>Member</a:t>
                      </a:r>
                    </a:p>
                  </a:txBody>
                  <a:tcPr/>
                </a:tc>
              </a:tr>
            </a:tbl>
          </a:graphicData>
        </a:graphic>
      </p:graphicFrame>
    </p:spTree>
    <p:extLst>
      <p:ext uri="{BB962C8B-B14F-4D97-AF65-F5344CB8AC3E}">
        <p14:creationId xmlns:p14="http://schemas.microsoft.com/office/powerpoint/2010/main" val="29100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Tasks of FET </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FET 1:</a:t>
            </a:r>
          </a:p>
          <a:p>
            <a:pPr lvl="1"/>
            <a:r>
              <a:rPr lang="en-US" dirty="0" smtClean="0"/>
              <a:t>Collection of Fire-Fighting Equipment along the way.</a:t>
            </a:r>
          </a:p>
          <a:p>
            <a:pPr lvl="1"/>
            <a:r>
              <a:rPr lang="en-US" dirty="0" smtClean="0"/>
              <a:t>Assessing the Fire.</a:t>
            </a:r>
          </a:p>
          <a:p>
            <a:pPr lvl="1"/>
            <a:r>
              <a:rPr lang="en-US" dirty="0" smtClean="0"/>
              <a:t>Rescue any casualty and marking of the Casualty point. </a:t>
            </a:r>
          </a:p>
          <a:p>
            <a:pPr lvl="1"/>
            <a:r>
              <a:rPr lang="en-US" dirty="0" smtClean="0"/>
              <a:t>Fight the Fire and update </a:t>
            </a:r>
            <a:r>
              <a:rPr lang="en-US" dirty="0" err="1" smtClean="0"/>
              <a:t>Hd</a:t>
            </a:r>
            <a:r>
              <a:rPr lang="en-US" dirty="0" smtClean="0"/>
              <a:t> FET.</a:t>
            </a:r>
          </a:p>
          <a:p>
            <a:r>
              <a:rPr lang="en-US" b="1" dirty="0" smtClean="0"/>
              <a:t>FET 2/ 3:</a:t>
            </a:r>
          </a:p>
          <a:p>
            <a:pPr lvl="1"/>
            <a:r>
              <a:rPr lang="en-US" dirty="0" smtClean="0"/>
              <a:t>Collection of Fire-Fighting Equipment.</a:t>
            </a:r>
          </a:p>
          <a:p>
            <a:pPr lvl="1"/>
            <a:r>
              <a:rPr lang="en-US" dirty="0" smtClean="0"/>
              <a:t>Assist FEG 1 on the fighting of fire until the arrival of SCDF.</a:t>
            </a:r>
          </a:p>
          <a:p>
            <a:pPr marL="0"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76388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 Safety in School</a:t>
            </a:r>
            <a:endParaRPr lang="en-US" b="1" dirty="0"/>
          </a:p>
        </p:txBody>
      </p:sp>
      <p:sp>
        <p:nvSpPr>
          <p:cNvPr id="3" name="Content Placeholder 2"/>
          <p:cNvSpPr>
            <a:spLocks noGrp="1"/>
          </p:cNvSpPr>
          <p:nvPr>
            <p:ph idx="1"/>
          </p:nvPr>
        </p:nvSpPr>
        <p:spPr/>
        <p:txBody>
          <a:bodyPr>
            <a:normAutofit/>
          </a:bodyPr>
          <a:lstStyle/>
          <a:p>
            <a:r>
              <a:rPr lang="en-US" dirty="0" smtClean="0"/>
              <a:t>Types of Fire-Fighting Equipment:</a:t>
            </a:r>
          </a:p>
          <a:p>
            <a:pPr lvl="1"/>
            <a:r>
              <a:rPr lang="en-US" dirty="0" smtClean="0"/>
              <a:t>Dry Powder Fire Extinguisher and Fire Hydrant.</a:t>
            </a:r>
          </a:p>
          <a:p>
            <a:r>
              <a:rPr lang="en-US" dirty="0" smtClean="0"/>
              <a:t>Hot Spots </a:t>
            </a:r>
            <a:r>
              <a:rPr lang="en-US" dirty="0" smtClean="0">
                <a:solidFill>
                  <a:srgbClr val="FFC000"/>
                </a:solidFill>
              </a:rPr>
              <a:t>(To include the location)</a:t>
            </a:r>
            <a:r>
              <a:rPr lang="en-US" dirty="0" smtClean="0"/>
              <a:t>:</a:t>
            </a:r>
          </a:p>
          <a:p>
            <a:pPr lvl="1"/>
            <a:r>
              <a:rPr lang="en-US" dirty="0" smtClean="0"/>
              <a:t>Canteen</a:t>
            </a:r>
          </a:p>
          <a:p>
            <a:pPr lvl="1"/>
            <a:r>
              <a:rPr lang="en-US" dirty="0" smtClean="0"/>
              <a:t>Laboratory</a:t>
            </a:r>
          </a:p>
          <a:p>
            <a:pPr lvl="1"/>
            <a:r>
              <a:rPr lang="en-US" dirty="0" smtClean="0"/>
              <a:t>F&amp;N lab</a:t>
            </a:r>
          </a:p>
          <a:p>
            <a:r>
              <a:rPr lang="en-US" dirty="0" smtClean="0">
                <a:solidFill>
                  <a:srgbClr val="FFC000"/>
                </a:solidFill>
              </a:rPr>
              <a:t>Location of Fire-Fighting Equipment and evacuation route?</a:t>
            </a:r>
          </a:p>
          <a:p>
            <a:endParaRPr lang="en-US" dirty="0"/>
          </a:p>
        </p:txBody>
      </p:sp>
    </p:spTree>
    <p:extLst>
      <p:ext uri="{BB962C8B-B14F-4D97-AF65-F5344CB8AC3E}">
        <p14:creationId xmlns:p14="http://schemas.microsoft.com/office/powerpoint/2010/main" val="160990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1145</Words>
  <Application>Microsoft Office PowerPoint</Application>
  <PresentationFormat>On-screen Show (4:3)</PresentationFormat>
  <Paragraphs>174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Fire Extinguishing Team(FET) Briefing</vt:lpstr>
      <vt:lpstr>Objectives</vt:lpstr>
      <vt:lpstr>Fire Emergency Procedure/ Plan</vt:lpstr>
      <vt:lpstr>Fire Emergency Procedure/ Plan</vt:lpstr>
      <vt:lpstr>Fire Emergency Procedure/ Plan</vt:lpstr>
      <vt:lpstr>Fire Emergency Procedure/ Plan</vt:lpstr>
      <vt:lpstr>FEG members</vt:lpstr>
      <vt:lpstr>Tasks of FET </vt:lpstr>
      <vt:lpstr>Fire Safety in School</vt:lpstr>
      <vt:lpstr>Classification of Fires</vt:lpstr>
      <vt:lpstr>Use of Fire Extinguisher </vt:lpstr>
      <vt:lpstr>Fire Access Panel</vt:lpstr>
      <vt:lpstr>Degree of Burns</vt:lpstr>
      <vt:lpstr>Total Defence Day Programme</vt:lpstr>
    </vt:vector>
  </TitlesOfParts>
  <Company>MOE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Extinguishing Team</dc:title>
  <dc:creator>Ng Kiok Wee</dc:creator>
  <cp:lastModifiedBy>Ng Kiok Wee</cp:lastModifiedBy>
  <cp:revision>42</cp:revision>
  <dcterms:created xsi:type="dcterms:W3CDTF">2013-02-13T01:23:49Z</dcterms:created>
  <dcterms:modified xsi:type="dcterms:W3CDTF">2013-02-13T06:52:42Z</dcterms:modified>
</cp:coreProperties>
</file>