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1" r:id="rId3"/>
    <p:sldId id="257" r:id="rId4"/>
    <p:sldId id="259" r:id="rId5"/>
    <p:sldId id="260" r:id="rId6"/>
    <p:sldId id="263" r:id="rId7"/>
    <p:sldId id="266" r:id="rId8"/>
    <p:sldId id="264" r:id="rId9"/>
    <p:sldId id="262" r:id="rId10"/>
    <p:sldId id="277" r:id="rId11"/>
    <p:sldId id="272" r:id="rId12"/>
    <p:sldId id="276" r:id="rId13"/>
    <p:sldId id="267" r:id="rId14"/>
    <p:sldId id="265" r:id="rId15"/>
    <p:sldId id="282" r:id="rId16"/>
    <p:sldId id="269" r:id="rId17"/>
    <p:sldId id="271" r:id="rId18"/>
    <p:sldId id="270" r:id="rId19"/>
    <p:sldId id="278" r:id="rId20"/>
    <p:sldId id="275" r:id="rId21"/>
    <p:sldId id="279" r:id="rId22"/>
    <p:sldId id="285" r:id="rId23"/>
    <p:sldId id="286" r:id="rId24"/>
    <p:sldId id="291" r:id="rId25"/>
    <p:sldId id="284" r:id="rId26"/>
    <p:sldId id="289" r:id="rId27"/>
    <p:sldId id="290" r:id="rId28"/>
    <p:sldId id="288" r:id="rId29"/>
    <p:sldId id="287" r:id="rId30"/>
    <p:sldId id="292" r:id="rId31"/>
    <p:sldId id="258" r:id="rId32"/>
    <p:sldId id="27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n Thomas" initials="AT" lastIdx="1" clrIdx="0">
    <p:extLst>
      <p:ext uri="{19B8F6BF-5375-455C-9EA6-DF929625EA0E}">
        <p15:presenceInfo xmlns:p15="http://schemas.microsoft.com/office/powerpoint/2012/main" userId="Alan Thom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sorterViewPr>
    <p:cViewPr>
      <p:scale>
        <a:sx n="100" d="100"/>
        <a:sy n="100" d="100"/>
      </p:scale>
      <p:origin x="0" y="-6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9045F9-A163-4CA1-AD34-EB5E4F4DFF3C}" type="datetimeFigureOut">
              <a:rPr lang="en-IN" smtClean="0"/>
              <a:t>03-03-2021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F3F356-F86B-4C18-BCAA-EE9FD831177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68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045F9-A163-4CA1-AD34-EB5E4F4DFF3C}" type="datetimeFigureOut">
              <a:rPr lang="en-IN" smtClean="0"/>
              <a:t>03-03-2021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F3F356-F86B-4C18-BCAA-EE9FD8311772}" type="slidenum">
              <a:rPr lang="en-IN" smtClean="0"/>
              <a:t>‹#›</a:t>
            </a:fld>
            <a:endParaRPr lang="en-IN"/>
          </a:p>
        </p:txBody>
      </p:sp>
    </p:spTree>
    <p:extLst>
      <p:ext uri="{BB962C8B-B14F-4D97-AF65-F5344CB8AC3E}">
        <p14:creationId xmlns:p14="http://schemas.microsoft.com/office/powerpoint/2010/main" val="243990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045F9-A163-4CA1-AD34-EB5E4F4DFF3C}" type="datetimeFigureOut">
              <a:rPr lang="en-IN" smtClean="0"/>
              <a:t>03-03-2021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F3F356-F86B-4C18-BCAA-EE9FD8311772}" type="slidenum">
              <a:rPr lang="en-IN" smtClean="0"/>
              <a:t>‹#›</a:t>
            </a:fld>
            <a:endParaRPr lang="en-IN"/>
          </a:p>
        </p:txBody>
      </p:sp>
    </p:spTree>
    <p:extLst>
      <p:ext uri="{BB962C8B-B14F-4D97-AF65-F5344CB8AC3E}">
        <p14:creationId xmlns:p14="http://schemas.microsoft.com/office/powerpoint/2010/main" val="4120365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045F9-A163-4CA1-AD34-EB5E4F4DFF3C}" type="datetimeFigureOut">
              <a:rPr lang="en-IN" smtClean="0"/>
              <a:t>03-03-2021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F3F356-F86B-4C18-BCAA-EE9FD8311772}" type="slidenum">
              <a:rPr lang="en-IN" smtClean="0"/>
              <a:t>‹#›</a:t>
            </a:fld>
            <a:endParaRPr lang="en-IN"/>
          </a:p>
        </p:txBody>
      </p:sp>
    </p:spTree>
    <p:extLst>
      <p:ext uri="{BB962C8B-B14F-4D97-AF65-F5344CB8AC3E}">
        <p14:creationId xmlns:p14="http://schemas.microsoft.com/office/powerpoint/2010/main" val="2852831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9045F9-A163-4CA1-AD34-EB5E4F4DFF3C}" type="datetimeFigureOut">
              <a:rPr lang="en-IN" smtClean="0"/>
              <a:t>03-03-2021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F3F356-F86B-4C18-BCAA-EE9FD831177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2736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9045F9-A163-4CA1-AD34-EB5E4F4DFF3C}" type="datetimeFigureOut">
              <a:rPr lang="en-IN" smtClean="0"/>
              <a:t>03-03-2021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F3F356-F86B-4C18-BCAA-EE9FD8311772}" type="slidenum">
              <a:rPr lang="en-IN" smtClean="0"/>
              <a:t>‹#›</a:t>
            </a:fld>
            <a:endParaRPr lang="en-IN"/>
          </a:p>
        </p:txBody>
      </p:sp>
    </p:spTree>
    <p:extLst>
      <p:ext uri="{BB962C8B-B14F-4D97-AF65-F5344CB8AC3E}">
        <p14:creationId xmlns:p14="http://schemas.microsoft.com/office/powerpoint/2010/main" val="1873006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9045F9-A163-4CA1-AD34-EB5E4F4DFF3C}" type="datetimeFigureOut">
              <a:rPr lang="en-IN" smtClean="0"/>
              <a:t>03-03-2021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F3F356-F86B-4C18-BCAA-EE9FD8311772}" type="slidenum">
              <a:rPr lang="en-IN" smtClean="0"/>
              <a:t>‹#›</a:t>
            </a:fld>
            <a:endParaRPr lang="en-IN"/>
          </a:p>
        </p:txBody>
      </p:sp>
    </p:spTree>
    <p:extLst>
      <p:ext uri="{BB962C8B-B14F-4D97-AF65-F5344CB8AC3E}">
        <p14:creationId xmlns:p14="http://schemas.microsoft.com/office/powerpoint/2010/main" val="4204121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9045F9-A163-4CA1-AD34-EB5E4F4DFF3C}" type="datetimeFigureOut">
              <a:rPr lang="en-IN" smtClean="0"/>
              <a:t>03-03-2021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F3F356-F86B-4C18-BCAA-EE9FD8311772}" type="slidenum">
              <a:rPr lang="en-IN" smtClean="0"/>
              <a:t>‹#›</a:t>
            </a:fld>
            <a:endParaRPr lang="en-IN"/>
          </a:p>
        </p:txBody>
      </p:sp>
    </p:spTree>
    <p:extLst>
      <p:ext uri="{BB962C8B-B14F-4D97-AF65-F5344CB8AC3E}">
        <p14:creationId xmlns:p14="http://schemas.microsoft.com/office/powerpoint/2010/main" val="404761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C9045F9-A163-4CA1-AD34-EB5E4F4DFF3C}" type="datetimeFigureOut">
              <a:rPr lang="en-IN" smtClean="0"/>
              <a:t>03-03-2021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EF3F356-F86B-4C18-BCAA-EE9FD8311772}" type="slidenum">
              <a:rPr lang="en-IN" smtClean="0"/>
              <a:t>‹#›</a:t>
            </a:fld>
            <a:endParaRPr lang="en-IN"/>
          </a:p>
        </p:txBody>
      </p:sp>
    </p:spTree>
    <p:extLst>
      <p:ext uri="{BB962C8B-B14F-4D97-AF65-F5344CB8AC3E}">
        <p14:creationId xmlns:p14="http://schemas.microsoft.com/office/powerpoint/2010/main" val="1467745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C9045F9-A163-4CA1-AD34-EB5E4F4DFF3C}" type="datetimeFigureOut">
              <a:rPr lang="en-IN" smtClean="0"/>
              <a:t>03-03-2021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EF3F356-F86B-4C18-BCAA-EE9FD8311772}" type="slidenum">
              <a:rPr lang="en-IN" smtClean="0"/>
              <a:t>‹#›</a:t>
            </a:fld>
            <a:endParaRPr lang="en-IN"/>
          </a:p>
        </p:txBody>
      </p:sp>
    </p:spTree>
    <p:extLst>
      <p:ext uri="{BB962C8B-B14F-4D97-AF65-F5344CB8AC3E}">
        <p14:creationId xmlns:p14="http://schemas.microsoft.com/office/powerpoint/2010/main" val="2239927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9045F9-A163-4CA1-AD34-EB5E4F4DFF3C}" type="datetimeFigureOut">
              <a:rPr lang="en-IN" smtClean="0"/>
              <a:t>03-03-2021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F3F356-F86B-4C18-BCAA-EE9FD8311772}" type="slidenum">
              <a:rPr lang="en-IN" smtClean="0"/>
              <a:t>‹#›</a:t>
            </a:fld>
            <a:endParaRPr lang="en-IN"/>
          </a:p>
        </p:txBody>
      </p:sp>
    </p:spTree>
    <p:extLst>
      <p:ext uri="{BB962C8B-B14F-4D97-AF65-F5344CB8AC3E}">
        <p14:creationId xmlns:p14="http://schemas.microsoft.com/office/powerpoint/2010/main" val="946737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C9045F9-A163-4CA1-AD34-EB5E4F4DFF3C}" type="datetimeFigureOut">
              <a:rPr lang="en-IN" smtClean="0"/>
              <a:t>03-03-2021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EF3F356-F86B-4C18-BCAA-EE9FD831177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5103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5.bin"/><Relationship Id="rId1" Type="http://schemas.openxmlformats.org/officeDocument/2006/relationships/slideLayout" Target="../slideLayouts/slideLayout2.xml"/><Relationship Id="rId4" Type="http://schemas.openxmlformats.org/officeDocument/2006/relationships/hyperlink" Target="https://github.com/alanthomas29/Truck-Platoon-System/tree/main/TruckPlatoonSystem"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edureka.co/java-j2ee-soa-training" TargetMode="External"/><Relationship Id="rId7" Type="http://schemas.openxmlformats.org/officeDocument/2006/relationships/hyperlink" Target="https://www.aptiv.com/insights/article/what-is-sensor-fusion" TargetMode="External"/><Relationship Id="rId2" Type="http://schemas.openxmlformats.org/officeDocument/2006/relationships/hyperlink" Target="https://www.acea.be/uploads/publications/Platooning_roadmap.pdf" TargetMode="External"/><Relationship Id="rId1" Type="http://schemas.openxmlformats.org/officeDocument/2006/relationships/slideLayout" Target="../slideLayouts/slideLayout2.xml"/><Relationship Id="rId6" Type="http://schemas.openxmlformats.org/officeDocument/2006/relationships/hyperlink" Target="https://www.javatpoint.com/socket-programming" TargetMode="External"/><Relationship Id="rId5" Type="http://schemas.openxmlformats.org/officeDocument/2006/relationships/hyperlink" Target="https://www.labroots.com/trending/chemistry-and-physics/7405/band-semi-trailers-truck-platooning" TargetMode="External"/><Relationship Id="rId4" Type="http://schemas.openxmlformats.org/officeDocument/2006/relationships/hyperlink" Target="https://www.geeksforgeeks.org/client-server-mode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EF5DC-2CBA-4A35-AD60-7F97BEC6E92E}"/>
              </a:ext>
            </a:extLst>
          </p:cNvPr>
          <p:cNvSpPr>
            <a:spLocks noGrp="1"/>
          </p:cNvSpPr>
          <p:nvPr>
            <p:ph type="ctrTitle"/>
          </p:nvPr>
        </p:nvSpPr>
        <p:spPr>
          <a:xfrm>
            <a:off x="871492" y="2689537"/>
            <a:ext cx="10058400" cy="2664988"/>
          </a:xfrm>
        </p:spPr>
        <p:txBody>
          <a:bodyPr>
            <a:normAutofit fontScale="90000"/>
          </a:bodyPr>
          <a:lstStyle/>
          <a:p>
            <a:pPr algn="ctr"/>
            <a:r>
              <a:rPr lang="en-IN" sz="6000" b="1" dirty="0"/>
              <a:t>Distributed and Parallel Systems</a:t>
            </a:r>
            <a:br>
              <a:rPr lang="en-IN" sz="6000" b="1" dirty="0"/>
            </a:br>
            <a:br>
              <a:rPr lang="en-IN" sz="6000" dirty="0"/>
            </a:br>
            <a:r>
              <a:rPr lang="en-IN" sz="4400" b="1" u="sng" dirty="0"/>
              <a:t>Truck Platooning System</a:t>
            </a:r>
            <a:br>
              <a:rPr lang="en-IN" sz="4400" dirty="0"/>
            </a:br>
            <a:br>
              <a:rPr lang="en-IN" sz="4400" dirty="0"/>
            </a:br>
            <a:r>
              <a:rPr lang="en-IN" sz="3600" dirty="0"/>
              <a:t>Prof. Stefan </a:t>
            </a:r>
            <a:r>
              <a:rPr lang="en-IN" sz="3600" dirty="0" err="1"/>
              <a:t>Henkler</a:t>
            </a:r>
            <a:r>
              <a:rPr lang="en-IN" sz="3600" dirty="0"/>
              <a:t>, Prof. Olaf Borchert,</a:t>
            </a:r>
            <a:br>
              <a:rPr lang="en-IN" sz="3600" dirty="0"/>
            </a:br>
            <a:r>
              <a:rPr lang="en-IN" sz="3600" dirty="0"/>
              <a:t>Prof . </a:t>
            </a:r>
            <a:r>
              <a:rPr lang="en-IN" sz="3600" dirty="0" err="1"/>
              <a:t>Noura</a:t>
            </a:r>
            <a:r>
              <a:rPr lang="en-IN" sz="3600" dirty="0"/>
              <a:t> </a:t>
            </a:r>
            <a:r>
              <a:rPr lang="en-IN" sz="3600" dirty="0" err="1"/>
              <a:t>Sleibi</a:t>
            </a:r>
            <a:br>
              <a:rPr lang="en-IN" sz="4400" dirty="0"/>
            </a:br>
            <a:br>
              <a:rPr lang="en-IN" sz="4400" dirty="0"/>
            </a:br>
            <a:endParaRPr lang="en-IN" sz="4400" dirty="0"/>
          </a:p>
        </p:txBody>
      </p:sp>
      <p:sp>
        <p:nvSpPr>
          <p:cNvPr id="4" name="TextBox 3">
            <a:extLst>
              <a:ext uri="{FF2B5EF4-FFF2-40B4-BE49-F238E27FC236}">
                <a16:creationId xmlns:a16="http://schemas.microsoft.com/office/drawing/2014/main" id="{7BA6C4BA-A557-48DC-8022-82F24973B460}"/>
              </a:ext>
            </a:extLst>
          </p:cNvPr>
          <p:cNvSpPr txBox="1"/>
          <p:nvPr/>
        </p:nvSpPr>
        <p:spPr>
          <a:xfrm>
            <a:off x="8463392" y="4615861"/>
            <a:ext cx="2688441" cy="1477328"/>
          </a:xfrm>
          <a:prstGeom prst="rect">
            <a:avLst/>
          </a:prstGeom>
          <a:noFill/>
        </p:spPr>
        <p:txBody>
          <a:bodyPr wrap="square" rtlCol="0">
            <a:spAutoFit/>
          </a:bodyPr>
          <a:lstStyle/>
          <a:p>
            <a:r>
              <a:rPr lang="en-IN" dirty="0">
                <a:latin typeface="+mj-lt"/>
              </a:rPr>
              <a:t>Team Members:</a:t>
            </a:r>
          </a:p>
          <a:p>
            <a:r>
              <a:rPr lang="sv-SE" dirty="0">
                <a:latin typeface="+mj-lt"/>
              </a:rPr>
              <a:t>Alan Thomas - 7209936</a:t>
            </a:r>
          </a:p>
          <a:p>
            <a:r>
              <a:rPr lang="sv-SE" dirty="0">
                <a:latin typeface="+mj-lt"/>
              </a:rPr>
              <a:t>Anish Salvi - 7210036</a:t>
            </a:r>
          </a:p>
          <a:p>
            <a:r>
              <a:rPr lang="sv-SE" dirty="0">
                <a:latin typeface="+mj-lt"/>
              </a:rPr>
              <a:t>Ninad Dehadrai - 7210380</a:t>
            </a:r>
          </a:p>
          <a:p>
            <a:r>
              <a:rPr lang="sv-SE" dirty="0">
                <a:latin typeface="+mj-lt"/>
              </a:rPr>
              <a:t>Rohan Ijare - 7209800</a:t>
            </a:r>
            <a:endParaRPr lang="en-IN" dirty="0">
              <a:latin typeface="+mj-lt"/>
            </a:endParaRPr>
          </a:p>
        </p:txBody>
      </p:sp>
    </p:spTree>
    <p:extLst>
      <p:ext uri="{BB962C8B-B14F-4D97-AF65-F5344CB8AC3E}">
        <p14:creationId xmlns:p14="http://schemas.microsoft.com/office/powerpoint/2010/main" val="888977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1DE3E-FCB6-4FFD-A719-5B220D522E6F}"/>
              </a:ext>
            </a:extLst>
          </p:cNvPr>
          <p:cNvSpPr txBox="1"/>
          <p:nvPr/>
        </p:nvSpPr>
        <p:spPr>
          <a:xfrm>
            <a:off x="1175440" y="642796"/>
            <a:ext cx="9948279" cy="646331"/>
          </a:xfrm>
          <a:prstGeom prst="rect">
            <a:avLst/>
          </a:prstGeom>
          <a:noFill/>
        </p:spPr>
        <p:txBody>
          <a:bodyPr wrap="square" rtlCol="0">
            <a:spAutoFit/>
          </a:bodyPr>
          <a:lstStyle/>
          <a:p>
            <a:r>
              <a:rPr lang="en-US" sz="3600" dirty="0"/>
              <a:t>FAILURE MANAGEMENT</a:t>
            </a:r>
            <a:endParaRPr lang="en-IN" sz="3600" dirty="0"/>
          </a:p>
        </p:txBody>
      </p:sp>
      <p:sp>
        <p:nvSpPr>
          <p:cNvPr id="3" name="TextBox 2">
            <a:extLst>
              <a:ext uri="{FF2B5EF4-FFF2-40B4-BE49-F238E27FC236}">
                <a16:creationId xmlns:a16="http://schemas.microsoft.com/office/drawing/2014/main" id="{C62E0FD8-EA78-48FC-83CA-63B7DAC6A803}"/>
              </a:ext>
            </a:extLst>
          </p:cNvPr>
          <p:cNvSpPr txBox="1"/>
          <p:nvPr/>
        </p:nvSpPr>
        <p:spPr>
          <a:xfrm>
            <a:off x="843380" y="1985065"/>
            <a:ext cx="10768612" cy="2862322"/>
          </a:xfrm>
          <a:prstGeom prst="rect">
            <a:avLst/>
          </a:prstGeom>
          <a:noFill/>
        </p:spPr>
        <p:txBody>
          <a:bodyPr wrap="square" rtlCol="0">
            <a:spAutoFit/>
          </a:bodyPr>
          <a:lstStyle/>
          <a:p>
            <a:pPr algn="just"/>
            <a:r>
              <a:rPr lang="en-IN" sz="1800" b="0" i="0" u="none" strike="noStrike" baseline="0" dirty="0">
                <a:solidFill>
                  <a:srgbClr val="000000"/>
                </a:solidFill>
                <a:latin typeface="Calibri" panose="020F0502020204030204" pitchFamily="34" charset="0"/>
              </a:rPr>
              <a:t>Truck platooning can be referred to us as the number of trucks run as a fleet with shorter inter-vehicular distance, this communication is easy and reliable using V2V communication. Autonomous driving of the following vehicles does not depend on GPS since the vehicle cannot receive correct GPS signals in a few conditions like when driving through a tunnel or when there is communication loss. So V2V communication is more reliable. If there is any communication failure i.e., V2V communication is disconnected during platooning operation, and longitudinal/lateral cannot be performed. The controller cancels platooning, and the control mode of each vehicle is changed to independent autonomous driving mode this notification is sent to the driver. </a:t>
            </a:r>
          </a:p>
          <a:p>
            <a:pPr algn="just"/>
            <a:endParaRPr lang="en-IN" sz="1800" b="0" i="0" u="none" strike="noStrike" baseline="0" dirty="0">
              <a:solidFill>
                <a:srgbClr val="000000"/>
              </a:solidFill>
              <a:latin typeface="Calibri" panose="020F0502020204030204" pitchFamily="34" charset="0"/>
            </a:endParaRPr>
          </a:p>
          <a:p>
            <a:pPr algn="just"/>
            <a:r>
              <a:rPr lang="en-IN" sz="1800" b="0" i="0" u="none" strike="noStrike" baseline="0" dirty="0">
                <a:solidFill>
                  <a:srgbClr val="000000"/>
                </a:solidFill>
                <a:latin typeface="Calibri" panose="020F0502020204030204" pitchFamily="34" charset="0"/>
              </a:rPr>
              <a:t>For example, the longitudinal control mode is changed to Adaptive Cruise Control mode and lateral control is switched to Lane Keeping System. </a:t>
            </a:r>
            <a:endParaRPr lang="en-IN" dirty="0"/>
          </a:p>
        </p:txBody>
      </p:sp>
    </p:spTree>
    <p:extLst>
      <p:ext uri="{BB962C8B-B14F-4D97-AF65-F5344CB8AC3E}">
        <p14:creationId xmlns:p14="http://schemas.microsoft.com/office/powerpoint/2010/main" val="1151499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1DE3E-FCB6-4FFD-A719-5B220D522E6F}"/>
              </a:ext>
            </a:extLst>
          </p:cNvPr>
          <p:cNvSpPr txBox="1"/>
          <p:nvPr/>
        </p:nvSpPr>
        <p:spPr>
          <a:xfrm>
            <a:off x="1193195" y="616163"/>
            <a:ext cx="9948279" cy="646331"/>
          </a:xfrm>
          <a:prstGeom prst="rect">
            <a:avLst/>
          </a:prstGeom>
          <a:noFill/>
        </p:spPr>
        <p:txBody>
          <a:bodyPr wrap="square" rtlCol="0">
            <a:spAutoFit/>
          </a:bodyPr>
          <a:lstStyle/>
          <a:p>
            <a:r>
              <a:rPr lang="en-US" sz="3600" dirty="0"/>
              <a:t>CLIENT-SERVER MODEL</a:t>
            </a:r>
            <a:endParaRPr lang="en-IN" sz="3600" dirty="0"/>
          </a:p>
        </p:txBody>
      </p:sp>
      <p:sp>
        <p:nvSpPr>
          <p:cNvPr id="6" name="TextBox 5">
            <a:extLst>
              <a:ext uri="{FF2B5EF4-FFF2-40B4-BE49-F238E27FC236}">
                <a16:creationId xmlns:a16="http://schemas.microsoft.com/office/drawing/2014/main" id="{6D60814C-3C03-495A-8706-1AF6AC0A5B37}"/>
              </a:ext>
            </a:extLst>
          </p:cNvPr>
          <p:cNvSpPr txBox="1"/>
          <p:nvPr/>
        </p:nvSpPr>
        <p:spPr>
          <a:xfrm>
            <a:off x="1088679" y="1812502"/>
            <a:ext cx="10014642" cy="2185214"/>
          </a:xfrm>
          <a:prstGeom prst="rect">
            <a:avLst/>
          </a:prstGeom>
          <a:noFill/>
        </p:spPr>
        <p:txBody>
          <a:bodyPr wrap="square" rtlCol="0">
            <a:spAutoFit/>
          </a:bodyPr>
          <a:lstStyle/>
          <a:p>
            <a:pPr marL="342900" marR="0" lvl="0" indent="-342900" algn="l" defTabSz="914400" rtl="0" eaLnBrk="1" fontAlgn="auto" latinLnBrk="0" hangingPunct="1">
              <a:lnSpc>
                <a:spcPct val="90000"/>
              </a:lnSpc>
              <a:spcBef>
                <a:spcPts val="0"/>
              </a:spcBef>
              <a:spcAft>
                <a:spcPts val="600"/>
              </a:spcAft>
              <a:buClr>
                <a:srgbClr val="DF5327"/>
              </a:buClr>
              <a:buSzPct val="80000"/>
              <a:buFont typeface="Arial" panose="020B0604020202020204" pitchFamily="34" charset="0"/>
              <a:buChar char="•"/>
              <a:tabLst/>
              <a:defRPr/>
            </a:pPr>
            <a:r>
              <a:rPr kumimoji="0" lang="en-US" sz="2000" b="0" i="0" u="none" strike="noStrike" kern="1200" cap="none" spc="0" normalizeH="0" baseline="0" noProof="0" dirty="0">
                <a:ln>
                  <a:noFill/>
                </a:ln>
                <a:effectLst/>
                <a:uLnTx/>
                <a:uFillTx/>
                <a:ea typeface="+mn-ea"/>
                <a:cs typeface="+mn-cs"/>
              </a:rPr>
              <a:t>Client Server Model is a distributed system that partitions task or workload between the providers of a resource or service, called servers and server requesters called client. </a:t>
            </a:r>
          </a:p>
          <a:p>
            <a:pPr marL="342900" marR="0" lvl="0" indent="-342900" algn="l" defTabSz="914400" rtl="0" eaLnBrk="1" fontAlgn="auto" latinLnBrk="0" hangingPunct="1">
              <a:lnSpc>
                <a:spcPct val="90000"/>
              </a:lnSpc>
              <a:spcBef>
                <a:spcPts val="0"/>
              </a:spcBef>
              <a:spcAft>
                <a:spcPts val="600"/>
              </a:spcAft>
              <a:buClr>
                <a:srgbClr val="DF5327"/>
              </a:buClr>
              <a:buSzPct val="80000"/>
              <a:buFont typeface="Arial" panose="020B0604020202020204" pitchFamily="34" charset="0"/>
              <a:buChar char="•"/>
              <a:tabLst/>
              <a:defRPr/>
            </a:pPr>
            <a:r>
              <a:rPr kumimoji="0" lang="en-US" sz="2000" b="0" i="0" u="none" strike="noStrike" kern="1200" cap="none" spc="0" normalizeH="0" baseline="0" noProof="0" dirty="0">
                <a:ln>
                  <a:noFill/>
                </a:ln>
                <a:effectLst/>
                <a:uLnTx/>
                <a:uFillTx/>
                <a:ea typeface="+mn-ea"/>
                <a:cs typeface="+mn-cs"/>
              </a:rPr>
              <a:t>In this architecture, when a client sends a request for data to the server through the internet, the server accepts the requested process and deliver the data packets requested back to the client.</a:t>
            </a:r>
          </a:p>
          <a:p>
            <a:pPr marL="342900" marR="0" lvl="0" indent="-342900" algn="l" defTabSz="914400" rtl="0" eaLnBrk="1" fontAlgn="auto" latinLnBrk="0" hangingPunct="1">
              <a:lnSpc>
                <a:spcPct val="90000"/>
              </a:lnSpc>
              <a:spcBef>
                <a:spcPts val="0"/>
              </a:spcBef>
              <a:spcAft>
                <a:spcPts val="600"/>
              </a:spcAft>
              <a:buClr>
                <a:srgbClr val="DF5327"/>
              </a:buClr>
              <a:buSzPct val="80000"/>
              <a:buFont typeface="Arial" panose="020B0604020202020204" pitchFamily="34" charset="0"/>
              <a:buChar char="•"/>
              <a:tabLst/>
              <a:defRPr/>
            </a:pPr>
            <a:r>
              <a:rPr lang="en-US" sz="2000" dirty="0"/>
              <a:t>For the implementation of the Truck Platooning System, we are using 1-Tier Client-Server Architecture.</a:t>
            </a:r>
          </a:p>
        </p:txBody>
      </p:sp>
      <p:grpSp>
        <p:nvGrpSpPr>
          <p:cNvPr id="29" name="Group 28">
            <a:extLst>
              <a:ext uri="{FF2B5EF4-FFF2-40B4-BE49-F238E27FC236}">
                <a16:creationId xmlns:a16="http://schemas.microsoft.com/office/drawing/2014/main" id="{9ADC8DED-9681-4E1D-8F04-2360D743CA16}"/>
              </a:ext>
            </a:extLst>
          </p:cNvPr>
          <p:cNvGrpSpPr/>
          <p:nvPr/>
        </p:nvGrpSpPr>
        <p:grpSpPr>
          <a:xfrm>
            <a:off x="1536095" y="4289150"/>
            <a:ext cx="9364510" cy="2015101"/>
            <a:chOff x="1431579" y="4001015"/>
            <a:chExt cx="9364510" cy="2015101"/>
          </a:xfrm>
        </p:grpSpPr>
        <p:pic>
          <p:nvPicPr>
            <p:cNvPr id="5" name="Picture 4">
              <a:extLst>
                <a:ext uri="{FF2B5EF4-FFF2-40B4-BE49-F238E27FC236}">
                  <a16:creationId xmlns:a16="http://schemas.microsoft.com/office/drawing/2014/main" id="{8C603320-B499-496B-A0B1-12439257AD18}"/>
                </a:ext>
              </a:extLst>
            </p:cNvPr>
            <p:cNvPicPr>
              <a:picLocks noChangeAspect="1"/>
            </p:cNvPicPr>
            <p:nvPr/>
          </p:nvPicPr>
          <p:blipFill>
            <a:blip r:embed="rId2"/>
            <a:stretch>
              <a:fillRect/>
            </a:stretch>
          </p:blipFill>
          <p:spPr>
            <a:xfrm>
              <a:off x="8953126" y="4152830"/>
              <a:ext cx="1842963" cy="1800872"/>
            </a:xfrm>
            <a:prstGeom prst="rect">
              <a:avLst/>
            </a:prstGeom>
          </p:spPr>
        </p:pic>
        <p:pic>
          <p:nvPicPr>
            <p:cNvPr id="8" name="Picture 7">
              <a:extLst>
                <a:ext uri="{FF2B5EF4-FFF2-40B4-BE49-F238E27FC236}">
                  <a16:creationId xmlns:a16="http://schemas.microsoft.com/office/drawing/2014/main" id="{40B44AA1-5560-4CAA-BD63-AA5BA6CDA9A9}"/>
                </a:ext>
              </a:extLst>
            </p:cNvPr>
            <p:cNvPicPr>
              <a:picLocks noChangeAspect="1"/>
            </p:cNvPicPr>
            <p:nvPr/>
          </p:nvPicPr>
          <p:blipFill>
            <a:blip r:embed="rId3"/>
            <a:stretch>
              <a:fillRect/>
            </a:stretch>
          </p:blipFill>
          <p:spPr>
            <a:xfrm>
              <a:off x="5372872" y="4259589"/>
              <a:ext cx="1722737" cy="1195200"/>
            </a:xfrm>
            <a:prstGeom prst="rect">
              <a:avLst/>
            </a:prstGeom>
          </p:spPr>
        </p:pic>
        <p:pic>
          <p:nvPicPr>
            <p:cNvPr id="10" name="Picture 9">
              <a:extLst>
                <a:ext uri="{FF2B5EF4-FFF2-40B4-BE49-F238E27FC236}">
                  <a16:creationId xmlns:a16="http://schemas.microsoft.com/office/drawing/2014/main" id="{31CCC094-8714-447B-BEE2-45ADF4780A17}"/>
                </a:ext>
              </a:extLst>
            </p:cNvPr>
            <p:cNvPicPr>
              <a:picLocks noChangeAspect="1"/>
            </p:cNvPicPr>
            <p:nvPr/>
          </p:nvPicPr>
          <p:blipFill>
            <a:blip r:embed="rId4"/>
            <a:stretch>
              <a:fillRect/>
            </a:stretch>
          </p:blipFill>
          <p:spPr>
            <a:xfrm>
              <a:off x="1431579" y="4001015"/>
              <a:ext cx="1990725" cy="2015101"/>
            </a:xfrm>
            <a:prstGeom prst="rect">
              <a:avLst/>
            </a:prstGeom>
          </p:spPr>
        </p:pic>
        <p:cxnSp>
          <p:nvCxnSpPr>
            <p:cNvPr id="20" name="Straight Arrow Connector 19">
              <a:extLst>
                <a:ext uri="{FF2B5EF4-FFF2-40B4-BE49-F238E27FC236}">
                  <a16:creationId xmlns:a16="http://schemas.microsoft.com/office/drawing/2014/main" id="{9538C02C-2FC9-4E93-9E77-AB125F7CFC24}"/>
                </a:ext>
              </a:extLst>
            </p:cNvPr>
            <p:cNvCxnSpPr/>
            <p:nvPr/>
          </p:nvCxnSpPr>
          <p:spPr>
            <a:xfrm>
              <a:off x="3384043" y="4646012"/>
              <a:ext cx="17496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A5351A2-944D-453D-9275-FA1B66223C3C}"/>
                </a:ext>
              </a:extLst>
            </p:cNvPr>
            <p:cNvCxnSpPr/>
            <p:nvPr/>
          </p:nvCxnSpPr>
          <p:spPr>
            <a:xfrm>
              <a:off x="7203463" y="4701189"/>
              <a:ext cx="17496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2D9722F-0432-483A-96A7-8C5A95ECEE43}"/>
                </a:ext>
              </a:extLst>
            </p:cNvPr>
            <p:cNvCxnSpPr>
              <a:cxnSpLocks/>
            </p:cNvCxnSpPr>
            <p:nvPr/>
          </p:nvCxnSpPr>
          <p:spPr>
            <a:xfrm rot="10800000">
              <a:off x="3384043" y="5125761"/>
              <a:ext cx="17496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2F3117A-76BB-4F25-B8CF-6A801A7DB512}"/>
                </a:ext>
              </a:extLst>
            </p:cNvPr>
            <p:cNvCxnSpPr>
              <a:cxnSpLocks/>
            </p:cNvCxnSpPr>
            <p:nvPr/>
          </p:nvCxnSpPr>
          <p:spPr>
            <a:xfrm rot="10800000">
              <a:off x="7203463" y="5292479"/>
              <a:ext cx="17496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07022E9-CEA0-4315-91E5-2BE2E0CB9629}"/>
                </a:ext>
              </a:extLst>
            </p:cNvPr>
            <p:cNvSpPr txBox="1"/>
            <p:nvPr/>
          </p:nvSpPr>
          <p:spPr>
            <a:xfrm>
              <a:off x="3417238" y="4288008"/>
              <a:ext cx="1487047" cy="369332"/>
            </a:xfrm>
            <a:prstGeom prst="rect">
              <a:avLst/>
            </a:prstGeom>
            <a:noFill/>
          </p:spPr>
          <p:txBody>
            <a:bodyPr wrap="square" rtlCol="0">
              <a:spAutoFit/>
            </a:bodyPr>
            <a:lstStyle/>
            <a:p>
              <a:pPr algn="ctr"/>
              <a:r>
                <a:rPr lang="en-IN" dirty="0"/>
                <a:t>Request</a:t>
              </a:r>
            </a:p>
          </p:txBody>
        </p:sp>
        <p:sp>
          <p:nvSpPr>
            <p:cNvPr id="25" name="TextBox 24">
              <a:extLst>
                <a:ext uri="{FF2B5EF4-FFF2-40B4-BE49-F238E27FC236}">
                  <a16:creationId xmlns:a16="http://schemas.microsoft.com/office/drawing/2014/main" id="{F24CE7A3-91E7-4D7C-89E8-019E5B9E29A0}"/>
                </a:ext>
              </a:extLst>
            </p:cNvPr>
            <p:cNvSpPr txBox="1"/>
            <p:nvPr/>
          </p:nvSpPr>
          <p:spPr>
            <a:xfrm>
              <a:off x="7334772" y="4331857"/>
              <a:ext cx="1487047" cy="369332"/>
            </a:xfrm>
            <a:prstGeom prst="rect">
              <a:avLst/>
            </a:prstGeom>
            <a:noFill/>
          </p:spPr>
          <p:txBody>
            <a:bodyPr wrap="square" rtlCol="0">
              <a:spAutoFit/>
            </a:bodyPr>
            <a:lstStyle/>
            <a:p>
              <a:pPr algn="ctr"/>
              <a:r>
                <a:rPr lang="en-IN" dirty="0"/>
                <a:t>Request</a:t>
              </a:r>
            </a:p>
          </p:txBody>
        </p:sp>
        <p:sp>
          <p:nvSpPr>
            <p:cNvPr id="26" name="TextBox 25">
              <a:extLst>
                <a:ext uri="{FF2B5EF4-FFF2-40B4-BE49-F238E27FC236}">
                  <a16:creationId xmlns:a16="http://schemas.microsoft.com/office/drawing/2014/main" id="{562F6E18-D6CB-4439-AD1C-83A6F10C0D6A}"/>
                </a:ext>
              </a:extLst>
            </p:cNvPr>
            <p:cNvSpPr txBox="1"/>
            <p:nvPr/>
          </p:nvSpPr>
          <p:spPr>
            <a:xfrm>
              <a:off x="3450009" y="4793904"/>
              <a:ext cx="1487047" cy="369332"/>
            </a:xfrm>
            <a:prstGeom prst="rect">
              <a:avLst/>
            </a:prstGeom>
            <a:noFill/>
          </p:spPr>
          <p:txBody>
            <a:bodyPr wrap="square" rtlCol="0">
              <a:spAutoFit/>
            </a:bodyPr>
            <a:lstStyle/>
            <a:p>
              <a:pPr algn="ctr"/>
              <a:r>
                <a:rPr lang="en-IN" dirty="0"/>
                <a:t>Response</a:t>
              </a:r>
            </a:p>
          </p:txBody>
        </p:sp>
        <p:sp>
          <p:nvSpPr>
            <p:cNvPr id="27" name="TextBox 26">
              <a:extLst>
                <a:ext uri="{FF2B5EF4-FFF2-40B4-BE49-F238E27FC236}">
                  <a16:creationId xmlns:a16="http://schemas.microsoft.com/office/drawing/2014/main" id="{5C730252-AE85-4BC0-9220-E9DA4487E1AF}"/>
                </a:ext>
              </a:extLst>
            </p:cNvPr>
            <p:cNvSpPr txBox="1"/>
            <p:nvPr/>
          </p:nvSpPr>
          <p:spPr>
            <a:xfrm>
              <a:off x="7334771" y="4941095"/>
              <a:ext cx="1487047" cy="369332"/>
            </a:xfrm>
            <a:prstGeom prst="rect">
              <a:avLst/>
            </a:prstGeom>
            <a:noFill/>
          </p:spPr>
          <p:txBody>
            <a:bodyPr wrap="square" rtlCol="0">
              <a:spAutoFit/>
            </a:bodyPr>
            <a:lstStyle/>
            <a:p>
              <a:pPr algn="ctr"/>
              <a:r>
                <a:rPr lang="en-IN" dirty="0"/>
                <a:t>Response</a:t>
              </a:r>
            </a:p>
          </p:txBody>
        </p:sp>
        <p:sp>
          <p:nvSpPr>
            <p:cNvPr id="28" name="TextBox 27">
              <a:extLst>
                <a:ext uri="{FF2B5EF4-FFF2-40B4-BE49-F238E27FC236}">
                  <a16:creationId xmlns:a16="http://schemas.microsoft.com/office/drawing/2014/main" id="{9BC51B51-C252-47E4-9EA2-125D81469305}"/>
                </a:ext>
              </a:extLst>
            </p:cNvPr>
            <p:cNvSpPr txBox="1"/>
            <p:nvPr/>
          </p:nvSpPr>
          <p:spPr>
            <a:xfrm>
              <a:off x="5405643" y="4793904"/>
              <a:ext cx="1487047" cy="369332"/>
            </a:xfrm>
            <a:prstGeom prst="rect">
              <a:avLst/>
            </a:prstGeom>
            <a:noFill/>
          </p:spPr>
          <p:txBody>
            <a:bodyPr wrap="square" rtlCol="0">
              <a:spAutoFit/>
            </a:bodyPr>
            <a:lstStyle/>
            <a:p>
              <a:pPr algn="ctr"/>
              <a:r>
                <a:rPr lang="en-IN" dirty="0"/>
                <a:t>Internet</a:t>
              </a:r>
            </a:p>
          </p:txBody>
        </p:sp>
      </p:grpSp>
    </p:spTree>
    <p:extLst>
      <p:ext uri="{BB962C8B-B14F-4D97-AF65-F5344CB8AC3E}">
        <p14:creationId xmlns:p14="http://schemas.microsoft.com/office/powerpoint/2010/main" val="32070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1DE3E-FCB6-4FFD-A719-5B220D522E6F}"/>
              </a:ext>
            </a:extLst>
          </p:cNvPr>
          <p:cNvSpPr txBox="1"/>
          <p:nvPr/>
        </p:nvSpPr>
        <p:spPr>
          <a:xfrm>
            <a:off x="1193195" y="616163"/>
            <a:ext cx="9948279" cy="646331"/>
          </a:xfrm>
          <a:prstGeom prst="rect">
            <a:avLst/>
          </a:prstGeom>
          <a:noFill/>
        </p:spPr>
        <p:txBody>
          <a:bodyPr wrap="square" rtlCol="0">
            <a:spAutoFit/>
          </a:bodyPr>
          <a:lstStyle/>
          <a:p>
            <a:r>
              <a:rPr lang="en-US" sz="3600" dirty="0"/>
              <a:t>CLIENT-SERVER MODEL ADVANTAGE</a:t>
            </a:r>
            <a:endParaRPr lang="en-IN" sz="3600" dirty="0"/>
          </a:p>
        </p:txBody>
      </p:sp>
      <p:sp>
        <p:nvSpPr>
          <p:cNvPr id="6" name="TextBox 5">
            <a:extLst>
              <a:ext uri="{FF2B5EF4-FFF2-40B4-BE49-F238E27FC236}">
                <a16:creationId xmlns:a16="http://schemas.microsoft.com/office/drawing/2014/main" id="{6D60814C-3C03-495A-8706-1AF6AC0A5B37}"/>
              </a:ext>
            </a:extLst>
          </p:cNvPr>
          <p:cNvSpPr txBox="1"/>
          <p:nvPr/>
        </p:nvSpPr>
        <p:spPr>
          <a:xfrm>
            <a:off x="1088679" y="1945060"/>
            <a:ext cx="10014642" cy="4262705"/>
          </a:xfrm>
          <a:prstGeom prst="rect">
            <a:avLst/>
          </a:prstGeom>
          <a:noFill/>
        </p:spPr>
        <p:txBody>
          <a:bodyPr wrap="square" rtlCol="0">
            <a:spAutoFit/>
          </a:bodyPr>
          <a:lstStyle/>
          <a:p>
            <a:pPr marL="342900" marR="0" lvl="0" indent="-342900" algn="l" defTabSz="914400" rtl="0" eaLnBrk="1" fontAlgn="auto" latinLnBrk="0" hangingPunct="1">
              <a:lnSpc>
                <a:spcPct val="90000"/>
              </a:lnSpc>
              <a:spcBef>
                <a:spcPts val="0"/>
              </a:spcBef>
              <a:spcAft>
                <a:spcPts val="600"/>
              </a:spcAft>
              <a:buClr>
                <a:srgbClr val="DF5327"/>
              </a:buClr>
              <a:buSzPct val="80000"/>
              <a:buFont typeface="Arial" panose="020B0604020202020204" pitchFamily="34" charset="0"/>
              <a:buChar char="•"/>
              <a:tabLst/>
              <a:defRPr/>
            </a:pPr>
            <a:r>
              <a:rPr lang="en-IN" sz="2000" dirty="0"/>
              <a:t>Centralized system with all data in a single place.</a:t>
            </a:r>
          </a:p>
          <a:p>
            <a:pPr marR="0" lvl="0" algn="l" defTabSz="914400" rtl="0" eaLnBrk="1" fontAlgn="auto" latinLnBrk="0" hangingPunct="1">
              <a:lnSpc>
                <a:spcPct val="90000"/>
              </a:lnSpc>
              <a:spcBef>
                <a:spcPts val="0"/>
              </a:spcBef>
              <a:spcAft>
                <a:spcPts val="600"/>
              </a:spcAft>
              <a:buClr>
                <a:srgbClr val="DF5327"/>
              </a:buClr>
              <a:buSzPct val="80000"/>
              <a:tabLst/>
              <a:defRPr/>
            </a:pPr>
            <a:endParaRPr lang="en-IN" sz="2000" dirty="0"/>
          </a:p>
          <a:p>
            <a:pPr marL="342900" marR="0" lvl="0" indent="-342900" algn="l" defTabSz="914400" rtl="0" eaLnBrk="1" fontAlgn="auto" latinLnBrk="0" hangingPunct="1">
              <a:lnSpc>
                <a:spcPct val="90000"/>
              </a:lnSpc>
              <a:spcBef>
                <a:spcPts val="0"/>
              </a:spcBef>
              <a:spcAft>
                <a:spcPts val="600"/>
              </a:spcAft>
              <a:buClr>
                <a:srgbClr val="DF5327"/>
              </a:buClr>
              <a:buSzPct val="80000"/>
              <a:buFont typeface="Arial" panose="020B0604020202020204" pitchFamily="34" charset="0"/>
              <a:buChar char="•"/>
              <a:tabLst/>
              <a:defRPr/>
            </a:pPr>
            <a:r>
              <a:rPr lang="en-IN" sz="2000" dirty="0"/>
              <a:t>System can be made scalable using client-server model.</a:t>
            </a:r>
          </a:p>
          <a:p>
            <a:pPr marR="0" lvl="0" algn="l" defTabSz="914400" rtl="0" eaLnBrk="1" fontAlgn="auto" latinLnBrk="0" hangingPunct="1">
              <a:lnSpc>
                <a:spcPct val="90000"/>
              </a:lnSpc>
              <a:spcBef>
                <a:spcPts val="0"/>
              </a:spcBef>
              <a:spcAft>
                <a:spcPts val="600"/>
              </a:spcAft>
              <a:buClr>
                <a:srgbClr val="DF5327"/>
              </a:buClr>
              <a:buSzPct val="80000"/>
              <a:tabLst/>
              <a:defRPr/>
            </a:pPr>
            <a:endParaRPr lang="en-US" sz="2000" dirty="0"/>
          </a:p>
          <a:p>
            <a:pPr marL="342900" marR="0" lvl="0" indent="-342900" algn="l" defTabSz="914400" rtl="0" eaLnBrk="1" fontAlgn="auto" latinLnBrk="0" hangingPunct="1">
              <a:lnSpc>
                <a:spcPct val="90000"/>
              </a:lnSpc>
              <a:spcBef>
                <a:spcPts val="0"/>
              </a:spcBef>
              <a:spcAft>
                <a:spcPts val="600"/>
              </a:spcAft>
              <a:buClr>
                <a:srgbClr val="DF5327"/>
              </a:buClr>
              <a:buSzPct val="80000"/>
              <a:buFont typeface="Arial" panose="020B0604020202020204" pitchFamily="34" charset="0"/>
              <a:buChar char="•"/>
              <a:tabLst/>
              <a:defRPr/>
            </a:pPr>
            <a:r>
              <a:rPr lang="en-US" sz="2000" dirty="0"/>
              <a:t>Easier to take data backup as information is stored on server side.</a:t>
            </a:r>
          </a:p>
          <a:p>
            <a:pPr marR="0" lvl="0" algn="l" defTabSz="914400" rtl="0" eaLnBrk="1" fontAlgn="auto" latinLnBrk="0" hangingPunct="1">
              <a:lnSpc>
                <a:spcPct val="90000"/>
              </a:lnSpc>
              <a:spcBef>
                <a:spcPts val="0"/>
              </a:spcBef>
              <a:spcAft>
                <a:spcPts val="600"/>
              </a:spcAft>
              <a:buClr>
                <a:srgbClr val="DF5327"/>
              </a:buClr>
              <a:buSzPct val="80000"/>
              <a:tabLst/>
              <a:defRPr/>
            </a:pPr>
            <a:endParaRPr lang="en-US" sz="2000" dirty="0"/>
          </a:p>
          <a:p>
            <a:pPr marL="342900" marR="0" lvl="0" indent="-342900" algn="l" defTabSz="914400" rtl="0" eaLnBrk="1" fontAlgn="auto" latinLnBrk="0" hangingPunct="1">
              <a:lnSpc>
                <a:spcPct val="90000"/>
              </a:lnSpc>
              <a:spcBef>
                <a:spcPts val="0"/>
              </a:spcBef>
              <a:spcAft>
                <a:spcPts val="600"/>
              </a:spcAft>
              <a:buClr>
                <a:srgbClr val="DF5327"/>
              </a:buClr>
              <a:buSzPct val="80000"/>
              <a:buFont typeface="Arial" panose="020B0604020202020204" pitchFamily="34" charset="0"/>
              <a:buChar char="•"/>
              <a:tabLst/>
              <a:defRPr/>
            </a:pPr>
            <a:r>
              <a:rPr lang="en-US" sz="2000" dirty="0"/>
              <a:t>Easier for authentication and controlling over access.</a:t>
            </a:r>
          </a:p>
          <a:p>
            <a:pPr marR="0" lvl="0" algn="l" defTabSz="914400" rtl="0" eaLnBrk="1" fontAlgn="auto" latinLnBrk="0" hangingPunct="1">
              <a:lnSpc>
                <a:spcPct val="90000"/>
              </a:lnSpc>
              <a:spcBef>
                <a:spcPts val="0"/>
              </a:spcBef>
              <a:spcAft>
                <a:spcPts val="600"/>
              </a:spcAft>
              <a:buClr>
                <a:srgbClr val="DF5327"/>
              </a:buClr>
              <a:buSzPct val="80000"/>
              <a:tabLst/>
              <a:defRPr/>
            </a:pPr>
            <a:endParaRPr lang="en-US" sz="2000" dirty="0"/>
          </a:p>
          <a:p>
            <a:pPr marL="342900" marR="0" lvl="0" indent="-342900" algn="l" defTabSz="914400" rtl="0" eaLnBrk="1" fontAlgn="auto" latinLnBrk="0" hangingPunct="1">
              <a:lnSpc>
                <a:spcPct val="90000"/>
              </a:lnSpc>
              <a:spcBef>
                <a:spcPts val="0"/>
              </a:spcBef>
              <a:spcAft>
                <a:spcPts val="600"/>
              </a:spcAft>
              <a:buClr>
                <a:srgbClr val="DF5327"/>
              </a:buClr>
              <a:buSzPct val="80000"/>
              <a:buFont typeface="Arial" panose="020B0604020202020204" pitchFamily="34" charset="0"/>
              <a:buChar char="•"/>
              <a:tabLst/>
              <a:defRPr/>
            </a:pPr>
            <a:r>
              <a:rPr lang="en-US" sz="2000" dirty="0"/>
              <a:t>Reduce repair as the data or information can be accessed from anywhere.</a:t>
            </a:r>
          </a:p>
          <a:p>
            <a:pPr marR="0" lvl="0" algn="l" defTabSz="914400" rtl="0" eaLnBrk="1" fontAlgn="auto" latinLnBrk="0" hangingPunct="1">
              <a:lnSpc>
                <a:spcPct val="90000"/>
              </a:lnSpc>
              <a:spcBef>
                <a:spcPts val="0"/>
              </a:spcBef>
              <a:spcAft>
                <a:spcPts val="600"/>
              </a:spcAft>
              <a:buClr>
                <a:srgbClr val="DF5327"/>
              </a:buClr>
              <a:buSzPct val="80000"/>
              <a:tabLst/>
              <a:defRPr/>
            </a:pPr>
            <a:endParaRPr lang="en-US" sz="2000" dirty="0"/>
          </a:p>
          <a:p>
            <a:pPr marL="342900" marR="0" lvl="0" indent="-342900" algn="l" defTabSz="914400" rtl="0" eaLnBrk="1" fontAlgn="auto" latinLnBrk="0" hangingPunct="1">
              <a:lnSpc>
                <a:spcPct val="90000"/>
              </a:lnSpc>
              <a:spcBef>
                <a:spcPts val="0"/>
              </a:spcBef>
              <a:spcAft>
                <a:spcPts val="600"/>
              </a:spcAft>
              <a:buClr>
                <a:srgbClr val="DF5327"/>
              </a:buClr>
              <a:buSzPct val="80000"/>
              <a:buFont typeface="Arial" panose="020B0604020202020204" pitchFamily="34" charset="0"/>
              <a:buChar char="•"/>
              <a:tabLst/>
              <a:defRPr/>
            </a:pPr>
            <a:r>
              <a:rPr lang="en-US" sz="2000" dirty="0"/>
              <a:t>Data communication is secure.</a:t>
            </a:r>
          </a:p>
          <a:p>
            <a:pPr marL="342900" marR="0" lvl="0" indent="-342900" algn="l" defTabSz="914400" rtl="0" eaLnBrk="1" fontAlgn="auto" latinLnBrk="0" hangingPunct="1">
              <a:lnSpc>
                <a:spcPct val="90000"/>
              </a:lnSpc>
              <a:spcBef>
                <a:spcPts val="0"/>
              </a:spcBef>
              <a:spcAft>
                <a:spcPts val="600"/>
              </a:spcAft>
              <a:buClr>
                <a:srgbClr val="DF5327"/>
              </a:buClr>
              <a:buSzPct val="80000"/>
              <a:buFont typeface="Arial" panose="020B0604020202020204" pitchFamily="34" charset="0"/>
              <a:buChar char="•"/>
              <a:tabLst/>
              <a:defRPr/>
            </a:pPr>
            <a:endParaRPr lang="en-US" sz="2000" dirty="0"/>
          </a:p>
        </p:txBody>
      </p:sp>
    </p:spTree>
    <p:extLst>
      <p:ext uri="{BB962C8B-B14F-4D97-AF65-F5344CB8AC3E}">
        <p14:creationId xmlns:p14="http://schemas.microsoft.com/office/powerpoint/2010/main" val="958032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1DE3E-FCB6-4FFD-A719-5B220D522E6F}"/>
              </a:ext>
            </a:extLst>
          </p:cNvPr>
          <p:cNvSpPr txBox="1"/>
          <p:nvPr/>
        </p:nvSpPr>
        <p:spPr>
          <a:xfrm>
            <a:off x="1175440" y="642796"/>
            <a:ext cx="9948279" cy="646331"/>
          </a:xfrm>
          <a:prstGeom prst="rect">
            <a:avLst/>
          </a:prstGeom>
          <a:noFill/>
        </p:spPr>
        <p:txBody>
          <a:bodyPr wrap="square" rtlCol="0">
            <a:spAutoFit/>
          </a:bodyPr>
          <a:lstStyle/>
          <a:p>
            <a:r>
              <a:rPr lang="en-US" sz="3600" dirty="0"/>
              <a:t>WHAT IS SOCKET ?</a:t>
            </a:r>
            <a:endParaRPr lang="en-IN" sz="3600" dirty="0"/>
          </a:p>
        </p:txBody>
      </p:sp>
      <p:sp>
        <p:nvSpPr>
          <p:cNvPr id="3" name="TextBox 2">
            <a:extLst>
              <a:ext uri="{FF2B5EF4-FFF2-40B4-BE49-F238E27FC236}">
                <a16:creationId xmlns:a16="http://schemas.microsoft.com/office/drawing/2014/main" id="{6E1D7B18-F38C-4FE6-9EC1-1A7DF4A1FCF0}"/>
              </a:ext>
            </a:extLst>
          </p:cNvPr>
          <p:cNvSpPr txBox="1"/>
          <p:nvPr/>
        </p:nvSpPr>
        <p:spPr>
          <a:xfrm>
            <a:off x="1121860" y="1749297"/>
            <a:ext cx="9948279" cy="2585323"/>
          </a:xfrm>
          <a:prstGeom prst="rect">
            <a:avLst/>
          </a:prstGeom>
          <a:noFill/>
        </p:spPr>
        <p:txBody>
          <a:bodyPr wrap="square" rtlCol="0">
            <a:spAutoFit/>
          </a:bodyPr>
          <a:lstStyle/>
          <a:p>
            <a:endParaRPr lang="en-IN" dirty="0"/>
          </a:p>
          <a:p>
            <a:pPr marL="285750" indent="-285750">
              <a:buFont typeface="Arial" panose="020B0604020202020204" pitchFamily="34" charset="0"/>
              <a:buChar char="•"/>
            </a:pPr>
            <a:r>
              <a:rPr lang="en-IN" dirty="0"/>
              <a:t>Socket is defined as one endpoint of two communication link between two programs running on the network.</a:t>
            </a:r>
          </a:p>
          <a:p>
            <a:r>
              <a:rPr lang="en-IN" dirty="0"/>
              <a:t> </a:t>
            </a:r>
          </a:p>
          <a:p>
            <a:pPr marL="285750" indent="-285750">
              <a:buFont typeface="Arial" panose="020B0604020202020204" pitchFamily="34" charset="0"/>
              <a:buChar char="•"/>
            </a:pPr>
            <a:r>
              <a:rPr lang="en-IN" dirty="0"/>
              <a:t>The socket is bound to a port number so that TCP layer can identify the application that data is destined to be sent.</a:t>
            </a:r>
          </a:p>
          <a:p>
            <a:endParaRPr lang="en-IN" dirty="0"/>
          </a:p>
          <a:p>
            <a:pPr marL="285750" indent="-285750">
              <a:buFont typeface="Arial" panose="020B0604020202020204" pitchFamily="34" charset="0"/>
              <a:buChar char="•"/>
            </a:pPr>
            <a:r>
              <a:rPr lang="en-IN" dirty="0"/>
              <a:t>Stream Socket is a connection-oriented socket which uses TCP.</a:t>
            </a:r>
          </a:p>
          <a:p>
            <a:pPr marL="285750" indent="-285750">
              <a:buFont typeface="Arial" panose="020B0604020202020204" pitchFamily="34" charset="0"/>
              <a:buChar char="•"/>
            </a:pPr>
            <a:endParaRPr lang="en-IN" dirty="0"/>
          </a:p>
        </p:txBody>
      </p:sp>
      <p:grpSp>
        <p:nvGrpSpPr>
          <p:cNvPr id="2" name="Group 1">
            <a:extLst>
              <a:ext uri="{FF2B5EF4-FFF2-40B4-BE49-F238E27FC236}">
                <a16:creationId xmlns:a16="http://schemas.microsoft.com/office/drawing/2014/main" id="{4E1F63D2-EEE2-4404-AC0B-DE4EFD7DC31F}"/>
              </a:ext>
            </a:extLst>
          </p:cNvPr>
          <p:cNvGrpSpPr/>
          <p:nvPr/>
        </p:nvGrpSpPr>
        <p:grpSpPr>
          <a:xfrm>
            <a:off x="3178206" y="4367813"/>
            <a:ext cx="5407980" cy="1553592"/>
            <a:chOff x="3169328" y="3604334"/>
            <a:chExt cx="5407980" cy="1553592"/>
          </a:xfrm>
        </p:grpSpPr>
        <p:sp>
          <p:nvSpPr>
            <p:cNvPr id="8" name="Rectangle: Rounded Corners 7">
              <a:extLst>
                <a:ext uri="{FF2B5EF4-FFF2-40B4-BE49-F238E27FC236}">
                  <a16:creationId xmlns:a16="http://schemas.microsoft.com/office/drawing/2014/main" id="{A938C2D9-4BF3-40F1-9547-D4718079E203}"/>
                </a:ext>
              </a:extLst>
            </p:cNvPr>
            <p:cNvSpPr/>
            <p:nvPr/>
          </p:nvSpPr>
          <p:spPr>
            <a:xfrm>
              <a:off x="3169328" y="3604334"/>
              <a:ext cx="1793289" cy="1553592"/>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43687101-E71F-46E0-AFFC-0DB9DB5AFAB9}"/>
                </a:ext>
              </a:extLst>
            </p:cNvPr>
            <p:cNvSpPr/>
            <p:nvPr/>
          </p:nvSpPr>
          <p:spPr>
            <a:xfrm>
              <a:off x="6784019" y="3604334"/>
              <a:ext cx="1793289" cy="1553592"/>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97E201BE-37B4-4A47-A226-5FCE16884742}"/>
                </a:ext>
              </a:extLst>
            </p:cNvPr>
            <p:cNvCxnSpPr>
              <a:stCxn id="8" idx="3"/>
              <a:endCxn id="9" idx="1"/>
            </p:cNvCxnSpPr>
            <p:nvPr/>
          </p:nvCxnSpPr>
          <p:spPr>
            <a:xfrm>
              <a:off x="4962617" y="4381130"/>
              <a:ext cx="1821402"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3A5A6E6-E010-4213-8DBE-F3BE1130CEA2}"/>
                </a:ext>
              </a:extLst>
            </p:cNvPr>
            <p:cNvSpPr txBox="1"/>
            <p:nvPr/>
          </p:nvSpPr>
          <p:spPr>
            <a:xfrm>
              <a:off x="3413464" y="4057964"/>
              <a:ext cx="1305017" cy="646331"/>
            </a:xfrm>
            <a:prstGeom prst="rect">
              <a:avLst/>
            </a:prstGeom>
            <a:noFill/>
          </p:spPr>
          <p:txBody>
            <a:bodyPr wrap="square" rtlCol="0">
              <a:spAutoFit/>
            </a:bodyPr>
            <a:lstStyle/>
            <a:p>
              <a:pPr algn="ctr"/>
              <a:r>
                <a:rPr lang="en-IN" dirty="0"/>
                <a:t>Server </a:t>
              </a:r>
            </a:p>
            <a:p>
              <a:pPr algn="ctr"/>
              <a:r>
                <a:rPr lang="en-IN" dirty="0"/>
                <a:t>Port</a:t>
              </a:r>
            </a:p>
          </p:txBody>
        </p:sp>
        <p:sp>
          <p:nvSpPr>
            <p:cNvPr id="14" name="TextBox 13">
              <a:extLst>
                <a:ext uri="{FF2B5EF4-FFF2-40B4-BE49-F238E27FC236}">
                  <a16:creationId xmlns:a16="http://schemas.microsoft.com/office/drawing/2014/main" id="{C98BC11F-AA1C-4616-B9E3-E0788174B8CC}"/>
                </a:ext>
              </a:extLst>
            </p:cNvPr>
            <p:cNvSpPr txBox="1"/>
            <p:nvPr/>
          </p:nvSpPr>
          <p:spPr>
            <a:xfrm>
              <a:off x="7028155" y="4057963"/>
              <a:ext cx="1305017" cy="646331"/>
            </a:xfrm>
            <a:prstGeom prst="rect">
              <a:avLst/>
            </a:prstGeom>
            <a:noFill/>
          </p:spPr>
          <p:txBody>
            <a:bodyPr wrap="square" rtlCol="0">
              <a:spAutoFit/>
            </a:bodyPr>
            <a:lstStyle/>
            <a:p>
              <a:pPr algn="ctr"/>
              <a:r>
                <a:rPr lang="en-IN" dirty="0"/>
                <a:t>Client </a:t>
              </a:r>
            </a:p>
            <a:p>
              <a:pPr algn="ctr"/>
              <a:r>
                <a:rPr lang="en-IN" dirty="0"/>
                <a:t>Port</a:t>
              </a:r>
            </a:p>
          </p:txBody>
        </p:sp>
        <p:sp>
          <p:nvSpPr>
            <p:cNvPr id="15" name="TextBox 14">
              <a:extLst>
                <a:ext uri="{FF2B5EF4-FFF2-40B4-BE49-F238E27FC236}">
                  <a16:creationId xmlns:a16="http://schemas.microsoft.com/office/drawing/2014/main" id="{36D10B78-62A6-4E10-AE81-71AD8107439B}"/>
                </a:ext>
              </a:extLst>
            </p:cNvPr>
            <p:cNvSpPr txBox="1"/>
            <p:nvPr/>
          </p:nvSpPr>
          <p:spPr>
            <a:xfrm>
              <a:off x="5043569" y="3982462"/>
              <a:ext cx="1618382" cy="369332"/>
            </a:xfrm>
            <a:prstGeom prst="rect">
              <a:avLst/>
            </a:prstGeom>
            <a:noFill/>
          </p:spPr>
          <p:txBody>
            <a:bodyPr wrap="square" rtlCol="0">
              <a:spAutoFit/>
            </a:bodyPr>
            <a:lstStyle/>
            <a:p>
              <a:pPr algn="ctr"/>
              <a:r>
                <a:rPr lang="en-IN" dirty="0"/>
                <a:t>Connection</a:t>
              </a:r>
            </a:p>
          </p:txBody>
        </p:sp>
      </p:grpSp>
    </p:spTree>
    <p:extLst>
      <p:ext uri="{BB962C8B-B14F-4D97-AF65-F5344CB8AC3E}">
        <p14:creationId xmlns:p14="http://schemas.microsoft.com/office/powerpoint/2010/main" val="3458947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1DE3E-FCB6-4FFD-A719-5B220D522E6F}"/>
              </a:ext>
            </a:extLst>
          </p:cNvPr>
          <p:cNvSpPr txBox="1"/>
          <p:nvPr/>
        </p:nvSpPr>
        <p:spPr>
          <a:xfrm>
            <a:off x="1175440" y="642796"/>
            <a:ext cx="9948279" cy="646331"/>
          </a:xfrm>
          <a:prstGeom prst="rect">
            <a:avLst/>
          </a:prstGeom>
          <a:noFill/>
        </p:spPr>
        <p:txBody>
          <a:bodyPr wrap="square" rtlCol="0">
            <a:spAutoFit/>
          </a:bodyPr>
          <a:lstStyle/>
          <a:p>
            <a:r>
              <a:rPr lang="en-US" sz="3600" dirty="0"/>
              <a:t>WHY JAVA?</a:t>
            </a:r>
            <a:endParaRPr lang="en-IN" sz="3600" dirty="0"/>
          </a:p>
        </p:txBody>
      </p:sp>
      <p:sp>
        <p:nvSpPr>
          <p:cNvPr id="3" name="TextBox 2">
            <a:extLst>
              <a:ext uri="{FF2B5EF4-FFF2-40B4-BE49-F238E27FC236}">
                <a16:creationId xmlns:a16="http://schemas.microsoft.com/office/drawing/2014/main" id="{6E1D7B18-F38C-4FE6-9EC1-1A7DF4A1FCF0}"/>
              </a:ext>
            </a:extLst>
          </p:cNvPr>
          <p:cNvSpPr txBox="1"/>
          <p:nvPr/>
        </p:nvSpPr>
        <p:spPr>
          <a:xfrm>
            <a:off x="1175439" y="1983626"/>
            <a:ext cx="9948279" cy="3139321"/>
          </a:xfrm>
          <a:prstGeom prst="rect">
            <a:avLst/>
          </a:prstGeom>
          <a:noFill/>
        </p:spPr>
        <p:txBody>
          <a:bodyPr wrap="square" rtlCol="0">
            <a:spAutoFit/>
          </a:bodyPr>
          <a:lstStyle/>
          <a:p>
            <a:pPr marL="285750" indent="-285750">
              <a:buFont typeface="Arial" panose="020B0604020202020204" pitchFamily="34" charset="0"/>
              <a:buChar char="•"/>
            </a:pPr>
            <a:r>
              <a:rPr lang="en-IN" dirty="0"/>
              <a:t>Java is high level language and purely object-oriented programming language that provides features like modularity, information hiding etc.</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Java is platform independent language which makes it easy for network programming.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It contains large number of readily available libraries.</a:t>
            </a:r>
          </a:p>
          <a:p>
            <a:endParaRPr lang="en-IN" dirty="0"/>
          </a:p>
          <a:p>
            <a:pPr marL="285750" indent="-285750">
              <a:buFont typeface="Arial" panose="020B0604020202020204" pitchFamily="34" charset="0"/>
              <a:buChar char="•"/>
            </a:pPr>
            <a:r>
              <a:rPr lang="en-IN" dirty="0"/>
              <a:t>Java includes classes that help network program communicate with certain types of servers and process different types of data.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Developing multithreaded application in Java is easy because Java provides inbuilt support with API. </a:t>
            </a:r>
          </a:p>
        </p:txBody>
      </p:sp>
    </p:spTree>
    <p:extLst>
      <p:ext uri="{BB962C8B-B14F-4D97-AF65-F5344CB8AC3E}">
        <p14:creationId xmlns:p14="http://schemas.microsoft.com/office/powerpoint/2010/main" val="3171191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1DE3E-FCB6-4FFD-A719-5B220D522E6F}"/>
              </a:ext>
            </a:extLst>
          </p:cNvPr>
          <p:cNvSpPr txBox="1"/>
          <p:nvPr/>
        </p:nvSpPr>
        <p:spPr>
          <a:xfrm>
            <a:off x="1175440" y="642796"/>
            <a:ext cx="9948279" cy="646331"/>
          </a:xfrm>
          <a:prstGeom prst="rect">
            <a:avLst/>
          </a:prstGeom>
          <a:noFill/>
        </p:spPr>
        <p:txBody>
          <a:bodyPr wrap="square" rtlCol="0">
            <a:spAutoFit/>
          </a:bodyPr>
          <a:lstStyle/>
          <a:p>
            <a:r>
              <a:rPr lang="en-US" sz="3600" dirty="0"/>
              <a:t>SOCKET PROGRAMMING IN JAVA</a:t>
            </a:r>
            <a:endParaRPr lang="en-IN" sz="3600" dirty="0"/>
          </a:p>
        </p:txBody>
      </p:sp>
      <p:sp>
        <p:nvSpPr>
          <p:cNvPr id="3" name="TextBox 2">
            <a:extLst>
              <a:ext uri="{FF2B5EF4-FFF2-40B4-BE49-F238E27FC236}">
                <a16:creationId xmlns:a16="http://schemas.microsoft.com/office/drawing/2014/main" id="{6E1D7B18-F38C-4FE6-9EC1-1A7DF4A1FCF0}"/>
              </a:ext>
            </a:extLst>
          </p:cNvPr>
          <p:cNvSpPr txBox="1"/>
          <p:nvPr/>
        </p:nvSpPr>
        <p:spPr>
          <a:xfrm>
            <a:off x="1432892" y="1922660"/>
            <a:ext cx="9948279" cy="646331"/>
          </a:xfrm>
          <a:prstGeom prst="rect">
            <a:avLst/>
          </a:prstGeom>
          <a:noFill/>
        </p:spPr>
        <p:txBody>
          <a:bodyPr wrap="square" rtlCol="0">
            <a:spAutoFit/>
          </a:bodyPr>
          <a:lstStyle/>
          <a:p>
            <a:r>
              <a:rPr lang="en-IN" dirty="0"/>
              <a:t>Java Socket programming is used for communication between the applications that is running on different JRE (Java Runtime Environment). It can be either connection-oriented or connection-less. </a:t>
            </a:r>
          </a:p>
        </p:txBody>
      </p:sp>
      <p:pic>
        <p:nvPicPr>
          <p:cNvPr id="5" name="Picture 4">
            <a:extLst>
              <a:ext uri="{FF2B5EF4-FFF2-40B4-BE49-F238E27FC236}">
                <a16:creationId xmlns:a16="http://schemas.microsoft.com/office/drawing/2014/main" id="{418093AC-05C8-4151-A35B-76D2421960E7}"/>
              </a:ext>
            </a:extLst>
          </p:cNvPr>
          <p:cNvPicPr>
            <a:picLocks noChangeAspect="1"/>
          </p:cNvPicPr>
          <p:nvPr/>
        </p:nvPicPr>
        <p:blipFill>
          <a:blip r:embed="rId2"/>
          <a:stretch>
            <a:fillRect/>
          </a:stretch>
        </p:blipFill>
        <p:spPr>
          <a:xfrm>
            <a:off x="1669002" y="2802272"/>
            <a:ext cx="8853996" cy="2849187"/>
          </a:xfrm>
          <a:prstGeom prst="rect">
            <a:avLst/>
          </a:prstGeom>
        </p:spPr>
      </p:pic>
    </p:spTree>
    <p:extLst>
      <p:ext uri="{BB962C8B-B14F-4D97-AF65-F5344CB8AC3E}">
        <p14:creationId xmlns:p14="http://schemas.microsoft.com/office/powerpoint/2010/main" val="2593828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1DE3E-FCB6-4FFD-A719-5B220D522E6F}"/>
              </a:ext>
            </a:extLst>
          </p:cNvPr>
          <p:cNvSpPr txBox="1"/>
          <p:nvPr/>
        </p:nvSpPr>
        <p:spPr>
          <a:xfrm>
            <a:off x="1121860" y="830425"/>
            <a:ext cx="9948279" cy="646331"/>
          </a:xfrm>
          <a:prstGeom prst="rect">
            <a:avLst/>
          </a:prstGeom>
          <a:noFill/>
        </p:spPr>
        <p:txBody>
          <a:bodyPr wrap="square" rtlCol="0">
            <a:spAutoFit/>
          </a:bodyPr>
          <a:lstStyle/>
          <a:p>
            <a:r>
              <a:rPr lang="en-US" sz="3600" dirty="0"/>
              <a:t>SOCKET PROGRAMMING IN JAVA</a:t>
            </a:r>
            <a:endParaRPr lang="en-IN" sz="3600" dirty="0"/>
          </a:p>
        </p:txBody>
      </p:sp>
      <p:sp>
        <p:nvSpPr>
          <p:cNvPr id="3" name="TextBox 2">
            <a:extLst>
              <a:ext uri="{FF2B5EF4-FFF2-40B4-BE49-F238E27FC236}">
                <a16:creationId xmlns:a16="http://schemas.microsoft.com/office/drawing/2014/main" id="{6E1D7B18-F38C-4FE6-9EC1-1A7DF4A1FCF0}"/>
              </a:ext>
            </a:extLst>
          </p:cNvPr>
          <p:cNvSpPr txBox="1"/>
          <p:nvPr/>
        </p:nvSpPr>
        <p:spPr>
          <a:xfrm>
            <a:off x="1175439" y="3821656"/>
            <a:ext cx="6153168" cy="2308324"/>
          </a:xfrm>
          <a:prstGeom prst="rect">
            <a:avLst/>
          </a:prstGeom>
          <a:noFill/>
        </p:spPr>
        <p:txBody>
          <a:bodyPr wrap="square" rtlCol="0">
            <a:spAutoFit/>
          </a:bodyPr>
          <a:lstStyle/>
          <a:p>
            <a:r>
              <a:rPr lang="en-IN" b="1" u="sng" dirty="0"/>
              <a:t>Methods of Socket and </a:t>
            </a:r>
            <a:r>
              <a:rPr lang="en-IN" b="1" u="sng" dirty="0" err="1"/>
              <a:t>ServerSocket</a:t>
            </a:r>
            <a:r>
              <a:rPr lang="en-IN" b="1" u="sng" dirty="0"/>
              <a:t> Class – </a:t>
            </a:r>
            <a:endParaRPr lang="en-IN" dirty="0"/>
          </a:p>
          <a:p>
            <a:pPr marL="285750" indent="-285750">
              <a:buFont typeface="Arial" panose="020B0604020202020204" pitchFamily="34" charset="0"/>
              <a:buChar char="•"/>
            </a:pPr>
            <a:r>
              <a:rPr lang="en-IN" b="1" dirty="0" err="1"/>
              <a:t>getInputStream</a:t>
            </a:r>
            <a:r>
              <a:rPr lang="en-IN" b="1" dirty="0"/>
              <a:t>() </a:t>
            </a:r>
            <a:r>
              <a:rPr lang="en-IN" dirty="0"/>
              <a:t>– Returns the input stream attached with the socket</a:t>
            </a:r>
          </a:p>
          <a:p>
            <a:pPr marL="285750" indent="-285750">
              <a:buFont typeface="Arial" panose="020B0604020202020204" pitchFamily="34" charset="0"/>
              <a:buChar char="•"/>
            </a:pPr>
            <a:r>
              <a:rPr lang="en-IN" b="1" dirty="0" err="1"/>
              <a:t>getOutputStream</a:t>
            </a:r>
            <a:r>
              <a:rPr lang="en-IN" b="1" dirty="0"/>
              <a:t>() </a:t>
            </a:r>
            <a:r>
              <a:rPr lang="en-IN" dirty="0"/>
              <a:t>– Returns the output stream attached with the socket</a:t>
            </a:r>
          </a:p>
          <a:p>
            <a:pPr marL="285750" indent="-285750">
              <a:buFont typeface="Arial" panose="020B0604020202020204" pitchFamily="34" charset="0"/>
              <a:buChar char="•"/>
            </a:pPr>
            <a:r>
              <a:rPr lang="en-IN" b="1" dirty="0"/>
              <a:t>accept() </a:t>
            </a:r>
            <a:r>
              <a:rPr lang="en-IN" dirty="0"/>
              <a:t>– Returns the socket and establish between client &amp; server</a:t>
            </a:r>
          </a:p>
          <a:p>
            <a:pPr marL="285750" indent="-285750">
              <a:buFont typeface="Arial" panose="020B0604020202020204" pitchFamily="34" charset="0"/>
              <a:buChar char="•"/>
            </a:pPr>
            <a:r>
              <a:rPr lang="en-IN" b="1" dirty="0"/>
              <a:t>close() </a:t>
            </a:r>
            <a:r>
              <a:rPr lang="en-IN" dirty="0"/>
              <a:t>– Closes the socket/server socket </a:t>
            </a:r>
          </a:p>
        </p:txBody>
      </p:sp>
      <p:sp>
        <p:nvSpPr>
          <p:cNvPr id="5" name="TextBox 4">
            <a:extLst>
              <a:ext uri="{FF2B5EF4-FFF2-40B4-BE49-F238E27FC236}">
                <a16:creationId xmlns:a16="http://schemas.microsoft.com/office/drawing/2014/main" id="{E36CE7C3-FBD2-4AAD-8C83-BD84FBA44C78}"/>
              </a:ext>
            </a:extLst>
          </p:cNvPr>
          <p:cNvSpPr txBox="1"/>
          <p:nvPr/>
        </p:nvSpPr>
        <p:spPr>
          <a:xfrm>
            <a:off x="1175439" y="1880194"/>
            <a:ext cx="5962479" cy="2031325"/>
          </a:xfrm>
          <a:prstGeom prst="rect">
            <a:avLst/>
          </a:prstGeom>
          <a:noFill/>
        </p:spPr>
        <p:txBody>
          <a:bodyPr wrap="square" rtlCol="0">
            <a:spAutoFit/>
          </a:bodyPr>
          <a:lstStyle/>
          <a:p>
            <a:pPr marL="285750" indent="-285750">
              <a:buFont typeface="Arial" panose="020B0604020202020204" pitchFamily="34" charset="0"/>
              <a:buChar char="•"/>
            </a:pPr>
            <a:r>
              <a:rPr lang="en-IN" dirty="0"/>
              <a:t>Two classes </a:t>
            </a:r>
            <a:r>
              <a:rPr lang="en-IN" dirty="0" err="1"/>
              <a:t>ServerSocket</a:t>
            </a:r>
            <a:r>
              <a:rPr lang="en-IN" dirty="0"/>
              <a:t> (server) and Socket (client) are present in </a:t>
            </a:r>
            <a:r>
              <a:rPr lang="en-IN" b="1" i="1" dirty="0"/>
              <a:t>java.net package</a:t>
            </a:r>
          </a:p>
          <a:p>
            <a:pPr marL="285750" indent="-285750">
              <a:buFont typeface="Arial" panose="020B0604020202020204" pitchFamily="34" charset="0"/>
              <a:buChar char="•"/>
            </a:pPr>
            <a:r>
              <a:rPr lang="en-IN" b="1" i="1" dirty="0"/>
              <a:t>Creating Server – </a:t>
            </a:r>
          </a:p>
          <a:p>
            <a:r>
              <a:rPr lang="en-IN" dirty="0"/>
              <a:t>  	</a:t>
            </a:r>
            <a:r>
              <a:rPr lang="en-IN" dirty="0" err="1"/>
              <a:t>ServerSocket</a:t>
            </a:r>
            <a:r>
              <a:rPr lang="en-IN" dirty="0"/>
              <a:t> ss=new </a:t>
            </a:r>
            <a:r>
              <a:rPr lang="en-IN" dirty="0" err="1"/>
              <a:t>ServerSocket</a:t>
            </a:r>
            <a:r>
              <a:rPr lang="en-IN" dirty="0"/>
              <a:t>(6666);</a:t>
            </a:r>
          </a:p>
          <a:p>
            <a:pPr marL="285750" indent="-285750">
              <a:buFont typeface="Arial" panose="020B0604020202020204" pitchFamily="34" charset="0"/>
              <a:buChar char="•"/>
            </a:pPr>
            <a:r>
              <a:rPr lang="en-IN" b="1" i="1" dirty="0"/>
              <a:t>Creating Client –</a:t>
            </a:r>
          </a:p>
          <a:p>
            <a:r>
              <a:rPr lang="en-IN" dirty="0"/>
              <a:t>	Socket s=new Socket("localhost",6666); </a:t>
            </a:r>
          </a:p>
          <a:p>
            <a:pPr marL="285750" indent="-285750">
              <a:buFont typeface="Arial" panose="020B0604020202020204" pitchFamily="34" charset="0"/>
              <a:buChar char="•"/>
            </a:pPr>
            <a:endParaRPr lang="en-IN" dirty="0"/>
          </a:p>
        </p:txBody>
      </p:sp>
      <p:pic>
        <p:nvPicPr>
          <p:cNvPr id="6" name="Picture 5">
            <a:extLst>
              <a:ext uri="{FF2B5EF4-FFF2-40B4-BE49-F238E27FC236}">
                <a16:creationId xmlns:a16="http://schemas.microsoft.com/office/drawing/2014/main" id="{45CF3C42-10F4-4AB0-9A68-C2CD3CE94DF7}"/>
              </a:ext>
            </a:extLst>
          </p:cNvPr>
          <p:cNvPicPr>
            <a:picLocks noChangeAspect="1"/>
          </p:cNvPicPr>
          <p:nvPr/>
        </p:nvPicPr>
        <p:blipFill>
          <a:blip r:embed="rId2"/>
          <a:stretch>
            <a:fillRect/>
          </a:stretch>
        </p:blipFill>
        <p:spPr>
          <a:xfrm>
            <a:off x="7267379" y="2109060"/>
            <a:ext cx="4319879" cy="3918515"/>
          </a:xfrm>
          <a:prstGeom prst="rect">
            <a:avLst/>
          </a:prstGeom>
        </p:spPr>
      </p:pic>
    </p:spTree>
    <p:extLst>
      <p:ext uri="{BB962C8B-B14F-4D97-AF65-F5344CB8AC3E}">
        <p14:creationId xmlns:p14="http://schemas.microsoft.com/office/powerpoint/2010/main" val="701550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1DE3E-FCB6-4FFD-A719-5B220D522E6F}"/>
              </a:ext>
            </a:extLst>
          </p:cNvPr>
          <p:cNvSpPr txBox="1"/>
          <p:nvPr/>
        </p:nvSpPr>
        <p:spPr>
          <a:xfrm>
            <a:off x="1175440" y="642796"/>
            <a:ext cx="9948279" cy="646331"/>
          </a:xfrm>
          <a:prstGeom prst="rect">
            <a:avLst/>
          </a:prstGeom>
          <a:noFill/>
        </p:spPr>
        <p:txBody>
          <a:bodyPr wrap="square" rtlCol="0">
            <a:spAutoFit/>
          </a:bodyPr>
          <a:lstStyle/>
          <a:p>
            <a:r>
              <a:rPr lang="en-US" sz="3600" dirty="0"/>
              <a:t>SERVER-SIDE PROGRAMMING</a:t>
            </a:r>
            <a:endParaRPr lang="en-IN" sz="3600" dirty="0"/>
          </a:p>
        </p:txBody>
      </p:sp>
      <p:pic>
        <p:nvPicPr>
          <p:cNvPr id="3" name="Picture 2">
            <a:extLst>
              <a:ext uri="{FF2B5EF4-FFF2-40B4-BE49-F238E27FC236}">
                <a16:creationId xmlns:a16="http://schemas.microsoft.com/office/drawing/2014/main" id="{3AF32D17-DCA6-48D0-B450-246380C420E0}"/>
              </a:ext>
            </a:extLst>
          </p:cNvPr>
          <p:cNvPicPr>
            <a:picLocks noChangeAspect="1"/>
          </p:cNvPicPr>
          <p:nvPr/>
        </p:nvPicPr>
        <p:blipFill>
          <a:blip r:embed="rId2"/>
          <a:stretch>
            <a:fillRect/>
          </a:stretch>
        </p:blipFill>
        <p:spPr>
          <a:xfrm>
            <a:off x="871491" y="1983783"/>
            <a:ext cx="10449018" cy="4231421"/>
          </a:xfrm>
          <a:prstGeom prst="rect">
            <a:avLst/>
          </a:prstGeom>
        </p:spPr>
      </p:pic>
    </p:spTree>
    <p:extLst>
      <p:ext uri="{BB962C8B-B14F-4D97-AF65-F5344CB8AC3E}">
        <p14:creationId xmlns:p14="http://schemas.microsoft.com/office/powerpoint/2010/main" val="2888644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1DE3E-FCB6-4FFD-A719-5B220D522E6F}"/>
              </a:ext>
            </a:extLst>
          </p:cNvPr>
          <p:cNvSpPr txBox="1"/>
          <p:nvPr/>
        </p:nvSpPr>
        <p:spPr>
          <a:xfrm>
            <a:off x="1175440" y="642796"/>
            <a:ext cx="9948279" cy="646331"/>
          </a:xfrm>
          <a:prstGeom prst="rect">
            <a:avLst/>
          </a:prstGeom>
          <a:noFill/>
        </p:spPr>
        <p:txBody>
          <a:bodyPr wrap="square" rtlCol="0">
            <a:spAutoFit/>
          </a:bodyPr>
          <a:lstStyle/>
          <a:p>
            <a:r>
              <a:rPr lang="en-US" sz="3600" dirty="0"/>
              <a:t>CLIENT-SIDE PROGRAMMING</a:t>
            </a:r>
            <a:endParaRPr lang="en-IN" sz="3600" dirty="0"/>
          </a:p>
        </p:txBody>
      </p:sp>
      <p:pic>
        <p:nvPicPr>
          <p:cNvPr id="5" name="Picture 4">
            <a:extLst>
              <a:ext uri="{FF2B5EF4-FFF2-40B4-BE49-F238E27FC236}">
                <a16:creationId xmlns:a16="http://schemas.microsoft.com/office/drawing/2014/main" id="{9A738BE1-5D0D-4BEC-89DA-B80269696B22}"/>
              </a:ext>
            </a:extLst>
          </p:cNvPr>
          <p:cNvPicPr>
            <a:picLocks noChangeAspect="1"/>
          </p:cNvPicPr>
          <p:nvPr/>
        </p:nvPicPr>
        <p:blipFill>
          <a:blip r:embed="rId2"/>
          <a:stretch>
            <a:fillRect/>
          </a:stretch>
        </p:blipFill>
        <p:spPr>
          <a:xfrm>
            <a:off x="619125" y="1830014"/>
            <a:ext cx="10953750" cy="4257675"/>
          </a:xfrm>
          <a:prstGeom prst="rect">
            <a:avLst/>
          </a:prstGeom>
        </p:spPr>
      </p:pic>
      <p:sp>
        <p:nvSpPr>
          <p:cNvPr id="2" name="TextBox 1">
            <a:extLst>
              <a:ext uri="{FF2B5EF4-FFF2-40B4-BE49-F238E27FC236}">
                <a16:creationId xmlns:a16="http://schemas.microsoft.com/office/drawing/2014/main" id="{725CA1BC-7F71-4916-B3AA-498A5228E4CA}"/>
              </a:ext>
            </a:extLst>
          </p:cNvPr>
          <p:cNvSpPr txBox="1"/>
          <p:nvPr/>
        </p:nvSpPr>
        <p:spPr>
          <a:xfrm>
            <a:off x="3151573" y="3198167"/>
            <a:ext cx="1136341" cy="461665"/>
          </a:xfrm>
          <a:prstGeom prst="rect">
            <a:avLst/>
          </a:prstGeom>
          <a:solidFill>
            <a:schemeClr val="bg1"/>
          </a:solidFill>
        </p:spPr>
        <p:txBody>
          <a:bodyPr wrap="square" rtlCol="0">
            <a:spAutoFit/>
          </a:bodyPr>
          <a:lstStyle/>
          <a:p>
            <a:r>
              <a:rPr lang="en-IN" sz="2400" dirty="0"/>
              <a:t>Server</a:t>
            </a:r>
          </a:p>
        </p:txBody>
      </p:sp>
    </p:spTree>
    <p:extLst>
      <p:ext uri="{BB962C8B-B14F-4D97-AF65-F5344CB8AC3E}">
        <p14:creationId xmlns:p14="http://schemas.microsoft.com/office/powerpoint/2010/main" val="802737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1DE3E-FCB6-4FFD-A719-5B220D522E6F}"/>
              </a:ext>
            </a:extLst>
          </p:cNvPr>
          <p:cNvSpPr txBox="1"/>
          <p:nvPr/>
        </p:nvSpPr>
        <p:spPr>
          <a:xfrm>
            <a:off x="1175440" y="784839"/>
            <a:ext cx="9948279" cy="646331"/>
          </a:xfrm>
          <a:prstGeom prst="rect">
            <a:avLst/>
          </a:prstGeom>
          <a:noFill/>
        </p:spPr>
        <p:txBody>
          <a:bodyPr wrap="square" rtlCol="0">
            <a:spAutoFit/>
          </a:bodyPr>
          <a:lstStyle/>
          <a:p>
            <a:r>
              <a:rPr lang="en-US" sz="3600" dirty="0"/>
              <a:t>THREADS IN JAVA</a:t>
            </a:r>
            <a:endParaRPr lang="en-IN" sz="3600" dirty="0"/>
          </a:p>
        </p:txBody>
      </p:sp>
      <p:sp>
        <p:nvSpPr>
          <p:cNvPr id="5" name="TextBox 4">
            <a:extLst>
              <a:ext uri="{FF2B5EF4-FFF2-40B4-BE49-F238E27FC236}">
                <a16:creationId xmlns:a16="http://schemas.microsoft.com/office/drawing/2014/main" id="{0C5FA7DC-0798-4241-8D67-2A65EE73F41F}"/>
              </a:ext>
            </a:extLst>
          </p:cNvPr>
          <p:cNvSpPr txBox="1"/>
          <p:nvPr/>
        </p:nvSpPr>
        <p:spPr>
          <a:xfrm>
            <a:off x="1121861" y="1939464"/>
            <a:ext cx="9948278" cy="2308324"/>
          </a:xfrm>
          <a:prstGeom prst="rect">
            <a:avLst/>
          </a:prstGeom>
          <a:noFill/>
        </p:spPr>
        <p:txBody>
          <a:bodyPr wrap="square" rtlCol="0">
            <a:spAutoFit/>
          </a:bodyPr>
          <a:lstStyle/>
          <a:p>
            <a:pPr marL="285750" indent="-285750">
              <a:buFont typeface="Arial" panose="020B0604020202020204" pitchFamily="34" charset="0"/>
              <a:buChar char="•"/>
            </a:pPr>
            <a:r>
              <a:rPr lang="en-IN" dirty="0"/>
              <a:t>Multithreading is a feature that allows concurrent execution of two or more parts of a program for maximum utilization of CPU. Each part of such program is called a thread.</a:t>
            </a:r>
          </a:p>
          <a:p>
            <a:pPr marL="285750" indent="-285750">
              <a:buFont typeface="Arial" panose="020B0604020202020204" pitchFamily="34" charset="0"/>
              <a:buChar char="•"/>
            </a:pPr>
            <a:r>
              <a:rPr lang="en-IN" dirty="0"/>
              <a:t>Threads are light-weight processes within a process. </a:t>
            </a:r>
          </a:p>
          <a:p>
            <a:pPr marL="285750" indent="-285750">
              <a:buFont typeface="Arial" panose="020B0604020202020204" pitchFamily="34" charset="0"/>
              <a:buChar char="•"/>
            </a:pPr>
            <a:r>
              <a:rPr lang="en-IN" dirty="0"/>
              <a:t>Threads can be created by  using two mechanisms :</a:t>
            </a:r>
          </a:p>
          <a:p>
            <a:pPr marL="742950" lvl="1" indent="-285750">
              <a:buFont typeface="Arial" panose="020B0604020202020204" pitchFamily="34" charset="0"/>
              <a:buChar char="•"/>
            </a:pPr>
            <a:r>
              <a:rPr lang="en-IN" dirty="0"/>
              <a:t>Extending the </a:t>
            </a:r>
            <a:r>
              <a:rPr lang="en-IN" b="1" i="1" dirty="0"/>
              <a:t>Thread</a:t>
            </a:r>
            <a:r>
              <a:rPr lang="en-IN" dirty="0"/>
              <a:t> class present in </a:t>
            </a:r>
            <a:r>
              <a:rPr lang="en-IN" b="1" i="1" dirty="0" err="1"/>
              <a:t>java.lang.Thread</a:t>
            </a:r>
            <a:r>
              <a:rPr lang="en-IN" b="1" i="1" dirty="0"/>
              <a:t>  </a:t>
            </a:r>
            <a:r>
              <a:rPr lang="en-IN" b="1" dirty="0"/>
              <a:t>-&gt;</a:t>
            </a:r>
            <a:r>
              <a:rPr lang="en-IN" b="1" i="1" dirty="0"/>
              <a:t> </a:t>
            </a:r>
            <a:r>
              <a:rPr lang="en-IN" dirty="0"/>
              <a:t>overrides </a:t>
            </a:r>
            <a:r>
              <a:rPr lang="en-IN" b="1" i="1" dirty="0"/>
              <a:t>run() </a:t>
            </a:r>
            <a:r>
              <a:rPr lang="en-IN" dirty="0"/>
              <a:t>method</a:t>
            </a:r>
          </a:p>
          <a:p>
            <a:pPr marL="742950" lvl="1" indent="-285750">
              <a:buFont typeface="Arial" panose="020B0604020202020204" pitchFamily="34" charset="0"/>
              <a:buChar char="•"/>
            </a:pPr>
            <a:r>
              <a:rPr lang="en-IN" dirty="0"/>
              <a:t>Implementing the </a:t>
            </a:r>
            <a:r>
              <a:rPr lang="en-IN" b="1" i="1" dirty="0"/>
              <a:t>Runnable</a:t>
            </a:r>
            <a:r>
              <a:rPr lang="en-IN" dirty="0"/>
              <a:t> Interface  -&gt; overrides </a:t>
            </a:r>
            <a:r>
              <a:rPr lang="en-IN" b="1" i="1" dirty="0"/>
              <a:t>run()</a:t>
            </a:r>
            <a:r>
              <a:rPr lang="en-IN" i="1" dirty="0"/>
              <a:t> </a:t>
            </a:r>
            <a:r>
              <a:rPr lang="en-IN" dirty="0"/>
              <a:t>method </a:t>
            </a:r>
          </a:p>
          <a:p>
            <a:pPr lvl="1"/>
            <a:endParaRPr lang="en-IN" dirty="0"/>
          </a:p>
          <a:p>
            <a:pPr marL="285750" indent="-285750">
              <a:buFont typeface="Arial" panose="020B0604020202020204" pitchFamily="34" charset="0"/>
              <a:buChar char="•"/>
            </a:pPr>
            <a:r>
              <a:rPr lang="en-IN" dirty="0"/>
              <a:t>Thread execution start when </a:t>
            </a:r>
            <a:r>
              <a:rPr lang="en-IN" b="1" dirty="0"/>
              <a:t>start()</a:t>
            </a:r>
            <a:r>
              <a:rPr lang="en-IN" dirty="0"/>
              <a:t> method is called.</a:t>
            </a:r>
          </a:p>
        </p:txBody>
      </p:sp>
    </p:spTree>
    <p:extLst>
      <p:ext uri="{BB962C8B-B14F-4D97-AF65-F5344CB8AC3E}">
        <p14:creationId xmlns:p14="http://schemas.microsoft.com/office/powerpoint/2010/main" val="2523791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C61DE3E-FCB6-4FFD-A719-5B220D522E6F}"/>
              </a:ext>
            </a:extLst>
          </p:cNvPr>
          <p:cNvSpPr txBox="1"/>
          <p:nvPr/>
        </p:nvSpPr>
        <p:spPr>
          <a:xfrm>
            <a:off x="733698" y="1357936"/>
            <a:ext cx="4357860" cy="803025"/>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800" b="1" spc="-50" dirty="0">
                <a:solidFill>
                  <a:schemeClr val="tx1">
                    <a:lumMod val="75000"/>
                    <a:lumOff val="25000"/>
                  </a:schemeClr>
                </a:solidFill>
                <a:latin typeface="+mj-lt"/>
                <a:ea typeface="+mj-ea"/>
                <a:cs typeface="+mj-cs"/>
              </a:rPr>
              <a:t>GOAL</a:t>
            </a:r>
          </a:p>
        </p:txBody>
      </p:sp>
      <p:cxnSp>
        <p:nvCxnSpPr>
          <p:cNvPr id="12" name="Straight Connector 1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53C394E-11FC-445F-A716-566D46EEB20A}"/>
              </a:ext>
            </a:extLst>
          </p:cNvPr>
          <p:cNvSpPr txBox="1"/>
          <p:nvPr/>
        </p:nvSpPr>
        <p:spPr>
          <a:xfrm>
            <a:off x="739475" y="2270947"/>
            <a:ext cx="5566299" cy="1796030"/>
          </a:xfrm>
          <a:prstGeom prst="rect">
            <a:avLst/>
          </a:prstGeom>
        </p:spPr>
        <p:txBody>
          <a:bodyPr vert="horz" lIns="0" tIns="45720" rIns="0" bIns="45720" rtlCol="0">
            <a:normAutofit/>
          </a:bodyPr>
          <a:lstStyle/>
          <a:p>
            <a:pPr marL="342900" marR="0" lvl="0" indent="-342900" algn="just" defTabSz="914400" fontAlgn="auto">
              <a:lnSpc>
                <a:spcPct val="90000"/>
              </a:lnSpc>
              <a:spcBef>
                <a:spcPts val="0"/>
              </a:spcBef>
              <a:spcAft>
                <a:spcPts val="600"/>
              </a:spcAft>
              <a:buClr>
                <a:schemeClr val="accent1"/>
              </a:buClr>
              <a:buSzPct val="80000"/>
              <a:buFont typeface="Calibri" panose="020F0502020204030204" pitchFamily="34" charset="0"/>
              <a:buChar char="•"/>
              <a:tabLst/>
              <a:defRPr/>
            </a:pPr>
            <a:r>
              <a:rPr kumimoji="0" lang="en-US" b="0" i="0" u="none" strike="noStrike" cap="none" spc="0" normalizeH="0" baseline="0" noProof="0" dirty="0">
                <a:ln>
                  <a:noFill/>
                </a:ln>
                <a:solidFill>
                  <a:schemeClr val="tx1">
                    <a:lumMod val="75000"/>
                    <a:lumOff val="25000"/>
                  </a:schemeClr>
                </a:solidFill>
                <a:effectLst/>
                <a:uLnTx/>
                <a:uFillTx/>
              </a:rPr>
              <a:t>Implementation and realization of a truck platooning system using the concepts of distributed and parallel system.</a:t>
            </a:r>
          </a:p>
          <a:p>
            <a:pPr marL="342900" marR="0" lvl="0" indent="-342900" algn="just" defTabSz="914400" fontAlgn="auto">
              <a:lnSpc>
                <a:spcPct val="90000"/>
              </a:lnSpc>
              <a:spcBef>
                <a:spcPts val="0"/>
              </a:spcBef>
              <a:spcAft>
                <a:spcPts val="600"/>
              </a:spcAft>
              <a:buClr>
                <a:schemeClr val="accent1"/>
              </a:buClr>
              <a:buSzPct val="80000"/>
              <a:buFont typeface="Calibri" panose="020F0502020204030204" pitchFamily="34" charset="0"/>
              <a:buChar char="•"/>
              <a:tabLst/>
              <a:defRPr/>
            </a:pPr>
            <a:r>
              <a:rPr lang="en-US" dirty="0">
                <a:solidFill>
                  <a:schemeClr val="tx1">
                    <a:lumMod val="75000"/>
                    <a:lumOff val="25000"/>
                  </a:schemeClr>
                </a:solidFill>
              </a:rPr>
              <a:t>Understand </a:t>
            </a:r>
            <a:r>
              <a:rPr kumimoji="0" lang="en-US" b="0" i="0" u="none" strike="noStrike" cap="none" spc="0" normalizeH="0" baseline="0" noProof="0" dirty="0">
                <a:ln>
                  <a:noFill/>
                </a:ln>
                <a:solidFill>
                  <a:schemeClr val="tx1">
                    <a:lumMod val="75000"/>
                    <a:lumOff val="25000"/>
                  </a:schemeClr>
                </a:solidFill>
                <a:effectLst/>
                <a:uLnTx/>
                <a:uFillTx/>
              </a:rPr>
              <a:t>how the distributed systems works and how parallel processes are performed.</a:t>
            </a:r>
          </a:p>
          <a:p>
            <a:pPr marL="342900" marR="0" lvl="0" indent="-342900" defTabSz="914400" fontAlgn="auto">
              <a:lnSpc>
                <a:spcPct val="90000"/>
              </a:lnSpc>
              <a:spcBef>
                <a:spcPts val="0"/>
              </a:spcBef>
              <a:spcAft>
                <a:spcPts val="600"/>
              </a:spcAft>
              <a:buClr>
                <a:schemeClr val="accent1"/>
              </a:buClr>
              <a:buSzPct val="80000"/>
              <a:buFont typeface="Calibri" panose="020F0502020204030204" pitchFamily="34" charset="0"/>
              <a:buChar char="•"/>
              <a:tabLst/>
              <a:defRPr/>
            </a:pPr>
            <a:endParaRPr kumimoji="0" lang="en-US" b="0" i="0" u="none" strike="noStrike" cap="none" spc="0" normalizeH="0" baseline="0" noProof="0" dirty="0">
              <a:ln>
                <a:noFill/>
              </a:ln>
              <a:solidFill>
                <a:schemeClr val="tx1">
                  <a:lumMod val="75000"/>
                  <a:lumOff val="25000"/>
                </a:schemeClr>
              </a:solidFill>
              <a:effectLst/>
              <a:uLnTx/>
              <a:uFillTx/>
            </a:endParaRPr>
          </a:p>
        </p:txBody>
      </p:sp>
      <p:sp>
        <p:nvSpPr>
          <p:cNvPr id="14" name="Rectangle 1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F3448248-DFD2-44CC-A679-61F9A7E001B9}"/>
              </a:ext>
            </a:extLst>
          </p:cNvPr>
          <p:cNvSpPr txBox="1"/>
          <p:nvPr/>
        </p:nvSpPr>
        <p:spPr>
          <a:xfrm>
            <a:off x="7255172" y="988604"/>
            <a:ext cx="3987433" cy="369332"/>
          </a:xfrm>
          <a:prstGeom prst="rect">
            <a:avLst/>
          </a:prstGeom>
          <a:noFill/>
        </p:spPr>
        <p:txBody>
          <a:bodyPr wrap="square" rtlCol="0">
            <a:spAutoFit/>
          </a:bodyPr>
          <a:lstStyle/>
          <a:p>
            <a:r>
              <a:rPr lang="en-IN" b="1" dirty="0"/>
              <a:t>Use Case : A Truck Platooning Scenario</a:t>
            </a:r>
          </a:p>
        </p:txBody>
      </p:sp>
      <p:pic>
        <p:nvPicPr>
          <p:cNvPr id="3" name="Picture 2">
            <a:extLst>
              <a:ext uri="{FF2B5EF4-FFF2-40B4-BE49-F238E27FC236}">
                <a16:creationId xmlns:a16="http://schemas.microsoft.com/office/drawing/2014/main" id="{C61DAC34-097B-456D-AE30-513C70744D28}"/>
              </a:ext>
            </a:extLst>
          </p:cNvPr>
          <p:cNvPicPr>
            <a:picLocks noChangeAspect="1"/>
          </p:cNvPicPr>
          <p:nvPr/>
        </p:nvPicPr>
        <p:blipFill rotWithShape="1">
          <a:blip r:embed="rId2"/>
          <a:srcRect l="14171" r="16332"/>
          <a:stretch/>
        </p:blipFill>
        <p:spPr>
          <a:xfrm>
            <a:off x="6884745" y="1443800"/>
            <a:ext cx="4815843" cy="4249527"/>
          </a:xfrm>
          <a:prstGeom prst="rect">
            <a:avLst/>
          </a:prstGeom>
        </p:spPr>
      </p:pic>
    </p:spTree>
    <p:extLst>
      <p:ext uri="{BB962C8B-B14F-4D97-AF65-F5344CB8AC3E}">
        <p14:creationId xmlns:p14="http://schemas.microsoft.com/office/powerpoint/2010/main" val="3849524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1DE3E-FCB6-4FFD-A719-5B220D522E6F}"/>
              </a:ext>
            </a:extLst>
          </p:cNvPr>
          <p:cNvSpPr txBox="1"/>
          <p:nvPr/>
        </p:nvSpPr>
        <p:spPr>
          <a:xfrm>
            <a:off x="1175440" y="408972"/>
            <a:ext cx="9948279" cy="646331"/>
          </a:xfrm>
          <a:prstGeom prst="rect">
            <a:avLst/>
          </a:prstGeom>
          <a:noFill/>
        </p:spPr>
        <p:txBody>
          <a:bodyPr wrap="square" rtlCol="0">
            <a:spAutoFit/>
          </a:bodyPr>
          <a:lstStyle/>
          <a:p>
            <a:r>
              <a:rPr lang="en-US" sz="3600" dirty="0"/>
              <a:t>SCENARIOS IMPLEMENTED</a:t>
            </a:r>
            <a:endParaRPr lang="en-IN" sz="3600" dirty="0"/>
          </a:p>
        </p:txBody>
      </p:sp>
      <p:sp>
        <p:nvSpPr>
          <p:cNvPr id="3" name="TextBox 2">
            <a:extLst>
              <a:ext uri="{FF2B5EF4-FFF2-40B4-BE49-F238E27FC236}">
                <a16:creationId xmlns:a16="http://schemas.microsoft.com/office/drawing/2014/main" id="{C62E0FD8-EA78-48FC-83CA-63B7DAC6A803}"/>
              </a:ext>
            </a:extLst>
          </p:cNvPr>
          <p:cNvSpPr txBox="1"/>
          <p:nvPr/>
        </p:nvSpPr>
        <p:spPr>
          <a:xfrm>
            <a:off x="1175440" y="1703698"/>
            <a:ext cx="10551962" cy="4247317"/>
          </a:xfrm>
          <a:prstGeom prst="rect">
            <a:avLst/>
          </a:prstGeom>
          <a:noFill/>
        </p:spPr>
        <p:txBody>
          <a:bodyPr wrap="square" rtlCol="0">
            <a:spAutoFit/>
          </a:bodyPr>
          <a:lstStyle/>
          <a:p>
            <a:pPr algn="just"/>
            <a:r>
              <a:rPr lang="en-IN" sz="1800" b="1" i="0" u="none" strike="noStrike" baseline="0" dirty="0">
                <a:solidFill>
                  <a:srgbClr val="000000"/>
                </a:solidFill>
                <a:latin typeface="Calibri" panose="020F0502020204030204" pitchFamily="34" charset="0"/>
              </a:rPr>
              <a:t>Scenario 1</a:t>
            </a:r>
            <a:endParaRPr lang="en-IN" b="1" dirty="0">
              <a:solidFill>
                <a:srgbClr val="000000"/>
              </a:solidFill>
              <a:latin typeface="Calibri" panose="020F0502020204030204" pitchFamily="34" charset="0"/>
            </a:endParaRPr>
          </a:p>
          <a:p>
            <a:pPr algn="just"/>
            <a:r>
              <a:rPr lang="en-IN" sz="1800" b="0" i="0" u="none" strike="noStrike" baseline="0" dirty="0">
                <a:solidFill>
                  <a:srgbClr val="000000"/>
                </a:solidFill>
                <a:latin typeface="Calibri" panose="020F0502020204030204" pitchFamily="34" charset="0"/>
              </a:rPr>
              <a:t>Truck platooning moving on the highway with no traffic travelling along a straight path.</a:t>
            </a:r>
          </a:p>
          <a:p>
            <a:pPr algn="just"/>
            <a:endParaRPr lang="en-IN" sz="1800" b="0" i="0" u="none" strike="noStrike" baseline="0" dirty="0">
              <a:solidFill>
                <a:srgbClr val="000000"/>
              </a:solidFill>
              <a:latin typeface="Calibri" panose="020F0502020204030204" pitchFamily="34" charset="0"/>
            </a:endParaRPr>
          </a:p>
          <a:p>
            <a:pPr algn="just"/>
            <a:r>
              <a:rPr lang="en-IN" sz="1800" b="1" i="0" u="none" strike="noStrike" baseline="0" dirty="0">
                <a:solidFill>
                  <a:srgbClr val="000000"/>
                </a:solidFill>
                <a:latin typeface="Calibri" panose="020F0502020204030204" pitchFamily="34" charset="0"/>
              </a:rPr>
              <a:t>Scenario 2</a:t>
            </a:r>
            <a:endParaRPr lang="en-IN" b="1" dirty="0">
              <a:solidFill>
                <a:srgbClr val="000000"/>
              </a:solidFill>
              <a:latin typeface="Calibri" panose="020F0502020204030204" pitchFamily="34" charset="0"/>
            </a:endParaRPr>
          </a:p>
          <a:p>
            <a:pPr algn="just"/>
            <a:r>
              <a:rPr lang="en-US" sz="1800" b="0" i="0" u="none" strike="noStrike" baseline="0" dirty="0">
                <a:solidFill>
                  <a:srgbClr val="000000"/>
                </a:solidFill>
                <a:latin typeface="Calibri" panose="020F0502020204030204" pitchFamily="34" charset="0"/>
              </a:rPr>
              <a:t>If an obstacle is detected in front of the leading vehicle on the highway, the leading truck will apply brakes and send a message to the following trucks, accordingly the follower truck will respond by applying brakes.</a:t>
            </a:r>
          </a:p>
          <a:p>
            <a:pPr algn="just"/>
            <a:endParaRPr lang="en-US" sz="1800" b="0" i="0" u="none" strike="noStrike" baseline="0" dirty="0">
              <a:solidFill>
                <a:srgbClr val="000000"/>
              </a:solidFill>
              <a:latin typeface="Calibri" panose="020F0502020204030204" pitchFamily="34" charset="0"/>
            </a:endParaRPr>
          </a:p>
          <a:p>
            <a:pPr algn="just"/>
            <a:r>
              <a:rPr lang="en-IN" sz="1800" b="1" i="0" u="none" strike="noStrike" baseline="0" dirty="0">
                <a:solidFill>
                  <a:srgbClr val="000000"/>
                </a:solidFill>
                <a:latin typeface="Calibri" panose="020F0502020204030204" pitchFamily="34" charset="0"/>
              </a:rPr>
              <a:t>Scenario 3</a:t>
            </a:r>
            <a:endParaRPr lang="en-IN" b="1" dirty="0">
              <a:solidFill>
                <a:srgbClr val="000000"/>
              </a:solidFill>
              <a:latin typeface="Calibri" panose="020F0502020204030204" pitchFamily="34" charset="0"/>
            </a:endParaRPr>
          </a:p>
          <a:p>
            <a:pPr algn="just"/>
            <a:r>
              <a:rPr lang="en-US" sz="1800" b="0" i="0" u="none" strike="noStrike" baseline="0" dirty="0">
                <a:solidFill>
                  <a:srgbClr val="000000"/>
                </a:solidFill>
                <a:latin typeface="Calibri" panose="020F0502020204030204" pitchFamily="34" charset="0"/>
              </a:rPr>
              <a:t>If an obstacle is detected in between the follower truck, the follower truck will respond by decelerating its speed by applying the brakes and communicate the same with the master truck.</a:t>
            </a:r>
          </a:p>
          <a:p>
            <a:pPr algn="just"/>
            <a:endParaRPr lang="en-US" sz="1800" b="0" i="0" u="none" strike="noStrike" baseline="0" dirty="0">
              <a:solidFill>
                <a:srgbClr val="000000"/>
              </a:solidFill>
              <a:latin typeface="Calibri" panose="020F0502020204030204" pitchFamily="34" charset="0"/>
            </a:endParaRPr>
          </a:p>
          <a:p>
            <a:pPr algn="just"/>
            <a:r>
              <a:rPr lang="en-IN" sz="1800" b="1" i="0" u="none" strike="noStrike" baseline="0" dirty="0">
                <a:solidFill>
                  <a:srgbClr val="000000"/>
                </a:solidFill>
                <a:latin typeface="Calibri" panose="020F0502020204030204" pitchFamily="34" charset="0"/>
              </a:rPr>
              <a:t>Scenario 4</a:t>
            </a:r>
            <a:endParaRPr lang="en-IN" b="1" dirty="0">
              <a:solidFill>
                <a:srgbClr val="000000"/>
              </a:solidFill>
              <a:latin typeface="Calibri" panose="020F0502020204030204" pitchFamily="34" charset="0"/>
            </a:endParaRPr>
          </a:p>
          <a:p>
            <a:pPr algn="just"/>
            <a:r>
              <a:rPr lang="en-US" sz="1800" b="0" i="0" u="none" strike="noStrike" baseline="0" dirty="0">
                <a:solidFill>
                  <a:srgbClr val="000000"/>
                </a:solidFill>
                <a:latin typeface="Calibri" panose="020F0502020204030204" pitchFamily="34" charset="0"/>
              </a:rPr>
              <a:t>If the leading truck finds a curve path on its ways, the driver will make the required turn and the vehicle lateral control signal message is sent to all the trailing trucks. The trailing trucks will then respond accordingly and keep following the master truck. </a:t>
            </a:r>
            <a:endParaRPr lang="en-IN" dirty="0"/>
          </a:p>
        </p:txBody>
      </p:sp>
    </p:spTree>
    <p:extLst>
      <p:ext uri="{BB962C8B-B14F-4D97-AF65-F5344CB8AC3E}">
        <p14:creationId xmlns:p14="http://schemas.microsoft.com/office/powerpoint/2010/main" val="3478508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1DE3E-FCB6-4FFD-A719-5B220D522E6F}"/>
              </a:ext>
            </a:extLst>
          </p:cNvPr>
          <p:cNvSpPr txBox="1"/>
          <p:nvPr/>
        </p:nvSpPr>
        <p:spPr>
          <a:xfrm>
            <a:off x="1121860" y="491018"/>
            <a:ext cx="9948279" cy="646331"/>
          </a:xfrm>
          <a:prstGeom prst="rect">
            <a:avLst/>
          </a:prstGeom>
          <a:noFill/>
        </p:spPr>
        <p:txBody>
          <a:bodyPr wrap="square" rtlCol="0">
            <a:spAutoFit/>
          </a:bodyPr>
          <a:lstStyle/>
          <a:p>
            <a:r>
              <a:rPr lang="en-US" sz="3600" dirty="0"/>
              <a:t>IMPLEMENTATION ARCHITECTURE</a:t>
            </a:r>
            <a:endParaRPr lang="en-IN" sz="3600" dirty="0"/>
          </a:p>
        </p:txBody>
      </p:sp>
      <p:sp>
        <p:nvSpPr>
          <p:cNvPr id="3" name="TextBox 2">
            <a:extLst>
              <a:ext uri="{FF2B5EF4-FFF2-40B4-BE49-F238E27FC236}">
                <a16:creationId xmlns:a16="http://schemas.microsoft.com/office/drawing/2014/main" id="{C62E0FD8-EA78-48FC-83CA-63B7DAC6A803}"/>
              </a:ext>
            </a:extLst>
          </p:cNvPr>
          <p:cNvSpPr txBox="1"/>
          <p:nvPr/>
        </p:nvSpPr>
        <p:spPr>
          <a:xfrm>
            <a:off x="1059714" y="2027332"/>
            <a:ext cx="5323330" cy="3693319"/>
          </a:xfrm>
          <a:prstGeom prst="rect">
            <a:avLst/>
          </a:prstGeom>
          <a:noFill/>
        </p:spPr>
        <p:txBody>
          <a:bodyPr wrap="square" rtlCol="0">
            <a:spAutoFit/>
          </a:bodyPr>
          <a:lstStyle/>
          <a:p>
            <a:pPr algn="just"/>
            <a:r>
              <a:rPr lang="en-IN" b="1" u="sng" dirty="0">
                <a:solidFill>
                  <a:srgbClr val="000000"/>
                </a:solidFill>
                <a:latin typeface="Calibri" panose="020F0502020204030204" pitchFamily="34" charset="0"/>
              </a:rPr>
              <a:t>DISTRIBUTED &amp; PARALLEL IMPLEMENTATION</a:t>
            </a:r>
          </a:p>
          <a:p>
            <a:pPr algn="just"/>
            <a:endParaRPr lang="en-IN" sz="1800" b="1" i="0" u="sng" strike="noStrike" baseline="0" dirty="0">
              <a:solidFill>
                <a:srgbClr val="000000"/>
              </a:solidFill>
              <a:latin typeface="Calibri" panose="020F0502020204030204" pitchFamily="34" charset="0"/>
            </a:endParaRPr>
          </a:p>
          <a:p>
            <a:pPr marL="285750" indent="-285750" algn="just">
              <a:buFont typeface="Arial" panose="020B0604020202020204" pitchFamily="34" charset="0"/>
              <a:buChar char="•"/>
            </a:pPr>
            <a:r>
              <a:rPr lang="en-IN" sz="1800" b="0" i="0" u="none" strike="noStrike" baseline="0" dirty="0">
                <a:solidFill>
                  <a:srgbClr val="000000"/>
                </a:solidFill>
                <a:latin typeface="Calibri" panose="020F0502020204030204" pitchFamily="34" charset="0"/>
              </a:rPr>
              <a:t>Models of Interaction - In this Mode of interaction between vehicles can be done through Message-based protocol. </a:t>
            </a:r>
          </a:p>
          <a:p>
            <a:pPr marL="285750" indent="-285750" algn="just">
              <a:buFont typeface="Arial" panose="020B0604020202020204" pitchFamily="34" charset="0"/>
              <a:buChar char="•"/>
            </a:pPr>
            <a:r>
              <a:rPr lang="en-IN" sz="1800" b="0" i="0" u="none" baseline="0" dirty="0">
                <a:solidFill>
                  <a:srgbClr val="000000"/>
                </a:solidFill>
                <a:latin typeface="Calibri" panose="020F0502020204030204" pitchFamily="34" charset="0"/>
              </a:rPr>
              <a:t>Architectural Pattern – For this platooning, we are using </a:t>
            </a:r>
            <a:r>
              <a:rPr lang="en-IN" dirty="0">
                <a:solidFill>
                  <a:srgbClr val="000000"/>
                </a:solidFill>
                <a:latin typeface="Calibri" panose="020F0502020204030204" pitchFamily="34" charset="0"/>
              </a:rPr>
              <a:t>Serve –Client </a:t>
            </a:r>
            <a:r>
              <a:rPr lang="en-IN" sz="1800" b="0" i="0" u="none" baseline="0" dirty="0">
                <a:solidFill>
                  <a:srgbClr val="000000"/>
                </a:solidFill>
                <a:latin typeface="Calibri" panose="020F0502020204030204" pitchFamily="34" charset="0"/>
              </a:rPr>
              <a:t>architecture, in which the lead vehicle will act as a Server and follower vehicles act as a Clients.</a:t>
            </a:r>
          </a:p>
          <a:p>
            <a:pPr marL="285750" indent="-285750" algn="just">
              <a:buFont typeface="Arial" panose="020B0604020202020204" pitchFamily="34" charset="0"/>
              <a:buChar char="•"/>
            </a:pPr>
            <a:r>
              <a:rPr lang="en-IN" sz="1800" b="0" i="0" u="none" strike="noStrike" baseline="0" dirty="0">
                <a:solidFill>
                  <a:srgbClr val="000000"/>
                </a:solidFill>
                <a:latin typeface="Calibri" panose="020F0502020204030204" pitchFamily="34" charset="0"/>
              </a:rPr>
              <a:t>Architectural Styles – Event-based architecture. </a:t>
            </a:r>
          </a:p>
          <a:p>
            <a:pPr marL="285750" indent="-285750" algn="just">
              <a:buFont typeface="Arial" panose="020B0604020202020204" pitchFamily="34" charset="0"/>
              <a:buChar char="•"/>
            </a:pPr>
            <a:r>
              <a:rPr lang="en-IN" dirty="0"/>
              <a:t>For the Node Specific Parallel Implementation, Thread 1 and Thread 2 are used for data communication between LV(Server) and FV(Client).</a:t>
            </a:r>
          </a:p>
        </p:txBody>
      </p:sp>
      <p:pic>
        <p:nvPicPr>
          <p:cNvPr id="2" name="Picture 1">
            <a:extLst>
              <a:ext uri="{FF2B5EF4-FFF2-40B4-BE49-F238E27FC236}">
                <a16:creationId xmlns:a16="http://schemas.microsoft.com/office/drawing/2014/main" id="{2A39938C-BE7D-4EC9-9F74-458CBC3787E7}"/>
              </a:ext>
            </a:extLst>
          </p:cNvPr>
          <p:cNvPicPr>
            <a:picLocks noChangeAspect="1"/>
          </p:cNvPicPr>
          <p:nvPr/>
        </p:nvPicPr>
        <p:blipFill>
          <a:blip r:embed="rId2"/>
          <a:stretch>
            <a:fillRect/>
          </a:stretch>
        </p:blipFill>
        <p:spPr>
          <a:xfrm>
            <a:off x="6970582" y="2130582"/>
            <a:ext cx="3974937" cy="3036071"/>
          </a:xfrm>
          <a:prstGeom prst="rect">
            <a:avLst/>
          </a:prstGeom>
        </p:spPr>
      </p:pic>
    </p:spTree>
    <p:extLst>
      <p:ext uri="{BB962C8B-B14F-4D97-AF65-F5344CB8AC3E}">
        <p14:creationId xmlns:p14="http://schemas.microsoft.com/office/powerpoint/2010/main" val="2683218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1DE3E-FCB6-4FFD-A719-5B220D522E6F}"/>
              </a:ext>
            </a:extLst>
          </p:cNvPr>
          <p:cNvSpPr txBox="1"/>
          <p:nvPr/>
        </p:nvSpPr>
        <p:spPr>
          <a:xfrm>
            <a:off x="1175440" y="642796"/>
            <a:ext cx="9948279" cy="646331"/>
          </a:xfrm>
          <a:prstGeom prst="rect">
            <a:avLst/>
          </a:prstGeom>
          <a:noFill/>
        </p:spPr>
        <p:txBody>
          <a:bodyPr wrap="square" rtlCol="0">
            <a:spAutoFit/>
          </a:bodyPr>
          <a:lstStyle/>
          <a:p>
            <a:r>
              <a:rPr lang="en-US" sz="3600" dirty="0"/>
              <a:t>CLASS DIAGRAM</a:t>
            </a:r>
            <a:endParaRPr lang="en-IN" sz="3600" dirty="0"/>
          </a:p>
        </p:txBody>
      </p:sp>
      <p:graphicFrame>
        <p:nvGraphicFramePr>
          <p:cNvPr id="6" name="Object 5">
            <a:extLst>
              <a:ext uri="{FF2B5EF4-FFF2-40B4-BE49-F238E27FC236}">
                <a16:creationId xmlns:a16="http://schemas.microsoft.com/office/drawing/2014/main" id="{1900B647-4594-4420-B82B-F05C411F39B9}"/>
              </a:ext>
            </a:extLst>
          </p:cNvPr>
          <p:cNvGraphicFramePr>
            <a:graphicFrameLocks noChangeAspect="1"/>
          </p:cNvGraphicFramePr>
          <p:nvPr>
            <p:extLst>
              <p:ext uri="{D42A27DB-BD31-4B8C-83A1-F6EECF244321}">
                <p14:modId xmlns:p14="http://schemas.microsoft.com/office/powerpoint/2010/main" val="293481615"/>
              </p:ext>
            </p:extLst>
          </p:nvPr>
        </p:nvGraphicFramePr>
        <p:xfrm>
          <a:off x="5622925" y="3271838"/>
          <a:ext cx="944563" cy="312737"/>
        </p:xfrm>
        <a:graphic>
          <a:graphicData uri="http://schemas.openxmlformats.org/presentationml/2006/ole">
            <mc:AlternateContent xmlns:mc="http://schemas.openxmlformats.org/markup-compatibility/2006">
              <mc:Choice xmlns:v="urn:schemas-microsoft-com:vml" Requires="v">
                <p:oleObj name="Packager Shell Object" showAsIcon="1" r:id="rId2" imgW="944280" imgH="313200" progId="Package">
                  <p:embed/>
                </p:oleObj>
              </mc:Choice>
              <mc:Fallback>
                <p:oleObj name="Packager Shell Object" showAsIcon="1" r:id="rId2" imgW="944280" imgH="313200" progId="Package">
                  <p:embed/>
                  <p:pic>
                    <p:nvPicPr>
                      <p:cNvPr id="0" name=""/>
                      <p:cNvPicPr/>
                      <p:nvPr/>
                    </p:nvPicPr>
                    <p:blipFill>
                      <a:blip r:embed="rId3"/>
                      <a:stretch>
                        <a:fillRect/>
                      </a:stretch>
                    </p:blipFill>
                    <p:spPr>
                      <a:xfrm>
                        <a:off x="5622925" y="3271838"/>
                        <a:ext cx="944563" cy="312737"/>
                      </a:xfrm>
                      <a:prstGeom prst="rect">
                        <a:avLst/>
                      </a:prstGeom>
                    </p:spPr>
                  </p:pic>
                </p:oleObj>
              </mc:Fallback>
            </mc:AlternateContent>
          </a:graphicData>
        </a:graphic>
      </p:graphicFrame>
    </p:spTree>
    <p:extLst>
      <p:ext uri="{BB962C8B-B14F-4D97-AF65-F5344CB8AC3E}">
        <p14:creationId xmlns:p14="http://schemas.microsoft.com/office/powerpoint/2010/main" val="1278318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1DE3E-FCB6-4FFD-A719-5B220D522E6F}"/>
              </a:ext>
            </a:extLst>
          </p:cNvPr>
          <p:cNvSpPr txBox="1"/>
          <p:nvPr/>
        </p:nvSpPr>
        <p:spPr>
          <a:xfrm>
            <a:off x="1175440" y="642796"/>
            <a:ext cx="9948279" cy="646331"/>
          </a:xfrm>
          <a:prstGeom prst="rect">
            <a:avLst/>
          </a:prstGeom>
          <a:noFill/>
        </p:spPr>
        <p:txBody>
          <a:bodyPr wrap="square" rtlCol="0">
            <a:spAutoFit/>
          </a:bodyPr>
          <a:lstStyle/>
          <a:p>
            <a:r>
              <a:rPr lang="en-US" sz="3600" dirty="0"/>
              <a:t>ACTIVITY DIAGRAM</a:t>
            </a:r>
            <a:endParaRPr lang="en-IN" sz="3600" dirty="0"/>
          </a:p>
        </p:txBody>
      </p:sp>
      <p:graphicFrame>
        <p:nvGraphicFramePr>
          <p:cNvPr id="8" name="Object 7">
            <a:extLst>
              <a:ext uri="{FF2B5EF4-FFF2-40B4-BE49-F238E27FC236}">
                <a16:creationId xmlns:a16="http://schemas.microsoft.com/office/drawing/2014/main" id="{722591B9-20B7-47DB-A94A-38D0133894DF}"/>
              </a:ext>
            </a:extLst>
          </p:cNvPr>
          <p:cNvGraphicFramePr>
            <a:graphicFrameLocks noChangeAspect="1"/>
          </p:cNvGraphicFramePr>
          <p:nvPr>
            <p:extLst>
              <p:ext uri="{D42A27DB-BD31-4B8C-83A1-F6EECF244321}">
                <p14:modId xmlns:p14="http://schemas.microsoft.com/office/powerpoint/2010/main" val="582952654"/>
              </p:ext>
            </p:extLst>
          </p:nvPr>
        </p:nvGraphicFramePr>
        <p:xfrm>
          <a:off x="3211251" y="3494372"/>
          <a:ext cx="1117600" cy="312737"/>
        </p:xfrm>
        <a:graphic>
          <a:graphicData uri="http://schemas.openxmlformats.org/presentationml/2006/ole">
            <mc:AlternateContent xmlns:mc="http://schemas.openxmlformats.org/markup-compatibility/2006">
              <mc:Choice xmlns:v="urn:schemas-microsoft-com:vml" Requires="v">
                <p:oleObj name="Packager Shell Object" showAsIcon="1" r:id="rId2" imgW="1118160" imgH="313200" progId="Package">
                  <p:embed/>
                </p:oleObj>
              </mc:Choice>
              <mc:Fallback>
                <p:oleObj name="Packager Shell Object" showAsIcon="1" r:id="rId2" imgW="1118160" imgH="313200" progId="Package">
                  <p:embed/>
                  <p:pic>
                    <p:nvPicPr>
                      <p:cNvPr id="0" name=""/>
                      <p:cNvPicPr/>
                      <p:nvPr/>
                    </p:nvPicPr>
                    <p:blipFill>
                      <a:blip r:embed="rId3"/>
                      <a:stretch>
                        <a:fillRect/>
                      </a:stretch>
                    </p:blipFill>
                    <p:spPr>
                      <a:xfrm>
                        <a:off x="3211251" y="3494372"/>
                        <a:ext cx="1117600" cy="312737"/>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72D40FF0-8D19-4A59-8348-4C6A868F644E}"/>
              </a:ext>
            </a:extLst>
          </p:cNvPr>
          <p:cNvGraphicFramePr>
            <a:graphicFrameLocks noChangeAspect="1"/>
          </p:cNvGraphicFramePr>
          <p:nvPr>
            <p:extLst>
              <p:ext uri="{D42A27DB-BD31-4B8C-83A1-F6EECF244321}">
                <p14:modId xmlns:p14="http://schemas.microsoft.com/office/powerpoint/2010/main" val="1028514131"/>
              </p:ext>
            </p:extLst>
          </p:nvPr>
        </p:nvGraphicFramePr>
        <p:xfrm>
          <a:off x="7306732" y="3494372"/>
          <a:ext cx="1112837" cy="312737"/>
        </p:xfrm>
        <a:graphic>
          <a:graphicData uri="http://schemas.openxmlformats.org/presentationml/2006/ole">
            <mc:AlternateContent xmlns:mc="http://schemas.openxmlformats.org/markup-compatibility/2006">
              <mc:Choice xmlns:v="urn:schemas-microsoft-com:vml" Requires="v">
                <p:oleObj name="Packager Shell Object" showAsIcon="1" r:id="rId4" imgW="1112400" imgH="313200" progId="Package">
                  <p:embed/>
                </p:oleObj>
              </mc:Choice>
              <mc:Fallback>
                <p:oleObj name="Packager Shell Object" showAsIcon="1" r:id="rId4" imgW="1112400" imgH="313200" progId="Package">
                  <p:embed/>
                  <p:pic>
                    <p:nvPicPr>
                      <p:cNvPr id="0" name=""/>
                      <p:cNvPicPr/>
                      <p:nvPr/>
                    </p:nvPicPr>
                    <p:blipFill>
                      <a:blip r:embed="rId5"/>
                      <a:stretch>
                        <a:fillRect/>
                      </a:stretch>
                    </p:blipFill>
                    <p:spPr>
                      <a:xfrm>
                        <a:off x="7306732" y="3494372"/>
                        <a:ext cx="1112837" cy="312737"/>
                      </a:xfrm>
                      <a:prstGeom prst="rect">
                        <a:avLst/>
                      </a:prstGeom>
                    </p:spPr>
                  </p:pic>
                </p:oleObj>
              </mc:Fallback>
            </mc:AlternateContent>
          </a:graphicData>
        </a:graphic>
      </p:graphicFrame>
    </p:spTree>
    <p:extLst>
      <p:ext uri="{BB962C8B-B14F-4D97-AF65-F5344CB8AC3E}">
        <p14:creationId xmlns:p14="http://schemas.microsoft.com/office/powerpoint/2010/main" val="1460563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1DE3E-FCB6-4FFD-A719-5B220D522E6F}"/>
              </a:ext>
            </a:extLst>
          </p:cNvPr>
          <p:cNvSpPr txBox="1"/>
          <p:nvPr/>
        </p:nvSpPr>
        <p:spPr>
          <a:xfrm>
            <a:off x="1175440" y="642796"/>
            <a:ext cx="9948279" cy="646331"/>
          </a:xfrm>
          <a:prstGeom prst="rect">
            <a:avLst/>
          </a:prstGeom>
          <a:noFill/>
        </p:spPr>
        <p:txBody>
          <a:bodyPr wrap="square" rtlCol="0">
            <a:spAutoFit/>
          </a:bodyPr>
          <a:lstStyle/>
          <a:p>
            <a:r>
              <a:rPr lang="en-IN" sz="3600" dirty="0"/>
              <a:t>GitHub Code Link</a:t>
            </a:r>
          </a:p>
        </p:txBody>
      </p:sp>
      <p:graphicFrame>
        <p:nvGraphicFramePr>
          <p:cNvPr id="2" name="Object 1">
            <a:extLst>
              <a:ext uri="{FF2B5EF4-FFF2-40B4-BE49-F238E27FC236}">
                <a16:creationId xmlns:a16="http://schemas.microsoft.com/office/drawing/2014/main" id="{3111A117-61AC-454C-A9CF-857325182069}"/>
              </a:ext>
            </a:extLst>
          </p:cNvPr>
          <p:cNvGraphicFramePr>
            <a:graphicFrameLocks noChangeAspect="1"/>
          </p:cNvGraphicFramePr>
          <p:nvPr>
            <p:extLst>
              <p:ext uri="{D42A27DB-BD31-4B8C-83A1-F6EECF244321}">
                <p14:modId xmlns:p14="http://schemas.microsoft.com/office/powerpoint/2010/main" val="3830156818"/>
              </p:ext>
            </p:extLst>
          </p:nvPr>
        </p:nvGraphicFramePr>
        <p:xfrm>
          <a:off x="5480590" y="3618067"/>
          <a:ext cx="909637" cy="312737"/>
        </p:xfrm>
        <a:graphic>
          <a:graphicData uri="http://schemas.openxmlformats.org/presentationml/2006/ole">
            <mc:AlternateContent xmlns:mc="http://schemas.openxmlformats.org/markup-compatibility/2006">
              <mc:Choice xmlns:v="urn:schemas-microsoft-com:vml" Requires="v">
                <p:oleObj name="Packager Shell Object" showAsIcon="1" r:id="rId2" imgW="909720" imgH="313200" progId="Package">
                  <p:embed/>
                </p:oleObj>
              </mc:Choice>
              <mc:Fallback>
                <p:oleObj name="Packager Shell Object" showAsIcon="1" r:id="rId2" imgW="909720" imgH="313200" progId="Package">
                  <p:embed/>
                  <p:pic>
                    <p:nvPicPr>
                      <p:cNvPr id="0" name=""/>
                      <p:cNvPicPr/>
                      <p:nvPr/>
                    </p:nvPicPr>
                    <p:blipFill>
                      <a:blip r:embed="rId3"/>
                      <a:stretch>
                        <a:fillRect/>
                      </a:stretch>
                    </p:blipFill>
                    <p:spPr>
                      <a:xfrm>
                        <a:off x="5480590" y="3618067"/>
                        <a:ext cx="909637" cy="312737"/>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488B9F76-9896-4DA9-8DBD-71BAFD475A1C}"/>
              </a:ext>
            </a:extLst>
          </p:cNvPr>
          <p:cNvSpPr txBox="1"/>
          <p:nvPr/>
        </p:nvSpPr>
        <p:spPr>
          <a:xfrm>
            <a:off x="970937" y="1899599"/>
            <a:ext cx="9504713" cy="646331"/>
          </a:xfrm>
          <a:prstGeom prst="rect">
            <a:avLst/>
          </a:prstGeom>
          <a:noFill/>
        </p:spPr>
        <p:txBody>
          <a:bodyPr wrap="square" rtlCol="0">
            <a:spAutoFit/>
          </a:bodyPr>
          <a:lstStyle/>
          <a:p>
            <a:pPr algn="just"/>
            <a:r>
              <a:rPr lang="en-IN" dirty="0">
                <a:hlinkClick r:id="rId4"/>
              </a:rPr>
              <a:t>https://github.com/alanthomas29/Truck-Platoon-System/tree/main/TruckPlatoonSystem</a:t>
            </a:r>
            <a:endParaRPr lang="en-IN" dirty="0"/>
          </a:p>
          <a:p>
            <a:pPr algn="just"/>
            <a:endParaRPr lang="en-IN" dirty="0"/>
          </a:p>
        </p:txBody>
      </p:sp>
    </p:spTree>
    <p:extLst>
      <p:ext uri="{BB962C8B-B14F-4D97-AF65-F5344CB8AC3E}">
        <p14:creationId xmlns:p14="http://schemas.microsoft.com/office/powerpoint/2010/main" val="2246203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1DE3E-FCB6-4FFD-A719-5B220D522E6F}"/>
              </a:ext>
            </a:extLst>
          </p:cNvPr>
          <p:cNvSpPr txBox="1"/>
          <p:nvPr/>
        </p:nvSpPr>
        <p:spPr>
          <a:xfrm>
            <a:off x="1175440" y="642796"/>
            <a:ext cx="9948279" cy="646331"/>
          </a:xfrm>
          <a:prstGeom prst="rect">
            <a:avLst/>
          </a:prstGeom>
          <a:noFill/>
        </p:spPr>
        <p:txBody>
          <a:bodyPr wrap="square" rtlCol="0">
            <a:spAutoFit/>
          </a:bodyPr>
          <a:lstStyle/>
          <a:p>
            <a:r>
              <a:rPr lang="en-US" sz="3600" dirty="0"/>
              <a:t>IMPLEMENTATION OUTPUT (Scenario 1)</a:t>
            </a:r>
            <a:endParaRPr lang="en-IN" sz="3600" dirty="0"/>
          </a:p>
        </p:txBody>
      </p:sp>
      <p:pic>
        <p:nvPicPr>
          <p:cNvPr id="6" name="Picture 5" descr="Graphical user interface, text, application&#10;&#10;Description automatically generated">
            <a:extLst>
              <a:ext uri="{FF2B5EF4-FFF2-40B4-BE49-F238E27FC236}">
                <a16:creationId xmlns:a16="http://schemas.microsoft.com/office/drawing/2014/main" id="{BBDBE2E1-EE2D-4C7E-8BF1-FD884EF2C2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423" y="1367161"/>
            <a:ext cx="9950724" cy="4962618"/>
          </a:xfrm>
          <a:prstGeom prst="rect">
            <a:avLst/>
          </a:prstGeom>
        </p:spPr>
      </p:pic>
    </p:spTree>
    <p:extLst>
      <p:ext uri="{BB962C8B-B14F-4D97-AF65-F5344CB8AC3E}">
        <p14:creationId xmlns:p14="http://schemas.microsoft.com/office/powerpoint/2010/main" val="740710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1DE3E-FCB6-4FFD-A719-5B220D522E6F}"/>
              </a:ext>
            </a:extLst>
          </p:cNvPr>
          <p:cNvSpPr txBox="1"/>
          <p:nvPr/>
        </p:nvSpPr>
        <p:spPr>
          <a:xfrm>
            <a:off x="1175440" y="642796"/>
            <a:ext cx="9948279" cy="646331"/>
          </a:xfrm>
          <a:prstGeom prst="rect">
            <a:avLst/>
          </a:prstGeom>
          <a:noFill/>
        </p:spPr>
        <p:txBody>
          <a:bodyPr wrap="square" rtlCol="0">
            <a:spAutoFit/>
          </a:bodyPr>
          <a:lstStyle/>
          <a:p>
            <a:r>
              <a:rPr lang="en-US" sz="3600" dirty="0"/>
              <a:t>IMPLEMENTATION OUTPUT (Scenario 2)</a:t>
            </a:r>
            <a:endParaRPr lang="en-IN" sz="3600" dirty="0"/>
          </a:p>
        </p:txBody>
      </p:sp>
      <p:pic>
        <p:nvPicPr>
          <p:cNvPr id="3" name="Picture 2" descr="Graphical user interface, text, application&#10;&#10;Description automatically generated">
            <a:extLst>
              <a:ext uri="{FF2B5EF4-FFF2-40B4-BE49-F238E27FC236}">
                <a16:creationId xmlns:a16="http://schemas.microsoft.com/office/drawing/2014/main" id="{C02A3DBD-F901-493B-A48B-875B16774086}"/>
              </a:ext>
            </a:extLst>
          </p:cNvPr>
          <p:cNvPicPr>
            <a:picLocks noChangeAspect="1"/>
          </p:cNvPicPr>
          <p:nvPr/>
        </p:nvPicPr>
        <p:blipFill rotWithShape="1">
          <a:blip r:embed="rId2">
            <a:extLst>
              <a:ext uri="{28A0092B-C50C-407E-A947-70E740481C1C}">
                <a14:useLocalDpi xmlns:a14="http://schemas.microsoft.com/office/drawing/2010/main" val="0"/>
              </a:ext>
            </a:extLst>
          </a:blip>
          <a:srcRect b="23016"/>
          <a:stretch/>
        </p:blipFill>
        <p:spPr>
          <a:xfrm>
            <a:off x="1367160" y="1800602"/>
            <a:ext cx="8655729" cy="4414602"/>
          </a:xfrm>
          <a:prstGeom prst="rect">
            <a:avLst/>
          </a:prstGeom>
        </p:spPr>
      </p:pic>
    </p:spTree>
    <p:extLst>
      <p:ext uri="{BB962C8B-B14F-4D97-AF65-F5344CB8AC3E}">
        <p14:creationId xmlns:p14="http://schemas.microsoft.com/office/powerpoint/2010/main" val="4265429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1DE3E-FCB6-4FFD-A719-5B220D522E6F}"/>
              </a:ext>
            </a:extLst>
          </p:cNvPr>
          <p:cNvSpPr txBox="1"/>
          <p:nvPr/>
        </p:nvSpPr>
        <p:spPr>
          <a:xfrm>
            <a:off x="1175440" y="642796"/>
            <a:ext cx="9948279" cy="646331"/>
          </a:xfrm>
          <a:prstGeom prst="rect">
            <a:avLst/>
          </a:prstGeom>
          <a:noFill/>
        </p:spPr>
        <p:txBody>
          <a:bodyPr wrap="square" rtlCol="0">
            <a:spAutoFit/>
          </a:bodyPr>
          <a:lstStyle/>
          <a:p>
            <a:r>
              <a:rPr lang="en-US" sz="3600" dirty="0"/>
              <a:t>IMPLEMENTATION OUTPUT (Scenario 3)</a:t>
            </a:r>
            <a:endParaRPr lang="en-IN" sz="3600" dirty="0"/>
          </a:p>
        </p:txBody>
      </p:sp>
      <p:pic>
        <p:nvPicPr>
          <p:cNvPr id="5" name="Picture 4" descr="Table&#10;&#10;Description automatically generated">
            <a:extLst>
              <a:ext uri="{FF2B5EF4-FFF2-40B4-BE49-F238E27FC236}">
                <a16:creationId xmlns:a16="http://schemas.microsoft.com/office/drawing/2014/main" id="{84ADED39-A27A-4702-B11A-9A0483252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018" y="1766656"/>
            <a:ext cx="8203963" cy="4554245"/>
          </a:xfrm>
          <a:prstGeom prst="rect">
            <a:avLst/>
          </a:prstGeom>
        </p:spPr>
      </p:pic>
    </p:spTree>
    <p:extLst>
      <p:ext uri="{BB962C8B-B14F-4D97-AF65-F5344CB8AC3E}">
        <p14:creationId xmlns:p14="http://schemas.microsoft.com/office/powerpoint/2010/main" val="1241997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1DE3E-FCB6-4FFD-A719-5B220D522E6F}"/>
              </a:ext>
            </a:extLst>
          </p:cNvPr>
          <p:cNvSpPr txBox="1"/>
          <p:nvPr/>
        </p:nvSpPr>
        <p:spPr>
          <a:xfrm>
            <a:off x="1175440" y="642796"/>
            <a:ext cx="9948279" cy="646331"/>
          </a:xfrm>
          <a:prstGeom prst="rect">
            <a:avLst/>
          </a:prstGeom>
          <a:noFill/>
        </p:spPr>
        <p:txBody>
          <a:bodyPr wrap="square" rtlCol="0">
            <a:spAutoFit/>
          </a:bodyPr>
          <a:lstStyle/>
          <a:p>
            <a:r>
              <a:rPr lang="en-US" sz="3600" dirty="0"/>
              <a:t>DEBUGGING SCREENSHOT</a:t>
            </a:r>
            <a:endParaRPr lang="en-IN" sz="3600" dirty="0"/>
          </a:p>
        </p:txBody>
      </p:sp>
      <p:pic>
        <p:nvPicPr>
          <p:cNvPr id="3" name="Picture 2" descr="Graphical user interface, text, application&#10;&#10;Description automatically generated">
            <a:extLst>
              <a:ext uri="{FF2B5EF4-FFF2-40B4-BE49-F238E27FC236}">
                <a16:creationId xmlns:a16="http://schemas.microsoft.com/office/drawing/2014/main" id="{1000AC2D-2A25-404E-B6AC-BC63389D4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719" y="2030774"/>
            <a:ext cx="8886776" cy="4184430"/>
          </a:xfrm>
          <a:prstGeom prst="rect">
            <a:avLst/>
          </a:prstGeom>
        </p:spPr>
      </p:pic>
    </p:spTree>
    <p:extLst>
      <p:ext uri="{BB962C8B-B14F-4D97-AF65-F5344CB8AC3E}">
        <p14:creationId xmlns:p14="http://schemas.microsoft.com/office/powerpoint/2010/main" val="3241566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1DE3E-FCB6-4FFD-A719-5B220D522E6F}"/>
              </a:ext>
            </a:extLst>
          </p:cNvPr>
          <p:cNvSpPr txBox="1"/>
          <p:nvPr/>
        </p:nvSpPr>
        <p:spPr>
          <a:xfrm>
            <a:off x="1175440" y="642796"/>
            <a:ext cx="9948279" cy="646331"/>
          </a:xfrm>
          <a:prstGeom prst="rect">
            <a:avLst/>
          </a:prstGeom>
          <a:noFill/>
        </p:spPr>
        <p:txBody>
          <a:bodyPr wrap="square" rtlCol="0">
            <a:spAutoFit/>
          </a:bodyPr>
          <a:lstStyle/>
          <a:p>
            <a:r>
              <a:rPr lang="en-US" sz="3600" dirty="0"/>
              <a:t>OPENCL MODULE OUTPUT</a:t>
            </a:r>
            <a:endParaRPr lang="en-IN" sz="3600" dirty="0"/>
          </a:p>
        </p:txBody>
      </p:sp>
      <p:pic>
        <p:nvPicPr>
          <p:cNvPr id="3" name="Picture 2" descr="Text&#10;&#10;Description automatically generated">
            <a:extLst>
              <a:ext uri="{FF2B5EF4-FFF2-40B4-BE49-F238E27FC236}">
                <a16:creationId xmlns:a16="http://schemas.microsoft.com/office/drawing/2014/main" id="{51A9042C-756A-4198-A365-28E0FF170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7441" y="1917577"/>
            <a:ext cx="4586701" cy="4297627"/>
          </a:xfrm>
          <a:prstGeom prst="rect">
            <a:avLst/>
          </a:prstGeom>
        </p:spPr>
      </p:pic>
    </p:spTree>
    <p:extLst>
      <p:ext uri="{BB962C8B-B14F-4D97-AF65-F5344CB8AC3E}">
        <p14:creationId xmlns:p14="http://schemas.microsoft.com/office/powerpoint/2010/main" val="53736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1DE3E-FCB6-4FFD-A719-5B220D522E6F}"/>
              </a:ext>
            </a:extLst>
          </p:cNvPr>
          <p:cNvSpPr txBox="1"/>
          <p:nvPr/>
        </p:nvSpPr>
        <p:spPr>
          <a:xfrm>
            <a:off x="1175441" y="642796"/>
            <a:ext cx="6382693" cy="646331"/>
          </a:xfrm>
          <a:prstGeom prst="rect">
            <a:avLst/>
          </a:prstGeom>
          <a:noFill/>
        </p:spPr>
        <p:txBody>
          <a:bodyPr wrap="square" rtlCol="0">
            <a:spAutoFit/>
          </a:bodyPr>
          <a:lstStyle/>
          <a:p>
            <a:r>
              <a:rPr lang="en-US" sz="3600" dirty="0"/>
              <a:t>WHAT IS TRUCK PLATOONING?</a:t>
            </a:r>
            <a:endParaRPr lang="en-IN" sz="3600" dirty="0"/>
          </a:p>
        </p:txBody>
      </p:sp>
      <p:sp>
        <p:nvSpPr>
          <p:cNvPr id="5" name="TextBox 4">
            <a:extLst>
              <a:ext uri="{FF2B5EF4-FFF2-40B4-BE49-F238E27FC236}">
                <a16:creationId xmlns:a16="http://schemas.microsoft.com/office/drawing/2014/main" id="{A53C394E-11FC-445F-A716-566D46EEB20A}"/>
              </a:ext>
            </a:extLst>
          </p:cNvPr>
          <p:cNvSpPr txBox="1"/>
          <p:nvPr/>
        </p:nvSpPr>
        <p:spPr>
          <a:xfrm>
            <a:off x="1175441" y="2024959"/>
            <a:ext cx="10014642" cy="2616101"/>
          </a:xfrm>
          <a:prstGeom prst="rect">
            <a:avLst/>
          </a:prstGeom>
          <a:noFill/>
        </p:spPr>
        <p:txBody>
          <a:bodyPr wrap="square" rtlCol="0">
            <a:spAutoFit/>
          </a:bodyPr>
          <a:lstStyle/>
          <a:p>
            <a:pPr marL="342900" marR="0" lvl="0" indent="-342900" algn="l" defTabSz="914400" rtl="0" eaLnBrk="1" fontAlgn="auto" latinLnBrk="0" hangingPunct="1">
              <a:lnSpc>
                <a:spcPct val="90000"/>
              </a:lnSpc>
              <a:spcBef>
                <a:spcPts val="0"/>
              </a:spcBef>
              <a:spcAft>
                <a:spcPts val="600"/>
              </a:spcAft>
              <a:buClr>
                <a:srgbClr val="DF5327"/>
              </a:buClr>
              <a:buSzPct val="80000"/>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Corbel" panose="020B0503020204020204"/>
                <a:ea typeface="+mn-ea"/>
                <a:cs typeface="+mn-cs"/>
              </a:rPr>
              <a:t>Truck platooning is the linking of two or more trucks in convoy, using connectivity technology and automated driving support systems. </a:t>
            </a:r>
          </a:p>
          <a:p>
            <a:pPr marR="0" lvl="0" algn="l" defTabSz="914400" rtl="0" eaLnBrk="1" fontAlgn="auto" latinLnBrk="0" hangingPunct="1">
              <a:lnSpc>
                <a:spcPct val="90000"/>
              </a:lnSpc>
              <a:spcBef>
                <a:spcPts val="0"/>
              </a:spcBef>
              <a:spcAft>
                <a:spcPts val="600"/>
              </a:spcAft>
              <a:buClr>
                <a:srgbClr val="DF5327"/>
              </a:buClr>
              <a:buSzPct val="80000"/>
              <a:tabLst/>
              <a:defRPr/>
            </a:pPr>
            <a:endParaRPr kumimoji="0" lang="en-US" sz="2000" b="0" i="0" u="none" strike="noStrike" kern="1200" cap="none" spc="0" normalizeH="0" baseline="0" noProof="0" dirty="0">
              <a:ln>
                <a:noFill/>
              </a:ln>
              <a:effectLst/>
              <a:uLnTx/>
              <a:uFillTx/>
              <a:latin typeface="Corbel" panose="020B0503020204020204"/>
              <a:ea typeface="+mn-ea"/>
              <a:cs typeface="+mn-cs"/>
            </a:endParaRPr>
          </a:p>
          <a:p>
            <a:pPr marL="342900" marR="0" lvl="0" indent="-342900" algn="l" defTabSz="914400" rtl="0" eaLnBrk="1" fontAlgn="auto" latinLnBrk="0" hangingPunct="1">
              <a:lnSpc>
                <a:spcPct val="90000"/>
              </a:lnSpc>
              <a:spcBef>
                <a:spcPts val="0"/>
              </a:spcBef>
              <a:spcAft>
                <a:spcPts val="600"/>
              </a:spcAft>
              <a:buClr>
                <a:srgbClr val="DF5327"/>
              </a:buClr>
              <a:buSzPct val="80000"/>
              <a:buFont typeface="Arial" panose="020B0604020202020204" pitchFamily="34" charset="0"/>
              <a:buChar char="•"/>
              <a:tabLst/>
              <a:defRPr/>
            </a:pPr>
            <a:r>
              <a:rPr lang="en-US" sz="2000" dirty="0">
                <a:latin typeface="Corbel" panose="020B0503020204020204"/>
              </a:rPr>
              <a:t>V</a:t>
            </a:r>
            <a:r>
              <a:rPr kumimoji="0" lang="en-US" sz="2000" b="0" i="0" u="none" strike="noStrike" kern="1200" cap="none" spc="0" normalizeH="0" baseline="0" noProof="0" dirty="0" err="1">
                <a:ln>
                  <a:noFill/>
                </a:ln>
                <a:effectLst/>
                <a:uLnTx/>
                <a:uFillTx/>
                <a:latin typeface="Corbel" panose="020B0503020204020204"/>
                <a:ea typeface="+mn-ea"/>
                <a:cs typeface="+mn-cs"/>
              </a:rPr>
              <a:t>ehicles</a:t>
            </a:r>
            <a:r>
              <a:rPr kumimoji="0" lang="en-US" sz="2000" b="0" i="0" u="none" strike="noStrike" kern="1200" cap="none" spc="0" normalizeH="0" baseline="0" noProof="0" dirty="0">
                <a:ln>
                  <a:noFill/>
                </a:ln>
                <a:effectLst/>
                <a:uLnTx/>
                <a:uFillTx/>
                <a:latin typeface="Corbel" panose="020B0503020204020204"/>
                <a:ea typeface="+mn-ea"/>
                <a:cs typeface="+mn-cs"/>
              </a:rPr>
              <a:t> automatically maintain a distance between each other when they are connected for certain parts of a journey, for instance on highways. </a:t>
            </a:r>
          </a:p>
          <a:p>
            <a:pPr marR="0" lvl="0" algn="l" defTabSz="914400" rtl="0" eaLnBrk="1" fontAlgn="auto" latinLnBrk="0" hangingPunct="1">
              <a:lnSpc>
                <a:spcPct val="90000"/>
              </a:lnSpc>
              <a:spcBef>
                <a:spcPts val="0"/>
              </a:spcBef>
              <a:spcAft>
                <a:spcPts val="600"/>
              </a:spcAft>
              <a:buClr>
                <a:srgbClr val="DF5327"/>
              </a:buClr>
              <a:buSzPct val="80000"/>
              <a:tabLst/>
              <a:defRPr/>
            </a:pPr>
            <a:endParaRPr kumimoji="0" lang="en-US" sz="2000" b="0" i="0" u="none" strike="noStrike" kern="1200" cap="none" spc="0" normalizeH="0" baseline="0" noProof="0" dirty="0">
              <a:ln>
                <a:noFill/>
              </a:ln>
              <a:effectLst/>
              <a:uLnTx/>
              <a:uFillTx/>
              <a:latin typeface="Corbel" panose="020B0503020204020204"/>
              <a:ea typeface="+mn-ea"/>
              <a:cs typeface="+mn-cs"/>
            </a:endParaRPr>
          </a:p>
          <a:p>
            <a:pPr marL="342900" marR="0" lvl="0" indent="-342900" algn="l" defTabSz="914400" rtl="0" eaLnBrk="1" fontAlgn="auto" latinLnBrk="0" hangingPunct="1">
              <a:lnSpc>
                <a:spcPct val="90000"/>
              </a:lnSpc>
              <a:spcBef>
                <a:spcPts val="0"/>
              </a:spcBef>
              <a:spcAft>
                <a:spcPts val="600"/>
              </a:spcAft>
              <a:buClr>
                <a:srgbClr val="DF5327"/>
              </a:buClr>
              <a:buSzPct val="80000"/>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Corbel" panose="020B0503020204020204"/>
                <a:ea typeface="+mn-ea"/>
                <a:cs typeface="+mn-cs"/>
              </a:rPr>
              <a:t>The truck at the head of the platoon acts as the leader, with the vehicles behind reacting and adapting to changes in its movement . </a:t>
            </a:r>
          </a:p>
        </p:txBody>
      </p:sp>
    </p:spTree>
    <p:extLst>
      <p:ext uri="{BB962C8B-B14F-4D97-AF65-F5344CB8AC3E}">
        <p14:creationId xmlns:p14="http://schemas.microsoft.com/office/powerpoint/2010/main" val="3610201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1DE3E-FCB6-4FFD-A719-5B220D522E6F}"/>
              </a:ext>
            </a:extLst>
          </p:cNvPr>
          <p:cNvSpPr txBox="1"/>
          <p:nvPr/>
        </p:nvSpPr>
        <p:spPr>
          <a:xfrm>
            <a:off x="1175440" y="642796"/>
            <a:ext cx="9948279" cy="646331"/>
          </a:xfrm>
          <a:prstGeom prst="rect">
            <a:avLst/>
          </a:prstGeom>
          <a:noFill/>
        </p:spPr>
        <p:txBody>
          <a:bodyPr wrap="square" rtlCol="0">
            <a:spAutoFit/>
          </a:bodyPr>
          <a:lstStyle/>
          <a:p>
            <a:r>
              <a:rPr lang="en-US" sz="3600" dirty="0"/>
              <a:t>GUI FOR TRUCK PLATOON SYSTEM(Future Scope)</a:t>
            </a:r>
            <a:endParaRPr lang="en-IN" sz="3600" dirty="0"/>
          </a:p>
        </p:txBody>
      </p:sp>
      <p:pic>
        <p:nvPicPr>
          <p:cNvPr id="5" name="Picture 4" descr="Graphical user interface, application&#10;&#10;Description automatically generated">
            <a:extLst>
              <a:ext uri="{FF2B5EF4-FFF2-40B4-BE49-F238E27FC236}">
                <a16:creationId xmlns:a16="http://schemas.microsoft.com/office/drawing/2014/main" id="{920EB726-FFDB-4E3C-9F5C-5092DEA75F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6724" y="1936492"/>
            <a:ext cx="8465710" cy="4358611"/>
          </a:xfrm>
          <a:prstGeom prst="rect">
            <a:avLst/>
          </a:prstGeom>
        </p:spPr>
      </p:pic>
    </p:spTree>
    <p:extLst>
      <p:ext uri="{BB962C8B-B14F-4D97-AF65-F5344CB8AC3E}">
        <p14:creationId xmlns:p14="http://schemas.microsoft.com/office/powerpoint/2010/main" val="3999629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1DE3E-FCB6-4FFD-A719-5B220D522E6F}"/>
              </a:ext>
            </a:extLst>
          </p:cNvPr>
          <p:cNvSpPr txBox="1"/>
          <p:nvPr/>
        </p:nvSpPr>
        <p:spPr>
          <a:xfrm>
            <a:off x="1175441" y="642796"/>
            <a:ext cx="6382693" cy="646331"/>
          </a:xfrm>
          <a:prstGeom prst="rect">
            <a:avLst/>
          </a:prstGeom>
          <a:noFill/>
        </p:spPr>
        <p:txBody>
          <a:bodyPr wrap="square" rtlCol="0">
            <a:spAutoFit/>
          </a:bodyPr>
          <a:lstStyle/>
          <a:p>
            <a:r>
              <a:rPr lang="en-US" sz="3600" dirty="0"/>
              <a:t>References</a:t>
            </a:r>
            <a:endParaRPr lang="en-IN" sz="3600" dirty="0"/>
          </a:p>
        </p:txBody>
      </p:sp>
      <p:sp>
        <p:nvSpPr>
          <p:cNvPr id="6" name="TextBox 5">
            <a:extLst>
              <a:ext uri="{FF2B5EF4-FFF2-40B4-BE49-F238E27FC236}">
                <a16:creationId xmlns:a16="http://schemas.microsoft.com/office/drawing/2014/main" id="{8DFBC474-D984-43F9-8688-FAACC667F084}"/>
              </a:ext>
            </a:extLst>
          </p:cNvPr>
          <p:cNvSpPr txBox="1"/>
          <p:nvPr/>
        </p:nvSpPr>
        <p:spPr>
          <a:xfrm>
            <a:off x="1175441" y="1924342"/>
            <a:ext cx="10014642" cy="4933658"/>
          </a:xfrm>
          <a:prstGeom prst="rect">
            <a:avLst/>
          </a:prstGeom>
          <a:noFill/>
        </p:spPr>
        <p:txBody>
          <a:bodyPr wrap="square" rtlCol="0">
            <a:spAutoFit/>
          </a:bodyPr>
          <a:lstStyle/>
          <a:p>
            <a:pPr marL="342900" indent="-342900" defTabSz="914400">
              <a:lnSpc>
                <a:spcPct val="90000"/>
              </a:lnSpc>
              <a:spcAft>
                <a:spcPts val="600"/>
              </a:spcAft>
              <a:buClr>
                <a:srgbClr val="DF5327"/>
              </a:buClr>
              <a:buSzPct val="80000"/>
              <a:buFont typeface="Arial" panose="020B0604020202020204" pitchFamily="34" charset="0"/>
              <a:buChar char="•"/>
              <a:defRPr/>
            </a:pPr>
            <a:r>
              <a:rPr kumimoji="0" lang="en-US" sz="2000" b="0" i="0" u="none" strike="noStrike" kern="1200" cap="none" spc="0" normalizeH="0" baseline="0" noProof="0" dirty="0">
                <a:ln>
                  <a:noFill/>
                </a:ln>
                <a:effectLst/>
                <a:uLnTx/>
                <a:uFillTx/>
                <a:ea typeface="+mn-ea"/>
                <a:cs typeface="+mn-cs"/>
              </a:rPr>
              <a:t>ACEA European Automobile Manufacturers Association Publication - </a:t>
            </a:r>
            <a:r>
              <a:rPr lang="en-IN" sz="2000" dirty="0">
                <a:hlinkClick r:id="rId2"/>
              </a:rPr>
              <a:t>https://www.acea.be/uploads/publications/Platooning_roadmap.pdf</a:t>
            </a:r>
            <a:endParaRPr lang="en-IN" sz="2000" dirty="0"/>
          </a:p>
          <a:p>
            <a:pPr marL="342900" indent="-342900" defTabSz="914400">
              <a:lnSpc>
                <a:spcPct val="90000"/>
              </a:lnSpc>
              <a:spcAft>
                <a:spcPts val="600"/>
              </a:spcAft>
              <a:buClr>
                <a:srgbClr val="DF5327"/>
              </a:buClr>
              <a:buSzPct val="80000"/>
              <a:buFont typeface="Arial" panose="020B0604020202020204" pitchFamily="34" charset="0"/>
              <a:buChar char="•"/>
              <a:defRPr/>
            </a:pPr>
            <a:r>
              <a:rPr lang="en-IN" sz="2000" dirty="0">
                <a:hlinkClick r:id="rId3"/>
              </a:rPr>
              <a:t>www.edureka.co/java-j2ee-soa-training</a:t>
            </a:r>
            <a:endParaRPr lang="en-IN" sz="2000" dirty="0"/>
          </a:p>
          <a:p>
            <a:pPr marL="342900" indent="-342900" defTabSz="914400">
              <a:lnSpc>
                <a:spcPct val="90000"/>
              </a:lnSpc>
              <a:spcAft>
                <a:spcPts val="600"/>
              </a:spcAft>
              <a:buClr>
                <a:srgbClr val="DF5327"/>
              </a:buClr>
              <a:buSzPct val="80000"/>
              <a:buFont typeface="Arial" panose="020B0604020202020204" pitchFamily="34" charset="0"/>
              <a:buChar char="•"/>
              <a:defRPr/>
            </a:pPr>
            <a:r>
              <a:rPr lang="en-IN" sz="2000" dirty="0">
                <a:hlinkClick r:id="rId4"/>
              </a:rPr>
              <a:t>https://www.geeksforgeeks.org/client-server-model/</a:t>
            </a:r>
            <a:endParaRPr lang="en-IN" sz="2000" dirty="0"/>
          </a:p>
          <a:p>
            <a:pPr marL="342900" indent="-342900" defTabSz="914400">
              <a:lnSpc>
                <a:spcPct val="90000"/>
              </a:lnSpc>
              <a:spcAft>
                <a:spcPts val="600"/>
              </a:spcAft>
              <a:buClr>
                <a:srgbClr val="DF5327"/>
              </a:buClr>
              <a:buSzPct val="80000"/>
              <a:buFont typeface="Arial" panose="020B0604020202020204" pitchFamily="34" charset="0"/>
              <a:buChar char="•"/>
              <a:defRPr/>
            </a:pPr>
            <a:r>
              <a:rPr lang="en-IN" sz="2000" dirty="0">
                <a:hlinkClick r:id="rId5"/>
              </a:rPr>
              <a:t>https://www.labroots.com/trending/chemistry-and-physics/7405/band-semi-trailers-truck-platooning</a:t>
            </a:r>
            <a:endParaRPr lang="en-IN" sz="2000" dirty="0"/>
          </a:p>
          <a:p>
            <a:pPr marL="342900" indent="-342900" defTabSz="914400">
              <a:lnSpc>
                <a:spcPct val="90000"/>
              </a:lnSpc>
              <a:spcAft>
                <a:spcPts val="600"/>
              </a:spcAft>
              <a:buClr>
                <a:srgbClr val="DF5327"/>
              </a:buClr>
              <a:buSzPct val="80000"/>
              <a:buFont typeface="Arial" panose="020B0604020202020204" pitchFamily="34" charset="0"/>
              <a:buChar char="•"/>
              <a:defRPr/>
            </a:pPr>
            <a:r>
              <a:rPr lang="en-IN" sz="2000" dirty="0">
                <a:hlinkClick r:id="rId6"/>
              </a:rPr>
              <a:t>https://www.javatpoint.com/socket-programming</a:t>
            </a:r>
            <a:endParaRPr lang="en-IN" sz="2000" dirty="0"/>
          </a:p>
          <a:p>
            <a:pPr marL="342900" indent="-342900" defTabSz="914400">
              <a:lnSpc>
                <a:spcPct val="90000"/>
              </a:lnSpc>
              <a:spcAft>
                <a:spcPts val="600"/>
              </a:spcAft>
              <a:buClr>
                <a:srgbClr val="DF5327"/>
              </a:buClr>
              <a:buSzPct val="80000"/>
              <a:buFont typeface="Arial" panose="020B0604020202020204" pitchFamily="34" charset="0"/>
              <a:buChar char="•"/>
              <a:defRPr/>
            </a:pPr>
            <a:r>
              <a:rPr lang="en-IN" sz="2000" dirty="0"/>
              <a:t>Abhijit A. Sawant, </a:t>
            </a:r>
            <a:r>
              <a:rPr lang="en-IN" sz="2000" dirty="0" err="1"/>
              <a:t>Dr.</a:t>
            </a:r>
            <a:r>
              <a:rPr lang="en-IN" sz="2000" dirty="0"/>
              <a:t> B. B. </a:t>
            </a:r>
            <a:r>
              <a:rPr lang="en-IN" sz="2000" dirty="0" err="1"/>
              <a:t>Meshram</a:t>
            </a:r>
            <a:r>
              <a:rPr lang="en-IN" sz="2000" dirty="0"/>
              <a:t> / International Journal of Engineering Research and Applications (IJERA) ISSN: 2248-9622 www.ijera.com Vol. 3, Issue 1, January -February 2013, Network programming in Java using Socket.</a:t>
            </a:r>
          </a:p>
          <a:p>
            <a:pPr marL="342900" indent="-342900" defTabSz="914400">
              <a:lnSpc>
                <a:spcPct val="90000"/>
              </a:lnSpc>
              <a:spcAft>
                <a:spcPts val="600"/>
              </a:spcAft>
              <a:buClr>
                <a:srgbClr val="DF5327"/>
              </a:buClr>
              <a:buSzPct val="80000"/>
              <a:buFont typeface="Arial" panose="020B0604020202020204" pitchFamily="34" charset="0"/>
              <a:buChar char="•"/>
              <a:defRPr/>
            </a:pPr>
            <a:r>
              <a:rPr lang="en-IN" b="0" i="0" u="none" strike="noStrike" baseline="0" dirty="0">
                <a:solidFill>
                  <a:srgbClr val="000000"/>
                </a:solidFill>
                <a:latin typeface="Calibri" panose="020F0502020204030204" pitchFamily="34" charset="0"/>
                <a:hlinkClick r:id="rId7"/>
              </a:rPr>
              <a:t>https://www.aptiv.com/insights/article/what-is-sensor-fusion</a:t>
            </a:r>
            <a:endParaRPr lang="en-IN" b="0" i="0" u="none" strike="noStrike" baseline="0" dirty="0">
              <a:solidFill>
                <a:srgbClr val="000000"/>
              </a:solidFill>
              <a:latin typeface="Calibri" panose="020F0502020204030204" pitchFamily="34" charset="0"/>
            </a:endParaRPr>
          </a:p>
          <a:p>
            <a:pPr marL="342900" indent="-342900" defTabSz="914400">
              <a:lnSpc>
                <a:spcPct val="90000"/>
              </a:lnSpc>
              <a:spcAft>
                <a:spcPts val="600"/>
              </a:spcAft>
              <a:buClr>
                <a:srgbClr val="DF5327"/>
              </a:buClr>
              <a:buSzPct val="80000"/>
              <a:buFont typeface="Arial" panose="020B0604020202020204" pitchFamily="34" charset="0"/>
              <a:buChar char="•"/>
              <a:defRPr/>
            </a:pPr>
            <a:r>
              <a:rPr lang="en-IN" sz="1800" b="0" i="0" u="none" strike="noStrike" baseline="0" dirty="0">
                <a:solidFill>
                  <a:srgbClr val="000000"/>
                </a:solidFill>
                <a:latin typeface="Calibri" panose="020F0502020204030204" pitchFamily="34" charset="0"/>
              </a:rPr>
              <a:t>Article - A Novel Path Planning Algorithm for Truck Platooning Using V2V Communication.</a:t>
            </a:r>
          </a:p>
          <a:p>
            <a:pPr marL="342900" indent="-342900" defTabSz="914400">
              <a:lnSpc>
                <a:spcPct val="90000"/>
              </a:lnSpc>
              <a:spcAft>
                <a:spcPts val="600"/>
              </a:spcAft>
              <a:buClr>
                <a:srgbClr val="DF5327"/>
              </a:buClr>
              <a:buSzPct val="80000"/>
              <a:buFont typeface="Arial" panose="020B0604020202020204" pitchFamily="34" charset="0"/>
              <a:buChar char="•"/>
              <a:defRPr/>
            </a:pPr>
            <a:r>
              <a:rPr lang="en-IN" sz="1800" b="0" i="0" u="none" strike="noStrike" baseline="0" dirty="0">
                <a:solidFill>
                  <a:srgbClr val="000000"/>
                </a:solidFill>
                <a:latin typeface="Calibri" panose="020F0502020204030204" pitchFamily="34" charset="0"/>
              </a:rPr>
              <a:t>DPS Lecture notes</a:t>
            </a:r>
          </a:p>
          <a:p>
            <a:pPr marL="342900" indent="-342900" defTabSz="914400">
              <a:lnSpc>
                <a:spcPct val="90000"/>
              </a:lnSpc>
              <a:spcAft>
                <a:spcPts val="600"/>
              </a:spcAft>
              <a:buClr>
                <a:srgbClr val="DF5327"/>
              </a:buClr>
              <a:buSzPct val="80000"/>
              <a:buFont typeface="Arial" panose="020B0604020202020204" pitchFamily="34" charset="0"/>
              <a:buChar char="•"/>
              <a:defRPr/>
            </a:pPr>
            <a:endParaRPr lang="en-IN" sz="2000" dirty="0"/>
          </a:p>
          <a:p>
            <a:pPr marL="342900" marR="0" lvl="0" indent="-342900" algn="l" defTabSz="914400" rtl="0" eaLnBrk="1" fontAlgn="auto" latinLnBrk="0" hangingPunct="1">
              <a:lnSpc>
                <a:spcPct val="90000"/>
              </a:lnSpc>
              <a:spcBef>
                <a:spcPts val="0"/>
              </a:spcBef>
              <a:spcAft>
                <a:spcPts val="600"/>
              </a:spcAft>
              <a:buClr>
                <a:srgbClr val="DF5327"/>
              </a:buClr>
              <a:buSzPct val="80000"/>
              <a:buFont typeface="Arial" panose="020B0604020202020204" pitchFamily="34" charset="0"/>
              <a:buChar char="•"/>
              <a:tabLst/>
              <a:defRPr/>
            </a:pPr>
            <a:endParaRPr kumimoji="0" lang="en-US" sz="2000" b="0" i="0" u="none" strike="noStrike" kern="1200" cap="none" spc="0" normalizeH="0" baseline="0" noProof="0" dirty="0">
              <a:ln>
                <a:noFill/>
              </a:ln>
              <a:effectLst/>
              <a:uLnTx/>
              <a:uFillTx/>
              <a:ea typeface="+mn-ea"/>
              <a:cs typeface="+mn-cs"/>
            </a:endParaRPr>
          </a:p>
        </p:txBody>
      </p:sp>
    </p:spTree>
    <p:extLst>
      <p:ext uri="{BB962C8B-B14F-4D97-AF65-F5344CB8AC3E}">
        <p14:creationId xmlns:p14="http://schemas.microsoft.com/office/powerpoint/2010/main" val="2836132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1DE3E-FCB6-4FFD-A719-5B220D522E6F}"/>
              </a:ext>
            </a:extLst>
          </p:cNvPr>
          <p:cNvSpPr txBox="1"/>
          <p:nvPr/>
        </p:nvSpPr>
        <p:spPr>
          <a:xfrm>
            <a:off x="1335239" y="3208442"/>
            <a:ext cx="6382693" cy="646331"/>
          </a:xfrm>
          <a:prstGeom prst="rect">
            <a:avLst/>
          </a:prstGeom>
          <a:noFill/>
        </p:spPr>
        <p:txBody>
          <a:bodyPr wrap="square" rtlCol="0">
            <a:spAutoFit/>
          </a:bodyPr>
          <a:lstStyle/>
          <a:p>
            <a:r>
              <a:rPr lang="en-US" sz="3600" dirty="0"/>
              <a:t>THANK YOU</a:t>
            </a:r>
            <a:endParaRPr lang="en-IN" sz="3600" dirty="0"/>
          </a:p>
        </p:txBody>
      </p:sp>
    </p:spTree>
    <p:extLst>
      <p:ext uri="{BB962C8B-B14F-4D97-AF65-F5344CB8AC3E}">
        <p14:creationId xmlns:p14="http://schemas.microsoft.com/office/powerpoint/2010/main" val="2778476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1DE3E-FCB6-4FFD-A719-5B220D522E6F}"/>
              </a:ext>
            </a:extLst>
          </p:cNvPr>
          <p:cNvSpPr txBox="1"/>
          <p:nvPr/>
        </p:nvSpPr>
        <p:spPr>
          <a:xfrm>
            <a:off x="1175441" y="642796"/>
            <a:ext cx="8190501" cy="646331"/>
          </a:xfrm>
          <a:prstGeom prst="rect">
            <a:avLst/>
          </a:prstGeom>
          <a:noFill/>
        </p:spPr>
        <p:txBody>
          <a:bodyPr wrap="square" rtlCol="0">
            <a:spAutoFit/>
          </a:bodyPr>
          <a:lstStyle/>
          <a:p>
            <a:r>
              <a:rPr lang="en-US" sz="3600" dirty="0"/>
              <a:t>WHAT ARE THE BENEFITS OF PLATOONING</a:t>
            </a:r>
            <a:endParaRPr lang="en-IN" sz="3600" dirty="0"/>
          </a:p>
        </p:txBody>
      </p:sp>
      <p:sp>
        <p:nvSpPr>
          <p:cNvPr id="5" name="TextBox 4">
            <a:extLst>
              <a:ext uri="{FF2B5EF4-FFF2-40B4-BE49-F238E27FC236}">
                <a16:creationId xmlns:a16="http://schemas.microsoft.com/office/drawing/2014/main" id="{A53C394E-11FC-445F-A716-566D46EEB20A}"/>
              </a:ext>
            </a:extLst>
          </p:cNvPr>
          <p:cNvSpPr txBox="1"/>
          <p:nvPr/>
        </p:nvSpPr>
        <p:spPr>
          <a:xfrm>
            <a:off x="1175441" y="2024959"/>
            <a:ext cx="10014642" cy="3877985"/>
          </a:xfrm>
          <a:prstGeom prst="rect">
            <a:avLst/>
          </a:prstGeom>
          <a:noFill/>
        </p:spPr>
        <p:txBody>
          <a:bodyPr wrap="square" rtlCol="0">
            <a:spAutoFit/>
          </a:bodyPr>
          <a:lstStyle/>
          <a:p>
            <a:pPr algn="just" defTabSz="914400">
              <a:lnSpc>
                <a:spcPct val="90000"/>
              </a:lnSpc>
              <a:spcAft>
                <a:spcPts val="600"/>
              </a:spcAft>
              <a:buClr>
                <a:srgbClr val="DF5327"/>
              </a:buClr>
              <a:buSzPct val="80000"/>
              <a:defRPr/>
            </a:pPr>
            <a:r>
              <a:rPr lang="en-US" sz="2000" dirty="0">
                <a:latin typeface="Corbel" panose="020B0503020204020204" pitchFamily="34" charset="0"/>
              </a:rPr>
              <a:t>Truck platooning holds great potential to make road transport safer, cleaner and more efficient in the future. That’s why truck manufacturers are eager to bring these platoons to Europe’s roads, and the first real-life tests are already underway.</a:t>
            </a:r>
          </a:p>
          <a:p>
            <a:pPr algn="just" defTabSz="914400">
              <a:lnSpc>
                <a:spcPct val="90000"/>
              </a:lnSpc>
              <a:spcAft>
                <a:spcPts val="600"/>
              </a:spcAft>
              <a:buClr>
                <a:srgbClr val="DF5327"/>
              </a:buClr>
              <a:buSzPct val="80000"/>
              <a:defRPr/>
            </a:pPr>
            <a:r>
              <a:rPr kumimoji="0" lang="en-US" sz="2000" b="1" i="0" u="none" strike="noStrike" kern="1200" cap="none" spc="0" normalizeH="0" baseline="0" noProof="0" dirty="0">
                <a:ln>
                  <a:noFill/>
                </a:ln>
                <a:effectLst/>
                <a:uLnTx/>
                <a:uFillTx/>
                <a:latin typeface="Corbel" panose="020B0503020204020204" pitchFamily="34" charset="0"/>
              </a:rPr>
              <a:t>Clean</a:t>
            </a:r>
          </a:p>
          <a:p>
            <a:pPr algn="just" defTabSz="914400">
              <a:lnSpc>
                <a:spcPct val="90000"/>
              </a:lnSpc>
              <a:spcAft>
                <a:spcPts val="600"/>
              </a:spcAft>
              <a:buClr>
                <a:srgbClr val="DF5327"/>
              </a:buClr>
              <a:buSzPct val="80000"/>
              <a:defRPr/>
            </a:pPr>
            <a:r>
              <a:rPr lang="en-US" sz="2000" dirty="0">
                <a:latin typeface="Corbel" panose="020B0503020204020204" pitchFamily="34" charset="0"/>
              </a:rPr>
              <a:t>Truck platooning lowers fuel consumption and CO2 emissions. Given that trucks can drive closer together, the air-drag friction is reduced significantly.</a:t>
            </a:r>
          </a:p>
          <a:p>
            <a:pPr algn="just" defTabSz="914400">
              <a:lnSpc>
                <a:spcPct val="90000"/>
              </a:lnSpc>
              <a:spcAft>
                <a:spcPts val="600"/>
              </a:spcAft>
              <a:buClr>
                <a:srgbClr val="DF5327"/>
              </a:buClr>
              <a:buSzPct val="80000"/>
              <a:defRPr/>
            </a:pPr>
            <a:r>
              <a:rPr kumimoji="0" lang="en-US" sz="2000" b="1" i="0" u="none" strike="noStrike" kern="1200" cap="none" spc="0" normalizeH="0" baseline="0" noProof="0" dirty="0">
                <a:ln>
                  <a:noFill/>
                </a:ln>
                <a:effectLst/>
                <a:uLnTx/>
                <a:uFillTx/>
                <a:latin typeface="Corbel" panose="020B0503020204020204" pitchFamily="34" charset="0"/>
              </a:rPr>
              <a:t>Safe</a:t>
            </a:r>
          </a:p>
          <a:p>
            <a:pPr algn="just" defTabSz="914400">
              <a:lnSpc>
                <a:spcPct val="90000"/>
              </a:lnSpc>
              <a:spcAft>
                <a:spcPts val="600"/>
              </a:spcAft>
              <a:buClr>
                <a:srgbClr val="DF5327"/>
              </a:buClr>
              <a:buSzPct val="80000"/>
              <a:defRPr/>
            </a:pPr>
            <a:r>
              <a:rPr lang="en-US" sz="2000" dirty="0">
                <a:latin typeface="Corbel" panose="020B0503020204020204" pitchFamily="34" charset="0"/>
              </a:rPr>
              <a:t>Truck platooning helps to improve safety. Braking is automatic and immediate; the trucks following the lead vehicle only need one-fifth of the time a human would need to react. </a:t>
            </a:r>
          </a:p>
          <a:p>
            <a:pPr algn="just" defTabSz="914400">
              <a:lnSpc>
                <a:spcPct val="90000"/>
              </a:lnSpc>
              <a:spcAft>
                <a:spcPts val="600"/>
              </a:spcAft>
              <a:buClr>
                <a:srgbClr val="DF5327"/>
              </a:buClr>
              <a:buSzPct val="80000"/>
              <a:defRPr/>
            </a:pPr>
            <a:r>
              <a:rPr lang="en-US" sz="2000" b="1" dirty="0">
                <a:latin typeface="Corbel" panose="020B0503020204020204" pitchFamily="34" charset="0"/>
              </a:rPr>
              <a:t>Efficient</a:t>
            </a:r>
          </a:p>
          <a:p>
            <a:pPr algn="just" defTabSz="914400">
              <a:lnSpc>
                <a:spcPct val="90000"/>
              </a:lnSpc>
              <a:spcAft>
                <a:spcPts val="600"/>
              </a:spcAft>
              <a:buClr>
                <a:srgbClr val="DF5327"/>
              </a:buClr>
              <a:buSzPct val="80000"/>
              <a:defRPr/>
            </a:pPr>
            <a:r>
              <a:rPr lang="en-US" sz="2000" dirty="0">
                <a:latin typeface="Corbel" panose="020B0503020204020204" pitchFamily="34" charset="0"/>
              </a:rPr>
              <a:t>Platooning optimizes transport by using roads more effectively, delivering goods faster and reducing traffic jams. The driving range of trucks can also be extended in certain situations. </a:t>
            </a:r>
          </a:p>
        </p:txBody>
      </p:sp>
    </p:spTree>
    <p:extLst>
      <p:ext uri="{BB962C8B-B14F-4D97-AF65-F5344CB8AC3E}">
        <p14:creationId xmlns:p14="http://schemas.microsoft.com/office/powerpoint/2010/main" val="1404107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1DE3E-FCB6-4FFD-A719-5B220D522E6F}"/>
              </a:ext>
            </a:extLst>
          </p:cNvPr>
          <p:cNvSpPr txBox="1"/>
          <p:nvPr/>
        </p:nvSpPr>
        <p:spPr>
          <a:xfrm>
            <a:off x="1175441" y="642796"/>
            <a:ext cx="8190501" cy="646331"/>
          </a:xfrm>
          <a:prstGeom prst="rect">
            <a:avLst/>
          </a:prstGeom>
          <a:noFill/>
        </p:spPr>
        <p:txBody>
          <a:bodyPr wrap="square" rtlCol="0">
            <a:spAutoFit/>
          </a:bodyPr>
          <a:lstStyle/>
          <a:p>
            <a:r>
              <a:rPr lang="en-US" sz="3600" dirty="0"/>
              <a:t>BLOCK DIAGRAM </a:t>
            </a:r>
            <a:endParaRPr lang="en-IN" sz="3600" dirty="0"/>
          </a:p>
        </p:txBody>
      </p:sp>
      <p:pic>
        <p:nvPicPr>
          <p:cNvPr id="3" name="Picture 2" descr="Graphical user interface, diagram, Word&#10;&#10;Description automatically generated">
            <a:extLst>
              <a:ext uri="{FF2B5EF4-FFF2-40B4-BE49-F238E27FC236}">
                <a16:creationId xmlns:a16="http://schemas.microsoft.com/office/drawing/2014/main" id="{81C9858A-51D4-434C-96CD-070BE9C90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350" y="1781082"/>
            <a:ext cx="10401300" cy="4343400"/>
          </a:xfrm>
          <a:prstGeom prst="rect">
            <a:avLst/>
          </a:prstGeom>
        </p:spPr>
      </p:pic>
    </p:spTree>
    <p:extLst>
      <p:ext uri="{BB962C8B-B14F-4D97-AF65-F5344CB8AC3E}">
        <p14:creationId xmlns:p14="http://schemas.microsoft.com/office/powerpoint/2010/main" val="3675102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1DE3E-FCB6-4FFD-A719-5B220D522E6F}"/>
              </a:ext>
            </a:extLst>
          </p:cNvPr>
          <p:cNvSpPr txBox="1"/>
          <p:nvPr/>
        </p:nvSpPr>
        <p:spPr>
          <a:xfrm>
            <a:off x="1175440" y="642796"/>
            <a:ext cx="9948279" cy="646331"/>
          </a:xfrm>
          <a:prstGeom prst="rect">
            <a:avLst/>
          </a:prstGeom>
          <a:noFill/>
        </p:spPr>
        <p:txBody>
          <a:bodyPr wrap="square" rtlCol="0">
            <a:spAutoFit/>
          </a:bodyPr>
          <a:lstStyle/>
          <a:p>
            <a:r>
              <a:rPr lang="en-US" sz="3600" b="1" dirty="0"/>
              <a:t>CHARACHTERITICS OF TRUCK PLATOONING SYSTEM </a:t>
            </a:r>
            <a:endParaRPr lang="en-IN" sz="3600" b="1" dirty="0"/>
          </a:p>
        </p:txBody>
      </p:sp>
      <p:sp>
        <p:nvSpPr>
          <p:cNvPr id="3" name="TextBox 2">
            <a:extLst>
              <a:ext uri="{FF2B5EF4-FFF2-40B4-BE49-F238E27FC236}">
                <a16:creationId xmlns:a16="http://schemas.microsoft.com/office/drawing/2014/main" id="{3ADA1846-0845-48AD-BA54-309C7BA321D5}"/>
              </a:ext>
            </a:extLst>
          </p:cNvPr>
          <p:cNvSpPr txBox="1"/>
          <p:nvPr/>
        </p:nvSpPr>
        <p:spPr>
          <a:xfrm>
            <a:off x="1121860" y="1789495"/>
            <a:ext cx="9948279" cy="4801314"/>
          </a:xfrm>
          <a:prstGeom prst="rect">
            <a:avLst/>
          </a:prstGeom>
          <a:noFill/>
        </p:spPr>
        <p:txBody>
          <a:bodyPr wrap="square" rtlCol="0">
            <a:spAutoFit/>
          </a:bodyPr>
          <a:lstStyle/>
          <a:p>
            <a:pPr algn="just"/>
            <a:r>
              <a:rPr lang="en-IN" b="1" dirty="0"/>
              <a:t>Transparency</a:t>
            </a:r>
          </a:p>
          <a:p>
            <a:pPr algn="just"/>
            <a:r>
              <a:rPr lang="en-IN" dirty="0"/>
              <a:t>The system looks transparent in a way that only the driver in the Leading/Master truck controls the whole platoon but in real the preceding trucks can react to the environmental inputs. Since the precedence trucks are autonomous, logical algorithms for every truck is mapped to work in all environment scenarios independently.</a:t>
            </a:r>
          </a:p>
          <a:p>
            <a:pPr algn="just"/>
            <a:endParaRPr lang="en-IN" dirty="0"/>
          </a:p>
          <a:p>
            <a:pPr algn="just"/>
            <a:r>
              <a:rPr lang="en-IN" sz="1800" b="1" i="0" u="none" strike="noStrike" baseline="0" dirty="0">
                <a:solidFill>
                  <a:srgbClr val="000000"/>
                </a:solidFill>
                <a:latin typeface="Calibri" panose="020F0502020204030204" pitchFamily="34" charset="0"/>
              </a:rPr>
              <a:t>Openness</a:t>
            </a:r>
          </a:p>
          <a:p>
            <a:pPr algn="just"/>
            <a:r>
              <a:rPr lang="en-IN" sz="1800" b="0" i="0" u="none" strike="noStrike" baseline="0" dirty="0">
                <a:solidFill>
                  <a:srgbClr val="000000"/>
                </a:solidFill>
                <a:latin typeface="Calibri" panose="020F0502020204030204" pitchFamily="34" charset="0"/>
              </a:rPr>
              <a:t>Components from any supplier can be integrated into the system and can interoperate with the other system components. In case of communication V2V protocol is used for vehicle data communication. In our can we have implemented our system using TCP protocol.</a:t>
            </a:r>
          </a:p>
          <a:p>
            <a:pPr algn="just"/>
            <a:endParaRPr lang="en-IN" sz="1800" b="0" i="0" u="none" strike="noStrike" baseline="0" dirty="0">
              <a:solidFill>
                <a:srgbClr val="000000"/>
              </a:solidFill>
              <a:latin typeface="Calibri" panose="020F0502020204030204" pitchFamily="34" charset="0"/>
            </a:endParaRPr>
          </a:p>
          <a:p>
            <a:pPr algn="just"/>
            <a:r>
              <a:rPr lang="en-IN" b="1" dirty="0"/>
              <a:t>Scalability</a:t>
            </a:r>
            <a:endParaRPr lang="en-IN" dirty="0"/>
          </a:p>
          <a:p>
            <a:pPr algn="just"/>
            <a:r>
              <a:rPr lang="en-IN" dirty="0"/>
              <a:t>In case of truck platooning, system can be made scalable by connecting many follower vehicles. Join, maintain, leave, and keeping a safe distance between the trucks are the operations performed. At a given instance of time any number of trucks can join the platooning, for this additional configuration is required.</a:t>
            </a:r>
          </a:p>
          <a:p>
            <a:endParaRPr lang="en-IN" dirty="0"/>
          </a:p>
        </p:txBody>
      </p:sp>
    </p:spTree>
    <p:extLst>
      <p:ext uri="{BB962C8B-B14F-4D97-AF65-F5344CB8AC3E}">
        <p14:creationId xmlns:p14="http://schemas.microsoft.com/office/powerpoint/2010/main" val="1142404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1DE3E-FCB6-4FFD-A719-5B220D522E6F}"/>
              </a:ext>
            </a:extLst>
          </p:cNvPr>
          <p:cNvSpPr txBox="1"/>
          <p:nvPr/>
        </p:nvSpPr>
        <p:spPr>
          <a:xfrm>
            <a:off x="1175440" y="642796"/>
            <a:ext cx="9948279" cy="646331"/>
          </a:xfrm>
          <a:prstGeom prst="rect">
            <a:avLst/>
          </a:prstGeom>
          <a:noFill/>
        </p:spPr>
        <p:txBody>
          <a:bodyPr wrap="square" rtlCol="0">
            <a:spAutoFit/>
          </a:bodyPr>
          <a:lstStyle/>
          <a:p>
            <a:r>
              <a:rPr lang="en-US" sz="3600" b="1" dirty="0"/>
              <a:t>CHARACHTERITICS OF TRUCK PLATOONING SYSTEM </a:t>
            </a:r>
            <a:endParaRPr lang="en-IN" sz="3600" b="1" dirty="0"/>
          </a:p>
        </p:txBody>
      </p:sp>
      <p:sp>
        <p:nvSpPr>
          <p:cNvPr id="3" name="TextBox 2">
            <a:extLst>
              <a:ext uri="{FF2B5EF4-FFF2-40B4-BE49-F238E27FC236}">
                <a16:creationId xmlns:a16="http://schemas.microsoft.com/office/drawing/2014/main" id="{3ADA1846-0845-48AD-BA54-309C7BA321D5}"/>
              </a:ext>
            </a:extLst>
          </p:cNvPr>
          <p:cNvSpPr txBox="1"/>
          <p:nvPr/>
        </p:nvSpPr>
        <p:spPr>
          <a:xfrm>
            <a:off x="1175440" y="1984804"/>
            <a:ext cx="9948279" cy="3416320"/>
          </a:xfrm>
          <a:prstGeom prst="rect">
            <a:avLst/>
          </a:prstGeom>
          <a:noFill/>
        </p:spPr>
        <p:txBody>
          <a:bodyPr wrap="square" rtlCol="0">
            <a:spAutoFit/>
          </a:bodyPr>
          <a:lstStyle/>
          <a:p>
            <a:pPr algn="just"/>
            <a:r>
              <a:rPr lang="en-IN" b="1" dirty="0"/>
              <a:t>Security </a:t>
            </a:r>
          </a:p>
          <a:p>
            <a:pPr algn="just"/>
            <a:r>
              <a:rPr lang="en-US" dirty="0"/>
              <a:t>The system needs to be highly secured and protected using Encryption and Decryption algorithms. If the system is not secured, then it can cause severe fatality on roads. The system should be robust enough to protect itself from any type of attacks in the form of interception.</a:t>
            </a:r>
          </a:p>
          <a:p>
            <a:pPr algn="just"/>
            <a:endParaRPr lang="en-IN" dirty="0"/>
          </a:p>
          <a:p>
            <a:pPr algn="just"/>
            <a:r>
              <a:rPr lang="en-IN" b="1" dirty="0"/>
              <a:t>Latency</a:t>
            </a:r>
          </a:p>
          <a:p>
            <a:pPr algn="just"/>
            <a:r>
              <a:rPr lang="en-US" sz="1800" b="0" i="0" u="none" strike="noStrike" baseline="0" dirty="0">
                <a:solidFill>
                  <a:srgbClr val="000000"/>
                </a:solidFill>
                <a:latin typeface="Calibri" panose="020F0502020204030204" pitchFamily="34" charset="0"/>
              </a:rPr>
              <a:t>In truck platooning where services are managed autonomously, it will result in a more efficient system but at the same time, it will have latency as services are operated independently. When the messages are not received from the front vehicle for a long period then an alive counter logic can implement to check the status of the platoon. In case when messages are not received then platoon can be decoupled, and every system can act independently using the data received from sensor fusion.</a:t>
            </a:r>
            <a:endParaRPr lang="en-IN" dirty="0">
              <a:solidFill>
                <a:srgbClr val="000000"/>
              </a:solidFill>
              <a:latin typeface="Calibri" panose="020F0502020204030204" pitchFamily="34" charset="0"/>
            </a:endParaRPr>
          </a:p>
          <a:p>
            <a:pPr marL="571500" indent="-571500">
              <a:buFont typeface="Arial" panose="020B0604020202020204" pitchFamily="34" charset="0"/>
              <a:buChar char="•"/>
            </a:pPr>
            <a:endParaRPr lang="en-IN" dirty="0"/>
          </a:p>
        </p:txBody>
      </p:sp>
    </p:spTree>
    <p:extLst>
      <p:ext uri="{BB962C8B-B14F-4D97-AF65-F5344CB8AC3E}">
        <p14:creationId xmlns:p14="http://schemas.microsoft.com/office/powerpoint/2010/main" val="624325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1DE3E-FCB6-4FFD-A719-5B220D522E6F}"/>
              </a:ext>
            </a:extLst>
          </p:cNvPr>
          <p:cNvSpPr txBox="1"/>
          <p:nvPr/>
        </p:nvSpPr>
        <p:spPr>
          <a:xfrm>
            <a:off x="1175440" y="642796"/>
            <a:ext cx="9948279" cy="646331"/>
          </a:xfrm>
          <a:prstGeom prst="rect">
            <a:avLst/>
          </a:prstGeom>
          <a:noFill/>
        </p:spPr>
        <p:txBody>
          <a:bodyPr wrap="square" rtlCol="0">
            <a:spAutoFit/>
          </a:bodyPr>
          <a:lstStyle/>
          <a:p>
            <a:r>
              <a:rPr lang="en-US" sz="3600" dirty="0"/>
              <a:t>FUNCTIONAL REQUIREMENTS</a:t>
            </a:r>
            <a:endParaRPr lang="en-IN" sz="3600" dirty="0"/>
          </a:p>
        </p:txBody>
      </p:sp>
      <p:graphicFrame>
        <p:nvGraphicFramePr>
          <p:cNvPr id="8" name="Object 7">
            <a:extLst>
              <a:ext uri="{FF2B5EF4-FFF2-40B4-BE49-F238E27FC236}">
                <a16:creationId xmlns:a16="http://schemas.microsoft.com/office/drawing/2014/main" id="{2CD42C5E-22F2-46CC-A109-D91A06590691}"/>
              </a:ext>
            </a:extLst>
          </p:cNvPr>
          <p:cNvGraphicFramePr>
            <a:graphicFrameLocks noChangeAspect="1"/>
          </p:cNvGraphicFramePr>
          <p:nvPr>
            <p:extLst>
              <p:ext uri="{D42A27DB-BD31-4B8C-83A1-F6EECF244321}">
                <p14:modId xmlns:p14="http://schemas.microsoft.com/office/powerpoint/2010/main" val="4165253215"/>
              </p:ext>
            </p:extLst>
          </p:nvPr>
        </p:nvGraphicFramePr>
        <p:xfrm>
          <a:off x="5905500" y="3041650"/>
          <a:ext cx="381000" cy="771525"/>
        </p:xfrm>
        <a:graphic>
          <a:graphicData uri="http://schemas.openxmlformats.org/presentationml/2006/ole">
            <mc:AlternateContent xmlns:mc="http://schemas.openxmlformats.org/markup-compatibility/2006">
              <mc:Choice xmlns:v="urn:schemas-microsoft-com:vml" Requires="v">
                <p:oleObj name="Acrobat Document" showAsIcon="1" r:id="rId2" imgW="380880" imgH="771480" progId="AcroExch.Document.DC">
                  <p:embed/>
                </p:oleObj>
              </mc:Choice>
              <mc:Fallback>
                <p:oleObj name="Acrobat Document" showAsIcon="1" r:id="rId2" imgW="380880" imgH="771480" progId="AcroExch.Document.DC">
                  <p:embed/>
                  <p:pic>
                    <p:nvPicPr>
                      <p:cNvPr id="0" name=""/>
                      <p:cNvPicPr/>
                      <p:nvPr/>
                    </p:nvPicPr>
                    <p:blipFill>
                      <a:blip r:embed="rId3"/>
                      <a:stretch>
                        <a:fillRect/>
                      </a:stretch>
                    </p:blipFill>
                    <p:spPr>
                      <a:xfrm>
                        <a:off x="5905500" y="3041650"/>
                        <a:ext cx="381000" cy="771525"/>
                      </a:xfrm>
                      <a:prstGeom prst="rect">
                        <a:avLst/>
                      </a:prstGeom>
                    </p:spPr>
                  </p:pic>
                </p:oleObj>
              </mc:Fallback>
            </mc:AlternateContent>
          </a:graphicData>
        </a:graphic>
      </p:graphicFrame>
    </p:spTree>
    <p:extLst>
      <p:ext uri="{BB962C8B-B14F-4D97-AF65-F5344CB8AC3E}">
        <p14:creationId xmlns:p14="http://schemas.microsoft.com/office/powerpoint/2010/main" val="2489685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1DE3E-FCB6-4FFD-A719-5B220D522E6F}"/>
              </a:ext>
            </a:extLst>
          </p:cNvPr>
          <p:cNvSpPr txBox="1"/>
          <p:nvPr/>
        </p:nvSpPr>
        <p:spPr>
          <a:xfrm>
            <a:off x="1193195" y="616163"/>
            <a:ext cx="9948279" cy="646331"/>
          </a:xfrm>
          <a:prstGeom prst="rect">
            <a:avLst/>
          </a:prstGeom>
          <a:noFill/>
        </p:spPr>
        <p:txBody>
          <a:bodyPr wrap="square" rtlCol="0">
            <a:spAutoFit/>
          </a:bodyPr>
          <a:lstStyle/>
          <a:p>
            <a:r>
              <a:rPr lang="en-US" sz="3600" dirty="0"/>
              <a:t>COMMUNICATION PROTOCOL</a:t>
            </a:r>
            <a:endParaRPr lang="en-IN" sz="3600" dirty="0"/>
          </a:p>
        </p:txBody>
      </p:sp>
      <p:sp>
        <p:nvSpPr>
          <p:cNvPr id="6" name="TextBox 5">
            <a:extLst>
              <a:ext uri="{FF2B5EF4-FFF2-40B4-BE49-F238E27FC236}">
                <a16:creationId xmlns:a16="http://schemas.microsoft.com/office/drawing/2014/main" id="{6D60814C-3C03-495A-8706-1AF6AC0A5B37}"/>
              </a:ext>
            </a:extLst>
          </p:cNvPr>
          <p:cNvSpPr txBox="1"/>
          <p:nvPr/>
        </p:nvSpPr>
        <p:spPr>
          <a:xfrm>
            <a:off x="1175441" y="2024959"/>
            <a:ext cx="10014642" cy="4031873"/>
          </a:xfrm>
          <a:prstGeom prst="rect">
            <a:avLst/>
          </a:prstGeom>
          <a:noFill/>
        </p:spPr>
        <p:txBody>
          <a:bodyPr wrap="square" rtlCol="0">
            <a:spAutoFit/>
          </a:bodyPr>
          <a:lstStyle/>
          <a:p>
            <a:pPr marL="342900" marR="0" lvl="0" indent="-342900" algn="l" defTabSz="914400" rtl="0" eaLnBrk="1" fontAlgn="auto" latinLnBrk="0" hangingPunct="1">
              <a:lnSpc>
                <a:spcPct val="90000"/>
              </a:lnSpc>
              <a:spcBef>
                <a:spcPts val="0"/>
              </a:spcBef>
              <a:spcAft>
                <a:spcPts val="600"/>
              </a:spcAft>
              <a:buClr>
                <a:srgbClr val="DF5327"/>
              </a:buClr>
              <a:buSzPct val="80000"/>
              <a:buFont typeface="Arial" panose="020B0604020202020204" pitchFamily="34" charset="0"/>
              <a:buChar char="•"/>
              <a:tabLst/>
              <a:defRPr/>
            </a:pPr>
            <a:r>
              <a:rPr kumimoji="0" lang="en-US" sz="2000" b="0" i="0" u="none" strike="noStrike" kern="1200" cap="none" spc="0" normalizeH="0" baseline="0" noProof="0" dirty="0">
                <a:ln>
                  <a:noFill/>
                </a:ln>
                <a:effectLst/>
                <a:uLnTx/>
                <a:uFillTx/>
                <a:cs typeface="Calibri" panose="020F0502020204030204" pitchFamily="34" charset="0"/>
              </a:rPr>
              <a:t>For Truck Platooning </a:t>
            </a:r>
            <a:r>
              <a:rPr lang="en-US" sz="2000" dirty="0">
                <a:cs typeface="Calibri" panose="020F0502020204030204" pitchFamily="34" charset="0"/>
              </a:rPr>
              <a:t>V2V communication technology is used.</a:t>
            </a:r>
          </a:p>
          <a:p>
            <a:pPr marL="342900" marR="0" lvl="0" indent="-342900" algn="l" defTabSz="914400" rtl="0" eaLnBrk="1" fontAlgn="auto" latinLnBrk="0" hangingPunct="1">
              <a:lnSpc>
                <a:spcPct val="90000"/>
              </a:lnSpc>
              <a:spcBef>
                <a:spcPts val="0"/>
              </a:spcBef>
              <a:spcAft>
                <a:spcPts val="600"/>
              </a:spcAft>
              <a:buClr>
                <a:srgbClr val="DF5327"/>
              </a:buClr>
              <a:buSzPct val="80000"/>
              <a:buFont typeface="Arial" panose="020B0604020202020204" pitchFamily="34" charset="0"/>
              <a:buChar char="•"/>
              <a:tabLst/>
              <a:defRPr/>
            </a:pPr>
            <a:r>
              <a:rPr kumimoji="0" lang="en-US" sz="2000" b="0" i="0" u="none" strike="noStrike" kern="1200" cap="none" spc="0" normalizeH="0" baseline="0" noProof="0" dirty="0">
                <a:ln>
                  <a:noFill/>
                </a:ln>
                <a:effectLst/>
                <a:uLnTx/>
                <a:uFillTx/>
                <a:cs typeface="Calibri" panose="020F0502020204030204" pitchFamily="34" charset="0"/>
              </a:rPr>
              <a:t>In our project, for implementing communication between Lead Vehicle(Server) and Follower Vehicle(Client) we are using TCP/</a:t>
            </a:r>
            <a:r>
              <a:rPr lang="en-US" sz="2000" dirty="0">
                <a:cs typeface="Calibri" panose="020F0502020204030204" pitchFamily="34" charset="0"/>
              </a:rPr>
              <a:t>IP</a:t>
            </a:r>
            <a:r>
              <a:rPr kumimoji="0" lang="en-US" sz="2000" b="0" i="0" u="none" strike="noStrike" kern="1200" cap="none" spc="0" normalizeH="0" baseline="0" noProof="0" dirty="0">
                <a:ln>
                  <a:noFill/>
                </a:ln>
                <a:effectLst/>
                <a:uLnTx/>
                <a:uFillTx/>
                <a:cs typeface="Calibri" panose="020F0502020204030204" pitchFamily="34" charset="0"/>
              </a:rPr>
              <a:t> protocol.</a:t>
            </a:r>
          </a:p>
          <a:p>
            <a:pPr marR="0" lvl="0" algn="l" defTabSz="914400" rtl="0" eaLnBrk="1" fontAlgn="auto" latinLnBrk="0" hangingPunct="1">
              <a:lnSpc>
                <a:spcPct val="90000"/>
              </a:lnSpc>
              <a:spcBef>
                <a:spcPts val="0"/>
              </a:spcBef>
              <a:spcAft>
                <a:spcPts val="600"/>
              </a:spcAft>
              <a:buClr>
                <a:srgbClr val="DF5327"/>
              </a:buClr>
              <a:buSzPct val="80000"/>
              <a:tabLst/>
              <a:defRPr/>
            </a:pPr>
            <a:endParaRPr kumimoji="0" lang="en-US" sz="2000" b="0" i="0" u="none" strike="noStrike" kern="1200" cap="none" spc="0" normalizeH="0" baseline="0" noProof="0" dirty="0">
              <a:ln>
                <a:noFill/>
              </a:ln>
              <a:effectLst/>
              <a:uLnTx/>
              <a:uFillTx/>
              <a:cs typeface="Calibri" panose="020F0502020204030204" pitchFamily="34" charset="0"/>
            </a:endParaRPr>
          </a:p>
          <a:p>
            <a:pPr marR="0" lvl="0" algn="l" defTabSz="914400" rtl="0" eaLnBrk="1" fontAlgn="auto" latinLnBrk="0" hangingPunct="1">
              <a:lnSpc>
                <a:spcPct val="90000"/>
              </a:lnSpc>
              <a:spcBef>
                <a:spcPts val="0"/>
              </a:spcBef>
              <a:spcAft>
                <a:spcPts val="600"/>
              </a:spcAft>
              <a:buClr>
                <a:srgbClr val="DF5327"/>
              </a:buClr>
              <a:buSzPct val="80000"/>
              <a:tabLst/>
              <a:defRPr/>
            </a:pPr>
            <a:r>
              <a:rPr lang="en-US" sz="2000" b="1" i="1" u="sng" dirty="0">
                <a:cs typeface="Calibri" panose="020F0502020204030204" pitchFamily="34" charset="0"/>
              </a:rPr>
              <a:t>Advantage of using TCP/IP Protocol –</a:t>
            </a:r>
          </a:p>
          <a:p>
            <a:pPr marL="342900" marR="0" lvl="0" indent="-342900" algn="l" defTabSz="914400" rtl="0" eaLnBrk="1" fontAlgn="auto" latinLnBrk="0" hangingPunct="1">
              <a:lnSpc>
                <a:spcPct val="90000"/>
              </a:lnSpc>
              <a:spcBef>
                <a:spcPts val="0"/>
              </a:spcBef>
              <a:spcAft>
                <a:spcPts val="600"/>
              </a:spcAft>
              <a:buClr>
                <a:srgbClr val="DF5327"/>
              </a:buClr>
              <a:buSzPct val="80000"/>
              <a:buFont typeface="Arial" panose="020B0604020202020204" pitchFamily="34" charset="0"/>
              <a:buChar char="•"/>
              <a:tabLst/>
              <a:defRPr/>
            </a:pPr>
            <a:r>
              <a:rPr lang="en-US" sz="2000" dirty="0">
                <a:cs typeface="Calibri" panose="020F0502020204030204" pitchFamily="34" charset="0"/>
              </a:rPr>
              <a:t>It</a:t>
            </a:r>
            <a:r>
              <a:rPr kumimoji="0" lang="en-US" sz="2000" b="0" i="0" u="none" strike="noStrike" kern="1200" cap="none" spc="0" normalizeH="0" baseline="0" noProof="0" dirty="0">
                <a:ln>
                  <a:noFill/>
                </a:ln>
                <a:effectLst/>
                <a:uLnTx/>
                <a:uFillTx/>
                <a:cs typeface="Calibri" panose="020F0502020204030204" pitchFamily="34" charset="0"/>
              </a:rPr>
              <a:t> ensures the data</a:t>
            </a:r>
            <a:r>
              <a:rPr lang="en-US" sz="2000" dirty="0">
                <a:cs typeface="Calibri" panose="020F0502020204030204" pitchFamily="34" charset="0"/>
              </a:rPr>
              <a:t> sent is error free and complete and in the same order as it is sent. IP is responsible for data routing and for data integrity.</a:t>
            </a:r>
          </a:p>
          <a:p>
            <a:pPr marL="342900" marR="0" lvl="0" indent="-342900" algn="l" defTabSz="914400" rtl="0" eaLnBrk="1" fontAlgn="auto" latinLnBrk="0" hangingPunct="1">
              <a:lnSpc>
                <a:spcPct val="90000"/>
              </a:lnSpc>
              <a:spcBef>
                <a:spcPts val="0"/>
              </a:spcBef>
              <a:spcAft>
                <a:spcPts val="600"/>
              </a:spcAft>
              <a:buClr>
                <a:srgbClr val="DF5327"/>
              </a:buClr>
              <a:buSzPct val="80000"/>
              <a:buFont typeface="Arial" panose="020B0604020202020204" pitchFamily="34" charset="0"/>
              <a:buChar char="•"/>
              <a:tabLst/>
              <a:defRPr/>
            </a:pPr>
            <a:r>
              <a:rPr lang="en-IN" sz="2000" dirty="0">
                <a:solidFill>
                  <a:srgbClr val="000000"/>
                </a:solidFill>
              </a:rPr>
              <a:t>I</a:t>
            </a:r>
            <a:r>
              <a:rPr lang="en-IN" sz="2000" b="0" i="0" dirty="0">
                <a:solidFill>
                  <a:srgbClr val="000000"/>
                </a:solidFill>
                <a:effectLst/>
              </a:rPr>
              <a:t>t allows cross-platform communications among heterogeneous networks.</a:t>
            </a:r>
          </a:p>
          <a:p>
            <a:pPr marL="342900" indent="-342900" defTabSz="914400">
              <a:lnSpc>
                <a:spcPct val="90000"/>
              </a:lnSpc>
              <a:spcAft>
                <a:spcPts val="600"/>
              </a:spcAft>
              <a:buClr>
                <a:srgbClr val="DF5327"/>
              </a:buClr>
              <a:buSzPct val="80000"/>
              <a:buFont typeface="Arial" panose="020B0604020202020204" pitchFamily="34" charset="0"/>
              <a:buChar char="•"/>
              <a:defRPr/>
            </a:pPr>
            <a:r>
              <a:rPr lang="en-IN" sz="2000" b="0" i="0" dirty="0">
                <a:solidFill>
                  <a:srgbClr val="000000"/>
                </a:solidFill>
                <a:effectLst/>
              </a:rPr>
              <a:t>It is a scalable, client-server architecture. This allows networks to be added without disrupting the current services.</a:t>
            </a:r>
          </a:p>
          <a:p>
            <a:pPr marL="342900" marR="0" lvl="0" indent="-342900" algn="l" defTabSz="914400" rtl="0" eaLnBrk="1" fontAlgn="auto" latinLnBrk="0" hangingPunct="1">
              <a:lnSpc>
                <a:spcPct val="90000"/>
              </a:lnSpc>
              <a:spcBef>
                <a:spcPts val="0"/>
              </a:spcBef>
              <a:spcAft>
                <a:spcPts val="600"/>
              </a:spcAft>
              <a:buClr>
                <a:srgbClr val="DF5327"/>
              </a:buClr>
              <a:buSzPct val="80000"/>
              <a:buFont typeface="Arial" panose="020B0604020202020204" pitchFamily="34" charset="0"/>
              <a:buChar char="•"/>
              <a:tabLst/>
              <a:defRPr/>
            </a:pPr>
            <a:endParaRPr kumimoji="0" lang="en-US" sz="2000" b="0" i="0" u="none" strike="noStrike" kern="1200" cap="none" spc="0" normalizeH="0" baseline="0" noProof="0" dirty="0">
              <a:ln>
                <a:noFill/>
              </a:ln>
              <a:effectLst/>
              <a:uLnTx/>
              <a:uFillTx/>
              <a:cs typeface="Calibri" panose="020F0502020204030204" pitchFamily="34" charset="0"/>
            </a:endParaRPr>
          </a:p>
          <a:p>
            <a:pPr marR="0" lvl="0" algn="l" defTabSz="914400" rtl="0" eaLnBrk="1" fontAlgn="auto" latinLnBrk="0" hangingPunct="1">
              <a:lnSpc>
                <a:spcPct val="90000"/>
              </a:lnSpc>
              <a:spcBef>
                <a:spcPts val="0"/>
              </a:spcBef>
              <a:spcAft>
                <a:spcPts val="600"/>
              </a:spcAft>
              <a:buClr>
                <a:srgbClr val="DF5327"/>
              </a:buClr>
              <a:buSzPct val="80000"/>
              <a:tabLst/>
              <a:defRPr/>
            </a:pPr>
            <a:endParaRPr kumimoji="0" lang="en-US" sz="2000" b="0" i="0" u="none" strike="noStrike" kern="1200" cap="none" spc="0" normalizeH="0" baseline="0" noProof="0" dirty="0">
              <a:ln>
                <a:noFill/>
              </a:ln>
              <a:effectLst/>
              <a:uLnTx/>
              <a:uFillTx/>
              <a:ea typeface="+mn-ea"/>
              <a:cs typeface="+mn-cs"/>
            </a:endParaRPr>
          </a:p>
        </p:txBody>
      </p:sp>
    </p:spTree>
    <p:extLst>
      <p:ext uri="{BB962C8B-B14F-4D97-AF65-F5344CB8AC3E}">
        <p14:creationId xmlns:p14="http://schemas.microsoft.com/office/powerpoint/2010/main" val="58147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0</TotalTime>
  <Words>1827</Words>
  <Application>Microsoft Office PowerPoint</Application>
  <PresentationFormat>Widescreen</PresentationFormat>
  <Paragraphs>160</Paragraphs>
  <Slides>32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3</vt:i4>
      </vt:variant>
      <vt:variant>
        <vt:lpstr>Slide Titles</vt:lpstr>
      </vt:variant>
      <vt:variant>
        <vt:i4>32</vt:i4>
      </vt:variant>
    </vt:vector>
  </HeadingPairs>
  <TitlesOfParts>
    <vt:vector size="40" baseType="lpstr">
      <vt:lpstr>Arial</vt:lpstr>
      <vt:lpstr>Calibri</vt:lpstr>
      <vt:lpstr>Calibri Light</vt:lpstr>
      <vt:lpstr>Corbel</vt:lpstr>
      <vt:lpstr>Retrospect</vt:lpstr>
      <vt:lpstr>Adobe Acrobat Document</vt:lpstr>
      <vt:lpstr>Package</vt:lpstr>
      <vt:lpstr>Packager Shell Object</vt:lpstr>
      <vt:lpstr>Distributed and Parallel Systems  Truck Platooning System  Prof. Stefan Henkler, Prof. Olaf Borchert, Prof . Noura Sleibi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and Parallel Systems  Semester Project – Truck Platooning System</dc:title>
  <dc:creator>rohanijare@gmail.com</dc:creator>
  <cp:lastModifiedBy>Rohan Hemant Ijare</cp:lastModifiedBy>
  <cp:revision>145</cp:revision>
  <dcterms:created xsi:type="dcterms:W3CDTF">2021-02-20T14:30:42Z</dcterms:created>
  <dcterms:modified xsi:type="dcterms:W3CDTF">2021-03-07T16:59:17Z</dcterms:modified>
</cp:coreProperties>
</file>