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3"/>
  </p:notesMasterIdLst>
  <p:handoutMasterIdLst>
    <p:handoutMasterId r:id="rId34"/>
  </p:handoutMasterIdLst>
  <p:sldIdLst>
    <p:sldId id="256" r:id="rId2"/>
    <p:sldId id="257" r:id="rId3"/>
    <p:sldId id="259" r:id="rId4"/>
    <p:sldId id="261" r:id="rId5"/>
    <p:sldId id="262" r:id="rId6"/>
    <p:sldId id="263" r:id="rId7"/>
    <p:sldId id="264" r:id="rId8"/>
    <p:sldId id="265" r:id="rId9"/>
    <p:sldId id="266" r:id="rId10"/>
    <p:sldId id="267" r:id="rId11"/>
    <p:sldId id="268" r:id="rId12"/>
    <p:sldId id="269" r:id="rId13"/>
    <p:sldId id="272" r:id="rId14"/>
    <p:sldId id="271" r:id="rId15"/>
    <p:sldId id="275" r:id="rId16"/>
    <p:sldId id="276" r:id="rId17"/>
    <p:sldId id="277" r:id="rId18"/>
    <p:sldId id="278" r:id="rId19"/>
    <p:sldId id="279" r:id="rId20"/>
    <p:sldId id="280" r:id="rId21"/>
    <p:sldId id="283" r:id="rId22"/>
    <p:sldId id="273" r:id="rId23"/>
    <p:sldId id="274" r:id="rId24"/>
    <p:sldId id="284" r:id="rId25"/>
    <p:sldId id="285" r:id="rId26"/>
    <p:sldId id="286" r:id="rId27"/>
    <p:sldId id="287" r:id="rId28"/>
    <p:sldId id="281" r:id="rId29"/>
    <p:sldId id="282" r:id="rId30"/>
    <p:sldId id="288" r:id="rId31"/>
    <p:sldId id="289" r:id="rId32"/>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6B7F97-B159-BAB7-EA07-2626441F53BD}" v="54" dt="2024-03-27T14:55:56.716"/>
    <p1510:client id="{3A236248-4666-FD7D-9A27-562DE4A4DD01}" v="162" dt="2024-03-25T21:27:30.505"/>
    <p1510:client id="{A3C18436-382F-3BCE-4C0E-8D1B89FA2ED7}" v="1023" dt="2024-03-25T19:37:52.388"/>
    <p1510:client id="{B18F3A9B-4D22-5714-8DAA-71807DF417BB}" v="26" dt="2024-03-27T17:06:30.573"/>
    <p1510:client id="{CE7DD6FE-4974-9A45-33DE-27BA004D5315}" v="1240" dt="2024-03-26T09:00:21.964"/>
    <p1510:client id="{E2A7439A-AE3B-6D2B-ED2E-92F8D4717287}" v="1470" dt="2024-03-26T10:12:41.0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B6CD91-6055-4BA8-803A-BE019916FEA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F1348C43-6703-4B62-B127-17C78C08B4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D08E63D-6FE9-403D-8E39-68FE971BAC76}" type="datetime1">
              <a:rPr lang="en-GB" smtClean="0"/>
              <a:t>03/04/2024</a:t>
            </a:fld>
            <a:endParaRPr lang="en-GB"/>
          </a:p>
        </p:txBody>
      </p:sp>
      <p:sp>
        <p:nvSpPr>
          <p:cNvPr id="4" name="Footer Placeholder 3">
            <a:extLst>
              <a:ext uri="{FF2B5EF4-FFF2-40B4-BE49-F238E27FC236}">
                <a16:creationId xmlns:a16="http://schemas.microsoft.com/office/drawing/2014/main" id="{7594B0BC-D758-4808-81A5-75FE72727CE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944C0294-AD44-45E1-AAD0-0F71A65A563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BDD069-5B99-44A5-9C53-893C00A1B886}" type="slidenum">
              <a:rPr lang="en-GB" smtClean="0"/>
              <a:t>‹#›</a:t>
            </a:fld>
            <a:endParaRPr lang="en-GB"/>
          </a:p>
        </p:txBody>
      </p:sp>
    </p:spTree>
    <p:extLst>
      <p:ext uri="{BB962C8B-B14F-4D97-AF65-F5344CB8AC3E}">
        <p14:creationId xmlns:p14="http://schemas.microsoft.com/office/powerpoint/2010/main" val="4849576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DF03DA-E8C9-45D1-B38B-0154ED478CCA}" type="datetime1">
              <a:rPr lang="en-GB" smtClean="0"/>
              <a:pPr/>
              <a:t>03/04/2024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2A64AD-2530-4DFF-8FAA-D42BF483CF81}" type="slidenum">
              <a:rPr lang="en-GB" noProof="0" smtClean="0"/>
              <a:t>‹#›</a:t>
            </a:fld>
            <a:endParaRPr lang="en-GB" noProof="0"/>
          </a:p>
        </p:txBody>
      </p:sp>
    </p:spTree>
    <p:extLst>
      <p:ext uri="{BB962C8B-B14F-4D97-AF65-F5344CB8AC3E}">
        <p14:creationId xmlns:p14="http://schemas.microsoft.com/office/powerpoint/2010/main" val="394802122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cs typeface="Calibri"/>
              </a:rPr>
              <a:t>Buna, </a:t>
            </a:r>
            <a:r>
              <a:rPr lang="en-GB" err="1">
                <a:cs typeface="Calibri"/>
              </a:rPr>
              <a:t>Numele</a:t>
            </a:r>
            <a:r>
              <a:rPr lang="en-GB">
                <a:cs typeface="Calibri"/>
              </a:rPr>
              <a:t> meu </a:t>
            </a:r>
            <a:r>
              <a:rPr lang="en-GB" err="1">
                <a:cs typeface="Calibri"/>
              </a:rPr>
              <a:t>este</a:t>
            </a:r>
            <a:r>
              <a:rPr lang="en-GB">
                <a:cs typeface="Calibri"/>
              </a:rPr>
              <a:t> Alex </a:t>
            </a:r>
            <a:r>
              <a:rPr lang="en-GB" err="1">
                <a:cs typeface="Calibri"/>
              </a:rPr>
              <a:t>si</a:t>
            </a:r>
            <a:r>
              <a:rPr lang="en-GB">
                <a:cs typeface="Calibri"/>
              </a:rPr>
              <a:t> am ales ca </a:t>
            </a:r>
            <a:r>
              <a:rPr lang="en-GB" err="1">
                <a:cs typeface="Calibri"/>
              </a:rPr>
              <a:t>proiect</a:t>
            </a:r>
            <a:r>
              <a:rPr lang="en-GB">
                <a:cs typeface="Calibri"/>
              </a:rPr>
              <a:t> </a:t>
            </a:r>
            <a:r>
              <a:rPr lang="en-GB" err="1">
                <a:cs typeface="Calibri"/>
              </a:rPr>
              <a:t>sa</a:t>
            </a:r>
            <a:r>
              <a:rPr lang="en-GB">
                <a:cs typeface="Calibri"/>
              </a:rPr>
              <a:t> fac un agent de reinforcement learning care </a:t>
            </a:r>
            <a:r>
              <a:rPr lang="en-GB" err="1">
                <a:cs typeface="Calibri"/>
              </a:rPr>
              <a:t>sa</a:t>
            </a:r>
            <a:r>
              <a:rPr lang="en-GB">
                <a:cs typeface="Calibri"/>
              </a:rPr>
              <a:t> </a:t>
            </a:r>
            <a:r>
              <a:rPr lang="en-GB" err="1">
                <a:cs typeface="Calibri"/>
              </a:rPr>
              <a:t>joace</a:t>
            </a:r>
            <a:r>
              <a:rPr lang="en-GB">
                <a:cs typeface="Calibri"/>
              </a:rPr>
              <a:t> </a:t>
            </a:r>
            <a:r>
              <a:rPr lang="en-GB" err="1">
                <a:cs typeface="Calibri"/>
              </a:rPr>
              <a:t>jocul</a:t>
            </a:r>
            <a:r>
              <a:rPr lang="en-GB">
                <a:cs typeface="Calibri"/>
              </a:rPr>
              <a:t> </a:t>
            </a:r>
            <a:r>
              <a:rPr lang="en-GB" err="1">
                <a:cs typeface="Calibri"/>
              </a:rPr>
              <a:t>MegaMan</a:t>
            </a:r>
            <a:r>
              <a:rPr lang="en-GB">
                <a:cs typeface="Calibri"/>
              </a:rPr>
              <a:t> pe un emulator de Nes.</a:t>
            </a:r>
            <a:endParaRPr lang="en-GB" err="1">
              <a:cs typeface="Calibri"/>
            </a:endParaRPr>
          </a:p>
        </p:txBody>
      </p:sp>
      <p:sp>
        <p:nvSpPr>
          <p:cNvPr id="4" name="Slide Number Placeholder 3"/>
          <p:cNvSpPr>
            <a:spLocks noGrp="1"/>
          </p:cNvSpPr>
          <p:nvPr>
            <p:ph type="sldNum" sz="quarter" idx="5"/>
          </p:nvPr>
        </p:nvSpPr>
        <p:spPr/>
        <p:txBody>
          <a:bodyPr/>
          <a:lstStyle/>
          <a:p>
            <a:fld id="{F82A64AD-2530-4DFF-8FAA-D42BF483CF81}" type="slidenum">
              <a:rPr lang="en-GB" smtClean="0"/>
              <a:t>1</a:t>
            </a:fld>
            <a:endParaRPr lang="en-GB"/>
          </a:p>
        </p:txBody>
      </p:sp>
    </p:spTree>
    <p:extLst>
      <p:ext uri="{BB962C8B-B14F-4D97-AF65-F5344CB8AC3E}">
        <p14:creationId xmlns:p14="http://schemas.microsoft.com/office/powerpoint/2010/main" val="3341096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r>
              <a:rPr lang="en-US">
                <a:cs typeface="Calibri"/>
              </a:rPr>
              <a:t>O </a:t>
            </a:r>
            <a:r>
              <a:rPr lang="en-US" err="1">
                <a:cs typeface="Calibri"/>
              </a:rPr>
              <a:t>sa</a:t>
            </a:r>
            <a:r>
              <a:rPr lang="en-US">
                <a:cs typeface="Calibri"/>
              </a:rPr>
              <a:t> </a:t>
            </a:r>
            <a:r>
              <a:rPr lang="en-US" err="1">
                <a:cs typeface="Calibri"/>
              </a:rPr>
              <a:t>intru</a:t>
            </a:r>
            <a:r>
              <a:rPr lang="en-US">
                <a:cs typeface="Calibri"/>
              </a:rPr>
              <a:t> in </a:t>
            </a:r>
            <a:r>
              <a:rPr lang="en-US" err="1">
                <a:cs typeface="Calibri"/>
              </a:rPr>
              <a:t>detalii</a:t>
            </a:r>
            <a:r>
              <a:rPr lang="en-US">
                <a:cs typeface="Calibri"/>
              </a:rPr>
              <a:t> legate de </a:t>
            </a:r>
            <a:r>
              <a:rPr lang="en-US" err="1">
                <a:cs typeface="Calibri"/>
              </a:rPr>
              <a:t>acest</a:t>
            </a:r>
            <a:r>
              <a:rPr lang="en-US">
                <a:cs typeface="Calibri"/>
              </a:rPr>
              <a:t> agent de reinforcement learning </a:t>
            </a:r>
            <a:r>
              <a:rPr lang="en-US" err="1">
                <a:cs typeface="Calibri"/>
              </a:rPr>
              <a:t>si</a:t>
            </a:r>
            <a:r>
              <a:rPr lang="en-US">
                <a:cs typeface="Calibri"/>
              </a:rPr>
              <a:t> cum </a:t>
            </a:r>
            <a:r>
              <a:rPr lang="en-US" err="1">
                <a:cs typeface="Calibri"/>
              </a:rPr>
              <a:t>functioneaza</a:t>
            </a:r>
            <a:r>
              <a:rPr lang="en-US">
                <a:cs typeface="Calibri"/>
              </a:rPr>
              <a:t> pe </a:t>
            </a:r>
            <a:r>
              <a:rPr lang="en-US" err="1">
                <a:cs typeface="Calibri"/>
              </a:rPr>
              <a:t>slideurile</a:t>
            </a:r>
            <a:r>
              <a:rPr lang="en-US">
                <a:cs typeface="Calibri"/>
              </a:rPr>
              <a:t> </a:t>
            </a:r>
            <a:r>
              <a:rPr lang="en-US" err="1">
                <a:cs typeface="Calibri"/>
              </a:rPr>
              <a:t>urmatoare</a:t>
            </a:r>
            <a:r>
              <a:rPr lang="en-US">
                <a:cs typeface="Calibri"/>
              </a:rPr>
              <a:t>.</a:t>
            </a:r>
          </a:p>
          <a:p>
            <a:r>
              <a:rPr lang="en-US">
                <a:cs typeface="Calibri"/>
              </a:rPr>
              <a:t>Ca </a:t>
            </a:r>
            <a:r>
              <a:rPr lang="en-US" err="1">
                <a:cs typeface="Calibri"/>
              </a:rPr>
              <a:t>si</a:t>
            </a:r>
            <a:r>
              <a:rPr lang="en-US">
                <a:cs typeface="Calibri"/>
              </a:rPr>
              <a:t> </a:t>
            </a:r>
            <a:r>
              <a:rPr lang="en-US" err="1">
                <a:cs typeface="Calibri"/>
              </a:rPr>
              <a:t>tehnologii</a:t>
            </a:r>
            <a:r>
              <a:rPr lang="en-US">
                <a:cs typeface="Calibri"/>
              </a:rPr>
              <a:t> </a:t>
            </a:r>
            <a:r>
              <a:rPr lang="en-US" err="1">
                <a:cs typeface="Calibri"/>
              </a:rPr>
              <a:t>folosite</a:t>
            </a:r>
            <a:r>
              <a:rPr lang="en-US">
                <a:cs typeface="Calibri"/>
              </a:rPr>
              <a:t>, o </a:t>
            </a:r>
            <a:r>
              <a:rPr lang="en-US" err="1">
                <a:cs typeface="Calibri"/>
              </a:rPr>
              <a:t>sa</a:t>
            </a:r>
            <a:r>
              <a:rPr lang="en-US">
                <a:cs typeface="Calibri"/>
              </a:rPr>
              <a:t> </a:t>
            </a:r>
            <a:r>
              <a:rPr lang="en-US" err="1">
                <a:cs typeface="Calibri"/>
              </a:rPr>
              <a:t>incorporez</a:t>
            </a:r>
            <a:r>
              <a:rPr lang="en-US">
                <a:cs typeface="Calibri"/>
              </a:rPr>
              <a:t> </a:t>
            </a:r>
            <a:r>
              <a:rPr lang="en-US" err="1">
                <a:cs typeface="Calibri"/>
              </a:rPr>
              <a:t>tehnologii</a:t>
            </a:r>
            <a:r>
              <a:rPr lang="en-US">
                <a:cs typeface="Calibri"/>
              </a:rPr>
              <a:t> python cum </a:t>
            </a:r>
            <a:r>
              <a:rPr lang="en-US" err="1">
                <a:cs typeface="Calibri"/>
              </a:rPr>
              <a:t>ar</a:t>
            </a:r>
            <a:r>
              <a:rPr lang="en-US">
                <a:cs typeface="Calibri"/>
              </a:rPr>
              <a:t> fi stable-baselines3 </a:t>
            </a:r>
            <a:r>
              <a:rPr lang="en-US" err="1">
                <a:cs typeface="Calibri"/>
              </a:rPr>
              <a:t>pentru</a:t>
            </a:r>
            <a:r>
              <a:rPr lang="en-US">
                <a:cs typeface="Calibri"/>
              </a:rPr>
              <a:t> </a:t>
            </a:r>
            <a:r>
              <a:rPr lang="en-US" err="1">
                <a:cs typeface="Calibri"/>
              </a:rPr>
              <a:t>folosirea</a:t>
            </a:r>
            <a:r>
              <a:rPr lang="en-US">
                <a:cs typeface="Calibri"/>
              </a:rPr>
              <a:t> de </a:t>
            </a:r>
            <a:r>
              <a:rPr lang="en-US" err="1">
                <a:cs typeface="Calibri"/>
              </a:rPr>
              <a:t>algoritmi</a:t>
            </a:r>
            <a:r>
              <a:rPr lang="en-US">
                <a:cs typeface="Calibri"/>
              </a:rPr>
              <a:t> de Deep RL, </a:t>
            </a:r>
            <a:r>
              <a:rPr lang="en-US" err="1">
                <a:cs typeface="Calibri"/>
              </a:rPr>
              <a:t>numpy</a:t>
            </a:r>
            <a:r>
              <a:rPr lang="en-US">
                <a:cs typeface="Calibri"/>
              </a:rPr>
              <a:t>, cv2 </a:t>
            </a:r>
            <a:r>
              <a:rPr lang="en-US" err="1">
                <a:cs typeface="Calibri"/>
              </a:rPr>
              <a:t>pentru</a:t>
            </a:r>
            <a:r>
              <a:rPr lang="en-US">
                <a:cs typeface="Calibri"/>
              </a:rPr>
              <a:t> </a:t>
            </a:r>
            <a:r>
              <a:rPr lang="en-US" err="1">
                <a:cs typeface="Calibri"/>
              </a:rPr>
              <a:t>preprocesare</a:t>
            </a:r>
            <a:r>
              <a:rPr lang="en-US">
                <a:cs typeface="Calibri"/>
              </a:rPr>
              <a:t> de </a:t>
            </a:r>
            <a:r>
              <a:rPr lang="en-US" err="1">
                <a:cs typeface="Calibri"/>
              </a:rPr>
              <a:t>imagini</a:t>
            </a:r>
            <a:r>
              <a:rPr lang="en-US">
                <a:cs typeface="Calibri"/>
              </a:rPr>
              <a:t> </a:t>
            </a:r>
            <a:r>
              <a:rPr lang="en-US" err="1">
                <a:cs typeface="Calibri"/>
              </a:rPr>
              <a:t>si</a:t>
            </a:r>
            <a:r>
              <a:rPr lang="en-US">
                <a:cs typeface="Calibri"/>
              </a:rPr>
              <a:t> </a:t>
            </a:r>
            <a:r>
              <a:rPr lang="en-US" err="1">
                <a:cs typeface="Calibri"/>
              </a:rPr>
              <a:t>optuna</a:t>
            </a:r>
            <a:r>
              <a:rPr lang="en-US">
                <a:cs typeface="Calibri"/>
              </a:rPr>
              <a:t> </a:t>
            </a:r>
            <a:r>
              <a:rPr lang="en-US" err="1">
                <a:cs typeface="Calibri"/>
              </a:rPr>
              <a:t>pentru</a:t>
            </a:r>
            <a:r>
              <a:rPr lang="en-US">
                <a:cs typeface="Calibri"/>
              </a:rPr>
              <a:t> hyperparameter-tuning </a:t>
            </a:r>
            <a:r>
              <a:rPr lang="en-US" err="1">
                <a:cs typeface="Calibri"/>
              </a:rPr>
              <a:t>dar</a:t>
            </a:r>
            <a:r>
              <a:rPr lang="en-US">
                <a:cs typeface="Calibri"/>
              </a:rPr>
              <a:t> </a:t>
            </a:r>
            <a:r>
              <a:rPr lang="en-US" err="1">
                <a:cs typeface="Calibri"/>
              </a:rPr>
              <a:t>toate</a:t>
            </a:r>
            <a:r>
              <a:rPr lang="en-US">
                <a:cs typeface="Calibri"/>
              </a:rPr>
              <a:t> </a:t>
            </a:r>
            <a:r>
              <a:rPr lang="en-US" err="1">
                <a:cs typeface="Calibri"/>
              </a:rPr>
              <a:t>acestea</a:t>
            </a:r>
            <a:r>
              <a:rPr lang="en-US">
                <a:cs typeface="Calibri"/>
              </a:rPr>
              <a:t> </a:t>
            </a:r>
            <a:r>
              <a:rPr lang="en-US" err="1">
                <a:cs typeface="Calibri"/>
              </a:rPr>
              <a:t>vor</a:t>
            </a:r>
            <a:r>
              <a:rPr lang="en-US">
                <a:cs typeface="Calibri"/>
              </a:rPr>
              <a:t> fi explicate </a:t>
            </a:r>
            <a:r>
              <a:rPr lang="en-US" err="1">
                <a:cs typeface="Calibri"/>
              </a:rPr>
              <a:t>mai</a:t>
            </a:r>
            <a:r>
              <a:rPr lang="en-US">
                <a:cs typeface="Calibri"/>
              </a:rPr>
              <a:t> </a:t>
            </a:r>
            <a:r>
              <a:rPr lang="en-US" err="1">
                <a:cs typeface="Calibri"/>
              </a:rPr>
              <a:t>tarziu</a:t>
            </a:r>
            <a:r>
              <a:rPr lang="en-US">
                <a:cs typeface="Calibri"/>
              </a:rPr>
              <a:t>.</a:t>
            </a:r>
          </a:p>
          <a:p>
            <a:r>
              <a:rPr lang="en-US">
                <a:cs typeface="Calibri"/>
              </a:rPr>
              <a:t>Ca </a:t>
            </a:r>
            <a:r>
              <a:rPr lang="en-US" err="1">
                <a:cs typeface="Calibri"/>
              </a:rPr>
              <a:t>si</a:t>
            </a:r>
            <a:r>
              <a:rPr lang="en-US">
                <a:cs typeface="Calibri"/>
              </a:rPr>
              <a:t> </a:t>
            </a:r>
            <a:r>
              <a:rPr lang="en-US" err="1">
                <a:cs typeface="Calibri"/>
              </a:rPr>
              <a:t>concepte</a:t>
            </a:r>
            <a:r>
              <a:rPr lang="en-US">
                <a:cs typeface="Calibri"/>
              </a:rPr>
              <a:t>, o </a:t>
            </a:r>
            <a:r>
              <a:rPr lang="en-US" err="1">
                <a:cs typeface="Calibri"/>
              </a:rPr>
              <a:t>sa</a:t>
            </a:r>
            <a:r>
              <a:rPr lang="en-US">
                <a:cs typeface="Calibri"/>
              </a:rPr>
              <a:t> </a:t>
            </a:r>
            <a:r>
              <a:rPr lang="en-US" err="1">
                <a:cs typeface="Calibri"/>
              </a:rPr>
              <a:t>vorbim</a:t>
            </a:r>
            <a:r>
              <a:rPr lang="en-US">
                <a:cs typeface="Calibri"/>
              </a:rPr>
              <a:t> </a:t>
            </a:r>
            <a:r>
              <a:rPr lang="en-US" err="1">
                <a:cs typeface="Calibri"/>
              </a:rPr>
              <a:t>despre</a:t>
            </a:r>
            <a:r>
              <a:rPr lang="en-US">
                <a:cs typeface="Calibri"/>
              </a:rPr>
              <a:t> </a:t>
            </a:r>
            <a:r>
              <a:rPr lang="en-US" err="1">
                <a:cs typeface="Calibri"/>
              </a:rPr>
              <a:t>retele</a:t>
            </a:r>
            <a:r>
              <a:rPr lang="en-US">
                <a:cs typeface="Calibri"/>
              </a:rPr>
              <a:t> </a:t>
            </a:r>
            <a:r>
              <a:rPr lang="en-US" err="1">
                <a:cs typeface="Calibri"/>
              </a:rPr>
              <a:t>neurale</a:t>
            </a:r>
            <a:r>
              <a:rPr lang="en-US">
                <a:cs typeface="Calibri"/>
              </a:rPr>
              <a:t> </a:t>
            </a:r>
            <a:r>
              <a:rPr lang="en-US" err="1">
                <a:cs typeface="Calibri"/>
              </a:rPr>
              <a:t>adanci</a:t>
            </a:r>
            <a:r>
              <a:rPr lang="en-US">
                <a:cs typeface="Calibri"/>
              </a:rPr>
              <a:t>, </a:t>
            </a:r>
            <a:r>
              <a:rPr lang="en-US" err="1">
                <a:cs typeface="Calibri"/>
              </a:rPr>
              <a:t>metode</a:t>
            </a:r>
            <a:r>
              <a:rPr lang="en-US">
                <a:cs typeface="Calibri"/>
              </a:rPr>
              <a:t> de </a:t>
            </a:r>
            <a:r>
              <a:rPr lang="en-US" err="1">
                <a:cs typeface="Calibri"/>
              </a:rPr>
              <a:t>preprocesare</a:t>
            </a:r>
            <a:r>
              <a:rPr lang="en-US">
                <a:cs typeface="Calibri"/>
              </a:rPr>
              <a:t> de reinforcement learning.</a:t>
            </a:r>
          </a:p>
        </p:txBody>
      </p:sp>
      <p:sp>
        <p:nvSpPr>
          <p:cNvPr id="4" name="Slide Number Placeholder 3"/>
          <p:cNvSpPr>
            <a:spLocks noGrp="1"/>
          </p:cNvSpPr>
          <p:nvPr>
            <p:ph type="sldNum" sz="quarter" idx="5"/>
          </p:nvPr>
        </p:nvSpPr>
        <p:spPr/>
        <p:txBody>
          <a:bodyPr/>
          <a:lstStyle/>
          <a:p>
            <a:fld id="{F82A64AD-2530-4DFF-8FAA-D42BF483CF81}" type="slidenum">
              <a:rPr lang="en-GB" noProof="0" smtClean="0"/>
              <a:t>2</a:t>
            </a:fld>
            <a:endParaRPr lang="en-GB" noProof="0"/>
          </a:p>
        </p:txBody>
      </p:sp>
    </p:spTree>
    <p:extLst>
      <p:ext uri="{BB962C8B-B14F-4D97-AF65-F5344CB8AC3E}">
        <p14:creationId xmlns:p14="http://schemas.microsoft.com/office/powerpoint/2010/main" val="843401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Asa </a:t>
            </a:r>
            <a:r>
              <a:rPr lang="en-US" err="1">
                <a:cs typeface="Calibri"/>
              </a:rPr>
              <a:t>arata</a:t>
            </a:r>
            <a:r>
              <a:rPr lang="en-US">
                <a:cs typeface="Calibri"/>
              </a:rPr>
              <a:t> </a:t>
            </a:r>
            <a:r>
              <a:rPr lang="en-US" err="1">
                <a:cs typeface="Calibri"/>
              </a:rPr>
              <a:t>jocul</a:t>
            </a:r>
            <a:r>
              <a:rPr lang="en-US">
                <a:cs typeface="Calibri"/>
              </a:rPr>
              <a:t> nostru de megaman pe </a:t>
            </a:r>
            <a:r>
              <a:rPr lang="en-US" err="1">
                <a:cs typeface="Calibri"/>
              </a:rPr>
              <a:t>emulatorul</a:t>
            </a:r>
            <a:r>
              <a:rPr lang="en-US">
                <a:cs typeface="Calibri"/>
              </a:rPr>
              <a:t> de </a:t>
            </a:r>
            <a:r>
              <a:rPr lang="en-US" err="1">
                <a:cs typeface="Calibri"/>
              </a:rPr>
              <a:t>nes</a:t>
            </a:r>
            <a:r>
              <a:rPr lang="en-US">
                <a:cs typeface="Calibri"/>
              </a:rPr>
              <a:t> pe care o </a:t>
            </a:r>
            <a:r>
              <a:rPr lang="en-US" err="1">
                <a:cs typeface="Calibri"/>
              </a:rPr>
              <a:t>sa</a:t>
            </a:r>
            <a:r>
              <a:rPr lang="en-US">
                <a:cs typeface="Calibri"/>
              </a:rPr>
              <a:t>-l </a:t>
            </a:r>
            <a:r>
              <a:rPr lang="en-US" err="1">
                <a:cs typeface="Calibri"/>
              </a:rPr>
              <a:t>folosesc</a:t>
            </a:r>
          </a:p>
        </p:txBody>
      </p:sp>
      <p:sp>
        <p:nvSpPr>
          <p:cNvPr id="4" name="Slide Number Placeholder 3"/>
          <p:cNvSpPr>
            <a:spLocks noGrp="1"/>
          </p:cNvSpPr>
          <p:nvPr>
            <p:ph type="sldNum" sz="quarter" idx="5"/>
          </p:nvPr>
        </p:nvSpPr>
        <p:spPr/>
        <p:txBody>
          <a:bodyPr/>
          <a:lstStyle/>
          <a:p>
            <a:fld id="{F82A64AD-2530-4DFF-8FAA-D42BF483CF81}" type="slidenum">
              <a:rPr lang="en-GB" noProof="0" smtClean="0"/>
              <a:t>3</a:t>
            </a:fld>
            <a:endParaRPr lang="en-GB" noProof="0"/>
          </a:p>
        </p:txBody>
      </p:sp>
    </p:spTree>
    <p:extLst>
      <p:ext uri="{BB962C8B-B14F-4D97-AF65-F5344CB8AC3E}">
        <p14:creationId xmlns:p14="http://schemas.microsoft.com/office/powerpoint/2010/main" val="2752886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Acum</a:t>
            </a:r>
            <a:r>
              <a:rPr lang="en-US">
                <a:cs typeface="Calibri"/>
              </a:rPr>
              <a:t> </a:t>
            </a:r>
            <a:r>
              <a:rPr lang="en-US" err="1">
                <a:cs typeface="Calibri"/>
              </a:rPr>
              <a:t>probabil</a:t>
            </a:r>
            <a:r>
              <a:rPr lang="en-US">
                <a:cs typeface="Calibri"/>
              </a:rPr>
              <a:t> </a:t>
            </a:r>
            <a:r>
              <a:rPr lang="en-US" err="1">
                <a:cs typeface="Calibri"/>
              </a:rPr>
              <a:t>va</a:t>
            </a:r>
            <a:r>
              <a:rPr lang="en-US">
                <a:cs typeface="Calibri"/>
              </a:rPr>
              <a:t> </a:t>
            </a:r>
            <a:r>
              <a:rPr lang="en-US" err="1">
                <a:cs typeface="Calibri"/>
              </a:rPr>
              <a:t>intrebati</a:t>
            </a:r>
            <a:r>
              <a:rPr lang="en-US">
                <a:cs typeface="Calibri"/>
              </a:rPr>
              <a:t> de </a:t>
            </a:r>
            <a:r>
              <a:rPr lang="en-US" err="1">
                <a:cs typeface="Calibri"/>
              </a:rPr>
              <a:t>ce</a:t>
            </a:r>
            <a:r>
              <a:rPr lang="en-US">
                <a:cs typeface="Calibri"/>
              </a:rPr>
              <a:t> am ales </a:t>
            </a:r>
            <a:r>
              <a:rPr lang="en-US" err="1">
                <a:cs typeface="Calibri"/>
              </a:rPr>
              <a:t>aceasta</a:t>
            </a:r>
            <a:r>
              <a:rPr lang="en-US">
                <a:cs typeface="Calibri"/>
              </a:rPr>
              <a:t> </a:t>
            </a:r>
            <a:r>
              <a:rPr lang="en-US" err="1">
                <a:cs typeface="Calibri"/>
              </a:rPr>
              <a:t>tema</a:t>
            </a:r>
            <a:r>
              <a:rPr lang="en-US">
                <a:cs typeface="Calibri"/>
              </a:rPr>
              <a:t> ca </a:t>
            </a:r>
            <a:r>
              <a:rPr lang="en-US" err="1">
                <a:cs typeface="Calibri"/>
              </a:rPr>
              <a:t>si</a:t>
            </a:r>
            <a:r>
              <a:rPr lang="en-US">
                <a:cs typeface="Calibri"/>
              </a:rPr>
              <a:t> </a:t>
            </a:r>
            <a:r>
              <a:rPr lang="en-US" err="1">
                <a:cs typeface="Calibri"/>
              </a:rPr>
              <a:t>proiect</a:t>
            </a:r>
            <a:r>
              <a:rPr lang="en-US">
                <a:cs typeface="Calibri"/>
              </a:rPr>
              <a:t>. </a:t>
            </a:r>
            <a:endParaRPr lang="en-US"/>
          </a:p>
          <a:p>
            <a:r>
              <a:rPr lang="en-US">
                <a:cs typeface="Calibri"/>
              </a:rPr>
              <a:t>Desi Reinforcement </a:t>
            </a:r>
            <a:r>
              <a:rPr lang="en-US" err="1">
                <a:cs typeface="Calibri"/>
              </a:rPr>
              <a:t>Learningul</a:t>
            </a:r>
            <a:r>
              <a:rPr lang="en-US">
                <a:cs typeface="Calibri"/>
              </a:rPr>
              <a:t> are o </a:t>
            </a:r>
            <a:r>
              <a:rPr lang="en-US" err="1">
                <a:cs typeface="Calibri"/>
              </a:rPr>
              <a:t>istorie</a:t>
            </a:r>
            <a:r>
              <a:rPr lang="en-US">
                <a:cs typeface="Calibri"/>
              </a:rPr>
              <a:t> </a:t>
            </a:r>
            <a:r>
              <a:rPr lang="en-US" err="1">
                <a:cs typeface="Calibri"/>
              </a:rPr>
              <a:t>scurta</a:t>
            </a:r>
            <a:r>
              <a:rPr lang="en-US">
                <a:cs typeface="Calibri"/>
              </a:rPr>
              <a:t>, </a:t>
            </a:r>
            <a:r>
              <a:rPr lang="en-US" err="1">
                <a:cs typeface="Calibri"/>
              </a:rPr>
              <a:t>ea</a:t>
            </a:r>
            <a:r>
              <a:rPr lang="en-US">
                <a:cs typeface="Calibri"/>
              </a:rPr>
              <a:t> a </a:t>
            </a:r>
            <a:r>
              <a:rPr lang="en-US" err="1">
                <a:cs typeface="Calibri"/>
              </a:rPr>
              <a:t>fost</a:t>
            </a:r>
            <a:r>
              <a:rPr lang="en-US">
                <a:cs typeface="Calibri"/>
              </a:rPr>
              <a:t> </a:t>
            </a:r>
            <a:r>
              <a:rPr lang="en-US" err="1">
                <a:cs typeface="Calibri"/>
              </a:rPr>
              <a:t>impanzita</a:t>
            </a:r>
            <a:r>
              <a:rPr lang="en-US">
                <a:cs typeface="Calibri"/>
              </a:rPr>
              <a:t> de </a:t>
            </a:r>
            <a:r>
              <a:rPr lang="en-US" err="1">
                <a:cs typeface="Calibri"/>
              </a:rPr>
              <a:t>momente</a:t>
            </a:r>
            <a:r>
              <a:rPr lang="en-US">
                <a:cs typeface="Calibri"/>
              </a:rPr>
              <a:t> </a:t>
            </a:r>
            <a:r>
              <a:rPr lang="en-US" err="1">
                <a:cs typeface="Calibri"/>
              </a:rPr>
              <a:t>culminante</a:t>
            </a:r>
            <a:r>
              <a:rPr lang="en-US">
                <a:cs typeface="Calibri"/>
              </a:rPr>
              <a:t> in care </a:t>
            </a:r>
            <a:r>
              <a:rPr lang="en-US" err="1">
                <a:cs typeface="Calibri"/>
              </a:rPr>
              <a:t>agentii</a:t>
            </a:r>
            <a:r>
              <a:rPr lang="en-US">
                <a:cs typeface="Calibri"/>
              </a:rPr>
              <a:t> de reinforcement learning au </a:t>
            </a:r>
            <a:r>
              <a:rPr lang="en-US" err="1">
                <a:cs typeface="Calibri"/>
              </a:rPr>
              <a:t>dat</a:t>
            </a:r>
            <a:r>
              <a:rPr lang="en-US">
                <a:cs typeface="Calibri"/>
              </a:rPr>
              <a:t> </a:t>
            </a:r>
            <a:r>
              <a:rPr lang="en-US" err="1">
                <a:cs typeface="Calibri"/>
              </a:rPr>
              <a:t>dovada</a:t>
            </a:r>
            <a:r>
              <a:rPr lang="en-US">
                <a:cs typeface="Calibri"/>
              </a:rPr>
              <a:t> de o </a:t>
            </a:r>
            <a:r>
              <a:rPr lang="en-US" err="1">
                <a:cs typeface="Calibri"/>
              </a:rPr>
              <a:t>abilitate</a:t>
            </a:r>
            <a:r>
              <a:rPr lang="en-US">
                <a:cs typeface="Calibri"/>
              </a:rPr>
              <a:t> de </a:t>
            </a:r>
            <a:r>
              <a:rPr lang="en-US" err="1">
                <a:cs typeface="Calibri"/>
              </a:rPr>
              <a:t>gandire</a:t>
            </a:r>
            <a:r>
              <a:rPr lang="en-US">
                <a:cs typeface="Calibri"/>
              </a:rPr>
              <a:t> </a:t>
            </a:r>
            <a:r>
              <a:rPr lang="en-US" err="1">
                <a:cs typeface="Calibri"/>
              </a:rPr>
              <a:t>nemaintalnita</a:t>
            </a:r>
            <a:r>
              <a:rPr lang="en-US">
                <a:cs typeface="Calibri"/>
              </a:rPr>
              <a:t>.</a:t>
            </a:r>
          </a:p>
          <a:p>
            <a:r>
              <a:rPr lang="en-US">
                <a:cs typeface="Calibri"/>
              </a:rPr>
              <a:t>De </a:t>
            </a:r>
            <a:r>
              <a:rPr lang="en-US" err="1">
                <a:cs typeface="Calibri"/>
              </a:rPr>
              <a:t>exemplu</a:t>
            </a:r>
            <a:r>
              <a:rPr lang="en-US">
                <a:cs typeface="Calibri"/>
              </a:rPr>
              <a:t>, </a:t>
            </a:r>
            <a:r>
              <a:rPr lang="en-US" err="1">
                <a:cs typeface="Calibri"/>
              </a:rPr>
              <a:t>compania</a:t>
            </a:r>
            <a:r>
              <a:rPr lang="en-US">
                <a:cs typeface="Calibri"/>
              </a:rPr>
              <a:t> DeepMind a </a:t>
            </a:r>
            <a:r>
              <a:rPr lang="en-US" err="1">
                <a:cs typeface="Calibri"/>
              </a:rPr>
              <a:t>folosit</a:t>
            </a:r>
            <a:r>
              <a:rPr lang="en-US">
                <a:cs typeface="Calibri"/>
              </a:rPr>
              <a:t> Deep RL ca </a:t>
            </a:r>
            <a:r>
              <a:rPr lang="en-US" err="1">
                <a:cs typeface="Calibri"/>
              </a:rPr>
              <a:t>sa</a:t>
            </a:r>
            <a:r>
              <a:rPr lang="en-US">
                <a:cs typeface="Calibri"/>
              </a:rPr>
              <a:t> </a:t>
            </a:r>
            <a:r>
              <a:rPr lang="en-US" err="1">
                <a:cs typeface="Calibri"/>
              </a:rPr>
              <a:t>antreneze</a:t>
            </a:r>
            <a:r>
              <a:rPr lang="en-US">
                <a:cs typeface="Calibri"/>
              </a:rPr>
              <a:t> un agent </a:t>
            </a:r>
            <a:r>
              <a:rPr lang="en-US" err="1">
                <a:cs typeface="Calibri"/>
              </a:rPr>
              <a:t>numit</a:t>
            </a:r>
            <a:r>
              <a:rPr lang="en-US">
                <a:cs typeface="Calibri"/>
              </a:rPr>
              <a:t> AlphaGo </a:t>
            </a:r>
            <a:r>
              <a:rPr lang="en-US" err="1">
                <a:cs typeface="Calibri"/>
              </a:rPr>
              <a:t>sa</a:t>
            </a:r>
            <a:r>
              <a:rPr lang="en-US">
                <a:cs typeface="Calibri"/>
              </a:rPr>
              <a:t> </a:t>
            </a:r>
            <a:r>
              <a:rPr lang="en-US" err="1">
                <a:cs typeface="Calibri"/>
              </a:rPr>
              <a:t>joace</a:t>
            </a:r>
            <a:r>
              <a:rPr lang="en-US">
                <a:cs typeface="Calibri"/>
              </a:rPr>
              <a:t> Go cat de bine </a:t>
            </a:r>
            <a:r>
              <a:rPr lang="en-US" err="1">
                <a:cs typeface="Calibri"/>
              </a:rPr>
              <a:t>posibil</a:t>
            </a:r>
            <a:r>
              <a:rPr lang="en-US">
                <a:cs typeface="Calibri"/>
              </a:rPr>
              <a:t>. El a </a:t>
            </a:r>
            <a:r>
              <a:rPr lang="en-US" err="1">
                <a:cs typeface="Calibri"/>
              </a:rPr>
              <a:t>fost</a:t>
            </a:r>
            <a:r>
              <a:rPr lang="en-US">
                <a:cs typeface="Calibri"/>
              </a:rPr>
              <a:t> </a:t>
            </a:r>
            <a:r>
              <a:rPr lang="en-US" err="1">
                <a:cs typeface="Calibri"/>
              </a:rPr>
              <a:t>antrenat</a:t>
            </a:r>
            <a:r>
              <a:rPr lang="en-US">
                <a:cs typeface="Calibri"/>
              </a:rPr>
              <a:t> initial pe o </a:t>
            </a:r>
            <a:r>
              <a:rPr lang="en-US" err="1">
                <a:cs typeface="Calibri"/>
              </a:rPr>
              <a:t>colectie</a:t>
            </a:r>
            <a:r>
              <a:rPr lang="en-US">
                <a:cs typeface="Calibri"/>
              </a:rPr>
              <a:t> de </a:t>
            </a:r>
            <a:r>
              <a:rPr lang="en-US" err="1">
                <a:cs typeface="Calibri"/>
              </a:rPr>
              <a:t>jocuri</a:t>
            </a:r>
            <a:r>
              <a:rPr lang="en-US">
                <a:cs typeface="Calibri"/>
              </a:rPr>
              <a:t> </a:t>
            </a:r>
            <a:r>
              <a:rPr lang="en-US" err="1">
                <a:cs typeface="Calibri"/>
              </a:rPr>
              <a:t>jucate</a:t>
            </a:r>
            <a:r>
              <a:rPr lang="en-US">
                <a:cs typeface="Calibri"/>
              </a:rPr>
              <a:t> de </a:t>
            </a:r>
            <a:r>
              <a:rPr lang="en-US" err="1">
                <a:cs typeface="Calibri"/>
              </a:rPr>
              <a:t>catre</a:t>
            </a:r>
            <a:r>
              <a:rPr lang="en-US">
                <a:cs typeface="Calibri"/>
              </a:rPr>
              <a:t> </a:t>
            </a:r>
            <a:r>
              <a:rPr lang="en-US" err="1">
                <a:cs typeface="Calibri"/>
              </a:rPr>
              <a:t>campioni</a:t>
            </a:r>
            <a:r>
              <a:rPr lang="en-US">
                <a:cs typeface="Calibri"/>
              </a:rPr>
              <a:t> de Go ca </a:t>
            </a:r>
            <a:r>
              <a:rPr lang="en-US" err="1">
                <a:cs typeface="Calibri"/>
              </a:rPr>
              <a:t>dupa</a:t>
            </a:r>
            <a:r>
              <a:rPr lang="en-US">
                <a:cs typeface="Calibri"/>
              </a:rPr>
              <a:t> </a:t>
            </a:r>
            <a:r>
              <a:rPr lang="en-US" err="1">
                <a:cs typeface="Calibri"/>
              </a:rPr>
              <a:t>sa</a:t>
            </a:r>
            <a:r>
              <a:rPr lang="en-US">
                <a:cs typeface="Calibri"/>
              </a:rPr>
              <a:t> se </a:t>
            </a:r>
            <a:r>
              <a:rPr lang="en-US" err="1">
                <a:cs typeface="Calibri"/>
              </a:rPr>
              <a:t>antreneze</a:t>
            </a:r>
            <a:r>
              <a:rPr lang="en-US">
                <a:cs typeface="Calibri"/>
              </a:rPr>
              <a:t> pe </a:t>
            </a:r>
            <a:r>
              <a:rPr lang="en-US" err="1">
                <a:cs typeface="Calibri"/>
              </a:rPr>
              <a:t>cont</a:t>
            </a:r>
            <a:r>
              <a:rPr lang="en-US">
                <a:cs typeface="Calibri"/>
              </a:rPr>
              <a:t> </a:t>
            </a:r>
            <a:r>
              <a:rPr lang="en-US" err="1">
                <a:cs typeface="Calibri"/>
              </a:rPr>
              <a:t>propriu</a:t>
            </a:r>
            <a:r>
              <a:rPr lang="en-US">
                <a:cs typeface="Calibri"/>
              </a:rPr>
              <a:t>, </a:t>
            </a:r>
            <a:r>
              <a:rPr lang="en-US" err="1">
                <a:cs typeface="Calibri"/>
              </a:rPr>
              <a:t>jucand</a:t>
            </a:r>
            <a:r>
              <a:rPr lang="en-US">
                <a:cs typeface="Calibri"/>
              </a:rPr>
              <a:t> </a:t>
            </a:r>
            <a:r>
              <a:rPr lang="en-US" err="1">
                <a:cs typeface="Calibri"/>
              </a:rPr>
              <a:t>meciuri</a:t>
            </a:r>
            <a:r>
              <a:rPr lang="en-US">
                <a:cs typeface="Calibri"/>
              </a:rPr>
              <a:t> de Go cu </a:t>
            </a:r>
            <a:r>
              <a:rPr lang="en-US" err="1">
                <a:cs typeface="Calibri"/>
              </a:rPr>
              <a:t>el</a:t>
            </a:r>
            <a:r>
              <a:rPr lang="en-US">
                <a:cs typeface="Calibri"/>
              </a:rPr>
              <a:t> </a:t>
            </a:r>
            <a:r>
              <a:rPr lang="en-US" err="1">
                <a:cs typeface="Calibri"/>
              </a:rPr>
              <a:t>insusi</a:t>
            </a:r>
            <a:r>
              <a:rPr lang="en-US">
                <a:cs typeface="Calibri"/>
              </a:rPr>
              <a:t>. </a:t>
            </a:r>
            <a:r>
              <a:rPr lang="en-US" err="1">
                <a:cs typeface="Calibri"/>
              </a:rPr>
              <a:t>Acest</a:t>
            </a:r>
            <a:r>
              <a:rPr lang="en-US">
                <a:cs typeface="Calibri"/>
              </a:rPr>
              <a:t> agent a </a:t>
            </a:r>
            <a:r>
              <a:rPr lang="en-US" err="1">
                <a:cs typeface="Calibri"/>
              </a:rPr>
              <a:t>ajuns</a:t>
            </a:r>
            <a:r>
              <a:rPr lang="en-US">
                <a:cs typeface="Calibri"/>
              </a:rPr>
              <a:t> la un </a:t>
            </a:r>
            <a:r>
              <a:rPr lang="en-US" err="1">
                <a:cs typeface="Calibri"/>
              </a:rPr>
              <a:t>nivel</a:t>
            </a:r>
            <a:r>
              <a:rPr lang="en-US">
                <a:cs typeface="Calibri"/>
              </a:rPr>
              <a:t> de </a:t>
            </a:r>
            <a:r>
              <a:rPr lang="en-US" err="1">
                <a:cs typeface="Calibri"/>
              </a:rPr>
              <a:t>experienta</a:t>
            </a:r>
            <a:r>
              <a:rPr lang="en-US">
                <a:cs typeface="Calibri"/>
              </a:rPr>
              <a:t> </a:t>
            </a:r>
            <a:r>
              <a:rPr lang="en-US" err="1">
                <a:cs typeface="Calibri"/>
              </a:rPr>
              <a:t>atat</a:t>
            </a:r>
            <a:r>
              <a:rPr lang="en-US">
                <a:cs typeface="Calibri"/>
              </a:rPr>
              <a:t> de mare </a:t>
            </a:r>
            <a:r>
              <a:rPr lang="en-US" err="1">
                <a:cs typeface="Calibri"/>
              </a:rPr>
              <a:t>incat</a:t>
            </a:r>
            <a:r>
              <a:rPr lang="en-US">
                <a:cs typeface="Calibri"/>
              </a:rPr>
              <a:t> a </a:t>
            </a:r>
            <a:r>
              <a:rPr lang="en-US" err="1">
                <a:cs typeface="Calibri"/>
              </a:rPr>
              <a:t>reusit</a:t>
            </a:r>
            <a:r>
              <a:rPr lang="en-US">
                <a:cs typeface="Calibri"/>
              </a:rPr>
              <a:t> </a:t>
            </a:r>
            <a:r>
              <a:rPr lang="en-US" err="1">
                <a:cs typeface="Calibri"/>
              </a:rPr>
              <a:t>sa</a:t>
            </a:r>
            <a:r>
              <a:rPr lang="en-US">
                <a:cs typeface="Calibri"/>
              </a:rPr>
              <a:t>-l bata pe Lee Sedol, campion </a:t>
            </a:r>
            <a:r>
              <a:rPr lang="en-US" err="1">
                <a:cs typeface="Calibri"/>
              </a:rPr>
              <a:t>mondial</a:t>
            </a:r>
            <a:r>
              <a:rPr lang="en-US">
                <a:cs typeface="Calibri"/>
              </a:rPr>
              <a:t> la Go, in 2016 cu un </a:t>
            </a:r>
            <a:r>
              <a:rPr lang="en-US" err="1">
                <a:cs typeface="Calibri"/>
              </a:rPr>
              <a:t>scor</a:t>
            </a:r>
            <a:r>
              <a:rPr lang="en-US">
                <a:cs typeface="Calibri"/>
              </a:rPr>
              <a:t> </a:t>
            </a:r>
            <a:r>
              <a:rPr lang="en-US" err="1">
                <a:cs typeface="Calibri"/>
              </a:rPr>
              <a:t>nemaipomenit</a:t>
            </a:r>
            <a:r>
              <a:rPr lang="en-US">
                <a:cs typeface="Calibri"/>
              </a:rPr>
              <a:t> de 4 – 1.</a:t>
            </a:r>
          </a:p>
          <a:p>
            <a:r>
              <a:rPr lang="en-US">
                <a:cs typeface="Calibri"/>
              </a:rPr>
              <a:t>De </a:t>
            </a:r>
            <a:r>
              <a:rPr lang="en-US" err="1">
                <a:cs typeface="Calibri"/>
              </a:rPr>
              <a:t>asemenea</a:t>
            </a:r>
            <a:r>
              <a:rPr lang="en-US">
                <a:cs typeface="Calibri"/>
              </a:rPr>
              <a:t>, </a:t>
            </a:r>
            <a:r>
              <a:rPr lang="en-US" err="1">
                <a:cs typeface="Calibri"/>
              </a:rPr>
              <a:t>creatia</a:t>
            </a:r>
            <a:r>
              <a:rPr lang="en-US">
                <a:cs typeface="Calibri"/>
              </a:rPr>
              <a:t> de AlphaGo a fost folosita mai </a:t>
            </a:r>
            <a:r>
              <a:rPr lang="en-US" err="1">
                <a:cs typeface="Calibri"/>
              </a:rPr>
              <a:t>departe</a:t>
            </a:r>
            <a:r>
              <a:rPr lang="en-US">
                <a:cs typeface="Calibri"/>
              </a:rPr>
              <a:t> ca </a:t>
            </a:r>
            <a:r>
              <a:rPr lang="en-US" err="1">
                <a:cs typeface="Calibri"/>
              </a:rPr>
              <a:t>punct</a:t>
            </a:r>
            <a:r>
              <a:rPr lang="en-US">
                <a:cs typeface="Calibri"/>
              </a:rPr>
              <a:t> de </a:t>
            </a:r>
            <a:r>
              <a:rPr lang="en-US" err="1">
                <a:cs typeface="Calibri"/>
              </a:rPr>
              <a:t>plecare</a:t>
            </a:r>
            <a:r>
              <a:rPr lang="en-US">
                <a:cs typeface="Calibri"/>
              </a:rPr>
              <a:t> </a:t>
            </a:r>
            <a:r>
              <a:rPr lang="en-US" err="1">
                <a:cs typeface="Calibri"/>
              </a:rPr>
              <a:t>pentru</a:t>
            </a:r>
            <a:r>
              <a:rPr lang="en-US">
                <a:cs typeface="Calibri"/>
              </a:rPr>
              <a:t> </a:t>
            </a:r>
            <a:r>
              <a:rPr lang="en-US" err="1">
                <a:cs typeface="Calibri"/>
              </a:rPr>
              <a:t>crearea</a:t>
            </a:r>
            <a:r>
              <a:rPr lang="en-US">
                <a:cs typeface="Calibri"/>
              </a:rPr>
              <a:t> </a:t>
            </a:r>
            <a:r>
              <a:rPr lang="en-US" err="1">
                <a:cs typeface="Calibri"/>
              </a:rPr>
              <a:t>altui</a:t>
            </a:r>
            <a:r>
              <a:rPr lang="en-US">
                <a:cs typeface="Calibri"/>
              </a:rPr>
              <a:t> agent de RL AlphaZero care a </a:t>
            </a:r>
            <a:r>
              <a:rPr lang="en-US" err="1">
                <a:cs typeface="Calibri"/>
              </a:rPr>
              <a:t>reusit</a:t>
            </a:r>
            <a:r>
              <a:rPr lang="en-US">
                <a:cs typeface="Calibri"/>
              </a:rPr>
              <a:t> </a:t>
            </a:r>
            <a:r>
              <a:rPr lang="en-US" err="1">
                <a:cs typeface="Calibri"/>
              </a:rPr>
              <a:t>sa</a:t>
            </a:r>
            <a:r>
              <a:rPr lang="en-US">
                <a:cs typeface="Calibri"/>
              </a:rPr>
              <a:t> </a:t>
            </a:r>
            <a:r>
              <a:rPr lang="en-US" err="1">
                <a:cs typeface="Calibri"/>
              </a:rPr>
              <a:t>invete</a:t>
            </a:r>
            <a:r>
              <a:rPr lang="en-US">
                <a:cs typeface="Calibri"/>
              </a:rPr>
              <a:t> </a:t>
            </a:r>
            <a:r>
              <a:rPr lang="en-US" err="1">
                <a:cs typeface="Calibri"/>
              </a:rPr>
              <a:t>sa</a:t>
            </a:r>
            <a:r>
              <a:rPr lang="en-US">
                <a:cs typeface="Calibri"/>
              </a:rPr>
              <a:t> </a:t>
            </a:r>
            <a:r>
              <a:rPr lang="en-US" err="1">
                <a:cs typeface="Calibri"/>
              </a:rPr>
              <a:t>joace</a:t>
            </a:r>
            <a:r>
              <a:rPr lang="en-US">
                <a:cs typeface="Calibri"/>
              </a:rPr>
              <a:t> </a:t>
            </a:r>
            <a:r>
              <a:rPr lang="en-US" err="1">
                <a:cs typeface="Calibri"/>
              </a:rPr>
              <a:t>mai</a:t>
            </a:r>
            <a:r>
              <a:rPr lang="en-US">
                <a:cs typeface="Calibri"/>
              </a:rPr>
              <a:t> bine Go </a:t>
            </a:r>
            <a:r>
              <a:rPr lang="en-US" err="1">
                <a:cs typeface="Calibri"/>
              </a:rPr>
              <a:t>decat</a:t>
            </a:r>
            <a:r>
              <a:rPr lang="en-US">
                <a:cs typeface="Calibri"/>
              </a:rPr>
              <a:t> </a:t>
            </a:r>
            <a:r>
              <a:rPr lang="en-US" err="1">
                <a:cs typeface="Calibri"/>
              </a:rPr>
              <a:t>precedentul</a:t>
            </a:r>
            <a:r>
              <a:rPr lang="en-US">
                <a:cs typeface="Calibri"/>
              </a:rPr>
              <a:t> </a:t>
            </a:r>
            <a:r>
              <a:rPr lang="en-US" err="1">
                <a:cs typeface="Calibri"/>
              </a:rPr>
              <a:t>sau</a:t>
            </a:r>
            <a:r>
              <a:rPr lang="en-US">
                <a:cs typeface="Calibri"/>
              </a:rPr>
              <a:t> </a:t>
            </a:r>
            <a:r>
              <a:rPr lang="en-US" err="1">
                <a:cs typeface="Calibri"/>
              </a:rPr>
              <a:t>si</a:t>
            </a:r>
            <a:r>
              <a:rPr lang="en-US">
                <a:cs typeface="Calibri"/>
              </a:rPr>
              <a:t> </a:t>
            </a:r>
            <a:r>
              <a:rPr lang="en-US" err="1">
                <a:cs typeface="Calibri"/>
              </a:rPr>
              <a:t>chiar</a:t>
            </a:r>
            <a:r>
              <a:rPr lang="en-US">
                <a:cs typeface="Calibri"/>
              </a:rPr>
              <a:t> </a:t>
            </a:r>
            <a:r>
              <a:rPr lang="en-US" err="1">
                <a:cs typeface="Calibri"/>
              </a:rPr>
              <a:t>sa</a:t>
            </a:r>
            <a:r>
              <a:rPr lang="en-US">
                <a:cs typeface="Calibri"/>
              </a:rPr>
              <a:t> </a:t>
            </a:r>
            <a:r>
              <a:rPr lang="en-US" err="1">
                <a:cs typeface="Calibri"/>
              </a:rPr>
              <a:t>joace</a:t>
            </a:r>
            <a:r>
              <a:rPr lang="en-US">
                <a:cs typeface="Calibri"/>
              </a:rPr>
              <a:t> </a:t>
            </a:r>
            <a:r>
              <a:rPr lang="en-US" err="1">
                <a:cs typeface="Calibri"/>
              </a:rPr>
              <a:t>foarte</a:t>
            </a:r>
            <a:r>
              <a:rPr lang="en-US">
                <a:cs typeface="Calibri"/>
              </a:rPr>
              <a:t> </a:t>
            </a:r>
            <a:r>
              <a:rPr lang="en-US" err="1">
                <a:cs typeface="Calibri"/>
              </a:rPr>
              <a:t>bune</a:t>
            </a:r>
            <a:r>
              <a:rPr lang="en-US">
                <a:cs typeface="Calibri"/>
              </a:rPr>
              <a:t> </a:t>
            </a:r>
            <a:r>
              <a:rPr lang="en-US" err="1">
                <a:cs typeface="Calibri"/>
              </a:rPr>
              <a:t>si</a:t>
            </a:r>
            <a:r>
              <a:rPr lang="en-US">
                <a:cs typeface="Calibri"/>
              </a:rPr>
              <a:t> </a:t>
            </a:r>
            <a:r>
              <a:rPr lang="en-US" err="1">
                <a:cs typeface="Calibri"/>
              </a:rPr>
              <a:t>jocuri</a:t>
            </a:r>
            <a:r>
              <a:rPr lang="en-US">
                <a:cs typeface="Calibri"/>
              </a:rPr>
              <a:t> precum </a:t>
            </a:r>
            <a:r>
              <a:rPr lang="en-US" err="1">
                <a:cs typeface="Calibri"/>
              </a:rPr>
              <a:t>sah</a:t>
            </a:r>
            <a:r>
              <a:rPr lang="en-US">
                <a:cs typeface="Calibri"/>
              </a:rPr>
              <a:t> </a:t>
            </a:r>
            <a:r>
              <a:rPr lang="en-US" err="1">
                <a:cs typeface="Calibri"/>
              </a:rPr>
              <a:t>si</a:t>
            </a:r>
            <a:r>
              <a:rPr lang="en-US">
                <a:cs typeface="Calibri"/>
              </a:rPr>
              <a:t> </a:t>
            </a:r>
            <a:r>
              <a:rPr lang="en-US" err="1">
                <a:cs typeface="Calibri"/>
              </a:rPr>
              <a:t>shojin</a:t>
            </a:r>
            <a:r>
              <a:rPr lang="en-US">
                <a:cs typeface="Calibri"/>
              </a:rPr>
              <a:t>, care e </a:t>
            </a:r>
            <a:r>
              <a:rPr lang="en-US" err="1">
                <a:cs typeface="Calibri"/>
              </a:rPr>
              <a:t>sahul</a:t>
            </a:r>
            <a:r>
              <a:rPr lang="en-US">
                <a:cs typeface="Calibri"/>
              </a:rPr>
              <a:t> </a:t>
            </a:r>
            <a:r>
              <a:rPr lang="en-US" err="1">
                <a:cs typeface="Calibri"/>
              </a:rPr>
              <a:t>japonez</a:t>
            </a:r>
            <a:r>
              <a:rPr lang="en-US">
                <a:cs typeface="Calibri"/>
              </a:rPr>
              <a:t>.</a:t>
            </a:r>
          </a:p>
          <a:p>
            <a:r>
              <a:rPr lang="en-US">
                <a:cs typeface="Calibri"/>
              </a:rPr>
              <a:t>O </a:t>
            </a:r>
            <a:r>
              <a:rPr lang="en-US" err="1">
                <a:cs typeface="Calibri"/>
              </a:rPr>
              <a:t>alta</a:t>
            </a:r>
            <a:r>
              <a:rPr lang="en-US">
                <a:cs typeface="Calibri"/>
              </a:rPr>
              <a:t> </a:t>
            </a:r>
            <a:r>
              <a:rPr lang="en-US" err="1">
                <a:cs typeface="Calibri"/>
              </a:rPr>
              <a:t>instanta</a:t>
            </a:r>
            <a:r>
              <a:rPr lang="en-US">
                <a:cs typeface="Calibri"/>
              </a:rPr>
              <a:t> </a:t>
            </a:r>
            <a:r>
              <a:rPr lang="en-US" err="1">
                <a:cs typeface="Calibri"/>
              </a:rPr>
              <a:t>uimitoare</a:t>
            </a:r>
            <a:r>
              <a:rPr lang="en-US">
                <a:cs typeface="Calibri"/>
              </a:rPr>
              <a:t> a </a:t>
            </a:r>
            <a:r>
              <a:rPr lang="en-US" err="1">
                <a:cs typeface="Calibri"/>
              </a:rPr>
              <a:t>folosirii</a:t>
            </a:r>
            <a:r>
              <a:rPr lang="en-US">
                <a:cs typeface="Calibri"/>
              </a:rPr>
              <a:t> </a:t>
            </a:r>
            <a:r>
              <a:rPr lang="en-US" err="1">
                <a:cs typeface="Calibri"/>
              </a:rPr>
              <a:t>tehnologiilor</a:t>
            </a:r>
            <a:r>
              <a:rPr lang="en-US">
                <a:cs typeface="Calibri"/>
              </a:rPr>
              <a:t> de RL in </a:t>
            </a:r>
            <a:r>
              <a:rPr lang="en-US" err="1">
                <a:cs typeface="Calibri"/>
              </a:rPr>
              <a:t>domeniul</a:t>
            </a:r>
            <a:r>
              <a:rPr lang="en-US">
                <a:cs typeface="Calibri"/>
              </a:rPr>
              <a:t> </a:t>
            </a:r>
            <a:r>
              <a:rPr lang="en-US" err="1">
                <a:cs typeface="Calibri"/>
              </a:rPr>
              <a:t>jocurilor</a:t>
            </a:r>
            <a:r>
              <a:rPr lang="en-US">
                <a:cs typeface="Calibri"/>
              </a:rPr>
              <a:t> video a </a:t>
            </a:r>
            <a:r>
              <a:rPr lang="en-US" err="1">
                <a:cs typeface="Calibri"/>
              </a:rPr>
              <a:t>fost</a:t>
            </a:r>
            <a:r>
              <a:rPr lang="en-US">
                <a:cs typeface="Calibri"/>
              </a:rPr>
              <a:t> </a:t>
            </a:r>
            <a:r>
              <a:rPr lang="en-US" err="1">
                <a:cs typeface="Calibri"/>
              </a:rPr>
              <a:t>atunci</a:t>
            </a:r>
            <a:r>
              <a:rPr lang="en-US">
                <a:cs typeface="Calibri"/>
              </a:rPr>
              <a:t> OpenAI a </a:t>
            </a:r>
            <a:r>
              <a:rPr lang="en-US" err="1">
                <a:cs typeface="Calibri"/>
              </a:rPr>
              <a:t>creat</a:t>
            </a:r>
            <a:r>
              <a:rPr lang="en-US">
                <a:cs typeface="Calibri"/>
              </a:rPr>
              <a:t> un Multi-Agent program care </a:t>
            </a:r>
            <a:r>
              <a:rPr lang="en-US" err="1">
                <a:cs typeface="Calibri"/>
              </a:rPr>
              <a:t>sa</a:t>
            </a:r>
            <a:r>
              <a:rPr lang="en-US">
                <a:cs typeface="Calibri"/>
              </a:rPr>
              <a:t> fie </a:t>
            </a:r>
            <a:r>
              <a:rPr lang="en-US" err="1">
                <a:cs typeface="Calibri"/>
              </a:rPr>
              <a:t>antrenat</a:t>
            </a:r>
            <a:r>
              <a:rPr lang="en-US">
                <a:cs typeface="Calibri"/>
              </a:rPr>
              <a:t> </a:t>
            </a:r>
            <a:r>
              <a:rPr lang="en-US" err="1">
                <a:cs typeface="Calibri"/>
              </a:rPr>
              <a:t>pentru</a:t>
            </a:r>
            <a:r>
              <a:rPr lang="en-US">
                <a:cs typeface="Calibri"/>
              </a:rPr>
              <a:t> a </a:t>
            </a:r>
            <a:r>
              <a:rPr lang="en-US" err="1">
                <a:cs typeface="Calibri"/>
              </a:rPr>
              <a:t>juca</a:t>
            </a:r>
            <a:r>
              <a:rPr lang="en-US">
                <a:cs typeface="Calibri"/>
              </a:rPr>
              <a:t> </a:t>
            </a:r>
            <a:r>
              <a:rPr lang="en-US" err="1">
                <a:cs typeface="Calibri"/>
              </a:rPr>
              <a:t>jocuri</a:t>
            </a:r>
            <a:r>
              <a:rPr lang="en-US">
                <a:cs typeface="Calibri"/>
              </a:rPr>
              <a:t> de DOTA in </a:t>
            </a:r>
            <a:r>
              <a:rPr lang="en-US" err="1">
                <a:cs typeface="Calibri"/>
              </a:rPr>
              <a:t>echipe</a:t>
            </a:r>
            <a:r>
              <a:rPr lang="en-US">
                <a:cs typeface="Calibri"/>
              </a:rPr>
              <a:t> de 5 </a:t>
            </a:r>
            <a:r>
              <a:rPr lang="en-US" err="1">
                <a:cs typeface="Calibri"/>
              </a:rPr>
              <a:t>jucatori</a:t>
            </a:r>
            <a:r>
              <a:rPr lang="en-US">
                <a:cs typeface="Calibri"/>
              </a:rPr>
              <a:t>. In 2019, </a:t>
            </a:r>
            <a:r>
              <a:rPr lang="en-US" err="1">
                <a:cs typeface="Calibri"/>
              </a:rPr>
              <a:t>acest</a:t>
            </a:r>
            <a:r>
              <a:rPr lang="en-US">
                <a:cs typeface="Calibri"/>
              </a:rPr>
              <a:t> Multi-Agent program a </a:t>
            </a:r>
            <a:r>
              <a:rPr lang="en-US" err="1">
                <a:cs typeface="Calibri"/>
              </a:rPr>
              <a:t>invins</a:t>
            </a:r>
            <a:r>
              <a:rPr lang="en-US">
                <a:cs typeface="Calibri"/>
              </a:rPr>
              <a:t> o </a:t>
            </a:r>
            <a:r>
              <a:rPr lang="en-US" err="1">
                <a:cs typeface="Calibri"/>
              </a:rPr>
              <a:t>echipa</a:t>
            </a:r>
            <a:r>
              <a:rPr lang="en-US">
                <a:cs typeface="Calibri"/>
              </a:rPr>
              <a:t> </a:t>
            </a:r>
            <a:r>
              <a:rPr lang="en-US" err="1">
                <a:cs typeface="Calibri"/>
              </a:rPr>
              <a:t>mondiala</a:t>
            </a:r>
            <a:r>
              <a:rPr lang="en-US">
                <a:cs typeface="Calibri"/>
              </a:rPr>
              <a:t> de DOTA </a:t>
            </a:r>
            <a:r>
              <a:rPr lang="en-US" err="1">
                <a:cs typeface="Calibri"/>
              </a:rPr>
              <a:t>intr</a:t>
            </a:r>
            <a:r>
              <a:rPr lang="en-US">
                <a:cs typeface="Calibri"/>
              </a:rPr>
              <a:t>-un live match. </a:t>
            </a:r>
            <a:r>
              <a:rPr lang="en-US" err="1">
                <a:cs typeface="Calibri"/>
              </a:rPr>
              <a:t>Algoritmul</a:t>
            </a:r>
            <a:r>
              <a:rPr lang="en-US">
                <a:cs typeface="Calibri"/>
              </a:rPr>
              <a:t> </a:t>
            </a:r>
            <a:r>
              <a:rPr lang="en-US" err="1">
                <a:cs typeface="Calibri"/>
              </a:rPr>
              <a:t>folosit</a:t>
            </a:r>
            <a:r>
              <a:rPr lang="en-US">
                <a:cs typeface="Calibri"/>
              </a:rPr>
              <a:t> </a:t>
            </a:r>
            <a:r>
              <a:rPr lang="en-US" err="1">
                <a:cs typeface="Calibri"/>
              </a:rPr>
              <a:t>pentru</a:t>
            </a:r>
            <a:r>
              <a:rPr lang="en-US">
                <a:cs typeface="Calibri"/>
              </a:rPr>
              <a:t> </a:t>
            </a:r>
            <a:r>
              <a:rPr lang="en-US" err="1">
                <a:cs typeface="Calibri"/>
              </a:rPr>
              <a:t>antrenarea</a:t>
            </a:r>
            <a:r>
              <a:rPr lang="en-US">
                <a:cs typeface="Calibri"/>
              </a:rPr>
              <a:t> </a:t>
            </a:r>
            <a:r>
              <a:rPr lang="en-US" err="1">
                <a:cs typeface="Calibri"/>
              </a:rPr>
              <a:t>acestui</a:t>
            </a:r>
            <a:r>
              <a:rPr lang="en-US">
                <a:cs typeface="Calibri"/>
              </a:rPr>
              <a:t> program a </a:t>
            </a:r>
            <a:r>
              <a:rPr lang="en-US" err="1">
                <a:cs typeface="Calibri"/>
              </a:rPr>
              <a:t>fost</a:t>
            </a:r>
            <a:r>
              <a:rPr lang="en-US">
                <a:cs typeface="Calibri"/>
              </a:rPr>
              <a:t> PPO, </a:t>
            </a:r>
            <a:r>
              <a:rPr lang="en-US" err="1">
                <a:cs typeface="Calibri"/>
              </a:rPr>
              <a:t>acelasi</a:t>
            </a:r>
            <a:r>
              <a:rPr lang="en-US">
                <a:cs typeface="Calibri"/>
              </a:rPr>
              <a:t> </a:t>
            </a:r>
            <a:r>
              <a:rPr lang="en-US" err="1">
                <a:cs typeface="Calibri"/>
              </a:rPr>
              <a:t>algoritm</a:t>
            </a:r>
            <a:r>
              <a:rPr lang="en-US">
                <a:cs typeface="Calibri"/>
              </a:rPr>
              <a:t> pe care o </a:t>
            </a:r>
            <a:r>
              <a:rPr lang="en-US" err="1">
                <a:cs typeface="Calibri"/>
              </a:rPr>
              <a:t>sa</a:t>
            </a:r>
            <a:r>
              <a:rPr lang="en-US">
                <a:cs typeface="Calibri"/>
              </a:rPr>
              <a:t>-l </a:t>
            </a:r>
            <a:r>
              <a:rPr lang="en-US" err="1">
                <a:cs typeface="Calibri"/>
              </a:rPr>
              <a:t>folosesc</a:t>
            </a:r>
            <a:r>
              <a:rPr lang="en-US">
                <a:cs typeface="Calibri"/>
              </a:rPr>
              <a:t> </a:t>
            </a:r>
            <a:r>
              <a:rPr lang="en-US" err="1">
                <a:cs typeface="Calibri"/>
              </a:rPr>
              <a:t>si</a:t>
            </a:r>
            <a:r>
              <a:rPr lang="en-US">
                <a:cs typeface="Calibri"/>
              </a:rPr>
              <a:t> </a:t>
            </a:r>
            <a:r>
              <a:rPr lang="en-US" err="1">
                <a:cs typeface="Calibri"/>
              </a:rPr>
              <a:t>eu</a:t>
            </a:r>
            <a:r>
              <a:rPr lang="en-US">
                <a:cs typeface="Calibri"/>
              </a:rPr>
              <a:t> ca </a:t>
            </a:r>
            <a:r>
              <a:rPr lang="en-US" err="1">
                <a:cs typeface="Calibri"/>
              </a:rPr>
              <a:t>sa</a:t>
            </a:r>
            <a:r>
              <a:rPr lang="en-US">
                <a:cs typeface="Calibri"/>
              </a:rPr>
              <a:t>-mi </a:t>
            </a:r>
            <a:r>
              <a:rPr lang="en-US" err="1">
                <a:cs typeface="Calibri"/>
              </a:rPr>
              <a:t>antrenez</a:t>
            </a:r>
            <a:r>
              <a:rPr lang="en-US">
                <a:cs typeface="Calibri"/>
              </a:rPr>
              <a:t> </a:t>
            </a:r>
            <a:r>
              <a:rPr lang="en-US" err="1">
                <a:cs typeface="Calibri"/>
              </a:rPr>
              <a:t>agentul</a:t>
            </a:r>
            <a:r>
              <a:rPr lang="en-US">
                <a:cs typeface="Calibri"/>
              </a:rPr>
              <a:t> </a:t>
            </a:r>
            <a:r>
              <a:rPr lang="en-US" err="1">
                <a:cs typeface="Calibri"/>
              </a:rPr>
              <a:t>sa</a:t>
            </a:r>
            <a:r>
              <a:rPr lang="en-US">
                <a:cs typeface="Calibri"/>
              </a:rPr>
              <a:t> </a:t>
            </a:r>
            <a:r>
              <a:rPr lang="en-US" err="1">
                <a:cs typeface="Calibri"/>
              </a:rPr>
              <a:t>joace</a:t>
            </a:r>
            <a:r>
              <a:rPr lang="en-US">
                <a:cs typeface="Calibri"/>
              </a:rPr>
              <a:t> </a:t>
            </a:r>
            <a:r>
              <a:rPr lang="en-US" err="1">
                <a:cs typeface="Calibri"/>
              </a:rPr>
              <a:t>MegaMan</a:t>
            </a:r>
            <a:r>
              <a:rPr lang="en-US">
                <a:cs typeface="Calibri"/>
              </a:rPr>
              <a:t>.</a:t>
            </a:r>
          </a:p>
        </p:txBody>
      </p:sp>
      <p:sp>
        <p:nvSpPr>
          <p:cNvPr id="4" name="Slide Number Placeholder 3"/>
          <p:cNvSpPr>
            <a:spLocks noGrp="1"/>
          </p:cNvSpPr>
          <p:nvPr>
            <p:ph type="sldNum" sz="quarter" idx="5"/>
          </p:nvPr>
        </p:nvSpPr>
        <p:spPr/>
        <p:txBody>
          <a:bodyPr/>
          <a:lstStyle/>
          <a:p>
            <a:fld id="{F82A64AD-2530-4DFF-8FAA-D42BF483CF81}" type="slidenum">
              <a:rPr lang="en-GB" noProof="0" smtClean="0"/>
              <a:t>4</a:t>
            </a:fld>
            <a:endParaRPr lang="en-GB" noProof="0"/>
          </a:p>
        </p:txBody>
      </p:sp>
    </p:spTree>
    <p:extLst>
      <p:ext uri="{BB962C8B-B14F-4D97-AF65-F5344CB8AC3E}">
        <p14:creationId xmlns:p14="http://schemas.microsoft.com/office/powerpoint/2010/main" val="3179622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Aceasta</a:t>
            </a:r>
            <a:r>
              <a:rPr lang="en-US">
                <a:cs typeface="Calibri"/>
              </a:rPr>
              <a:t> </a:t>
            </a:r>
            <a:r>
              <a:rPr lang="en-US" err="1">
                <a:cs typeface="Calibri"/>
              </a:rPr>
              <a:t>instanta</a:t>
            </a:r>
            <a:r>
              <a:rPr lang="en-US">
                <a:cs typeface="Calibri"/>
              </a:rPr>
              <a:t> in care un agent de Deep RL a </a:t>
            </a:r>
            <a:r>
              <a:rPr lang="en-US" err="1">
                <a:cs typeface="Calibri"/>
              </a:rPr>
              <a:t>reusit</a:t>
            </a:r>
            <a:r>
              <a:rPr lang="en-US">
                <a:cs typeface="Calibri"/>
              </a:rPr>
              <a:t> </a:t>
            </a:r>
            <a:r>
              <a:rPr lang="en-US" err="1">
                <a:cs typeface="Calibri"/>
              </a:rPr>
              <a:t>sa</a:t>
            </a:r>
            <a:r>
              <a:rPr lang="en-US">
                <a:cs typeface="Calibri"/>
              </a:rPr>
              <a:t> </a:t>
            </a:r>
            <a:r>
              <a:rPr lang="en-US" err="1">
                <a:cs typeface="Calibri"/>
              </a:rPr>
              <a:t>invinga</a:t>
            </a:r>
            <a:r>
              <a:rPr lang="en-US">
                <a:cs typeface="Calibri"/>
              </a:rPr>
              <a:t> un campion </a:t>
            </a:r>
            <a:r>
              <a:rPr lang="en-US" err="1">
                <a:cs typeface="Calibri"/>
              </a:rPr>
              <a:t>mondial</a:t>
            </a:r>
            <a:r>
              <a:rPr lang="en-US">
                <a:cs typeface="Calibri"/>
              </a:rPr>
              <a:t> de Go a </a:t>
            </a:r>
            <a:r>
              <a:rPr lang="en-US" err="1">
                <a:cs typeface="Calibri"/>
              </a:rPr>
              <a:t>fost</a:t>
            </a:r>
            <a:r>
              <a:rPr lang="en-US">
                <a:cs typeface="Calibri"/>
              </a:rPr>
              <a:t> </a:t>
            </a:r>
            <a:r>
              <a:rPr lang="en-US" err="1">
                <a:cs typeface="Calibri"/>
              </a:rPr>
              <a:t>atat</a:t>
            </a:r>
            <a:r>
              <a:rPr lang="en-US">
                <a:cs typeface="Calibri"/>
              </a:rPr>
              <a:t> de </a:t>
            </a:r>
            <a:r>
              <a:rPr lang="en-US" err="1">
                <a:cs typeface="Calibri"/>
              </a:rPr>
              <a:t>populara</a:t>
            </a:r>
            <a:r>
              <a:rPr lang="en-US">
                <a:cs typeface="Calibri"/>
              </a:rPr>
              <a:t> </a:t>
            </a:r>
            <a:r>
              <a:rPr lang="en-US" err="1">
                <a:cs typeface="Calibri"/>
              </a:rPr>
              <a:t>incat</a:t>
            </a:r>
            <a:r>
              <a:rPr lang="en-US">
                <a:cs typeface="Calibri"/>
              </a:rPr>
              <a:t> a </a:t>
            </a:r>
            <a:r>
              <a:rPr lang="en-US" err="1">
                <a:cs typeface="Calibri"/>
              </a:rPr>
              <a:t>inspirat</a:t>
            </a:r>
            <a:r>
              <a:rPr lang="en-US">
                <a:cs typeface="Calibri"/>
              </a:rPr>
              <a:t> </a:t>
            </a:r>
            <a:r>
              <a:rPr lang="en-US" err="1">
                <a:cs typeface="Calibri"/>
              </a:rPr>
              <a:t>crearea</a:t>
            </a:r>
            <a:r>
              <a:rPr lang="en-US">
                <a:cs typeface="Calibri"/>
              </a:rPr>
              <a:t> </a:t>
            </a:r>
            <a:r>
              <a:rPr lang="en-US" err="1">
                <a:cs typeface="Calibri"/>
              </a:rPr>
              <a:t>unui</a:t>
            </a:r>
            <a:r>
              <a:rPr lang="en-US">
                <a:cs typeface="Calibri"/>
              </a:rPr>
              <a:t> </a:t>
            </a:r>
            <a:r>
              <a:rPr lang="en-US" err="1">
                <a:cs typeface="Calibri"/>
              </a:rPr>
              <a:t>documentar</a:t>
            </a:r>
            <a:r>
              <a:rPr lang="en-US">
                <a:cs typeface="Calibri"/>
              </a:rPr>
              <a:t> de </a:t>
            </a:r>
            <a:r>
              <a:rPr lang="en-US" err="1">
                <a:cs typeface="Calibri"/>
              </a:rPr>
              <a:t>succes</a:t>
            </a:r>
            <a:r>
              <a:rPr lang="en-US">
                <a:cs typeface="Calibri"/>
              </a:rPr>
              <a:t> </a:t>
            </a:r>
            <a:r>
              <a:rPr lang="en-US" err="1">
                <a:cs typeface="Calibri"/>
              </a:rPr>
              <a:t>intitulat</a:t>
            </a:r>
            <a:r>
              <a:rPr lang="en-US">
                <a:cs typeface="Calibri"/>
              </a:rPr>
              <a:t> cu </a:t>
            </a:r>
            <a:r>
              <a:rPr lang="en-US" err="1">
                <a:cs typeface="Calibri"/>
              </a:rPr>
              <a:t>acelasi</a:t>
            </a:r>
            <a:r>
              <a:rPr lang="en-US">
                <a:cs typeface="Calibri"/>
              </a:rPr>
              <a:t> </a:t>
            </a:r>
            <a:r>
              <a:rPr lang="en-US" err="1">
                <a:cs typeface="Calibri"/>
              </a:rPr>
              <a:t>nume</a:t>
            </a:r>
            <a:r>
              <a:rPr lang="en-US">
                <a:cs typeface="Calibri"/>
              </a:rPr>
              <a:t>.</a:t>
            </a:r>
          </a:p>
        </p:txBody>
      </p:sp>
      <p:sp>
        <p:nvSpPr>
          <p:cNvPr id="4" name="Slide Number Placeholder 3"/>
          <p:cNvSpPr>
            <a:spLocks noGrp="1"/>
          </p:cNvSpPr>
          <p:nvPr>
            <p:ph type="sldNum" sz="quarter" idx="5"/>
          </p:nvPr>
        </p:nvSpPr>
        <p:spPr/>
        <p:txBody>
          <a:bodyPr/>
          <a:lstStyle/>
          <a:p>
            <a:fld id="{F82A64AD-2530-4DFF-8FAA-D42BF483CF81}" type="slidenum">
              <a:rPr lang="en-GB" noProof="0" smtClean="0"/>
              <a:t>5</a:t>
            </a:fld>
            <a:endParaRPr lang="en-GB" noProof="0"/>
          </a:p>
        </p:txBody>
      </p:sp>
    </p:spTree>
    <p:extLst>
      <p:ext uri="{BB962C8B-B14F-4D97-AF65-F5344CB8AC3E}">
        <p14:creationId xmlns:p14="http://schemas.microsoft.com/office/powerpoint/2010/main" val="1992039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Dar care e </a:t>
            </a:r>
            <a:r>
              <a:rPr lang="en-US" err="1">
                <a:cs typeface="Calibri"/>
              </a:rPr>
              <a:t>faza</a:t>
            </a:r>
            <a:r>
              <a:rPr lang="en-US">
                <a:cs typeface="Calibri"/>
              </a:rPr>
              <a:t> cu </a:t>
            </a:r>
            <a:r>
              <a:rPr lang="en-US" err="1">
                <a:cs typeface="Calibri"/>
              </a:rPr>
              <a:t>acest</a:t>
            </a:r>
            <a:r>
              <a:rPr lang="en-US">
                <a:cs typeface="Calibri"/>
              </a:rPr>
              <a:t> de tip de </a:t>
            </a:r>
            <a:r>
              <a:rPr lang="en-US" err="1">
                <a:cs typeface="Calibri"/>
              </a:rPr>
              <a:t>invatare</a:t>
            </a:r>
            <a:r>
              <a:rPr lang="en-US">
                <a:cs typeface="Calibri"/>
              </a:rPr>
              <a:t> </a:t>
            </a:r>
            <a:r>
              <a:rPr lang="en-US" err="1">
                <a:cs typeface="Calibri"/>
              </a:rPr>
              <a:t>numit</a:t>
            </a:r>
            <a:r>
              <a:rPr lang="en-US">
                <a:cs typeface="Calibri"/>
              </a:rPr>
              <a:t> Reinforcement Learning.</a:t>
            </a:r>
          </a:p>
        </p:txBody>
      </p:sp>
      <p:sp>
        <p:nvSpPr>
          <p:cNvPr id="4" name="Slide Number Placeholder 3"/>
          <p:cNvSpPr>
            <a:spLocks noGrp="1"/>
          </p:cNvSpPr>
          <p:nvPr>
            <p:ph type="sldNum" sz="quarter" idx="5"/>
          </p:nvPr>
        </p:nvSpPr>
        <p:spPr/>
        <p:txBody>
          <a:bodyPr/>
          <a:lstStyle/>
          <a:p>
            <a:fld id="{F82A64AD-2530-4DFF-8FAA-D42BF483CF81}" type="slidenum">
              <a:rPr lang="en-GB" noProof="0" smtClean="0"/>
              <a:t>6</a:t>
            </a:fld>
            <a:endParaRPr lang="en-GB" noProof="0"/>
          </a:p>
        </p:txBody>
      </p:sp>
    </p:spTree>
    <p:extLst>
      <p:ext uri="{BB962C8B-B14F-4D97-AF65-F5344CB8AC3E}">
        <p14:creationId xmlns:p14="http://schemas.microsoft.com/office/powerpoint/2010/main" val="2657056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Reinforcement Learning-</a:t>
            </a:r>
            <a:r>
              <a:rPr lang="en-US" err="1">
                <a:cs typeface="Calibri"/>
              </a:rPr>
              <a:t>ul</a:t>
            </a:r>
            <a:r>
              <a:rPr lang="en-US">
                <a:cs typeface="Calibri"/>
              </a:rPr>
              <a:t> se </a:t>
            </a:r>
            <a:r>
              <a:rPr lang="en-US" err="1">
                <a:cs typeface="Calibri"/>
              </a:rPr>
              <a:t>bazeaza</a:t>
            </a:r>
            <a:r>
              <a:rPr lang="en-US">
                <a:cs typeface="Calibri"/>
              </a:rPr>
              <a:t> pe </a:t>
            </a:r>
            <a:r>
              <a:rPr lang="en-US" err="1">
                <a:cs typeface="Calibri"/>
              </a:rPr>
              <a:t>cateva</a:t>
            </a:r>
            <a:r>
              <a:rPr lang="en-US">
                <a:cs typeface="Calibri"/>
              </a:rPr>
              <a:t> </a:t>
            </a:r>
            <a:r>
              <a:rPr lang="en-US" err="1">
                <a:cs typeface="Calibri"/>
              </a:rPr>
              <a:t>concepte</a:t>
            </a:r>
            <a:r>
              <a:rPr lang="en-US">
                <a:cs typeface="Calibri"/>
              </a:rPr>
              <a:t> </a:t>
            </a:r>
            <a:r>
              <a:rPr lang="en-US" err="1">
                <a:cs typeface="Calibri"/>
              </a:rPr>
              <a:t>cheie</a:t>
            </a:r>
            <a:r>
              <a:rPr lang="en-US">
                <a:cs typeface="Calibri"/>
              </a:rPr>
              <a:t>. </a:t>
            </a:r>
            <a:r>
              <a:rPr lang="en-US" err="1">
                <a:cs typeface="Calibri"/>
              </a:rPr>
              <a:t>Scenariul</a:t>
            </a:r>
            <a:r>
              <a:rPr lang="en-US">
                <a:cs typeface="Calibri"/>
              </a:rPr>
              <a:t> in care </a:t>
            </a:r>
            <a:r>
              <a:rPr lang="en-US" err="1">
                <a:cs typeface="Calibri"/>
              </a:rPr>
              <a:t>aplicam</a:t>
            </a:r>
            <a:r>
              <a:rPr lang="en-US">
                <a:cs typeface="Calibri"/>
              </a:rPr>
              <a:t> </a:t>
            </a:r>
            <a:r>
              <a:rPr lang="en-US" err="1">
                <a:cs typeface="Calibri"/>
              </a:rPr>
              <a:t>acest</a:t>
            </a:r>
            <a:r>
              <a:rPr lang="en-US">
                <a:cs typeface="Calibri"/>
              </a:rPr>
              <a:t> tip de </a:t>
            </a:r>
            <a:r>
              <a:rPr lang="en-US" err="1">
                <a:cs typeface="Calibri"/>
              </a:rPr>
              <a:t>invatare</a:t>
            </a:r>
            <a:r>
              <a:rPr lang="en-US">
                <a:cs typeface="Calibri"/>
              </a:rPr>
              <a:t> </a:t>
            </a:r>
            <a:r>
              <a:rPr lang="en-US" err="1">
                <a:cs typeface="Calibri"/>
              </a:rPr>
              <a:t>cuprinde</a:t>
            </a:r>
            <a:r>
              <a:rPr lang="en-US">
                <a:cs typeface="Calibri"/>
              </a:rPr>
              <a:t> un agent, care </a:t>
            </a:r>
            <a:r>
              <a:rPr lang="en-US" err="1">
                <a:cs typeface="Calibri"/>
              </a:rPr>
              <a:t>este</a:t>
            </a:r>
            <a:r>
              <a:rPr lang="en-US">
                <a:cs typeface="Calibri"/>
              </a:rPr>
              <a:t> un program </a:t>
            </a:r>
            <a:r>
              <a:rPr lang="en-US" err="1">
                <a:cs typeface="Calibri"/>
              </a:rPr>
              <a:t>ce</a:t>
            </a:r>
            <a:r>
              <a:rPr lang="en-US">
                <a:cs typeface="Calibri"/>
              </a:rPr>
              <a:t> </a:t>
            </a:r>
            <a:r>
              <a:rPr lang="en-US" err="1">
                <a:cs typeface="Calibri"/>
              </a:rPr>
              <a:t>ia</a:t>
            </a:r>
            <a:r>
              <a:rPr lang="en-US">
                <a:cs typeface="Calibri"/>
              </a:rPr>
              <a:t> o </a:t>
            </a:r>
            <a:r>
              <a:rPr lang="en-US" err="1">
                <a:cs typeface="Calibri"/>
              </a:rPr>
              <a:t>actiune</a:t>
            </a:r>
            <a:r>
              <a:rPr lang="en-US">
                <a:cs typeface="Calibri"/>
              </a:rPr>
              <a:t> a la un moment t in </a:t>
            </a:r>
            <a:r>
              <a:rPr lang="en-US" err="1">
                <a:cs typeface="Calibri"/>
              </a:rPr>
              <a:t>cadrul</a:t>
            </a:r>
            <a:r>
              <a:rPr lang="en-US">
                <a:cs typeface="Calibri"/>
              </a:rPr>
              <a:t> </a:t>
            </a:r>
            <a:r>
              <a:rPr lang="en-US" err="1">
                <a:cs typeface="Calibri"/>
              </a:rPr>
              <a:t>unui</a:t>
            </a:r>
            <a:r>
              <a:rPr lang="en-US">
                <a:cs typeface="Calibri"/>
              </a:rPr>
              <a:t> environment.</a:t>
            </a:r>
          </a:p>
          <a:p>
            <a:r>
              <a:rPr lang="en-US">
                <a:cs typeface="Calibri"/>
              </a:rPr>
              <a:t>In </a:t>
            </a:r>
            <a:r>
              <a:rPr lang="en-US" err="1">
                <a:cs typeface="Calibri"/>
              </a:rPr>
              <a:t>urma</a:t>
            </a:r>
            <a:r>
              <a:rPr lang="en-US">
                <a:cs typeface="Calibri"/>
              </a:rPr>
              <a:t> </a:t>
            </a:r>
            <a:r>
              <a:rPr lang="en-US" err="1">
                <a:cs typeface="Calibri"/>
              </a:rPr>
              <a:t>actiunii</a:t>
            </a:r>
            <a:r>
              <a:rPr lang="en-US">
                <a:cs typeface="Calibri"/>
              </a:rPr>
              <a:t> </a:t>
            </a:r>
            <a:r>
              <a:rPr lang="en-US" err="1">
                <a:cs typeface="Calibri"/>
              </a:rPr>
              <a:t>luate</a:t>
            </a:r>
            <a:r>
              <a:rPr lang="en-US">
                <a:cs typeface="Calibri"/>
              </a:rPr>
              <a:t>, </a:t>
            </a:r>
            <a:r>
              <a:rPr lang="en-US" err="1">
                <a:cs typeface="Calibri"/>
              </a:rPr>
              <a:t>environmentul</a:t>
            </a:r>
            <a:r>
              <a:rPr lang="en-US">
                <a:cs typeface="Calibri"/>
              </a:rPr>
              <a:t> </a:t>
            </a:r>
            <a:r>
              <a:rPr lang="en-US" err="1">
                <a:cs typeface="Calibri"/>
              </a:rPr>
              <a:t>isi</a:t>
            </a:r>
            <a:r>
              <a:rPr lang="en-US">
                <a:cs typeface="Calibri"/>
              </a:rPr>
              <a:t> </a:t>
            </a:r>
            <a:r>
              <a:rPr lang="en-US" err="1">
                <a:cs typeface="Calibri"/>
              </a:rPr>
              <a:t>modifica</a:t>
            </a:r>
            <a:r>
              <a:rPr lang="en-US">
                <a:cs typeface="Calibri"/>
              </a:rPr>
              <a:t> </a:t>
            </a:r>
            <a:r>
              <a:rPr lang="en-US" err="1">
                <a:cs typeface="Calibri"/>
              </a:rPr>
              <a:t>starea</a:t>
            </a:r>
            <a:r>
              <a:rPr lang="en-US">
                <a:cs typeface="Calibri"/>
              </a:rPr>
              <a:t> </a:t>
            </a:r>
            <a:r>
              <a:rPr lang="en-US" err="1">
                <a:cs typeface="Calibri"/>
              </a:rPr>
              <a:t>globala</a:t>
            </a:r>
            <a:r>
              <a:rPr lang="en-US">
                <a:cs typeface="Calibri"/>
              </a:rPr>
              <a:t> </a:t>
            </a:r>
            <a:r>
              <a:rPr lang="en-US" err="1">
                <a:cs typeface="Calibri"/>
              </a:rPr>
              <a:t>si</a:t>
            </a:r>
            <a:r>
              <a:rPr lang="en-US">
                <a:cs typeface="Calibri"/>
              </a:rPr>
              <a:t> </a:t>
            </a:r>
            <a:r>
              <a:rPr lang="en-US" err="1">
                <a:cs typeface="Calibri"/>
              </a:rPr>
              <a:t>returneaza</a:t>
            </a:r>
            <a:r>
              <a:rPr lang="en-US">
                <a:cs typeface="Calibri"/>
              </a:rPr>
              <a:t> ca </a:t>
            </a:r>
            <a:r>
              <a:rPr lang="en-US" err="1">
                <a:cs typeface="Calibri"/>
              </a:rPr>
              <a:t>si</a:t>
            </a:r>
            <a:r>
              <a:rPr lang="en-US">
                <a:cs typeface="Calibri"/>
              </a:rPr>
              <a:t> </a:t>
            </a:r>
            <a:r>
              <a:rPr lang="en-US" err="1">
                <a:cs typeface="Calibri"/>
              </a:rPr>
              <a:t>raspuns</a:t>
            </a:r>
            <a:r>
              <a:rPr lang="en-US">
                <a:cs typeface="Calibri"/>
              </a:rPr>
              <a:t> o </a:t>
            </a:r>
            <a:r>
              <a:rPr lang="en-US" err="1">
                <a:cs typeface="Calibri"/>
              </a:rPr>
              <a:t>noua</a:t>
            </a:r>
            <a:r>
              <a:rPr lang="en-US">
                <a:cs typeface="Calibri"/>
              </a:rPr>
              <a:t> stare </a:t>
            </a:r>
            <a:r>
              <a:rPr lang="en-US" err="1">
                <a:cs typeface="Calibri"/>
              </a:rPr>
              <a:t>si</a:t>
            </a:r>
            <a:r>
              <a:rPr lang="en-US">
                <a:cs typeface="Calibri"/>
              </a:rPr>
              <a:t> un reward pe care </a:t>
            </a:r>
            <a:r>
              <a:rPr lang="en-US" err="1">
                <a:cs typeface="Calibri"/>
              </a:rPr>
              <a:t>agentul</a:t>
            </a:r>
            <a:r>
              <a:rPr lang="en-US">
                <a:cs typeface="Calibri"/>
              </a:rPr>
              <a:t> il </a:t>
            </a:r>
            <a:r>
              <a:rPr lang="en-US" err="1">
                <a:cs typeface="Calibri"/>
              </a:rPr>
              <a:t>primeste</a:t>
            </a:r>
            <a:r>
              <a:rPr lang="en-US">
                <a:cs typeface="Calibri"/>
              </a:rPr>
              <a:t> ca </a:t>
            </a:r>
            <a:r>
              <a:rPr lang="en-US" err="1">
                <a:cs typeface="Calibri"/>
              </a:rPr>
              <a:t>si</a:t>
            </a:r>
            <a:r>
              <a:rPr lang="en-US">
                <a:cs typeface="Calibri"/>
              </a:rPr>
              <a:t> input </a:t>
            </a:r>
            <a:r>
              <a:rPr lang="en-US" err="1">
                <a:cs typeface="Calibri"/>
              </a:rPr>
              <a:t>si</a:t>
            </a:r>
            <a:r>
              <a:rPr lang="en-US">
                <a:cs typeface="Calibri"/>
              </a:rPr>
              <a:t> in </a:t>
            </a:r>
            <a:r>
              <a:rPr lang="en-US" err="1">
                <a:cs typeface="Calibri"/>
              </a:rPr>
              <a:t>urma</a:t>
            </a:r>
            <a:r>
              <a:rPr lang="en-US">
                <a:cs typeface="Calibri"/>
              </a:rPr>
              <a:t> </a:t>
            </a:r>
            <a:r>
              <a:rPr lang="en-US" err="1">
                <a:cs typeface="Calibri"/>
              </a:rPr>
              <a:t>cauria</a:t>
            </a:r>
            <a:r>
              <a:rPr lang="en-US">
                <a:cs typeface="Calibri"/>
              </a:rPr>
              <a:t> </a:t>
            </a:r>
            <a:r>
              <a:rPr lang="en-US" err="1">
                <a:cs typeface="Calibri"/>
              </a:rPr>
              <a:t>alege</a:t>
            </a:r>
            <a:r>
              <a:rPr lang="en-US">
                <a:cs typeface="Calibri"/>
              </a:rPr>
              <a:t> o </a:t>
            </a:r>
            <a:r>
              <a:rPr lang="en-US" err="1">
                <a:cs typeface="Calibri"/>
              </a:rPr>
              <a:t>alta</a:t>
            </a:r>
            <a:r>
              <a:rPr lang="en-US">
                <a:cs typeface="Calibri"/>
              </a:rPr>
              <a:t> </a:t>
            </a:r>
            <a:r>
              <a:rPr lang="en-US" err="1">
                <a:cs typeface="Calibri"/>
              </a:rPr>
              <a:t>actiune</a:t>
            </a:r>
            <a:r>
              <a:rPr lang="en-US">
                <a:cs typeface="Calibri"/>
              </a:rPr>
              <a:t> </a:t>
            </a:r>
            <a:r>
              <a:rPr lang="en-US" err="1">
                <a:cs typeface="Calibri"/>
              </a:rPr>
              <a:t>si</a:t>
            </a:r>
            <a:r>
              <a:rPr lang="en-US">
                <a:cs typeface="Calibri"/>
              </a:rPr>
              <a:t> </a:t>
            </a:r>
            <a:r>
              <a:rPr lang="en-US" err="1">
                <a:cs typeface="Calibri"/>
              </a:rPr>
              <a:t>ciclul</a:t>
            </a:r>
            <a:r>
              <a:rPr lang="en-US">
                <a:cs typeface="Calibri"/>
              </a:rPr>
              <a:t> se </a:t>
            </a:r>
            <a:r>
              <a:rPr lang="en-US" err="1">
                <a:cs typeface="Calibri"/>
              </a:rPr>
              <a:t>repeta</a:t>
            </a:r>
            <a:r>
              <a:rPr lang="en-US">
                <a:cs typeface="Calibri"/>
              </a:rPr>
              <a:t> </a:t>
            </a:r>
            <a:r>
              <a:rPr lang="en-US" err="1">
                <a:cs typeface="Calibri"/>
              </a:rPr>
              <a:t>pana</a:t>
            </a:r>
            <a:r>
              <a:rPr lang="en-US">
                <a:cs typeface="Calibri"/>
              </a:rPr>
              <a:t> cand </a:t>
            </a:r>
            <a:r>
              <a:rPr lang="en-US" err="1">
                <a:cs typeface="Calibri"/>
              </a:rPr>
              <a:t>agentul</a:t>
            </a:r>
            <a:r>
              <a:rPr lang="en-US">
                <a:cs typeface="Calibri"/>
              </a:rPr>
              <a:t> a </a:t>
            </a:r>
            <a:r>
              <a:rPr lang="en-US" err="1">
                <a:cs typeface="Calibri"/>
              </a:rPr>
              <a:t>ajuns</a:t>
            </a:r>
            <a:r>
              <a:rPr lang="en-US">
                <a:cs typeface="Calibri"/>
              </a:rPr>
              <a:t> la </a:t>
            </a:r>
            <a:r>
              <a:rPr lang="en-US" err="1">
                <a:cs typeface="Calibri"/>
              </a:rPr>
              <a:t>scopul</a:t>
            </a:r>
            <a:r>
              <a:rPr lang="en-US">
                <a:cs typeface="Calibri"/>
              </a:rPr>
              <a:t> </a:t>
            </a:r>
            <a:r>
              <a:rPr lang="en-US" err="1">
                <a:cs typeface="Calibri"/>
              </a:rPr>
              <a:t>dorit</a:t>
            </a:r>
            <a:r>
              <a:rPr lang="en-US">
                <a:cs typeface="Calibri"/>
              </a:rPr>
              <a:t> </a:t>
            </a:r>
            <a:r>
              <a:rPr lang="en-US" err="1">
                <a:cs typeface="Calibri"/>
              </a:rPr>
              <a:t>sau</a:t>
            </a:r>
            <a:r>
              <a:rPr lang="en-US">
                <a:cs typeface="Calibri"/>
              </a:rPr>
              <a:t> </a:t>
            </a:r>
            <a:r>
              <a:rPr lang="en-US" err="1">
                <a:cs typeface="Calibri"/>
              </a:rPr>
              <a:t>este</a:t>
            </a:r>
            <a:r>
              <a:rPr lang="en-US">
                <a:cs typeface="Calibri"/>
              </a:rPr>
              <a:t> </a:t>
            </a:r>
            <a:r>
              <a:rPr lang="en-US" err="1">
                <a:cs typeface="Calibri"/>
              </a:rPr>
              <a:t>fortat</a:t>
            </a:r>
            <a:r>
              <a:rPr lang="en-US">
                <a:cs typeface="Calibri"/>
              </a:rPr>
              <a:t> </a:t>
            </a:r>
            <a:r>
              <a:rPr lang="en-US" err="1">
                <a:cs typeface="Calibri"/>
              </a:rPr>
              <a:t>sa</a:t>
            </a:r>
            <a:r>
              <a:rPr lang="en-US">
                <a:cs typeface="Calibri"/>
              </a:rPr>
              <a:t> se </a:t>
            </a:r>
            <a:r>
              <a:rPr lang="en-US" err="1">
                <a:cs typeface="Calibri"/>
              </a:rPr>
              <a:t>opreasca</a:t>
            </a:r>
            <a:r>
              <a:rPr lang="en-US">
                <a:cs typeface="Calibri"/>
              </a:rPr>
              <a:t> de </a:t>
            </a:r>
            <a:r>
              <a:rPr lang="en-US" err="1">
                <a:cs typeface="Calibri"/>
              </a:rPr>
              <a:t>catre</a:t>
            </a:r>
            <a:r>
              <a:rPr lang="en-US">
                <a:cs typeface="Calibri"/>
              </a:rPr>
              <a:t> environment. Un reward </a:t>
            </a:r>
            <a:r>
              <a:rPr lang="en-US" err="1">
                <a:cs typeface="Calibri"/>
              </a:rPr>
              <a:t>pozitiv</a:t>
            </a:r>
            <a:r>
              <a:rPr lang="en-US">
                <a:cs typeface="Calibri"/>
              </a:rPr>
              <a:t> o </a:t>
            </a:r>
            <a:r>
              <a:rPr lang="en-US" err="1">
                <a:cs typeface="Calibri"/>
              </a:rPr>
              <a:t>sa</a:t>
            </a:r>
            <a:r>
              <a:rPr lang="en-US">
                <a:cs typeface="Calibri"/>
              </a:rPr>
              <a:t> </a:t>
            </a:r>
            <a:r>
              <a:rPr lang="en-US" err="1">
                <a:cs typeface="Calibri"/>
              </a:rPr>
              <a:t>incurajeze</a:t>
            </a:r>
            <a:r>
              <a:rPr lang="en-US">
                <a:cs typeface="Calibri"/>
              </a:rPr>
              <a:t> </a:t>
            </a:r>
            <a:r>
              <a:rPr lang="en-US" err="1">
                <a:cs typeface="Calibri"/>
              </a:rPr>
              <a:t>agentul</a:t>
            </a:r>
            <a:r>
              <a:rPr lang="en-US">
                <a:cs typeface="Calibri"/>
              </a:rPr>
              <a:t> </a:t>
            </a:r>
            <a:r>
              <a:rPr lang="en-US" err="1">
                <a:cs typeface="Calibri"/>
              </a:rPr>
              <a:t>sa</a:t>
            </a:r>
            <a:r>
              <a:rPr lang="en-US">
                <a:cs typeface="Calibri"/>
              </a:rPr>
              <a:t> </a:t>
            </a:r>
            <a:r>
              <a:rPr lang="en-US" err="1">
                <a:cs typeface="Calibri"/>
              </a:rPr>
              <a:t>ia</a:t>
            </a:r>
            <a:r>
              <a:rPr lang="en-US">
                <a:cs typeface="Calibri"/>
              </a:rPr>
              <a:t> </a:t>
            </a:r>
            <a:r>
              <a:rPr lang="en-US" err="1">
                <a:cs typeface="Calibri"/>
              </a:rPr>
              <a:t>actiuni</a:t>
            </a:r>
            <a:r>
              <a:rPr lang="en-US">
                <a:cs typeface="Calibri"/>
              </a:rPr>
              <a:t> </a:t>
            </a:r>
            <a:r>
              <a:rPr lang="en-US" err="1">
                <a:cs typeface="Calibri"/>
              </a:rPr>
              <a:t>asemanatoare</a:t>
            </a:r>
            <a:r>
              <a:rPr lang="en-US">
                <a:cs typeface="Calibri"/>
              </a:rPr>
              <a:t> cu </a:t>
            </a:r>
            <a:r>
              <a:rPr lang="en-US" err="1">
                <a:cs typeface="Calibri"/>
              </a:rPr>
              <a:t>cea</a:t>
            </a:r>
            <a:r>
              <a:rPr lang="en-US">
                <a:cs typeface="Calibri"/>
              </a:rPr>
              <a:t> </a:t>
            </a:r>
            <a:r>
              <a:rPr lang="en-US" err="1">
                <a:cs typeface="Calibri"/>
              </a:rPr>
              <a:t>luata</a:t>
            </a:r>
            <a:r>
              <a:rPr lang="en-US">
                <a:cs typeface="Calibri"/>
              </a:rPr>
              <a:t> </a:t>
            </a:r>
            <a:r>
              <a:rPr lang="en-US" err="1">
                <a:cs typeface="Calibri"/>
              </a:rPr>
              <a:t>si</a:t>
            </a:r>
            <a:r>
              <a:rPr lang="en-US">
                <a:cs typeface="Calibri"/>
              </a:rPr>
              <a:t> in </a:t>
            </a:r>
            <a:r>
              <a:rPr lang="en-US" err="1">
                <a:cs typeface="Calibri"/>
              </a:rPr>
              <a:t>viitor</a:t>
            </a:r>
            <a:r>
              <a:rPr lang="en-US">
                <a:cs typeface="Calibri"/>
              </a:rPr>
              <a:t> </a:t>
            </a:r>
            <a:r>
              <a:rPr lang="en-US" err="1">
                <a:cs typeface="Calibri"/>
              </a:rPr>
              <a:t>iar</a:t>
            </a:r>
            <a:r>
              <a:rPr lang="en-US">
                <a:cs typeface="Calibri"/>
              </a:rPr>
              <a:t> o </a:t>
            </a:r>
            <a:r>
              <a:rPr lang="en-US" err="1">
                <a:cs typeface="Calibri"/>
              </a:rPr>
              <a:t>actiune</a:t>
            </a:r>
            <a:r>
              <a:rPr lang="en-US">
                <a:cs typeface="Calibri"/>
              </a:rPr>
              <a:t> </a:t>
            </a:r>
            <a:r>
              <a:rPr lang="en-US" err="1">
                <a:cs typeface="Calibri"/>
              </a:rPr>
              <a:t>negativa</a:t>
            </a:r>
            <a:r>
              <a:rPr lang="en-US">
                <a:cs typeface="Calibri"/>
              </a:rPr>
              <a:t> o </a:t>
            </a:r>
            <a:r>
              <a:rPr lang="en-US" err="1">
                <a:cs typeface="Calibri"/>
              </a:rPr>
              <a:t>sa</a:t>
            </a:r>
            <a:r>
              <a:rPr lang="en-US">
                <a:cs typeface="Calibri"/>
              </a:rPr>
              <a:t> </a:t>
            </a:r>
            <a:r>
              <a:rPr lang="en-US" err="1">
                <a:cs typeface="Calibri"/>
              </a:rPr>
              <a:t>penalizeze</a:t>
            </a:r>
            <a:r>
              <a:rPr lang="en-US">
                <a:cs typeface="Calibri"/>
              </a:rPr>
              <a:t> </a:t>
            </a:r>
            <a:r>
              <a:rPr lang="en-US" err="1">
                <a:cs typeface="Calibri"/>
              </a:rPr>
              <a:t>agentul</a:t>
            </a:r>
            <a:r>
              <a:rPr lang="en-US">
                <a:cs typeface="Calibri"/>
              </a:rPr>
              <a:t> </a:t>
            </a:r>
            <a:r>
              <a:rPr lang="en-US" err="1">
                <a:cs typeface="Calibri"/>
              </a:rPr>
              <a:t>pentru</a:t>
            </a:r>
            <a:r>
              <a:rPr lang="en-US">
                <a:cs typeface="Calibri"/>
              </a:rPr>
              <a:t> </a:t>
            </a:r>
            <a:r>
              <a:rPr lang="en-US" err="1">
                <a:cs typeface="Calibri"/>
              </a:rPr>
              <a:t>luarea</a:t>
            </a:r>
            <a:r>
              <a:rPr lang="en-US">
                <a:cs typeface="Calibri"/>
              </a:rPr>
              <a:t> </a:t>
            </a:r>
            <a:r>
              <a:rPr lang="en-US" err="1">
                <a:cs typeface="Calibri"/>
              </a:rPr>
              <a:t>aceleiasi</a:t>
            </a:r>
            <a:r>
              <a:rPr lang="en-US">
                <a:cs typeface="Calibri"/>
              </a:rPr>
              <a:t> </a:t>
            </a:r>
            <a:r>
              <a:rPr lang="en-US" err="1">
                <a:cs typeface="Calibri"/>
              </a:rPr>
              <a:t>decizii</a:t>
            </a:r>
            <a:r>
              <a:rPr lang="en-US">
                <a:cs typeface="Calibri"/>
              </a:rPr>
              <a:t>, </a:t>
            </a:r>
            <a:r>
              <a:rPr lang="en-US" err="1">
                <a:cs typeface="Calibri"/>
              </a:rPr>
              <a:t>determinand-ul</a:t>
            </a:r>
            <a:r>
              <a:rPr lang="en-US">
                <a:cs typeface="Calibri"/>
              </a:rPr>
              <a:t> pe agent </a:t>
            </a:r>
            <a:r>
              <a:rPr lang="en-US" err="1">
                <a:cs typeface="Calibri"/>
              </a:rPr>
              <a:t>sa</a:t>
            </a:r>
            <a:r>
              <a:rPr lang="en-US">
                <a:cs typeface="Calibri"/>
              </a:rPr>
              <a:t> </a:t>
            </a:r>
            <a:r>
              <a:rPr lang="en-US" err="1">
                <a:cs typeface="Calibri"/>
              </a:rPr>
              <a:t>incerce</a:t>
            </a:r>
            <a:r>
              <a:rPr lang="en-US">
                <a:cs typeface="Calibri"/>
              </a:rPr>
              <a:t> </a:t>
            </a:r>
            <a:r>
              <a:rPr lang="en-US" err="1">
                <a:cs typeface="Calibri"/>
              </a:rPr>
              <a:t>alte</a:t>
            </a:r>
            <a:r>
              <a:rPr lang="en-US">
                <a:cs typeface="Calibri"/>
              </a:rPr>
              <a:t> </a:t>
            </a:r>
            <a:r>
              <a:rPr lang="en-US" err="1">
                <a:cs typeface="Calibri"/>
              </a:rPr>
              <a:t>strategii</a:t>
            </a:r>
            <a:r>
              <a:rPr lang="en-US">
                <a:cs typeface="Calibri"/>
              </a:rPr>
              <a:t> </a:t>
            </a:r>
            <a:r>
              <a:rPr lang="en-US" err="1">
                <a:cs typeface="Calibri"/>
              </a:rPr>
              <a:t>pentru</a:t>
            </a:r>
            <a:r>
              <a:rPr lang="en-US">
                <a:cs typeface="Calibri"/>
              </a:rPr>
              <a:t> a </a:t>
            </a:r>
            <a:r>
              <a:rPr lang="en-US" err="1">
                <a:cs typeface="Calibri"/>
              </a:rPr>
              <a:t>ajunge</a:t>
            </a:r>
            <a:r>
              <a:rPr lang="en-US">
                <a:cs typeface="Calibri"/>
              </a:rPr>
              <a:t> la </a:t>
            </a:r>
            <a:r>
              <a:rPr lang="en-US" err="1">
                <a:cs typeface="Calibri"/>
              </a:rPr>
              <a:t>scopul</a:t>
            </a:r>
            <a:r>
              <a:rPr lang="en-US">
                <a:cs typeface="Calibri"/>
              </a:rPr>
              <a:t> final.</a:t>
            </a:r>
          </a:p>
          <a:p>
            <a:endParaRPr lang="en-US">
              <a:cs typeface="Calibri"/>
            </a:endParaRPr>
          </a:p>
        </p:txBody>
      </p:sp>
      <p:sp>
        <p:nvSpPr>
          <p:cNvPr id="4" name="Slide Number Placeholder 3"/>
          <p:cNvSpPr>
            <a:spLocks noGrp="1"/>
          </p:cNvSpPr>
          <p:nvPr>
            <p:ph type="sldNum" sz="quarter" idx="5"/>
          </p:nvPr>
        </p:nvSpPr>
        <p:spPr/>
        <p:txBody>
          <a:bodyPr/>
          <a:lstStyle/>
          <a:p>
            <a:fld id="{F82A64AD-2530-4DFF-8FAA-D42BF483CF81}" type="slidenum">
              <a:rPr lang="en-GB" noProof="0" smtClean="0"/>
              <a:t>7</a:t>
            </a:fld>
            <a:endParaRPr lang="en-GB" noProof="0"/>
          </a:p>
        </p:txBody>
      </p:sp>
    </p:spTree>
    <p:extLst>
      <p:ext uri="{BB962C8B-B14F-4D97-AF65-F5344CB8AC3E}">
        <p14:creationId xmlns:p14="http://schemas.microsoft.com/office/powerpoint/2010/main" val="2457488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Orice agent bun de Reinforcement Learning </a:t>
            </a:r>
            <a:r>
              <a:rPr lang="en-US" err="1">
                <a:cs typeface="Calibri"/>
              </a:rPr>
              <a:t>trebuie</a:t>
            </a:r>
            <a:r>
              <a:rPr lang="en-US">
                <a:cs typeface="Calibri"/>
              </a:rPr>
              <a:t> </a:t>
            </a:r>
            <a:r>
              <a:rPr lang="en-US" err="1">
                <a:cs typeface="Calibri"/>
              </a:rPr>
              <a:t>sa</a:t>
            </a:r>
            <a:r>
              <a:rPr lang="en-US">
                <a:cs typeface="Calibri"/>
              </a:rPr>
              <a:t> </a:t>
            </a:r>
            <a:r>
              <a:rPr lang="en-US" err="1">
                <a:cs typeface="Calibri"/>
              </a:rPr>
              <a:t>primeasca</a:t>
            </a:r>
            <a:r>
              <a:rPr lang="en-US">
                <a:cs typeface="Calibri"/>
              </a:rPr>
              <a:t> ca </a:t>
            </a:r>
            <a:r>
              <a:rPr lang="en-US" err="1">
                <a:cs typeface="Calibri"/>
              </a:rPr>
              <a:t>si</a:t>
            </a:r>
            <a:r>
              <a:rPr lang="en-US">
                <a:cs typeface="Calibri"/>
              </a:rPr>
              <a:t> input </a:t>
            </a:r>
            <a:r>
              <a:rPr lang="en-US" err="1">
                <a:cs typeface="Calibri"/>
              </a:rPr>
              <a:t>niste</a:t>
            </a:r>
            <a:r>
              <a:rPr lang="en-US">
                <a:cs typeface="Calibri"/>
              </a:rPr>
              <a:t> </a:t>
            </a:r>
            <a:r>
              <a:rPr lang="en-US" err="1">
                <a:cs typeface="Calibri"/>
              </a:rPr>
              <a:t>stari</a:t>
            </a:r>
            <a:r>
              <a:rPr lang="en-US">
                <a:cs typeface="Calibri"/>
              </a:rPr>
              <a:t> care sa fie cat </a:t>
            </a:r>
            <a:r>
              <a:rPr lang="en-US" err="1">
                <a:cs typeface="Calibri"/>
              </a:rPr>
              <a:t>mai</a:t>
            </a:r>
            <a:r>
              <a:rPr lang="en-US">
                <a:cs typeface="Calibri"/>
              </a:rPr>
              <a:t> </a:t>
            </a:r>
            <a:r>
              <a:rPr lang="en-US" err="1">
                <a:cs typeface="Calibri"/>
              </a:rPr>
              <a:t>mici</a:t>
            </a:r>
            <a:r>
              <a:rPr lang="en-US">
                <a:cs typeface="Calibri"/>
              </a:rPr>
              <a:t> </a:t>
            </a:r>
            <a:r>
              <a:rPr lang="en-US" err="1">
                <a:cs typeface="Calibri"/>
              </a:rPr>
              <a:t>dar</a:t>
            </a:r>
            <a:r>
              <a:rPr lang="en-US">
                <a:cs typeface="Calibri"/>
              </a:rPr>
              <a:t> </a:t>
            </a:r>
            <a:r>
              <a:rPr lang="en-US" err="1">
                <a:cs typeface="Calibri"/>
              </a:rPr>
              <a:t>sa</a:t>
            </a:r>
            <a:r>
              <a:rPr lang="en-US">
                <a:cs typeface="Calibri"/>
              </a:rPr>
              <a:t> </a:t>
            </a:r>
            <a:r>
              <a:rPr lang="en-US" err="1">
                <a:cs typeface="Calibri"/>
              </a:rPr>
              <a:t>contina</a:t>
            </a:r>
            <a:r>
              <a:rPr lang="en-US">
                <a:cs typeface="Calibri"/>
              </a:rPr>
              <a:t> </a:t>
            </a:r>
            <a:r>
              <a:rPr lang="en-US" err="1">
                <a:cs typeface="Calibri"/>
              </a:rPr>
              <a:t>informatii</a:t>
            </a:r>
            <a:r>
              <a:rPr lang="en-US">
                <a:cs typeface="Calibri"/>
              </a:rPr>
              <a:t> cat </a:t>
            </a:r>
            <a:r>
              <a:rPr lang="en-US" err="1">
                <a:cs typeface="Calibri"/>
              </a:rPr>
              <a:t>mai</a:t>
            </a:r>
            <a:r>
              <a:rPr lang="en-US">
                <a:cs typeface="Calibri"/>
              </a:rPr>
              <a:t> </a:t>
            </a:r>
            <a:r>
              <a:rPr lang="en-US" err="1">
                <a:cs typeface="Calibri"/>
              </a:rPr>
              <a:t>importante</a:t>
            </a:r>
            <a:r>
              <a:rPr lang="en-US">
                <a:cs typeface="Calibri"/>
              </a:rPr>
              <a:t> </a:t>
            </a:r>
            <a:r>
              <a:rPr lang="en-US" err="1">
                <a:cs typeface="Calibri"/>
              </a:rPr>
              <a:t>pentru</a:t>
            </a:r>
            <a:r>
              <a:rPr lang="en-US">
                <a:cs typeface="Calibri"/>
              </a:rPr>
              <a:t> </a:t>
            </a:r>
            <a:r>
              <a:rPr lang="en-US" err="1">
                <a:cs typeface="Calibri"/>
              </a:rPr>
              <a:t>indeplinirea</a:t>
            </a:r>
            <a:r>
              <a:rPr lang="en-US">
                <a:cs typeface="Calibri"/>
              </a:rPr>
              <a:t> </a:t>
            </a:r>
            <a:r>
              <a:rPr lang="en-US" err="1">
                <a:cs typeface="Calibri"/>
              </a:rPr>
              <a:t>scopului</a:t>
            </a:r>
            <a:r>
              <a:rPr lang="en-US">
                <a:cs typeface="Calibri"/>
              </a:rPr>
              <a:t> ales.</a:t>
            </a:r>
          </a:p>
          <a:p>
            <a:r>
              <a:rPr lang="en-US" err="1">
                <a:cs typeface="Calibri"/>
              </a:rPr>
              <a:t>Observatiile</a:t>
            </a:r>
            <a:r>
              <a:rPr lang="en-US">
                <a:cs typeface="Calibri"/>
              </a:rPr>
              <a:t>, </a:t>
            </a:r>
            <a:r>
              <a:rPr lang="en-US" err="1">
                <a:cs typeface="Calibri"/>
              </a:rPr>
              <a:t>sau</a:t>
            </a:r>
            <a:r>
              <a:rPr lang="en-US">
                <a:cs typeface="Calibri"/>
              </a:rPr>
              <a:t> </a:t>
            </a:r>
            <a:r>
              <a:rPr lang="en-US" err="1">
                <a:cs typeface="Calibri"/>
              </a:rPr>
              <a:t>starile</a:t>
            </a:r>
            <a:r>
              <a:rPr lang="en-US">
                <a:cs typeface="Calibri"/>
              </a:rPr>
              <a:t>, pe care </a:t>
            </a:r>
            <a:r>
              <a:rPr lang="en-US" err="1">
                <a:cs typeface="Calibri"/>
              </a:rPr>
              <a:t>agentul</a:t>
            </a:r>
            <a:r>
              <a:rPr lang="en-US">
                <a:cs typeface="Calibri"/>
              </a:rPr>
              <a:t> le </a:t>
            </a:r>
            <a:r>
              <a:rPr lang="en-US" err="1">
                <a:cs typeface="Calibri"/>
              </a:rPr>
              <a:t>primeste</a:t>
            </a:r>
            <a:r>
              <a:rPr lang="en-US">
                <a:cs typeface="Calibri"/>
              </a:rPr>
              <a:t> ca </a:t>
            </a:r>
            <a:r>
              <a:rPr lang="en-US" err="1">
                <a:cs typeface="Calibri"/>
              </a:rPr>
              <a:t>si</a:t>
            </a:r>
            <a:r>
              <a:rPr lang="en-US">
                <a:cs typeface="Calibri"/>
              </a:rPr>
              <a:t> input o </a:t>
            </a:r>
            <a:r>
              <a:rPr lang="en-US" err="1">
                <a:cs typeface="Calibri"/>
              </a:rPr>
              <a:t>sa</a:t>
            </a:r>
            <a:r>
              <a:rPr lang="en-US">
                <a:cs typeface="Calibri"/>
              </a:rPr>
              <a:t> fie </a:t>
            </a:r>
            <a:r>
              <a:rPr lang="en-US" err="1">
                <a:cs typeface="Calibri"/>
              </a:rPr>
              <a:t>formate</a:t>
            </a:r>
            <a:r>
              <a:rPr lang="en-US">
                <a:cs typeface="Calibri"/>
              </a:rPr>
              <a:t> din </a:t>
            </a:r>
            <a:r>
              <a:rPr lang="en-US" err="1">
                <a:cs typeface="Calibri"/>
              </a:rPr>
              <a:t>ultimele</a:t>
            </a:r>
            <a:r>
              <a:rPr lang="en-US">
                <a:cs typeface="Calibri"/>
              </a:rPr>
              <a:t> 4 frame-</a:t>
            </a:r>
            <a:r>
              <a:rPr lang="en-US" err="1">
                <a:cs typeface="Calibri"/>
              </a:rPr>
              <a:t>uri</a:t>
            </a:r>
            <a:r>
              <a:rPr lang="en-US">
                <a:cs typeface="Calibri"/>
              </a:rPr>
              <a:t> ale </a:t>
            </a:r>
            <a:r>
              <a:rPr lang="en-US" err="1">
                <a:cs typeface="Calibri"/>
              </a:rPr>
              <a:t>environmentului</a:t>
            </a:r>
            <a:r>
              <a:rPr lang="en-US">
                <a:cs typeface="Calibri"/>
              </a:rPr>
              <a:t> ca </a:t>
            </a:r>
            <a:r>
              <a:rPr lang="en-US" err="1">
                <a:cs typeface="Calibri"/>
              </a:rPr>
              <a:t>modelul</a:t>
            </a:r>
            <a:r>
              <a:rPr lang="en-US">
                <a:cs typeface="Calibri"/>
              </a:rPr>
              <a:t> de Deep RL </a:t>
            </a:r>
            <a:r>
              <a:rPr lang="en-US" err="1">
                <a:cs typeface="Calibri"/>
              </a:rPr>
              <a:t>sa</a:t>
            </a:r>
            <a:r>
              <a:rPr lang="en-US">
                <a:cs typeface="Calibri"/>
              </a:rPr>
              <a:t> fie in stare </a:t>
            </a:r>
            <a:r>
              <a:rPr lang="en-US" err="1">
                <a:cs typeface="Calibri"/>
              </a:rPr>
              <a:t>sa</a:t>
            </a:r>
            <a:r>
              <a:rPr lang="en-US">
                <a:cs typeface="Calibri"/>
              </a:rPr>
              <a:t> </a:t>
            </a:r>
            <a:r>
              <a:rPr lang="en-US" err="1">
                <a:cs typeface="Calibri"/>
              </a:rPr>
              <a:t>detecteze</a:t>
            </a:r>
            <a:r>
              <a:rPr lang="en-US">
                <a:cs typeface="Calibri"/>
              </a:rPr>
              <a:t> </a:t>
            </a:r>
            <a:r>
              <a:rPr lang="en-US" err="1">
                <a:cs typeface="Calibri"/>
              </a:rPr>
              <a:t>miscare</a:t>
            </a:r>
            <a:r>
              <a:rPr lang="en-US">
                <a:cs typeface="Calibri"/>
              </a:rPr>
              <a:t> in agent </a:t>
            </a:r>
            <a:r>
              <a:rPr lang="en-US" err="1">
                <a:cs typeface="Calibri"/>
              </a:rPr>
              <a:t>si</a:t>
            </a:r>
            <a:r>
              <a:rPr lang="en-US">
                <a:cs typeface="Calibri"/>
              </a:rPr>
              <a:t> </a:t>
            </a:r>
            <a:r>
              <a:rPr lang="en-US" err="1">
                <a:cs typeface="Calibri"/>
              </a:rPr>
              <a:t>sa</a:t>
            </a:r>
            <a:r>
              <a:rPr lang="en-US">
                <a:cs typeface="Calibri"/>
              </a:rPr>
              <a:t> </a:t>
            </a:r>
            <a:r>
              <a:rPr lang="en-US" err="1">
                <a:cs typeface="Calibri"/>
              </a:rPr>
              <a:t>invete</a:t>
            </a:r>
            <a:r>
              <a:rPr lang="en-US">
                <a:cs typeface="Calibri"/>
              </a:rPr>
              <a:t> </a:t>
            </a:r>
            <a:r>
              <a:rPr lang="en-US" err="1">
                <a:cs typeface="Calibri"/>
              </a:rPr>
              <a:t>patternurile</a:t>
            </a:r>
            <a:r>
              <a:rPr lang="en-US">
                <a:cs typeface="Calibri"/>
              </a:rPr>
              <a:t> de </a:t>
            </a:r>
            <a:r>
              <a:rPr lang="en-US" err="1">
                <a:cs typeface="Calibri"/>
              </a:rPr>
              <a:t>atac</a:t>
            </a:r>
            <a:r>
              <a:rPr lang="en-US">
                <a:cs typeface="Calibri"/>
              </a:rPr>
              <a:t> ale </a:t>
            </a:r>
            <a:r>
              <a:rPr lang="en-US" err="1">
                <a:cs typeface="Calibri"/>
              </a:rPr>
              <a:t>inamicilor</a:t>
            </a:r>
            <a:r>
              <a:rPr lang="en-US">
                <a:cs typeface="Calibri"/>
              </a:rPr>
              <a:t>.</a:t>
            </a:r>
          </a:p>
          <a:p>
            <a:r>
              <a:rPr lang="en-US">
                <a:cs typeface="Calibri"/>
              </a:rPr>
              <a:t>Din moment </a:t>
            </a:r>
            <a:r>
              <a:rPr lang="en-US" err="1">
                <a:cs typeface="Calibri"/>
              </a:rPr>
              <a:t>ce</a:t>
            </a:r>
            <a:r>
              <a:rPr lang="en-US">
                <a:cs typeface="Calibri"/>
              </a:rPr>
              <a:t> </a:t>
            </a:r>
            <a:r>
              <a:rPr lang="en-US" err="1">
                <a:cs typeface="Calibri"/>
              </a:rPr>
              <a:t>imaginile</a:t>
            </a:r>
            <a:r>
              <a:rPr lang="en-US">
                <a:cs typeface="Calibri"/>
              </a:rPr>
              <a:t> </a:t>
            </a:r>
            <a:r>
              <a:rPr lang="en-US" err="1">
                <a:cs typeface="Calibri"/>
              </a:rPr>
              <a:t>noastre</a:t>
            </a:r>
            <a:r>
              <a:rPr lang="en-US">
                <a:cs typeface="Calibri"/>
              </a:rPr>
              <a:t> sunt </a:t>
            </a:r>
            <a:r>
              <a:rPr lang="en-US" err="1">
                <a:cs typeface="Calibri"/>
              </a:rPr>
              <a:t>destul</a:t>
            </a:r>
            <a:r>
              <a:rPr lang="en-US">
                <a:cs typeface="Calibri"/>
              </a:rPr>
              <a:t> de </a:t>
            </a:r>
            <a:r>
              <a:rPr lang="en-US" err="1">
                <a:cs typeface="Calibri"/>
              </a:rPr>
              <a:t>mari</a:t>
            </a:r>
            <a:r>
              <a:rPr lang="en-US">
                <a:cs typeface="Calibri"/>
              </a:rPr>
              <a:t> </a:t>
            </a:r>
            <a:r>
              <a:rPr lang="en-US" err="1">
                <a:cs typeface="Calibri"/>
              </a:rPr>
              <a:t>si</a:t>
            </a:r>
            <a:r>
              <a:rPr lang="en-US">
                <a:cs typeface="Calibri"/>
              </a:rPr>
              <a:t> </a:t>
            </a:r>
            <a:r>
              <a:rPr lang="en-US" err="1">
                <a:cs typeface="Calibri"/>
              </a:rPr>
              <a:t>pixelii</a:t>
            </a:r>
            <a:r>
              <a:rPr lang="en-US">
                <a:cs typeface="Calibri"/>
              </a:rPr>
              <a:t> sunt </a:t>
            </a:r>
            <a:r>
              <a:rPr lang="en-US" err="1">
                <a:cs typeface="Calibri"/>
              </a:rPr>
              <a:t>reprezentati</a:t>
            </a:r>
            <a:r>
              <a:rPr lang="en-US">
                <a:cs typeface="Calibri"/>
              </a:rPr>
              <a:t> in </a:t>
            </a:r>
            <a:r>
              <a:rPr lang="en-US" err="1">
                <a:cs typeface="Calibri"/>
              </a:rPr>
              <a:t>modul</a:t>
            </a:r>
            <a:r>
              <a:rPr lang="en-US">
                <a:cs typeface="Calibri"/>
              </a:rPr>
              <a:t> RGB, o </a:t>
            </a:r>
            <a:r>
              <a:rPr lang="en-US" err="1">
                <a:cs typeface="Calibri"/>
              </a:rPr>
              <a:t>sa</a:t>
            </a:r>
            <a:r>
              <a:rPr lang="en-US">
                <a:cs typeface="Calibri"/>
              </a:rPr>
              <a:t> </a:t>
            </a:r>
            <a:r>
              <a:rPr lang="en-US" err="1">
                <a:cs typeface="Calibri"/>
              </a:rPr>
              <a:t>folosim</a:t>
            </a:r>
            <a:r>
              <a:rPr lang="en-US">
                <a:cs typeface="Calibri"/>
              </a:rPr>
              <a:t> </a:t>
            </a:r>
            <a:r>
              <a:rPr lang="en-US" err="1">
                <a:cs typeface="Calibri"/>
              </a:rPr>
              <a:t>tehnici</a:t>
            </a:r>
            <a:r>
              <a:rPr lang="en-US">
                <a:cs typeface="Calibri"/>
              </a:rPr>
              <a:t> de </a:t>
            </a:r>
            <a:r>
              <a:rPr lang="en-US" err="1">
                <a:cs typeface="Calibri"/>
              </a:rPr>
              <a:t>grayscaling</a:t>
            </a:r>
            <a:r>
              <a:rPr lang="en-US">
                <a:cs typeface="Calibri"/>
              </a:rPr>
              <a:t> </a:t>
            </a:r>
            <a:r>
              <a:rPr lang="en-US" err="1">
                <a:cs typeface="Calibri"/>
              </a:rPr>
              <a:t>si</a:t>
            </a:r>
            <a:r>
              <a:rPr lang="en-US">
                <a:cs typeface="Calibri"/>
              </a:rPr>
              <a:t> rescaling </a:t>
            </a:r>
            <a:r>
              <a:rPr lang="en-US" err="1">
                <a:cs typeface="Calibri"/>
              </a:rPr>
              <a:t>pentru</a:t>
            </a:r>
            <a:r>
              <a:rPr lang="en-US">
                <a:cs typeface="Calibri"/>
              </a:rPr>
              <a:t> a reduce </a:t>
            </a:r>
            <a:r>
              <a:rPr lang="en-US" err="1">
                <a:cs typeface="Calibri"/>
              </a:rPr>
              <a:t>dimensiunea</a:t>
            </a:r>
            <a:r>
              <a:rPr lang="en-US">
                <a:cs typeface="Calibri"/>
              </a:rPr>
              <a:t> </a:t>
            </a:r>
            <a:r>
              <a:rPr lang="en-US" err="1">
                <a:cs typeface="Calibri"/>
              </a:rPr>
              <a:t>inputului</a:t>
            </a:r>
            <a:r>
              <a:rPr lang="en-US">
                <a:cs typeface="Calibri"/>
              </a:rPr>
              <a:t> </a:t>
            </a:r>
            <a:r>
              <a:rPr lang="en-US" err="1">
                <a:cs typeface="Calibri"/>
              </a:rPr>
              <a:t>semnificativ</a:t>
            </a:r>
            <a:r>
              <a:rPr lang="en-US">
                <a:cs typeface="Calibri"/>
              </a:rPr>
              <a:t>. De </a:t>
            </a:r>
            <a:r>
              <a:rPr lang="en-US" err="1">
                <a:cs typeface="Calibri"/>
              </a:rPr>
              <a:t>asemenea</a:t>
            </a:r>
            <a:r>
              <a:rPr lang="en-US">
                <a:cs typeface="Calibri"/>
              </a:rPr>
              <a:t> </a:t>
            </a:r>
            <a:r>
              <a:rPr lang="en-US" err="1">
                <a:cs typeface="Calibri"/>
              </a:rPr>
              <a:t>vom</a:t>
            </a:r>
            <a:r>
              <a:rPr lang="en-US">
                <a:cs typeface="Calibri"/>
              </a:rPr>
              <a:t> </a:t>
            </a:r>
            <a:r>
              <a:rPr lang="en-US" err="1">
                <a:cs typeface="Calibri"/>
              </a:rPr>
              <a:t>folosi</a:t>
            </a:r>
            <a:r>
              <a:rPr lang="en-US">
                <a:cs typeface="Calibri"/>
              </a:rPr>
              <a:t> </a:t>
            </a:r>
            <a:r>
              <a:rPr lang="en-US" err="1">
                <a:cs typeface="Calibri"/>
              </a:rPr>
              <a:t>si</a:t>
            </a:r>
            <a:r>
              <a:rPr lang="en-US">
                <a:cs typeface="Calibri"/>
              </a:rPr>
              <a:t> frame-skipping ca </a:t>
            </a:r>
            <a:r>
              <a:rPr lang="en-US" err="1">
                <a:cs typeface="Calibri"/>
              </a:rPr>
              <a:t>sa</a:t>
            </a:r>
            <a:r>
              <a:rPr lang="en-US">
                <a:cs typeface="Calibri"/>
              </a:rPr>
              <a:t> </a:t>
            </a:r>
            <a:r>
              <a:rPr lang="en-US" err="1">
                <a:cs typeface="Calibri"/>
              </a:rPr>
              <a:t>reducem</a:t>
            </a:r>
            <a:r>
              <a:rPr lang="en-US">
                <a:cs typeface="Calibri"/>
              </a:rPr>
              <a:t> </a:t>
            </a:r>
            <a:r>
              <a:rPr lang="en-US" err="1">
                <a:cs typeface="Calibri"/>
              </a:rPr>
              <a:t>cantitatea</a:t>
            </a:r>
            <a:r>
              <a:rPr lang="en-US">
                <a:cs typeface="Calibri"/>
              </a:rPr>
              <a:t> de </a:t>
            </a:r>
            <a:r>
              <a:rPr lang="en-US" err="1">
                <a:cs typeface="Calibri"/>
              </a:rPr>
              <a:t>putere</a:t>
            </a:r>
            <a:r>
              <a:rPr lang="en-US">
                <a:cs typeface="Calibri"/>
              </a:rPr>
              <a:t> </a:t>
            </a:r>
            <a:r>
              <a:rPr lang="en-US" err="1">
                <a:cs typeface="Calibri"/>
              </a:rPr>
              <a:t>computationala</a:t>
            </a:r>
            <a:r>
              <a:rPr lang="en-US">
                <a:cs typeface="Calibri"/>
              </a:rPr>
              <a:t> pe care </a:t>
            </a:r>
            <a:r>
              <a:rPr lang="en-US" err="1">
                <a:cs typeface="Calibri"/>
              </a:rPr>
              <a:t>reteaua</a:t>
            </a:r>
            <a:r>
              <a:rPr lang="en-US">
                <a:cs typeface="Calibri"/>
              </a:rPr>
              <a:t> de </a:t>
            </a:r>
            <a:r>
              <a:rPr lang="en-US" err="1">
                <a:cs typeface="Calibri"/>
              </a:rPr>
              <a:t>antrenare</a:t>
            </a:r>
            <a:r>
              <a:rPr lang="en-US">
                <a:cs typeface="Calibri"/>
              </a:rPr>
              <a:t> o </a:t>
            </a:r>
            <a:r>
              <a:rPr lang="en-US" err="1">
                <a:cs typeface="Calibri"/>
              </a:rPr>
              <a:t>foloseste</a:t>
            </a:r>
            <a:r>
              <a:rPr lang="en-US">
                <a:cs typeface="Calibri"/>
              </a:rPr>
              <a:t>.</a:t>
            </a:r>
          </a:p>
        </p:txBody>
      </p:sp>
      <p:sp>
        <p:nvSpPr>
          <p:cNvPr id="4" name="Slide Number Placeholder 3"/>
          <p:cNvSpPr>
            <a:spLocks noGrp="1"/>
          </p:cNvSpPr>
          <p:nvPr>
            <p:ph type="sldNum" sz="quarter" idx="5"/>
          </p:nvPr>
        </p:nvSpPr>
        <p:spPr/>
        <p:txBody>
          <a:bodyPr/>
          <a:lstStyle/>
          <a:p>
            <a:fld id="{F82A64AD-2530-4DFF-8FAA-D42BF483CF81}" type="slidenum">
              <a:rPr lang="en-GB" noProof="0" smtClean="0"/>
              <a:t>15</a:t>
            </a:fld>
            <a:endParaRPr lang="en-GB" noProof="0"/>
          </a:p>
        </p:txBody>
      </p:sp>
    </p:spTree>
    <p:extLst>
      <p:ext uri="{BB962C8B-B14F-4D97-AF65-F5344CB8AC3E}">
        <p14:creationId xmlns:p14="http://schemas.microsoft.com/office/powerpoint/2010/main" val="1494904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rtlCol="0" anchor="b">
            <a:normAutofit/>
          </a:bodyPr>
          <a:lstStyle>
            <a:lvl1pPr algn="l">
              <a:defRPr sz="6600"/>
            </a:lvl1pPr>
          </a:lstStyle>
          <a:p>
            <a:pPr rtl="0"/>
            <a:r>
              <a:rPr lang="en-GB" noProof="0"/>
              <a:t>Click to edit Master title style</a:t>
            </a:r>
          </a:p>
        </p:txBody>
      </p:sp>
      <p:sp>
        <p:nvSpPr>
          <p:cNvPr id="3" name="Subtitle 2"/>
          <p:cNvSpPr>
            <a:spLocks noGrp="1"/>
          </p:cNvSpPr>
          <p:nvPr>
            <p:ph type="subTitle" idx="1"/>
          </p:nvPr>
        </p:nvSpPr>
        <p:spPr>
          <a:xfrm>
            <a:off x="2417780" y="3531204"/>
            <a:ext cx="8637072" cy="977621"/>
          </a:xfrm>
        </p:spPr>
        <p:txBody>
          <a:bodyPr tIns="91440" bIns="91440" rtlCol="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4" name="Date Placeholder 3"/>
          <p:cNvSpPr>
            <a:spLocks noGrp="1"/>
          </p:cNvSpPr>
          <p:nvPr>
            <p:ph type="dt" sz="half" idx="10"/>
          </p:nvPr>
        </p:nvSpPr>
        <p:spPr/>
        <p:txBody>
          <a:bodyPr rtlCol="0"/>
          <a:lstStyle/>
          <a:p>
            <a:pPr rtl="0"/>
            <a:fld id="{9090987D-47D0-402B-96DE-E0A32AD146E1}" type="datetime1">
              <a:rPr lang="en-GB" noProof="0" smtClean="0"/>
              <a:t>03/04/2024</a:t>
            </a:fld>
            <a:endParaRPr lang="en-GB" noProof="0"/>
          </a:p>
        </p:txBody>
      </p:sp>
      <p:sp>
        <p:nvSpPr>
          <p:cNvPr id="5" name="Footer Placeholder 4"/>
          <p:cNvSpPr>
            <a:spLocks noGrp="1"/>
          </p:cNvSpPr>
          <p:nvPr>
            <p:ph type="ftr" sz="quarter" idx="11"/>
          </p:nvPr>
        </p:nvSpPr>
        <p:spPr>
          <a:xfrm>
            <a:off x="2416500" y="329307"/>
            <a:ext cx="4973915" cy="309201"/>
          </a:xfrm>
        </p:spPr>
        <p:txBody>
          <a:bodyPr rtlCol="0"/>
          <a:lstStyle/>
          <a:p>
            <a:pPr rtl="0"/>
            <a:endParaRPr lang="en-GB" noProof="0"/>
          </a:p>
        </p:txBody>
      </p:sp>
      <p:sp>
        <p:nvSpPr>
          <p:cNvPr id="6" name="Slide Number Placeholder 5"/>
          <p:cNvSpPr>
            <a:spLocks noGrp="1"/>
          </p:cNvSpPr>
          <p:nvPr>
            <p:ph type="sldNum" sz="quarter" idx="12"/>
          </p:nvPr>
        </p:nvSpPr>
        <p:spPr>
          <a:xfrm>
            <a:off x="1437664" y="798973"/>
            <a:ext cx="811019" cy="503578"/>
          </a:xfrm>
        </p:spPr>
        <p:txBody>
          <a:bodyPr rtlCol="0"/>
          <a:lstStyle/>
          <a:p>
            <a:pPr rtl="0"/>
            <a:fld id="{6D22F896-40B5-4ADD-8801-0D06FADFA095}" type="slidenum">
              <a:rPr lang="en-GB" noProof="0" smtClean="0"/>
              <a:t>‹#›</a:t>
            </a:fld>
            <a:endParaRPr lang="en-GB" noProof="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Vertical Text Placeholder 2"/>
          <p:cNvSpPr>
            <a:spLocks noGrp="1"/>
          </p:cNvSpPr>
          <p:nvPr>
            <p:ph type="body" orient="vert" idx="1"/>
          </p:nvPr>
        </p:nvSpPr>
        <p:spPr/>
        <p:txBody>
          <a:bodyPr vert="eaVert"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E52FF86A-4C07-466A-9036-3E493E72145F}" type="datetime1">
              <a:rPr lang="en-GB" noProof="0" smtClean="0"/>
              <a:t>03/04/2024</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rtlCol="0"/>
          <a:lstStyle>
            <a:lvl1pPr algn="l">
              <a:defRPr/>
            </a:lvl1pPr>
          </a:lstStyle>
          <a:p>
            <a:pPr rtl="0"/>
            <a:r>
              <a:rPr lang="en-GB" noProof="0"/>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05421C4C-E19D-4219-A804-0FB628A9D745}" type="datetime1">
              <a:rPr lang="en-GB" noProof="0" smtClean="0"/>
              <a:t>03/04/2024</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idx="1"/>
          </p:nvPr>
        </p:nvSpPr>
        <p:spPr/>
        <p:txBody>
          <a:bodyPr rtlCol="0" anchor="t"/>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66A3F2DC-9CE6-45BB-9AC5-30D691C62390}" type="datetime1">
              <a:rPr lang="en-GB" noProof="0" smtClean="0"/>
              <a:t>03/04/2024</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rtlCol="0" anchor="b">
            <a:normAutofit/>
          </a:bodyPr>
          <a:lstStyle>
            <a:lvl1pPr algn="l">
              <a:defRPr sz="3600"/>
            </a:lvl1pPr>
          </a:lstStyle>
          <a:p>
            <a:pPr rtl="0"/>
            <a:r>
              <a:rPr lang="en-GB" noProof="0"/>
              <a:t>Click to edit Master title style</a:t>
            </a:r>
          </a:p>
        </p:txBody>
      </p:sp>
      <p:sp>
        <p:nvSpPr>
          <p:cNvPr id="3" name="Text Placeholder 2"/>
          <p:cNvSpPr>
            <a:spLocks noGrp="1"/>
          </p:cNvSpPr>
          <p:nvPr>
            <p:ph type="body" idx="1"/>
          </p:nvPr>
        </p:nvSpPr>
        <p:spPr>
          <a:xfrm>
            <a:off x="1454239" y="3806195"/>
            <a:ext cx="8630446" cy="1012929"/>
          </a:xfrm>
        </p:spPr>
        <p:txBody>
          <a:bodyPr tIns="91440" rtlCol="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fld id="{39407FBD-926E-4B82-9753-B2AD707AA8ED}" type="datetime1">
              <a:rPr lang="en-GB" noProof="0" smtClean="0"/>
              <a:t>03/04/2024</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rtlCol="0"/>
          <a:lstStyle/>
          <a:p>
            <a:pPr rtl="0"/>
            <a:r>
              <a:rPr lang="en-GB" noProof="0"/>
              <a:t>Click to edit Master title style</a:t>
            </a:r>
          </a:p>
        </p:txBody>
      </p:sp>
      <p:sp>
        <p:nvSpPr>
          <p:cNvPr id="3" name="Content Placeholder 2"/>
          <p:cNvSpPr>
            <a:spLocks noGrp="1"/>
          </p:cNvSpPr>
          <p:nvPr>
            <p:ph sz="half" idx="1"/>
          </p:nvPr>
        </p:nvSpPr>
        <p:spPr>
          <a:xfrm>
            <a:off x="1447331" y="2010878"/>
            <a:ext cx="4645152" cy="3448595"/>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p:cNvSpPr>
            <a:spLocks noGrp="1"/>
          </p:cNvSpPr>
          <p:nvPr>
            <p:ph sz="half" idx="2"/>
          </p:nvPr>
        </p:nvSpPr>
        <p:spPr>
          <a:xfrm>
            <a:off x="6413771" y="2017343"/>
            <a:ext cx="4645152" cy="3441520"/>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p:cNvSpPr>
            <a:spLocks noGrp="1"/>
          </p:cNvSpPr>
          <p:nvPr>
            <p:ph type="dt" sz="half" idx="10"/>
          </p:nvPr>
        </p:nvSpPr>
        <p:spPr/>
        <p:txBody>
          <a:bodyPr rtlCol="0"/>
          <a:lstStyle/>
          <a:p>
            <a:pPr rtl="0"/>
            <a:fld id="{D13BE98E-D2F1-46E8-89C1-2BB0E688BA5E}" type="datetime1">
              <a:rPr lang="en-GB" noProof="0" smtClean="0"/>
              <a:t>03/04/2024</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rtlCol="0"/>
          <a:lstStyle/>
          <a:p>
            <a:pPr rtl="0"/>
            <a:r>
              <a:rPr lang="en-GB" noProof="0"/>
              <a:t>Click to edit Master title style</a:t>
            </a:r>
          </a:p>
        </p:txBody>
      </p:sp>
      <p:sp>
        <p:nvSpPr>
          <p:cNvPr id="3" name="Text Placeholder 2"/>
          <p:cNvSpPr>
            <a:spLocks noGrp="1"/>
          </p:cNvSpPr>
          <p:nvPr>
            <p:ph type="body" idx="1"/>
          </p:nvPr>
        </p:nvSpPr>
        <p:spPr>
          <a:xfrm>
            <a:off x="1447191" y="2019549"/>
            <a:ext cx="4645152" cy="801943"/>
          </a:xfrm>
        </p:spPr>
        <p:txBody>
          <a:bodyPr rtlCol="0"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p:cNvSpPr>
            <a:spLocks noGrp="1"/>
          </p:cNvSpPr>
          <p:nvPr>
            <p:ph sz="half" idx="2"/>
          </p:nvPr>
        </p:nvSpPr>
        <p:spPr>
          <a:xfrm>
            <a:off x="1447191" y="2824269"/>
            <a:ext cx="4645152" cy="2644457"/>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p:cNvSpPr>
            <a:spLocks noGrp="1"/>
          </p:cNvSpPr>
          <p:nvPr>
            <p:ph type="body" sz="quarter" idx="3"/>
          </p:nvPr>
        </p:nvSpPr>
        <p:spPr>
          <a:xfrm>
            <a:off x="6412362" y="2023003"/>
            <a:ext cx="4645152" cy="802237"/>
          </a:xfrm>
        </p:spPr>
        <p:txBody>
          <a:bodyPr rtlCol="0"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p:cNvSpPr>
            <a:spLocks noGrp="1"/>
          </p:cNvSpPr>
          <p:nvPr>
            <p:ph sz="quarter" idx="4"/>
          </p:nvPr>
        </p:nvSpPr>
        <p:spPr>
          <a:xfrm>
            <a:off x="6412362" y="2821491"/>
            <a:ext cx="4645152" cy="2637371"/>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p:cNvSpPr>
            <a:spLocks noGrp="1"/>
          </p:cNvSpPr>
          <p:nvPr>
            <p:ph type="dt" sz="half" idx="10"/>
          </p:nvPr>
        </p:nvSpPr>
        <p:spPr/>
        <p:txBody>
          <a:bodyPr rtlCol="0"/>
          <a:lstStyle/>
          <a:p>
            <a:pPr rtl="0"/>
            <a:fld id="{323CE2EB-862E-41BC-802E-5F3949C067FC}" type="datetime1">
              <a:rPr lang="en-GB" noProof="0" smtClean="0"/>
              <a:t>03/04/2024</a:t>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9" name="Slide Number Placeholder 8"/>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Date Placeholder 2"/>
          <p:cNvSpPr>
            <a:spLocks noGrp="1"/>
          </p:cNvSpPr>
          <p:nvPr>
            <p:ph type="dt" sz="half" idx="10"/>
          </p:nvPr>
        </p:nvSpPr>
        <p:spPr/>
        <p:txBody>
          <a:bodyPr rtlCol="0"/>
          <a:lstStyle/>
          <a:p>
            <a:pPr rtl="0"/>
            <a:fld id="{01352E18-C2BE-4273-99D2-FF7AA1B877AB}" type="datetime1">
              <a:rPr lang="en-GB" noProof="0" smtClean="0"/>
              <a:t>03/04/2024</a:t>
            </a:fld>
            <a:endParaRPr lang="en-GB" noProof="0"/>
          </a:p>
        </p:txBody>
      </p:sp>
      <p:sp>
        <p:nvSpPr>
          <p:cNvPr id="4" name="Footer Placeholder 3"/>
          <p:cNvSpPr>
            <a:spLocks noGrp="1"/>
          </p:cNvSpPr>
          <p:nvPr>
            <p:ph type="ftr" sz="quarter" idx="11"/>
          </p:nvPr>
        </p:nvSpPr>
        <p:spPr/>
        <p:txBody>
          <a:bodyPr rtlCol="0"/>
          <a:lstStyle/>
          <a:p>
            <a:pPr rtl="0"/>
            <a:endParaRPr lang="en-GB" noProof="0"/>
          </a:p>
        </p:txBody>
      </p:sp>
      <p:sp>
        <p:nvSpPr>
          <p:cNvPr id="5" name="Slide Number Placeholder 4"/>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fld id="{7760473D-06DF-4867-85F6-D662C30DFA13}" type="datetime1">
              <a:rPr lang="en-GB" noProof="0" smtClean="0"/>
              <a:t>03/04/2024</a:t>
            </a:fld>
            <a:endParaRPr lang="en-GB" noProof="0"/>
          </a:p>
        </p:txBody>
      </p:sp>
      <p:sp>
        <p:nvSpPr>
          <p:cNvPr id="3" name="Footer Placeholder 2"/>
          <p:cNvSpPr>
            <a:spLocks noGrp="1"/>
          </p:cNvSpPr>
          <p:nvPr>
            <p:ph type="ftr" sz="quarter" idx="11"/>
          </p:nvPr>
        </p:nvSpPr>
        <p:spPr/>
        <p:txBody>
          <a:bodyPr rtlCol="0"/>
          <a:lstStyle/>
          <a:p>
            <a:pPr rtl="0"/>
            <a:endParaRPr lang="en-GB" noProof="0"/>
          </a:p>
        </p:txBody>
      </p:sp>
      <p:sp>
        <p:nvSpPr>
          <p:cNvPr id="4" name="Slide Number Placeholder 3"/>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rtlCol="0" anchor="b">
            <a:normAutofit/>
          </a:bodyPr>
          <a:lstStyle>
            <a:lvl1pPr algn="l">
              <a:defRPr sz="2400"/>
            </a:lvl1pPr>
          </a:lstStyle>
          <a:p>
            <a:pPr rtl="0"/>
            <a:r>
              <a:rPr lang="en-GB" noProof="0"/>
              <a:t>Click to edit Master title style</a:t>
            </a:r>
          </a:p>
        </p:txBody>
      </p:sp>
      <p:sp>
        <p:nvSpPr>
          <p:cNvPr id="3" name="Content Placeholder 2"/>
          <p:cNvSpPr>
            <a:spLocks noGrp="1"/>
          </p:cNvSpPr>
          <p:nvPr>
            <p:ph idx="1"/>
          </p:nvPr>
        </p:nvSpPr>
        <p:spPr>
          <a:xfrm>
            <a:off x="5043714" y="798974"/>
            <a:ext cx="6012470" cy="4658826"/>
          </a:xfrm>
        </p:spPr>
        <p:txBody>
          <a:bodyPr rtlCol="0" anchor="ct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p:cNvSpPr>
            <a:spLocks noGrp="1"/>
          </p:cNvSpPr>
          <p:nvPr>
            <p:ph type="body" sz="half" idx="2"/>
          </p:nvPr>
        </p:nvSpPr>
        <p:spPr>
          <a:xfrm>
            <a:off x="1444671" y="3205491"/>
            <a:ext cx="3275013" cy="2248181"/>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fld id="{47B9F554-D3AC-491F-8843-7DE46496AEF3}" type="datetime1">
              <a:rPr lang="en-GB" noProof="0" smtClean="0"/>
              <a:t>03/04/2024</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rtlCol="0" anchor="b">
            <a:normAutofit/>
          </a:bodyPr>
          <a:lstStyle>
            <a:lvl1pPr>
              <a:defRPr sz="3200"/>
            </a:lvl1pPr>
          </a:lstStyle>
          <a:p>
            <a:pPr rtl="0"/>
            <a:r>
              <a:rPr lang="en-GB" noProof="0"/>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rtlCol="0"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p>
        </p:txBody>
      </p:sp>
      <p:sp>
        <p:nvSpPr>
          <p:cNvPr id="4" name="Text Placeholder 3"/>
          <p:cNvSpPr>
            <a:spLocks noGrp="1"/>
          </p:cNvSpPr>
          <p:nvPr>
            <p:ph type="body" sz="half" idx="2"/>
          </p:nvPr>
        </p:nvSpPr>
        <p:spPr>
          <a:xfrm>
            <a:off x="1450329" y="3145992"/>
            <a:ext cx="5524404" cy="2003742"/>
          </a:xfrm>
        </p:spPr>
        <p:txBody>
          <a:bodyPr rtlCol="0">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p:cNvSpPr>
            <a:spLocks noGrp="1"/>
          </p:cNvSpPr>
          <p:nvPr>
            <p:ph type="dt" sz="half" idx="10"/>
          </p:nvPr>
        </p:nvSpPr>
        <p:spPr>
          <a:xfrm>
            <a:off x="1447382" y="5469856"/>
            <a:ext cx="5527351" cy="320123"/>
          </a:xfrm>
        </p:spPr>
        <p:txBody>
          <a:bodyPr rtlCol="0"/>
          <a:lstStyle>
            <a:lvl1pPr algn="l">
              <a:defRPr/>
            </a:lvl1pPr>
          </a:lstStyle>
          <a:p>
            <a:pPr rtl="0"/>
            <a:fld id="{BE449E18-83F2-4430-AFCD-43CA933C8070}" type="datetime1">
              <a:rPr lang="en-GB" noProof="0" smtClean="0"/>
              <a:t>03/04/2024</a:t>
            </a:fld>
            <a:endParaRPr lang="en-GB" noProof="0"/>
          </a:p>
        </p:txBody>
      </p:sp>
      <p:sp>
        <p:nvSpPr>
          <p:cNvPr id="6" name="Footer Placeholder 5"/>
          <p:cNvSpPr>
            <a:spLocks noGrp="1"/>
          </p:cNvSpPr>
          <p:nvPr>
            <p:ph type="ftr" sz="quarter" idx="11"/>
          </p:nvPr>
        </p:nvSpPr>
        <p:spPr>
          <a:xfrm>
            <a:off x="1447382" y="318640"/>
            <a:ext cx="5541004" cy="320931"/>
          </a:xfrm>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pPr rtl="0"/>
            <a:r>
              <a:rPr lang="en-GB" noProof="0"/>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pPr rtl="0"/>
            <a:fld id="{C955BE79-A457-4079-B8A4-ED2BED4AAC17}" type="datetime1">
              <a:rPr lang="en-GB" noProof="0" smtClean="0"/>
              <a:t>03/04/2024</a:t>
            </a:fld>
            <a:endParaRPr lang="en-GB" noProof="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pPr rtl="0"/>
            <a:endParaRPr lang="en-GB" noProof="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rtl="0"/>
            <a:fld id="{6D22F896-40B5-4ADD-8801-0D06FADFA095}" type="slidenum">
              <a:rPr lang="en-GB" noProof="0" smtClean="0"/>
              <a:pPr rtl="0"/>
              <a:t>‹#›</a:t>
            </a:fld>
            <a:endParaRPr lang="en-GB" noProof="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1BD6E6-776D-F5BC-0ABA-FA21CF953190}"/>
              </a:ext>
            </a:extLst>
          </p:cNvPr>
          <p:cNvSpPr txBox="1"/>
          <p:nvPr/>
        </p:nvSpPr>
        <p:spPr>
          <a:xfrm>
            <a:off x="1548738" y="1253130"/>
            <a:ext cx="1011332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5400" b="1">
                <a:latin typeface="Arial Rounded MT Bold"/>
              </a:rPr>
              <a:t>A DEEP RL AGENT FOR PLAYING MEGA MAN ON NES</a:t>
            </a:r>
          </a:p>
        </p:txBody>
      </p:sp>
      <p:sp>
        <p:nvSpPr>
          <p:cNvPr id="5" name="TextBox 4">
            <a:extLst>
              <a:ext uri="{FF2B5EF4-FFF2-40B4-BE49-F238E27FC236}">
                <a16:creationId xmlns:a16="http://schemas.microsoft.com/office/drawing/2014/main" id="{EB5469DA-84AD-E629-C736-689978658B9B}"/>
              </a:ext>
            </a:extLst>
          </p:cNvPr>
          <p:cNvSpPr txBox="1"/>
          <p:nvPr/>
        </p:nvSpPr>
        <p:spPr>
          <a:xfrm>
            <a:off x="7709646" y="3818964"/>
            <a:ext cx="24115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latin typeface="Aptos Display"/>
              </a:rPr>
              <a:t>By Petrescu Alexandru</a:t>
            </a:r>
          </a:p>
        </p:txBody>
      </p:sp>
    </p:spTree>
    <p:extLst>
      <p:ext uri="{BB962C8B-B14F-4D97-AF65-F5344CB8AC3E}">
        <p14:creationId xmlns:p14="http://schemas.microsoft.com/office/powerpoint/2010/main" val="128632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video game screen with a blue character running through a brick building&#10;&#10;Description automatically generated">
            <a:extLst>
              <a:ext uri="{FF2B5EF4-FFF2-40B4-BE49-F238E27FC236}">
                <a16:creationId xmlns:a16="http://schemas.microsoft.com/office/drawing/2014/main" id="{7D1F92A0-D228-7DF5-06BE-8A0456A2F0D8}"/>
              </a:ext>
            </a:extLst>
          </p:cNvPr>
          <p:cNvPicPr>
            <a:picLocks noChangeAspect="1"/>
          </p:cNvPicPr>
          <p:nvPr/>
        </p:nvPicPr>
        <p:blipFill>
          <a:blip r:embed="rId2"/>
          <a:stretch>
            <a:fillRect/>
          </a:stretch>
        </p:blipFill>
        <p:spPr>
          <a:xfrm>
            <a:off x="2938462" y="333375"/>
            <a:ext cx="6315075" cy="4972050"/>
          </a:xfrm>
          <a:prstGeom prst="rect">
            <a:avLst/>
          </a:prstGeom>
        </p:spPr>
      </p:pic>
      <p:cxnSp>
        <p:nvCxnSpPr>
          <p:cNvPr id="4" name="Straight Arrow Connector 3">
            <a:extLst>
              <a:ext uri="{FF2B5EF4-FFF2-40B4-BE49-F238E27FC236}">
                <a16:creationId xmlns:a16="http://schemas.microsoft.com/office/drawing/2014/main" id="{4D413025-AF63-F5AF-C622-ECA297D690D8}"/>
              </a:ext>
            </a:extLst>
          </p:cNvPr>
          <p:cNvCxnSpPr/>
          <p:nvPr/>
        </p:nvCxnSpPr>
        <p:spPr>
          <a:xfrm>
            <a:off x="2303929" y="2649071"/>
            <a:ext cx="2796987" cy="101301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BA6C557C-AC5F-714D-8F90-9EA979C71F13}"/>
              </a:ext>
            </a:extLst>
          </p:cNvPr>
          <p:cNvSpPr/>
          <p:nvPr/>
        </p:nvSpPr>
        <p:spPr>
          <a:xfrm>
            <a:off x="5174073" y="3320815"/>
            <a:ext cx="986117" cy="1228164"/>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875E0674-34EA-C172-10E5-0699418765EE}"/>
              </a:ext>
            </a:extLst>
          </p:cNvPr>
          <p:cNvSpPr txBox="1"/>
          <p:nvPr/>
        </p:nvSpPr>
        <p:spPr>
          <a:xfrm>
            <a:off x="972615" y="2282569"/>
            <a:ext cx="146124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400">
                <a:latin typeface="Arial Rounded MT Bold"/>
              </a:rPr>
              <a:t>AGENT</a:t>
            </a:r>
          </a:p>
        </p:txBody>
      </p:sp>
      <p:sp>
        <p:nvSpPr>
          <p:cNvPr id="2" name="TextBox 1">
            <a:extLst>
              <a:ext uri="{FF2B5EF4-FFF2-40B4-BE49-F238E27FC236}">
                <a16:creationId xmlns:a16="http://schemas.microsoft.com/office/drawing/2014/main" id="{A707B671-05CF-849A-45E9-4589C14B7485}"/>
              </a:ext>
            </a:extLst>
          </p:cNvPr>
          <p:cNvSpPr txBox="1"/>
          <p:nvPr/>
        </p:nvSpPr>
        <p:spPr>
          <a:xfrm>
            <a:off x="9933668" y="507114"/>
            <a:ext cx="159571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400" b="1">
                <a:latin typeface="Arial Rounded MT Bold"/>
                <a:ea typeface="+mn-lt"/>
                <a:cs typeface="+mn-lt"/>
              </a:rPr>
              <a:t>ACTIONS</a:t>
            </a:r>
            <a:endParaRPr lang="en-US" sz="2400" b="1">
              <a:latin typeface="Arial Rounded MT Bold"/>
            </a:endParaRPr>
          </a:p>
        </p:txBody>
      </p:sp>
      <p:sp>
        <p:nvSpPr>
          <p:cNvPr id="7" name="TextBox 6">
            <a:extLst>
              <a:ext uri="{FF2B5EF4-FFF2-40B4-BE49-F238E27FC236}">
                <a16:creationId xmlns:a16="http://schemas.microsoft.com/office/drawing/2014/main" id="{D65FB0BA-94B4-8E90-4ADA-66C8B2B59FB6}"/>
              </a:ext>
            </a:extLst>
          </p:cNvPr>
          <p:cNvSpPr txBox="1"/>
          <p:nvPr/>
        </p:nvSpPr>
        <p:spPr>
          <a:xfrm>
            <a:off x="9932783" y="960773"/>
            <a:ext cx="147375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Key Arrows </a:t>
            </a:r>
            <a:endParaRPr lang="en-US"/>
          </a:p>
          <a:p>
            <a:endParaRPr lang="en-GB"/>
          </a:p>
        </p:txBody>
      </p:sp>
      <p:cxnSp>
        <p:nvCxnSpPr>
          <p:cNvPr id="8" name="Straight Arrow Connector 7">
            <a:extLst>
              <a:ext uri="{FF2B5EF4-FFF2-40B4-BE49-F238E27FC236}">
                <a16:creationId xmlns:a16="http://schemas.microsoft.com/office/drawing/2014/main" id="{C3E972F9-79A7-E3F6-2AAC-D2BFBC471BFA}"/>
              </a:ext>
            </a:extLst>
          </p:cNvPr>
          <p:cNvCxnSpPr/>
          <p:nvPr/>
        </p:nvCxnSpPr>
        <p:spPr>
          <a:xfrm flipH="1" flipV="1">
            <a:off x="10084735" y="1357593"/>
            <a:ext cx="8964" cy="2241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8E97992-18AB-9D9A-866B-8A7FCC45F6B9}"/>
              </a:ext>
            </a:extLst>
          </p:cNvPr>
          <p:cNvCxnSpPr>
            <a:cxnSpLocks/>
          </p:cNvCxnSpPr>
          <p:nvPr/>
        </p:nvCxnSpPr>
        <p:spPr>
          <a:xfrm flipV="1">
            <a:off x="10488146" y="1456205"/>
            <a:ext cx="21515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06EEA2D-551F-F12F-836F-496D0F1DD63D}"/>
              </a:ext>
            </a:extLst>
          </p:cNvPr>
          <p:cNvCxnSpPr>
            <a:cxnSpLocks/>
          </p:cNvCxnSpPr>
          <p:nvPr/>
        </p:nvCxnSpPr>
        <p:spPr>
          <a:xfrm flipH="1" flipV="1">
            <a:off x="10783981" y="1456205"/>
            <a:ext cx="26894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DA3C88C-FA6A-9827-94A2-5CC740B507E8}"/>
              </a:ext>
            </a:extLst>
          </p:cNvPr>
          <p:cNvCxnSpPr>
            <a:cxnSpLocks/>
          </p:cNvCxnSpPr>
          <p:nvPr/>
        </p:nvCxnSpPr>
        <p:spPr>
          <a:xfrm>
            <a:off x="10326781" y="1366557"/>
            <a:ext cx="8965" cy="2241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744B72E-0432-C94D-AD61-BCB737209D12}"/>
              </a:ext>
            </a:extLst>
          </p:cNvPr>
          <p:cNvSpPr txBox="1"/>
          <p:nvPr/>
        </p:nvSpPr>
        <p:spPr>
          <a:xfrm>
            <a:off x="9995536" y="1713808"/>
            <a:ext cx="147375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Space (Jump)</a:t>
            </a:r>
            <a:endParaRPr lang="en-US"/>
          </a:p>
          <a:p>
            <a:endParaRPr lang="en-GB"/>
          </a:p>
        </p:txBody>
      </p:sp>
      <p:sp>
        <p:nvSpPr>
          <p:cNvPr id="13" name="TextBox 12">
            <a:extLst>
              <a:ext uri="{FF2B5EF4-FFF2-40B4-BE49-F238E27FC236}">
                <a16:creationId xmlns:a16="http://schemas.microsoft.com/office/drawing/2014/main" id="{47C413AD-175A-DB78-5DBC-E05F0AE29B8B}"/>
              </a:ext>
            </a:extLst>
          </p:cNvPr>
          <p:cNvSpPr txBox="1"/>
          <p:nvPr/>
        </p:nvSpPr>
        <p:spPr>
          <a:xfrm>
            <a:off x="10040359" y="2179973"/>
            <a:ext cx="147375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Shoot</a:t>
            </a:r>
            <a:endParaRPr lang="en-US"/>
          </a:p>
          <a:p>
            <a:endParaRPr lang="en-GB"/>
          </a:p>
        </p:txBody>
      </p:sp>
      <p:sp>
        <p:nvSpPr>
          <p:cNvPr id="14" name="TextBox 13">
            <a:extLst>
              <a:ext uri="{FF2B5EF4-FFF2-40B4-BE49-F238E27FC236}">
                <a16:creationId xmlns:a16="http://schemas.microsoft.com/office/drawing/2014/main" id="{015C95CE-0C9D-99A6-6425-2F69204E29C7}"/>
              </a:ext>
            </a:extLst>
          </p:cNvPr>
          <p:cNvSpPr txBox="1"/>
          <p:nvPr/>
        </p:nvSpPr>
        <p:spPr>
          <a:xfrm>
            <a:off x="10049323" y="2646138"/>
            <a:ext cx="193991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Use Special Power</a:t>
            </a:r>
          </a:p>
          <a:p>
            <a:endParaRPr lang="en-GB"/>
          </a:p>
        </p:txBody>
      </p:sp>
      <p:cxnSp>
        <p:nvCxnSpPr>
          <p:cNvPr id="15" name="Straight Arrow Connector 14">
            <a:extLst>
              <a:ext uri="{FF2B5EF4-FFF2-40B4-BE49-F238E27FC236}">
                <a16:creationId xmlns:a16="http://schemas.microsoft.com/office/drawing/2014/main" id="{CEBE7E38-9BC9-ED16-7D6B-5EC3870ACF0B}"/>
              </a:ext>
            </a:extLst>
          </p:cNvPr>
          <p:cNvCxnSpPr>
            <a:cxnSpLocks/>
          </p:cNvCxnSpPr>
          <p:nvPr/>
        </p:nvCxnSpPr>
        <p:spPr>
          <a:xfrm flipH="1" flipV="1">
            <a:off x="9377080" y="3805517"/>
            <a:ext cx="770967" cy="77096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6F08369-4202-3580-8D98-7D63C88D0F80}"/>
              </a:ext>
            </a:extLst>
          </p:cNvPr>
          <p:cNvSpPr txBox="1"/>
          <p:nvPr/>
        </p:nvSpPr>
        <p:spPr>
          <a:xfrm>
            <a:off x="9471156" y="4649250"/>
            <a:ext cx="251011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400">
                <a:latin typeface="Arial Rounded MT Bold"/>
              </a:rPr>
              <a:t>ENVIRONMENT</a:t>
            </a:r>
          </a:p>
        </p:txBody>
      </p:sp>
      <p:sp>
        <p:nvSpPr>
          <p:cNvPr id="18" name="Rectangle 17">
            <a:extLst>
              <a:ext uri="{FF2B5EF4-FFF2-40B4-BE49-F238E27FC236}">
                <a16:creationId xmlns:a16="http://schemas.microsoft.com/office/drawing/2014/main" id="{B7CB357D-9978-30A7-3B27-3A6B487755DB}"/>
              </a:ext>
            </a:extLst>
          </p:cNvPr>
          <p:cNvSpPr/>
          <p:nvPr/>
        </p:nvSpPr>
        <p:spPr>
          <a:xfrm>
            <a:off x="2941861" y="335568"/>
            <a:ext cx="6311152" cy="4975410"/>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43EB8231-7EFC-E7C3-8A1C-1D23EDEB7479}"/>
              </a:ext>
            </a:extLst>
          </p:cNvPr>
          <p:cNvSpPr/>
          <p:nvPr/>
        </p:nvSpPr>
        <p:spPr>
          <a:xfrm>
            <a:off x="5308542" y="613473"/>
            <a:ext cx="1757082" cy="304801"/>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6C3C9592-8803-6194-06C5-62F506A5CEF2}"/>
              </a:ext>
            </a:extLst>
          </p:cNvPr>
          <p:cNvSpPr txBox="1"/>
          <p:nvPr/>
        </p:nvSpPr>
        <p:spPr>
          <a:xfrm>
            <a:off x="506450" y="373086"/>
            <a:ext cx="16763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400">
                <a:latin typeface="Arial Rounded MT Bold"/>
              </a:rPr>
              <a:t>REWARD</a:t>
            </a:r>
            <a:endParaRPr lang="en-US"/>
          </a:p>
        </p:txBody>
      </p:sp>
      <p:cxnSp>
        <p:nvCxnSpPr>
          <p:cNvPr id="21" name="Straight Arrow Connector 20">
            <a:extLst>
              <a:ext uri="{FF2B5EF4-FFF2-40B4-BE49-F238E27FC236}">
                <a16:creationId xmlns:a16="http://schemas.microsoft.com/office/drawing/2014/main" id="{505BBB6C-1D28-3174-D75D-786DB38CE534}"/>
              </a:ext>
            </a:extLst>
          </p:cNvPr>
          <p:cNvCxnSpPr>
            <a:cxnSpLocks/>
          </p:cNvCxnSpPr>
          <p:nvPr/>
        </p:nvCxnSpPr>
        <p:spPr>
          <a:xfrm>
            <a:off x="2187388" y="614082"/>
            <a:ext cx="2958351" cy="10757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5003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video game screen with a blue character running through a brick building&#10;&#10;Description automatically generated">
            <a:extLst>
              <a:ext uri="{FF2B5EF4-FFF2-40B4-BE49-F238E27FC236}">
                <a16:creationId xmlns:a16="http://schemas.microsoft.com/office/drawing/2014/main" id="{7D1F92A0-D228-7DF5-06BE-8A0456A2F0D8}"/>
              </a:ext>
            </a:extLst>
          </p:cNvPr>
          <p:cNvPicPr>
            <a:picLocks noChangeAspect="1"/>
          </p:cNvPicPr>
          <p:nvPr/>
        </p:nvPicPr>
        <p:blipFill>
          <a:blip r:embed="rId2"/>
          <a:stretch>
            <a:fillRect/>
          </a:stretch>
        </p:blipFill>
        <p:spPr>
          <a:xfrm>
            <a:off x="2938462" y="333375"/>
            <a:ext cx="6315075" cy="4972050"/>
          </a:xfrm>
          <a:prstGeom prst="rect">
            <a:avLst/>
          </a:prstGeom>
        </p:spPr>
      </p:pic>
      <p:cxnSp>
        <p:nvCxnSpPr>
          <p:cNvPr id="4" name="Straight Arrow Connector 3">
            <a:extLst>
              <a:ext uri="{FF2B5EF4-FFF2-40B4-BE49-F238E27FC236}">
                <a16:creationId xmlns:a16="http://schemas.microsoft.com/office/drawing/2014/main" id="{4D413025-AF63-F5AF-C622-ECA297D690D8}"/>
              </a:ext>
            </a:extLst>
          </p:cNvPr>
          <p:cNvCxnSpPr/>
          <p:nvPr/>
        </p:nvCxnSpPr>
        <p:spPr>
          <a:xfrm>
            <a:off x="2303929" y="2649071"/>
            <a:ext cx="2796987" cy="101301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BA6C557C-AC5F-714D-8F90-9EA979C71F13}"/>
              </a:ext>
            </a:extLst>
          </p:cNvPr>
          <p:cNvSpPr/>
          <p:nvPr/>
        </p:nvSpPr>
        <p:spPr>
          <a:xfrm>
            <a:off x="5174073" y="3320815"/>
            <a:ext cx="986117" cy="1228164"/>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875E0674-34EA-C172-10E5-0699418765EE}"/>
              </a:ext>
            </a:extLst>
          </p:cNvPr>
          <p:cNvSpPr txBox="1"/>
          <p:nvPr/>
        </p:nvSpPr>
        <p:spPr>
          <a:xfrm>
            <a:off x="972615" y="2282569"/>
            <a:ext cx="146124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400">
                <a:latin typeface="Arial Rounded MT Bold"/>
              </a:rPr>
              <a:t>AGENT</a:t>
            </a:r>
          </a:p>
        </p:txBody>
      </p:sp>
      <p:sp>
        <p:nvSpPr>
          <p:cNvPr id="2" name="TextBox 1">
            <a:extLst>
              <a:ext uri="{FF2B5EF4-FFF2-40B4-BE49-F238E27FC236}">
                <a16:creationId xmlns:a16="http://schemas.microsoft.com/office/drawing/2014/main" id="{A707B671-05CF-849A-45E9-4589C14B7485}"/>
              </a:ext>
            </a:extLst>
          </p:cNvPr>
          <p:cNvSpPr txBox="1"/>
          <p:nvPr/>
        </p:nvSpPr>
        <p:spPr>
          <a:xfrm>
            <a:off x="9933668" y="507114"/>
            <a:ext cx="159571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400" b="1">
                <a:latin typeface="Arial Rounded MT Bold"/>
                <a:ea typeface="+mn-lt"/>
                <a:cs typeface="+mn-lt"/>
              </a:rPr>
              <a:t>ACTIONS</a:t>
            </a:r>
            <a:endParaRPr lang="en-US" sz="2400" b="1">
              <a:latin typeface="Arial Rounded MT Bold"/>
            </a:endParaRPr>
          </a:p>
        </p:txBody>
      </p:sp>
      <p:sp>
        <p:nvSpPr>
          <p:cNvPr id="7" name="TextBox 6">
            <a:extLst>
              <a:ext uri="{FF2B5EF4-FFF2-40B4-BE49-F238E27FC236}">
                <a16:creationId xmlns:a16="http://schemas.microsoft.com/office/drawing/2014/main" id="{D65FB0BA-94B4-8E90-4ADA-66C8B2B59FB6}"/>
              </a:ext>
            </a:extLst>
          </p:cNvPr>
          <p:cNvSpPr txBox="1"/>
          <p:nvPr/>
        </p:nvSpPr>
        <p:spPr>
          <a:xfrm>
            <a:off x="9932783" y="960773"/>
            <a:ext cx="147375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Key Arrows </a:t>
            </a:r>
            <a:endParaRPr lang="en-US"/>
          </a:p>
          <a:p>
            <a:endParaRPr lang="en-GB"/>
          </a:p>
        </p:txBody>
      </p:sp>
      <p:cxnSp>
        <p:nvCxnSpPr>
          <p:cNvPr id="8" name="Straight Arrow Connector 7">
            <a:extLst>
              <a:ext uri="{FF2B5EF4-FFF2-40B4-BE49-F238E27FC236}">
                <a16:creationId xmlns:a16="http://schemas.microsoft.com/office/drawing/2014/main" id="{C3E972F9-79A7-E3F6-2AAC-D2BFBC471BFA}"/>
              </a:ext>
            </a:extLst>
          </p:cNvPr>
          <p:cNvCxnSpPr/>
          <p:nvPr/>
        </p:nvCxnSpPr>
        <p:spPr>
          <a:xfrm flipH="1" flipV="1">
            <a:off x="10084735" y="1357593"/>
            <a:ext cx="8964" cy="2241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8E97992-18AB-9D9A-866B-8A7FCC45F6B9}"/>
              </a:ext>
            </a:extLst>
          </p:cNvPr>
          <p:cNvCxnSpPr>
            <a:cxnSpLocks/>
          </p:cNvCxnSpPr>
          <p:nvPr/>
        </p:nvCxnSpPr>
        <p:spPr>
          <a:xfrm flipV="1">
            <a:off x="10488146" y="1456205"/>
            <a:ext cx="21515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06EEA2D-551F-F12F-836F-496D0F1DD63D}"/>
              </a:ext>
            </a:extLst>
          </p:cNvPr>
          <p:cNvCxnSpPr>
            <a:cxnSpLocks/>
          </p:cNvCxnSpPr>
          <p:nvPr/>
        </p:nvCxnSpPr>
        <p:spPr>
          <a:xfrm flipH="1" flipV="1">
            <a:off x="10783981" y="1456205"/>
            <a:ext cx="26894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DA3C88C-FA6A-9827-94A2-5CC740B507E8}"/>
              </a:ext>
            </a:extLst>
          </p:cNvPr>
          <p:cNvCxnSpPr>
            <a:cxnSpLocks/>
          </p:cNvCxnSpPr>
          <p:nvPr/>
        </p:nvCxnSpPr>
        <p:spPr>
          <a:xfrm>
            <a:off x="10326781" y="1366557"/>
            <a:ext cx="8965" cy="2241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744B72E-0432-C94D-AD61-BCB737209D12}"/>
              </a:ext>
            </a:extLst>
          </p:cNvPr>
          <p:cNvSpPr txBox="1"/>
          <p:nvPr/>
        </p:nvSpPr>
        <p:spPr>
          <a:xfrm>
            <a:off x="9995536" y="1713808"/>
            <a:ext cx="147375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Space (Jump)</a:t>
            </a:r>
            <a:endParaRPr lang="en-US"/>
          </a:p>
          <a:p>
            <a:endParaRPr lang="en-GB"/>
          </a:p>
        </p:txBody>
      </p:sp>
      <p:sp>
        <p:nvSpPr>
          <p:cNvPr id="13" name="TextBox 12">
            <a:extLst>
              <a:ext uri="{FF2B5EF4-FFF2-40B4-BE49-F238E27FC236}">
                <a16:creationId xmlns:a16="http://schemas.microsoft.com/office/drawing/2014/main" id="{47C413AD-175A-DB78-5DBC-E05F0AE29B8B}"/>
              </a:ext>
            </a:extLst>
          </p:cNvPr>
          <p:cNvSpPr txBox="1"/>
          <p:nvPr/>
        </p:nvSpPr>
        <p:spPr>
          <a:xfrm>
            <a:off x="10040359" y="2179973"/>
            <a:ext cx="147375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Shoot</a:t>
            </a:r>
            <a:endParaRPr lang="en-US"/>
          </a:p>
          <a:p>
            <a:endParaRPr lang="en-GB"/>
          </a:p>
        </p:txBody>
      </p:sp>
      <p:sp>
        <p:nvSpPr>
          <p:cNvPr id="14" name="TextBox 13">
            <a:extLst>
              <a:ext uri="{FF2B5EF4-FFF2-40B4-BE49-F238E27FC236}">
                <a16:creationId xmlns:a16="http://schemas.microsoft.com/office/drawing/2014/main" id="{015C95CE-0C9D-99A6-6425-2F69204E29C7}"/>
              </a:ext>
            </a:extLst>
          </p:cNvPr>
          <p:cNvSpPr txBox="1"/>
          <p:nvPr/>
        </p:nvSpPr>
        <p:spPr>
          <a:xfrm>
            <a:off x="10049323" y="2646138"/>
            <a:ext cx="193991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Use Special Power</a:t>
            </a:r>
          </a:p>
          <a:p>
            <a:endParaRPr lang="en-GB"/>
          </a:p>
        </p:txBody>
      </p:sp>
      <p:cxnSp>
        <p:nvCxnSpPr>
          <p:cNvPr id="15" name="Straight Arrow Connector 14">
            <a:extLst>
              <a:ext uri="{FF2B5EF4-FFF2-40B4-BE49-F238E27FC236}">
                <a16:creationId xmlns:a16="http://schemas.microsoft.com/office/drawing/2014/main" id="{CEBE7E38-9BC9-ED16-7D6B-5EC3870ACF0B}"/>
              </a:ext>
            </a:extLst>
          </p:cNvPr>
          <p:cNvCxnSpPr>
            <a:cxnSpLocks/>
          </p:cNvCxnSpPr>
          <p:nvPr/>
        </p:nvCxnSpPr>
        <p:spPr>
          <a:xfrm flipH="1" flipV="1">
            <a:off x="9377080" y="3805517"/>
            <a:ext cx="770967" cy="77096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6F08369-4202-3580-8D98-7D63C88D0F80}"/>
              </a:ext>
            </a:extLst>
          </p:cNvPr>
          <p:cNvSpPr txBox="1"/>
          <p:nvPr/>
        </p:nvSpPr>
        <p:spPr>
          <a:xfrm>
            <a:off x="9471156" y="4649250"/>
            <a:ext cx="251011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400">
                <a:latin typeface="Arial Rounded MT Bold"/>
              </a:rPr>
              <a:t>ENVIRONMENT</a:t>
            </a:r>
          </a:p>
        </p:txBody>
      </p:sp>
      <p:sp>
        <p:nvSpPr>
          <p:cNvPr id="18" name="Rectangle 17">
            <a:extLst>
              <a:ext uri="{FF2B5EF4-FFF2-40B4-BE49-F238E27FC236}">
                <a16:creationId xmlns:a16="http://schemas.microsoft.com/office/drawing/2014/main" id="{B7CB357D-9978-30A7-3B27-3A6B487755DB}"/>
              </a:ext>
            </a:extLst>
          </p:cNvPr>
          <p:cNvSpPr/>
          <p:nvPr/>
        </p:nvSpPr>
        <p:spPr>
          <a:xfrm>
            <a:off x="2941861" y="335568"/>
            <a:ext cx="6311152" cy="4975410"/>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43EB8231-7EFC-E7C3-8A1C-1D23EDEB7479}"/>
              </a:ext>
            </a:extLst>
          </p:cNvPr>
          <p:cNvSpPr/>
          <p:nvPr/>
        </p:nvSpPr>
        <p:spPr>
          <a:xfrm>
            <a:off x="5308542" y="613473"/>
            <a:ext cx="1757082" cy="304801"/>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6C3C9592-8803-6194-06C5-62F506A5CEF2}"/>
              </a:ext>
            </a:extLst>
          </p:cNvPr>
          <p:cNvSpPr txBox="1"/>
          <p:nvPr/>
        </p:nvSpPr>
        <p:spPr>
          <a:xfrm>
            <a:off x="506450" y="373086"/>
            <a:ext cx="16763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400">
                <a:latin typeface="Arial Rounded MT Bold"/>
              </a:rPr>
              <a:t>REWARD</a:t>
            </a:r>
            <a:endParaRPr lang="en-US"/>
          </a:p>
        </p:txBody>
      </p:sp>
      <p:cxnSp>
        <p:nvCxnSpPr>
          <p:cNvPr id="21" name="Straight Arrow Connector 20">
            <a:extLst>
              <a:ext uri="{FF2B5EF4-FFF2-40B4-BE49-F238E27FC236}">
                <a16:creationId xmlns:a16="http://schemas.microsoft.com/office/drawing/2014/main" id="{505BBB6C-1D28-3174-D75D-786DB38CE534}"/>
              </a:ext>
            </a:extLst>
          </p:cNvPr>
          <p:cNvCxnSpPr>
            <a:cxnSpLocks/>
          </p:cNvCxnSpPr>
          <p:nvPr/>
        </p:nvCxnSpPr>
        <p:spPr>
          <a:xfrm>
            <a:off x="2187388" y="614082"/>
            <a:ext cx="2958351" cy="10757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3091296-8458-E5F1-56C8-DF14ADCDB12B}"/>
              </a:ext>
            </a:extLst>
          </p:cNvPr>
          <p:cNvSpPr/>
          <p:nvPr/>
        </p:nvSpPr>
        <p:spPr>
          <a:xfrm>
            <a:off x="3336306" y="828625"/>
            <a:ext cx="233083" cy="1246095"/>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59B8AFC6-78EC-CF10-6CB1-7C668B0A9191}"/>
              </a:ext>
            </a:extLst>
          </p:cNvPr>
          <p:cNvSpPr txBox="1"/>
          <p:nvPr/>
        </p:nvSpPr>
        <p:spPr>
          <a:xfrm>
            <a:off x="551273" y="1054403"/>
            <a:ext cx="16763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400">
                <a:latin typeface="Arial Rounded MT Bold"/>
              </a:rPr>
              <a:t>HEALTH</a:t>
            </a:r>
          </a:p>
        </p:txBody>
      </p:sp>
      <p:cxnSp>
        <p:nvCxnSpPr>
          <p:cNvPr id="23" name="Straight Arrow Connector 22">
            <a:extLst>
              <a:ext uri="{FF2B5EF4-FFF2-40B4-BE49-F238E27FC236}">
                <a16:creationId xmlns:a16="http://schemas.microsoft.com/office/drawing/2014/main" id="{F0F53014-C1A8-1562-1B3C-4F5A0D826B7B}"/>
              </a:ext>
            </a:extLst>
          </p:cNvPr>
          <p:cNvCxnSpPr>
            <a:cxnSpLocks/>
          </p:cNvCxnSpPr>
          <p:nvPr/>
        </p:nvCxnSpPr>
        <p:spPr>
          <a:xfrm>
            <a:off x="2052917" y="1295399"/>
            <a:ext cx="1075763" cy="7171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6213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video game&#10;&#10;Description automatically generated">
            <a:extLst>
              <a:ext uri="{FF2B5EF4-FFF2-40B4-BE49-F238E27FC236}">
                <a16:creationId xmlns:a16="http://schemas.microsoft.com/office/drawing/2014/main" id="{FA4D7E0D-21D5-FE17-A1A6-90B982FF319A}"/>
              </a:ext>
            </a:extLst>
          </p:cNvPr>
          <p:cNvPicPr>
            <a:picLocks noChangeAspect="1"/>
          </p:cNvPicPr>
          <p:nvPr/>
        </p:nvPicPr>
        <p:blipFill>
          <a:blip r:embed="rId2"/>
          <a:stretch>
            <a:fillRect/>
          </a:stretch>
        </p:blipFill>
        <p:spPr>
          <a:xfrm>
            <a:off x="3140170" y="1085850"/>
            <a:ext cx="5270889" cy="4114800"/>
          </a:xfrm>
          <a:prstGeom prst="rect">
            <a:avLst/>
          </a:prstGeom>
        </p:spPr>
      </p:pic>
      <p:sp>
        <p:nvSpPr>
          <p:cNvPr id="4" name="Rectangle 3">
            <a:extLst>
              <a:ext uri="{FF2B5EF4-FFF2-40B4-BE49-F238E27FC236}">
                <a16:creationId xmlns:a16="http://schemas.microsoft.com/office/drawing/2014/main" id="{E5349848-646B-F21B-F93F-067F17EC107E}"/>
              </a:ext>
            </a:extLst>
          </p:cNvPr>
          <p:cNvSpPr/>
          <p:nvPr/>
        </p:nvSpPr>
        <p:spPr>
          <a:xfrm>
            <a:off x="4689164" y="3294837"/>
            <a:ext cx="405958" cy="362256"/>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DD81E824-DB6D-9493-65D2-E1C2F57AC845}"/>
              </a:ext>
            </a:extLst>
          </p:cNvPr>
          <p:cNvSpPr/>
          <p:nvPr/>
        </p:nvSpPr>
        <p:spPr>
          <a:xfrm>
            <a:off x="3624095" y="3338132"/>
            <a:ext cx="405958" cy="362256"/>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BEAB1F05-DA79-1A73-559A-334DFA007EF2}"/>
              </a:ext>
            </a:extLst>
          </p:cNvPr>
          <p:cNvSpPr/>
          <p:nvPr/>
        </p:nvSpPr>
        <p:spPr>
          <a:xfrm>
            <a:off x="5416528" y="2766632"/>
            <a:ext cx="405958" cy="362256"/>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B2B681FE-7D13-F40C-BB0D-98880A53E53A}"/>
              </a:ext>
            </a:extLst>
          </p:cNvPr>
          <p:cNvSpPr/>
          <p:nvPr/>
        </p:nvSpPr>
        <p:spPr>
          <a:xfrm>
            <a:off x="4334141" y="2221109"/>
            <a:ext cx="405958" cy="362256"/>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Arrow Connector 8">
            <a:extLst>
              <a:ext uri="{FF2B5EF4-FFF2-40B4-BE49-F238E27FC236}">
                <a16:creationId xmlns:a16="http://schemas.microsoft.com/office/drawing/2014/main" id="{5070431C-6A98-24D2-10F2-CCFEDB52DAEF}"/>
              </a:ext>
            </a:extLst>
          </p:cNvPr>
          <p:cNvCxnSpPr/>
          <p:nvPr/>
        </p:nvCxnSpPr>
        <p:spPr>
          <a:xfrm>
            <a:off x="2018179" y="2986775"/>
            <a:ext cx="1558737" cy="48480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9DC8979-B2D7-B433-BC58-97DAAE7D7973}"/>
              </a:ext>
            </a:extLst>
          </p:cNvPr>
          <p:cNvSpPr txBox="1"/>
          <p:nvPr/>
        </p:nvSpPr>
        <p:spPr>
          <a:xfrm>
            <a:off x="730160" y="2637592"/>
            <a:ext cx="146124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400">
                <a:latin typeface="Arial Rounded MT Bold"/>
              </a:rPr>
              <a:t>ENEMY</a:t>
            </a:r>
          </a:p>
        </p:txBody>
      </p:sp>
    </p:spTree>
    <p:extLst>
      <p:ext uri="{BB962C8B-B14F-4D97-AF65-F5344CB8AC3E}">
        <p14:creationId xmlns:p14="http://schemas.microsoft.com/office/powerpoint/2010/main" val="3926073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video game&#10;&#10;Description automatically generated">
            <a:extLst>
              <a:ext uri="{FF2B5EF4-FFF2-40B4-BE49-F238E27FC236}">
                <a16:creationId xmlns:a16="http://schemas.microsoft.com/office/drawing/2014/main" id="{BFB8DBDA-C322-C911-4300-0FC730FF9AF4}"/>
              </a:ext>
            </a:extLst>
          </p:cNvPr>
          <p:cNvPicPr>
            <a:picLocks noChangeAspect="1"/>
          </p:cNvPicPr>
          <p:nvPr/>
        </p:nvPicPr>
        <p:blipFill>
          <a:blip r:embed="rId2"/>
          <a:stretch>
            <a:fillRect/>
          </a:stretch>
        </p:blipFill>
        <p:spPr>
          <a:xfrm>
            <a:off x="3121308" y="981941"/>
            <a:ext cx="5273976" cy="4114800"/>
          </a:xfrm>
          <a:prstGeom prst="rect">
            <a:avLst/>
          </a:prstGeom>
        </p:spPr>
      </p:pic>
      <p:sp>
        <p:nvSpPr>
          <p:cNvPr id="4" name="Rectangle 3">
            <a:extLst>
              <a:ext uri="{FF2B5EF4-FFF2-40B4-BE49-F238E27FC236}">
                <a16:creationId xmlns:a16="http://schemas.microsoft.com/office/drawing/2014/main" id="{AB14EBAA-1C5F-4475-949D-56AFCF50A7E0}"/>
              </a:ext>
            </a:extLst>
          </p:cNvPr>
          <p:cNvSpPr/>
          <p:nvPr/>
        </p:nvSpPr>
        <p:spPr>
          <a:xfrm>
            <a:off x="6819300" y="3727793"/>
            <a:ext cx="709027" cy="942414"/>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Arrow Connector 5">
            <a:extLst>
              <a:ext uri="{FF2B5EF4-FFF2-40B4-BE49-F238E27FC236}">
                <a16:creationId xmlns:a16="http://schemas.microsoft.com/office/drawing/2014/main" id="{427632A9-B21D-77ED-780F-E89B1847481E}"/>
              </a:ext>
            </a:extLst>
          </p:cNvPr>
          <p:cNvCxnSpPr/>
          <p:nvPr/>
        </p:nvCxnSpPr>
        <p:spPr>
          <a:xfrm flipH="1">
            <a:off x="7567164" y="2791609"/>
            <a:ext cx="1359376" cy="98703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3E710A9-CCC2-7A15-D839-0DA8192B3298}"/>
              </a:ext>
            </a:extLst>
          </p:cNvPr>
          <p:cNvSpPr txBox="1"/>
          <p:nvPr/>
        </p:nvSpPr>
        <p:spPr>
          <a:xfrm>
            <a:off x="8946120" y="2416115"/>
            <a:ext cx="146124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400">
                <a:latin typeface="Arial Rounded MT Bold"/>
              </a:rPr>
              <a:t>BOSS</a:t>
            </a:r>
          </a:p>
        </p:txBody>
      </p:sp>
    </p:spTree>
    <p:extLst>
      <p:ext uri="{BB962C8B-B14F-4D97-AF65-F5344CB8AC3E}">
        <p14:creationId xmlns:p14="http://schemas.microsoft.com/office/powerpoint/2010/main" val="2031738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A4C5D-E706-C1E0-31C8-E36BEA11C268}"/>
              </a:ext>
            </a:extLst>
          </p:cNvPr>
          <p:cNvSpPr>
            <a:spLocks noGrp="1"/>
          </p:cNvSpPr>
          <p:nvPr>
            <p:ph type="title"/>
          </p:nvPr>
        </p:nvSpPr>
        <p:spPr>
          <a:xfrm>
            <a:off x="1454239" y="2356765"/>
            <a:ext cx="8643154" cy="1287315"/>
          </a:xfrm>
        </p:spPr>
        <p:txBody>
          <a:bodyPr/>
          <a:lstStyle/>
          <a:p>
            <a:r>
              <a:rPr lang="en-GB" b="1">
                <a:latin typeface="Arial Rounded MT Bold"/>
              </a:rPr>
              <a:t>WHAT WE EMPLOY AND WHY</a:t>
            </a:r>
          </a:p>
        </p:txBody>
      </p:sp>
    </p:spTree>
    <p:extLst>
      <p:ext uri="{BB962C8B-B14F-4D97-AF65-F5344CB8AC3E}">
        <p14:creationId xmlns:p14="http://schemas.microsoft.com/office/powerpoint/2010/main" val="2448648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6115F-7BA9-9FEB-222B-8B5D70CB3B43}"/>
              </a:ext>
            </a:extLst>
          </p:cNvPr>
          <p:cNvSpPr>
            <a:spLocks noGrp="1"/>
          </p:cNvSpPr>
          <p:nvPr>
            <p:ph type="title"/>
          </p:nvPr>
        </p:nvSpPr>
        <p:spPr/>
        <p:txBody>
          <a:bodyPr/>
          <a:lstStyle/>
          <a:p>
            <a:r>
              <a:rPr lang="en-GB">
                <a:latin typeface="Arial Rounded MT Bold"/>
              </a:rPr>
              <a:t>PREPROCESSING</a:t>
            </a:r>
            <a:endParaRPr lang="en-US"/>
          </a:p>
        </p:txBody>
      </p:sp>
      <p:sp>
        <p:nvSpPr>
          <p:cNvPr id="3" name="Content Placeholder 2">
            <a:extLst>
              <a:ext uri="{FF2B5EF4-FFF2-40B4-BE49-F238E27FC236}">
                <a16:creationId xmlns:a16="http://schemas.microsoft.com/office/drawing/2014/main" id="{9E3050F8-D502-C605-DC67-6957762AC7F7}"/>
              </a:ext>
            </a:extLst>
          </p:cNvPr>
          <p:cNvSpPr>
            <a:spLocks noGrp="1"/>
          </p:cNvSpPr>
          <p:nvPr>
            <p:ph idx="1"/>
          </p:nvPr>
        </p:nvSpPr>
        <p:spPr/>
        <p:txBody>
          <a:bodyPr>
            <a:normAutofit lnSpcReduction="10000"/>
          </a:bodyPr>
          <a:lstStyle/>
          <a:p>
            <a:r>
              <a:rPr lang="en-GB"/>
              <a:t>Every good RL model needs to be fed with quality and low in memory data. The more concise and precise the data are, the more performant and reliable our Deep RL model will be.</a:t>
            </a:r>
          </a:p>
          <a:p>
            <a:r>
              <a:rPr lang="en-GB"/>
              <a:t>Out observation will be comprised of a stack of the latest 4 frames for our model to be able to detect motion in our agent and be able to learn the patterns of the enemies. Since our images are made in the RGB channels and have pretty large dimensions, we will grayscale and rescale them such that the amount of memory is much less than the initial one. We will also use frame-skipping in order to reduce the amount of computations that need to be done by the neural network.</a:t>
            </a:r>
          </a:p>
        </p:txBody>
      </p:sp>
    </p:spTree>
    <p:extLst>
      <p:ext uri="{BB962C8B-B14F-4D97-AF65-F5344CB8AC3E}">
        <p14:creationId xmlns:p14="http://schemas.microsoft.com/office/powerpoint/2010/main" val="1523340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FDD784-1E16-2607-7C8A-A487F20DF8D1}"/>
              </a:ext>
            </a:extLst>
          </p:cNvPr>
          <p:cNvSpPr txBox="1"/>
          <p:nvPr/>
        </p:nvSpPr>
        <p:spPr>
          <a:xfrm>
            <a:off x="3422746" y="401308"/>
            <a:ext cx="441395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a:latin typeface="Arial Rounded MT Bold"/>
              </a:rPr>
              <a:t>BEFORE PREPROCESSING</a:t>
            </a:r>
          </a:p>
          <a:p>
            <a:r>
              <a:rPr lang="en-GB" sz="2400">
                <a:latin typeface="Arial Rounded MT Bold"/>
              </a:rPr>
              <a:t>224 x 240 x 3 values ( bytes)</a:t>
            </a:r>
          </a:p>
        </p:txBody>
      </p:sp>
      <p:pic>
        <p:nvPicPr>
          <p:cNvPr id="4" name="Picture 3" descr="A screenshot of a video game&#10;&#10;Description automatically generated">
            <a:extLst>
              <a:ext uri="{FF2B5EF4-FFF2-40B4-BE49-F238E27FC236}">
                <a16:creationId xmlns:a16="http://schemas.microsoft.com/office/drawing/2014/main" id="{32C2A8C8-3B0C-2742-0CBB-F1CFB365714B}"/>
              </a:ext>
            </a:extLst>
          </p:cNvPr>
          <p:cNvPicPr>
            <a:picLocks noChangeAspect="1"/>
          </p:cNvPicPr>
          <p:nvPr/>
        </p:nvPicPr>
        <p:blipFill>
          <a:blip r:embed="rId2"/>
          <a:stretch>
            <a:fillRect/>
          </a:stretch>
        </p:blipFill>
        <p:spPr>
          <a:xfrm>
            <a:off x="3172883" y="1284053"/>
            <a:ext cx="4830233" cy="4440413"/>
          </a:xfrm>
          <a:prstGeom prst="rect">
            <a:avLst/>
          </a:prstGeom>
        </p:spPr>
      </p:pic>
    </p:spTree>
    <p:extLst>
      <p:ext uri="{BB962C8B-B14F-4D97-AF65-F5344CB8AC3E}">
        <p14:creationId xmlns:p14="http://schemas.microsoft.com/office/powerpoint/2010/main" val="3731642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FDD784-1E16-2607-7C8A-A487F20DF8D1}"/>
              </a:ext>
            </a:extLst>
          </p:cNvPr>
          <p:cNvSpPr txBox="1"/>
          <p:nvPr/>
        </p:nvSpPr>
        <p:spPr>
          <a:xfrm>
            <a:off x="3422746" y="401308"/>
            <a:ext cx="461150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a:latin typeface="Arial Rounded MT Bold"/>
              </a:rPr>
              <a:t>AFTER FRAME STACKING</a:t>
            </a:r>
          </a:p>
          <a:p>
            <a:r>
              <a:rPr lang="en-GB" sz="2400">
                <a:latin typeface="Arial Rounded MT Bold"/>
              </a:rPr>
              <a:t>224 x 240 x 12 values ( bytes)</a:t>
            </a:r>
          </a:p>
        </p:txBody>
      </p:sp>
      <p:pic>
        <p:nvPicPr>
          <p:cNvPr id="2" name="Picture 1" descr="A screenshot of a video game&#10;&#10;Description automatically generated">
            <a:extLst>
              <a:ext uri="{FF2B5EF4-FFF2-40B4-BE49-F238E27FC236}">
                <a16:creationId xmlns:a16="http://schemas.microsoft.com/office/drawing/2014/main" id="{8DF2388C-C7F1-423E-60FC-080F53F2B6CF}"/>
              </a:ext>
            </a:extLst>
          </p:cNvPr>
          <p:cNvPicPr>
            <a:picLocks noChangeAspect="1"/>
          </p:cNvPicPr>
          <p:nvPr/>
        </p:nvPicPr>
        <p:blipFill>
          <a:blip r:embed="rId2"/>
          <a:stretch>
            <a:fillRect/>
          </a:stretch>
        </p:blipFill>
        <p:spPr>
          <a:xfrm>
            <a:off x="0" y="1981340"/>
            <a:ext cx="12192000" cy="2801246"/>
          </a:xfrm>
          <a:prstGeom prst="rect">
            <a:avLst/>
          </a:prstGeom>
        </p:spPr>
      </p:pic>
    </p:spTree>
    <p:extLst>
      <p:ext uri="{BB962C8B-B14F-4D97-AF65-F5344CB8AC3E}">
        <p14:creationId xmlns:p14="http://schemas.microsoft.com/office/powerpoint/2010/main" val="3494329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FDD784-1E16-2607-7C8A-A487F20DF8D1}"/>
              </a:ext>
            </a:extLst>
          </p:cNvPr>
          <p:cNvSpPr txBox="1"/>
          <p:nvPr/>
        </p:nvSpPr>
        <p:spPr>
          <a:xfrm>
            <a:off x="3422746" y="401308"/>
            <a:ext cx="461150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a:latin typeface="Arial Rounded MT Bold"/>
              </a:rPr>
              <a:t>AFTER GRAYSCALING</a:t>
            </a:r>
          </a:p>
          <a:p>
            <a:r>
              <a:rPr lang="en-GB" sz="2400">
                <a:latin typeface="Arial Rounded MT Bold"/>
              </a:rPr>
              <a:t>224 x 240 x 4 values ( bytes)</a:t>
            </a:r>
          </a:p>
        </p:txBody>
      </p:sp>
      <p:pic>
        <p:nvPicPr>
          <p:cNvPr id="4" name="Picture 3" descr="A screenshot of a video game&#10;&#10;Description automatically generated">
            <a:extLst>
              <a:ext uri="{FF2B5EF4-FFF2-40B4-BE49-F238E27FC236}">
                <a16:creationId xmlns:a16="http://schemas.microsoft.com/office/drawing/2014/main" id="{D1AE7252-89FA-1991-CE0A-04D47E0740EC}"/>
              </a:ext>
            </a:extLst>
          </p:cNvPr>
          <p:cNvPicPr>
            <a:picLocks noChangeAspect="1"/>
          </p:cNvPicPr>
          <p:nvPr/>
        </p:nvPicPr>
        <p:blipFill>
          <a:blip r:embed="rId2"/>
          <a:stretch>
            <a:fillRect/>
          </a:stretch>
        </p:blipFill>
        <p:spPr>
          <a:xfrm>
            <a:off x="0" y="2020419"/>
            <a:ext cx="12192000" cy="2817162"/>
          </a:xfrm>
          <a:prstGeom prst="rect">
            <a:avLst/>
          </a:prstGeom>
        </p:spPr>
      </p:pic>
    </p:spTree>
    <p:extLst>
      <p:ext uri="{BB962C8B-B14F-4D97-AF65-F5344CB8AC3E}">
        <p14:creationId xmlns:p14="http://schemas.microsoft.com/office/powerpoint/2010/main" val="3792501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FDD784-1E16-2607-7C8A-A487F20DF8D1}"/>
              </a:ext>
            </a:extLst>
          </p:cNvPr>
          <p:cNvSpPr txBox="1"/>
          <p:nvPr/>
        </p:nvSpPr>
        <p:spPr>
          <a:xfrm>
            <a:off x="3422746" y="401308"/>
            <a:ext cx="461150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a:latin typeface="Arial Rounded MT Bold"/>
              </a:rPr>
              <a:t>AFTER RESCALING</a:t>
            </a:r>
          </a:p>
          <a:p>
            <a:r>
              <a:rPr lang="en-GB" sz="2400">
                <a:latin typeface="Arial Rounded MT Bold"/>
              </a:rPr>
              <a:t>84 x 82 x 4 values ( bytes)</a:t>
            </a:r>
          </a:p>
        </p:txBody>
      </p:sp>
      <p:pic>
        <p:nvPicPr>
          <p:cNvPr id="2" name="Picture 1" descr="A screenshot of a video game&#10;&#10;Description automatically generated">
            <a:extLst>
              <a:ext uri="{FF2B5EF4-FFF2-40B4-BE49-F238E27FC236}">
                <a16:creationId xmlns:a16="http://schemas.microsoft.com/office/drawing/2014/main" id="{1EA16820-531D-80AD-071E-D316623A4513}"/>
              </a:ext>
            </a:extLst>
          </p:cNvPr>
          <p:cNvPicPr>
            <a:picLocks noChangeAspect="1"/>
          </p:cNvPicPr>
          <p:nvPr/>
        </p:nvPicPr>
        <p:blipFill>
          <a:blip r:embed="rId2"/>
          <a:stretch>
            <a:fillRect/>
          </a:stretch>
        </p:blipFill>
        <p:spPr>
          <a:xfrm>
            <a:off x="0" y="1928519"/>
            <a:ext cx="12192000" cy="3000963"/>
          </a:xfrm>
          <a:prstGeom prst="rect">
            <a:avLst/>
          </a:prstGeom>
        </p:spPr>
      </p:pic>
    </p:spTree>
    <p:extLst>
      <p:ext uri="{BB962C8B-B14F-4D97-AF65-F5344CB8AC3E}">
        <p14:creationId xmlns:p14="http://schemas.microsoft.com/office/powerpoint/2010/main" val="903444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721EB-2476-9FED-AA53-EB8675830EA3}"/>
              </a:ext>
            </a:extLst>
          </p:cNvPr>
          <p:cNvSpPr>
            <a:spLocks noGrp="1"/>
          </p:cNvSpPr>
          <p:nvPr>
            <p:ph type="title"/>
          </p:nvPr>
        </p:nvSpPr>
        <p:spPr/>
        <p:txBody>
          <a:bodyPr/>
          <a:lstStyle/>
          <a:p>
            <a:r>
              <a:rPr lang="en-GB" b="1">
                <a:latin typeface="Arial Rounded MT Bold"/>
              </a:rPr>
              <a:t>ABSTRACT</a:t>
            </a:r>
          </a:p>
        </p:txBody>
      </p:sp>
      <p:sp>
        <p:nvSpPr>
          <p:cNvPr id="3" name="Content Placeholder 2">
            <a:extLst>
              <a:ext uri="{FF2B5EF4-FFF2-40B4-BE49-F238E27FC236}">
                <a16:creationId xmlns:a16="http://schemas.microsoft.com/office/drawing/2014/main" id="{469E8098-7219-84B7-A459-55F7916706BB}"/>
              </a:ext>
            </a:extLst>
          </p:cNvPr>
          <p:cNvSpPr>
            <a:spLocks noGrp="1"/>
          </p:cNvSpPr>
          <p:nvPr>
            <p:ph idx="1"/>
          </p:nvPr>
        </p:nvSpPr>
        <p:spPr/>
        <p:txBody>
          <a:bodyPr/>
          <a:lstStyle/>
          <a:p>
            <a:r>
              <a:rPr lang="en-GB"/>
              <a:t>The goal is to create a deep RL agent for playing the game Mega Man on Nes</a:t>
            </a:r>
          </a:p>
          <a:p>
            <a:r>
              <a:rPr lang="en-GB"/>
              <a:t>The technologies are Python, stable-baselines3, </a:t>
            </a:r>
            <a:r>
              <a:rPr lang="en-GB" err="1"/>
              <a:t>numpy</a:t>
            </a:r>
            <a:r>
              <a:rPr lang="en-GB"/>
              <a:t>, cv2 and </a:t>
            </a:r>
            <a:r>
              <a:rPr lang="en-GB" err="1"/>
              <a:t>optuna</a:t>
            </a:r>
          </a:p>
          <a:p>
            <a:r>
              <a:rPr lang="en-GB"/>
              <a:t>A combination of Deep Neural Networks and Reinforcement Learning Algorithms</a:t>
            </a:r>
          </a:p>
        </p:txBody>
      </p:sp>
    </p:spTree>
    <p:extLst>
      <p:ext uri="{BB962C8B-B14F-4D97-AF65-F5344CB8AC3E}">
        <p14:creationId xmlns:p14="http://schemas.microsoft.com/office/powerpoint/2010/main" val="792072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617F8E-E736-12F9-97A6-4B4AFE752B9F}"/>
              </a:ext>
            </a:extLst>
          </p:cNvPr>
          <p:cNvSpPr txBox="1"/>
          <p:nvPr/>
        </p:nvSpPr>
        <p:spPr>
          <a:xfrm>
            <a:off x="4876045" y="1194731"/>
            <a:ext cx="211340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a:latin typeface="Arial Rounded MT Bold"/>
              </a:rPr>
              <a:t>240 x 240 x 4</a:t>
            </a:r>
          </a:p>
        </p:txBody>
      </p:sp>
      <p:sp>
        <p:nvSpPr>
          <p:cNvPr id="4" name="TextBox 3">
            <a:extLst>
              <a:ext uri="{FF2B5EF4-FFF2-40B4-BE49-F238E27FC236}">
                <a16:creationId xmlns:a16="http://schemas.microsoft.com/office/drawing/2014/main" id="{B9B4521A-3201-8000-701C-DA62146ACFC0}"/>
              </a:ext>
            </a:extLst>
          </p:cNvPr>
          <p:cNvSpPr txBox="1"/>
          <p:nvPr/>
        </p:nvSpPr>
        <p:spPr>
          <a:xfrm>
            <a:off x="1325282" y="1194730"/>
            <a:ext cx="230194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a:latin typeface="Arial Rounded MT Bold"/>
              </a:rPr>
              <a:t>240 x 240 x 12</a:t>
            </a:r>
          </a:p>
        </p:txBody>
      </p:sp>
      <p:sp>
        <p:nvSpPr>
          <p:cNvPr id="5" name="TextBox 4">
            <a:extLst>
              <a:ext uri="{FF2B5EF4-FFF2-40B4-BE49-F238E27FC236}">
                <a16:creationId xmlns:a16="http://schemas.microsoft.com/office/drawing/2014/main" id="{43C8AAD7-83AC-6987-7707-A8E298CB535D}"/>
              </a:ext>
            </a:extLst>
          </p:cNvPr>
          <p:cNvSpPr txBox="1"/>
          <p:nvPr/>
        </p:nvSpPr>
        <p:spPr>
          <a:xfrm>
            <a:off x="9070973" y="1194730"/>
            <a:ext cx="178346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a:latin typeface="Arial Rounded MT Bold"/>
              </a:rPr>
              <a:t>84 x 84 x 4</a:t>
            </a:r>
          </a:p>
        </p:txBody>
      </p:sp>
      <p:sp>
        <p:nvSpPr>
          <p:cNvPr id="6" name="TextBox 5">
            <a:extLst>
              <a:ext uri="{FF2B5EF4-FFF2-40B4-BE49-F238E27FC236}">
                <a16:creationId xmlns:a16="http://schemas.microsoft.com/office/drawing/2014/main" id="{860BFD15-409E-3BF4-FE32-0218DF1A1CCB}"/>
              </a:ext>
            </a:extLst>
          </p:cNvPr>
          <p:cNvSpPr txBox="1"/>
          <p:nvPr/>
        </p:nvSpPr>
        <p:spPr>
          <a:xfrm>
            <a:off x="1710210" y="2341658"/>
            <a:ext cx="142996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a:latin typeface="Arial Rounded MT Bold"/>
                <a:ea typeface="+mn-lt"/>
                <a:cs typeface="+mn-lt"/>
              </a:rPr>
              <a:t>691,200</a:t>
            </a:r>
            <a:endParaRPr lang="en-US"/>
          </a:p>
        </p:txBody>
      </p:sp>
      <p:sp>
        <p:nvSpPr>
          <p:cNvPr id="8" name="TextBox 7">
            <a:extLst>
              <a:ext uri="{FF2B5EF4-FFF2-40B4-BE49-F238E27FC236}">
                <a16:creationId xmlns:a16="http://schemas.microsoft.com/office/drawing/2014/main" id="{5EBB6EBE-ED53-1593-0B72-20DC0A98A5DF}"/>
              </a:ext>
            </a:extLst>
          </p:cNvPr>
          <p:cNvSpPr txBox="1"/>
          <p:nvPr/>
        </p:nvSpPr>
        <p:spPr>
          <a:xfrm>
            <a:off x="5237406" y="2341659"/>
            <a:ext cx="139068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a:latin typeface="Arial Rounded MT Bold"/>
                <a:ea typeface="+mn-lt"/>
                <a:cs typeface="+mn-lt"/>
              </a:rPr>
              <a:t>230,400</a:t>
            </a:r>
            <a:endParaRPr lang="en-US"/>
          </a:p>
        </p:txBody>
      </p:sp>
      <p:sp>
        <p:nvSpPr>
          <p:cNvPr id="9" name="TextBox 8">
            <a:extLst>
              <a:ext uri="{FF2B5EF4-FFF2-40B4-BE49-F238E27FC236}">
                <a16:creationId xmlns:a16="http://schemas.microsoft.com/office/drawing/2014/main" id="{523E2526-51B0-1CFA-8F75-F7FBEA8F302A}"/>
              </a:ext>
            </a:extLst>
          </p:cNvPr>
          <p:cNvSpPr txBox="1"/>
          <p:nvPr/>
        </p:nvSpPr>
        <p:spPr>
          <a:xfrm>
            <a:off x="9377344" y="2341658"/>
            <a:ext cx="125713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a:latin typeface="Arial Rounded MT Bold"/>
                <a:ea typeface="+mn-lt"/>
                <a:cs typeface="+mn-lt"/>
              </a:rPr>
              <a:t>28,224</a:t>
            </a:r>
            <a:endParaRPr lang="en-US"/>
          </a:p>
        </p:txBody>
      </p:sp>
      <p:sp>
        <p:nvSpPr>
          <p:cNvPr id="10" name="TextBox 9">
            <a:extLst>
              <a:ext uri="{FF2B5EF4-FFF2-40B4-BE49-F238E27FC236}">
                <a16:creationId xmlns:a16="http://schemas.microsoft.com/office/drawing/2014/main" id="{8E999A95-46E3-8FB2-92CA-A625E837EB37}"/>
              </a:ext>
            </a:extLst>
          </p:cNvPr>
          <p:cNvSpPr txBox="1"/>
          <p:nvPr/>
        </p:nvSpPr>
        <p:spPr>
          <a:xfrm>
            <a:off x="3139943" y="3842091"/>
            <a:ext cx="546777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a:latin typeface="Arial Rounded MT Bold"/>
                <a:ea typeface="+mn-lt"/>
                <a:cs typeface="+mn-lt"/>
              </a:rPr>
              <a:t>25 times less memory than initial</a:t>
            </a:r>
            <a:endParaRPr lang="en-US"/>
          </a:p>
        </p:txBody>
      </p:sp>
    </p:spTree>
    <p:extLst>
      <p:ext uri="{BB962C8B-B14F-4D97-AF65-F5344CB8AC3E}">
        <p14:creationId xmlns:p14="http://schemas.microsoft.com/office/powerpoint/2010/main" val="3052359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299795-028B-1C48-4638-3BA0BF4A0A91}"/>
              </a:ext>
            </a:extLst>
          </p:cNvPr>
          <p:cNvSpPr txBox="1"/>
          <p:nvPr/>
        </p:nvSpPr>
        <p:spPr>
          <a:xfrm>
            <a:off x="1471367" y="1783847"/>
            <a:ext cx="9404807"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400">
                <a:solidFill>
                  <a:srgbClr val="FF0000"/>
                </a:solidFill>
              </a:rPr>
              <a:t>TO NOT FORGET TO NORMALIZE THE OBSERVATION VALUES !</a:t>
            </a:r>
          </a:p>
        </p:txBody>
      </p:sp>
    </p:spTree>
    <p:extLst>
      <p:ext uri="{BB962C8B-B14F-4D97-AF65-F5344CB8AC3E}">
        <p14:creationId xmlns:p14="http://schemas.microsoft.com/office/powerpoint/2010/main" val="1938273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6115F-7BA9-9FEB-222B-8B5D70CB3B43}"/>
              </a:ext>
            </a:extLst>
          </p:cNvPr>
          <p:cNvSpPr>
            <a:spLocks noGrp="1"/>
          </p:cNvSpPr>
          <p:nvPr>
            <p:ph type="title"/>
          </p:nvPr>
        </p:nvSpPr>
        <p:spPr/>
        <p:txBody>
          <a:bodyPr/>
          <a:lstStyle/>
          <a:p>
            <a:r>
              <a:rPr lang="en-GB">
                <a:latin typeface="Arial Rounded MT Bold"/>
              </a:rPr>
              <a:t>POLICY AND TRAINING</a:t>
            </a:r>
            <a:endParaRPr lang="en-US"/>
          </a:p>
        </p:txBody>
      </p:sp>
      <p:sp>
        <p:nvSpPr>
          <p:cNvPr id="3" name="Content Placeholder 2">
            <a:extLst>
              <a:ext uri="{FF2B5EF4-FFF2-40B4-BE49-F238E27FC236}">
                <a16:creationId xmlns:a16="http://schemas.microsoft.com/office/drawing/2014/main" id="{9E3050F8-D502-C605-DC67-6957762AC7F7}"/>
              </a:ext>
            </a:extLst>
          </p:cNvPr>
          <p:cNvSpPr>
            <a:spLocks noGrp="1"/>
          </p:cNvSpPr>
          <p:nvPr>
            <p:ph idx="1"/>
          </p:nvPr>
        </p:nvSpPr>
        <p:spPr/>
        <p:txBody>
          <a:bodyPr>
            <a:normAutofit lnSpcReduction="10000"/>
          </a:bodyPr>
          <a:lstStyle/>
          <a:p>
            <a:r>
              <a:rPr lang="en-GB"/>
              <a:t>We will use the basic concepts of Reinforcement Learning together with the concept of Multi-layer perceptron (MLP) where the input layer is made of the observation of the environment at the current step, the hidden layers are convolutions and pooling operations with linear combinations and activation function layers and the output layer represents the logits of the policy that is based on the weights of the neural network.</a:t>
            </a:r>
            <a:endParaRPr lang="en-US"/>
          </a:p>
          <a:p>
            <a:r>
              <a:rPr lang="en-GB"/>
              <a:t>At the end, we use a </a:t>
            </a:r>
            <a:r>
              <a:rPr lang="en-GB" err="1"/>
              <a:t>softmax</a:t>
            </a:r>
            <a:r>
              <a:rPr lang="en-GB"/>
              <a:t> operation to reduce the logits to probabilities that specify the likelihood of an action being taken based on the current policy we are using. The purpose of the neural network will be to maximize the expected return value by modifying the weights of the MLP.</a:t>
            </a:r>
          </a:p>
        </p:txBody>
      </p:sp>
    </p:spTree>
    <p:extLst>
      <p:ext uri="{BB962C8B-B14F-4D97-AF65-F5344CB8AC3E}">
        <p14:creationId xmlns:p14="http://schemas.microsoft.com/office/powerpoint/2010/main" val="4166501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What is a Neural Network? | IBM">
            <a:extLst>
              <a:ext uri="{FF2B5EF4-FFF2-40B4-BE49-F238E27FC236}">
                <a16:creationId xmlns:a16="http://schemas.microsoft.com/office/drawing/2014/main" id="{25B03EAD-7AD1-7F37-6CF9-25C0DEB72586}"/>
              </a:ext>
            </a:extLst>
          </p:cNvPr>
          <p:cNvPicPr>
            <a:picLocks noChangeAspect="1"/>
          </p:cNvPicPr>
          <p:nvPr/>
        </p:nvPicPr>
        <p:blipFill>
          <a:blip r:embed="rId2"/>
          <a:stretch>
            <a:fillRect/>
          </a:stretch>
        </p:blipFill>
        <p:spPr>
          <a:xfrm>
            <a:off x="2993827" y="574194"/>
            <a:ext cx="8663528" cy="4873234"/>
          </a:xfrm>
          <a:prstGeom prst="rect">
            <a:avLst/>
          </a:prstGeom>
        </p:spPr>
      </p:pic>
      <p:sp>
        <p:nvSpPr>
          <p:cNvPr id="5" name="TextBox 4">
            <a:extLst>
              <a:ext uri="{FF2B5EF4-FFF2-40B4-BE49-F238E27FC236}">
                <a16:creationId xmlns:a16="http://schemas.microsoft.com/office/drawing/2014/main" id="{BE987C43-4001-6C82-A3C3-D80EB256F4AD}"/>
              </a:ext>
            </a:extLst>
          </p:cNvPr>
          <p:cNvSpPr txBox="1"/>
          <p:nvPr/>
        </p:nvSpPr>
        <p:spPr>
          <a:xfrm>
            <a:off x="368799" y="1066458"/>
            <a:ext cx="245106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400">
                <a:latin typeface="Arial Rounded MT Bold"/>
              </a:rPr>
              <a:t>OBSERVATION</a:t>
            </a:r>
          </a:p>
          <a:p>
            <a:endParaRPr lang="en-GB" sz="2400" baseline="-25000">
              <a:latin typeface="Arial Rounded MT Bold"/>
            </a:endParaRPr>
          </a:p>
        </p:txBody>
      </p:sp>
      <p:sp>
        <p:nvSpPr>
          <p:cNvPr id="4" name="TextBox 3">
            <a:extLst>
              <a:ext uri="{FF2B5EF4-FFF2-40B4-BE49-F238E27FC236}">
                <a16:creationId xmlns:a16="http://schemas.microsoft.com/office/drawing/2014/main" id="{A03FF676-9BCA-95A6-7256-1012773D68BB}"/>
              </a:ext>
            </a:extLst>
          </p:cNvPr>
          <p:cNvSpPr txBox="1"/>
          <p:nvPr/>
        </p:nvSpPr>
        <p:spPr>
          <a:xfrm>
            <a:off x="5054298" y="1875370"/>
            <a:ext cx="598602"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b="1">
                <a:solidFill>
                  <a:srgbClr val="000000"/>
                </a:solidFill>
                <a:latin typeface="Arial Rounded MT Bold"/>
                <a:ea typeface="+mn-lt"/>
                <a:cs typeface="+mn-lt"/>
              </a:rPr>
              <a:t>θ</a:t>
            </a:r>
            <a:r>
              <a:rPr lang="en-GB" sz="1600" b="1" baseline="-25000">
                <a:solidFill>
                  <a:srgbClr val="000000"/>
                </a:solidFill>
                <a:latin typeface="Arial Rounded MT Bold"/>
                <a:ea typeface="+mn-lt"/>
                <a:cs typeface="+mn-lt"/>
              </a:rPr>
              <a:t>1</a:t>
            </a:r>
            <a:endParaRPr lang="en-GB" sz="1600" b="1" baseline="-25000">
              <a:latin typeface="Arial Rounded MT Bold"/>
            </a:endParaRPr>
          </a:p>
        </p:txBody>
      </p:sp>
      <p:sp>
        <p:nvSpPr>
          <p:cNvPr id="6" name="TextBox 5">
            <a:extLst>
              <a:ext uri="{FF2B5EF4-FFF2-40B4-BE49-F238E27FC236}">
                <a16:creationId xmlns:a16="http://schemas.microsoft.com/office/drawing/2014/main" id="{1297F24E-EAA3-7A26-2B22-F8E5ADCA3BBB}"/>
              </a:ext>
            </a:extLst>
          </p:cNvPr>
          <p:cNvSpPr txBox="1"/>
          <p:nvPr/>
        </p:nvSpPr>
        <p:spPr>
          <a:xfrm>
            <a:off x="1644938" y="2519535"/>
            <a:ext cx="59860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err="1">
                <a:latin typeface="Arial Rounded MT Bold"/>
              </a:rPr>
              <a:t>o</a:t>
            </a:r>
            <a:r>
              <a:rPr lang="en-GB" sz="1600" b="1" baseline="-25000" err="1">
                <a:latin typeface="Arial Rounded MT Bold"/>
              </a:rPr>
              <a:t>t</a:t>
            </a:r>
            <a:r>
              <a:rPr lang="en-GB" sz="1600" b="1" baseline="-25000">
                <a:latin typeface="Arial Rounded MT Bold"/>
              </a:rPr>
              <a:t>, 2</a:t>
            </a:r>
            <a:endParaRPr lang="en-US" b="1">
              <a:latin typeface="Arial Rounded MT Bold"/>
            </a:endParaRPr>
          </a:p>
        </p:txBody>
      </p:sp>
      <p:sp>
        <p:nvSpPr>
          <p:cNvPr id="7" name="TextBox 6">
            <a:extLst>
              <a:ext uri="{FF2B5EF4-FFF2-40B4-BE49-F238E27FC236}">
                <a16:creationId xmlns:a16="http://schemas.microsoft.com/office/drawing/2014/main" id="{0F99090E-82C1-72AA-5B72-DF7B73EDA0B7}"/>
              </a:ext>
            </a:extLst>
          </p:cNvPr>
          <p:cNvSpPr txBox="1"/>
          <p:nvPr/>
        </p:nvSpPr>
        <p:spPr>
          <a:xfrm>
            <a:off x="1857042" y="3163699"/>
            <a:ext cx="59860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a:latin typeface="Arial Rounded MT Bold"/>
              </a:rPr>
              <a:t>...</a:t>
            </a:r>
            <a:endParaRPr lang="en-US"/>
          </a:p>
        </p:txBody>
      </p:sp>
      <p:sp>
        <p:nvSpPr>
          <p:cNvPr id="9" name="TextBox 8">
            <a:extLst>
              <a:ext uri="{FF2B5EF4-FFF2-40B4-BE49-F238E27FC236}">
                <a16:creationId xmlns:a16="http://schemas.microsoft.com/office/drawing/2014/main" id="{8681F011-2F3B-9188-4EBC-7CF15881493F}"/>
              </a:ext>
            </a:extLst>
          </p:cNvPr>
          <p:cNvSpPr txBox="1"/>
          <p:nvPr/>
        </p:nvSpPr>
        <p:spPr>
          <a:xfrm>
            <a:off x="1857042" y="3682174"/>
            <a:ext cx="59860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a:latin typeface="Arial Rounded MT Bold"/>
              </a:rPr>
              <a:t>...</a:t>
            </a:r>
            <a:endParaRPr lang="en-US"/>
          </a:p>
        </p:txBody>
      </p:sp>
      <p:sp>
        <p:nvSpPr>
          <p:cNvPr id="10" name="TextBox 9">
            <a:extLst>
              <a:ext uri="{FF2B5EF4-FFF2-40B4-BE49-F238E27FC236}">
                <a16:creationId xmlns:a16="http://schemas.microsoft.com/office/drawing/2014/main" id="{8D9B70CA-0E2A-DBCE-E843-3D70008E2A3A}"/>
              </a:ext>
            </a:extLst>
          </p:cNvPr>
          <p:cNvSpPr txBox="1"/>
          <p:nvPr/>
        </p:nvSpPr>
        <p:spPr>
          <a:xfrm>
            <a:off x="1644939" y="4200648"/>
            <a:ext cx="1203488" cy="6258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err="1">
                <a:latin typeface="Arial Rounded MT Bold"/>
              </a:rPr>
              <a:t>o</a:t>
            </a:r>
            <a:r>
              <a:rPr lang="en-GB" sz="1600" b="1" baseline="-25000" err="1">
                <a:latin typeface="Arial Rounded MT Bold"/>
              </a:rPr>
              <a:t>t</a:t>
            </a:r>
            <a:r>
              <a:rPr lang="en-GB" sz="1600" b="1" baseline="-25000">
                <a:latin typeface="Arial Rounded MT Bold"/>
              </a:rPr>
              <a:t>, </a:t>
            </a:r>
            <a:r>
              <a:rPr lang="en-GB" sz="1600" b="1" baseline="-25000">
                <a:latin typeface="Arial Rounded MT Bold"/>
                <a:ea typeface="+mn-lt"/>
                <a:cs typeface="+mn-lt"/>
              </a:rPr>
              <a:t>28,224</a:t>
            </a:r>
          </a:p>
          <a:p>
            <a:endParaRPr lang="en-GB" sz="1600" b="1" baseline="-25000">
              <a:latin typeface="Arial Rounded MT Bold"/>
            </a:endParaRPr>
          </a:p>
        </p:txBody>
      </p:sp>
      <p:cxnSp>
        <p:nvCxnSpPr>
          <p:cNvPr id="12" name="Straight Arrow Connector 11">
            <a:extLst>
              <a:ext uri="{FF2B5EF4-FFF2-40B4-BE49-F238E27FC236}">
                <a16:creationId xmlns:a16="http://schemas.microsoft.com/office/drawing/2014/main" id="{53A41249-E126-6FB0-5965-364FDE1AFA8E}"/>
              </a:ext>
            </a:extLst>
          </p:cNvPr>
          <p:cNvCxnSpPr/>
          <p:nvPr/>
        </p:nvCxnSpPr>
        <p:spPr>
          <a:xfrm>
            <a:off x="2571020" y="2303422"/>
            <a:ext cx="1461526" cy="2319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A228833-709E-4A2B-8F01-FC0F4B91043A}"/>
              </a:ext>
            </a:extLst>
          </p:cNvPr>
          <p:cNvCxnSpPr>
            <a:cxnSpLocks/>
          </p:cNvCxnSpPr>
          <p:nvPr/>
        </p:nvCxnSpPr>
        <p:spPr>
          <a:xfrm>
            <a:off x="2571020" y="2798330"/>
            <a:ext cx="1461525" cy="748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B6F27A2-1783-9598-646A-E1D1AA200D12}"/>
              </a:ext>
            </a:extLst>
          </p:cNvPr>
          <p:cNvCxnSpPr>
            <a:cxnSpLocks/>
          </p:cNvCxnSpPr>
          <p:nvPr/>
        </p:nvCxnSpPr>
        <p:spPr>
          <a:xfrm>
            <a:off x="2571020" y="4440166"/>
            <a:ext cx="1398680" cy="3105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E0070A2-82AB-C843-92CF-1C30C7445B0A}"/>
              </a:ext>
            </a:extLst>
          </p:cNvPr>
          <p:cNvSpPr txBox="1"/>
          <p:nvPr/>
        </p:nvSpPr>
        <p:spPr>
          <a:xfrm>
            <a:off x="9869824" y="2590236"/>
            <a:ext cx="59860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a:latin typeface="Arial Rounded MT Bold"/>
              </a:rPr>
              <a:t>P</a:t>
            </a:r>
            <a:r>
              <a:rPr lang="en-GB" sz="1600" b="1" baseline="-25000">
                <a:latin typeface="Arial Rounded MT Bold"/>
              </a:rPr>
              <a:t>t, 1</a:t>
            </a:r>
            <a:endParaRPr lang="en-US" b="1">
              <a:latin typeface="Arial Rounded MT Bold"/>
            </a:endParaRPr>
          </a:p>
        </p:txBody>
      </p:sp>
      <p:sp>
        <p:nvSpPr>
          <p:cNvPr id="17" name="TextBox 16">
            <a:extLst>
              <a:ext uri="{FF2B5EF4-FFF2-40B4-BE49-F238E27FC236}">
                <a16:creationId xmlns:a16="http://schemas.microsoft.com/office/drawing/2014/main" id="{B923320B-96AC-2841-13F7-667ED9384355}"/>
              </a:ext>
            </a:extLst>
          </p:cNvPr>
          <p:cNvSpPr txBox="1"/>
          <p:nvPr/>
        </p:nvSpPr>
        <p:spPr>
          <a:xfrm>
            <a:off x="9869824" y="3116566"/>
            <a:ext cx="59860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a:latin typeface="Arial Rounded MT Bold"/>
              </a:rPr>
              <a:t>P</a:t>
            </a:r>
            <a:r>
              <a:rPr lang="en-GB" sz="1600" b="1" baseline="-25000">
                <a:latin typeface="Arial Rounded MT Bold"/>
              </a:rPr>
              <a:t>t, 2</a:t>
            </a:r>
            <a:endParaRPr lang="en-US" b="1">
              <a:latin typeface="Arial Rounded MT Bold"/>
            </a:endParaRPr>
          </a:p>
        </p:txBody>
      </p:sp>
      <p:sp>
        <p:nvSpPr>
          <p:cNvPr id="18" name="TextBox 17">
            <a:extLst>
              <a:ext uri="{FF2B5EF4-FFF2-40B4-BE49-F238E27FC236}">
                <a16:creationId xmlns:a16="http://schemas.microsoft.com/office/drawing/2014/main" id="{0E5C3A92-8294-C439-41C1-935100D42410}"/>
              </a:ext>
            </a:extLst>
          </p:cNvPr>
          <p:cNvSpPr txBox="1"/>
          <p:nvPr/>
        </p:nvSpPr>
        <p:spPr>
          <a:xfrm>
            <a:off x="9901247" y="3682174"/>
            <a:ext cx="59860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a:latin typeface="Arial Rounded MT Bold"/>
              </a:rPr>
              <a:t>P</a:t>
            </a:r>
            <a:r>
              <a:rPr lang="en-GB" sz="1600" b="1" baseline="-25000">
                <a:latin typeface="Arial Rounded MT Bold"/>
              </a:rPr>
              <a:t>t, 3</a:t>
            </a:r>
            <a:endParaRPr lang="en-US" b="1">
              <a:latin typeface="Arial Rounded MT Bold"/>
            </a:endParaRPr>
          </a:p>
        </p:txBody>
      </p:sp>
      <p:sp>
        <p:nvSpPr>
          <p:cNvPr id="19" name="TextBox 18">
            <a:extLst>
              <a:ext uri="{FF2B5EF4-FFF2-40B4-BE49-F238E27FC236}">
                <a16:creationId xmlns:a16="http://schemas.microsoft.com/office/drawing/2014/main" id="{798C1EF9-7D58-2668-8D51-7A2C5A6A27D1}"/>
              </a:ext>
            </a:extLst>
          </p:cNvPr>
          <p:cNvSpPr txBox="1"/>
          <p:nvPr/>
        </p:nvSpPr>
        <p:spPr>
          <a:xfrm>
            <a:off x="9084257" y="2063906"/>
            <a:ext cx="95996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b="1" err="1">
                <a:latin typeface="Arial Rounded MT Bold"/>
              </a:rPr>
              <a:t>softmax</a:t>
            </a:r>
            <a:endParaRPr lang="en-US" sz="1400"/>
          </a:p>
        </p:txBody>
      </p:sp>
      <p:sp>
        <p:nvSpPr>
          <p:cNvPr id="20" name="TextBox 19">
            <a:extLst>
              <a:ext uri="{FF2B5EF4-FFF2-40B4-BE49-F238E27FC236}">
                <a16:creationId xmlns:a16="http://schemas.microsoft.com/office/drawing/2014/main" id="{ABC2E94A-6A82-ACD0-5E0F-43CAC86F6841}"/>
              </a:ext>
            </a:extLst>
          </p:cNvPr>
          <p:cNvSpPr txBox="1"/>
          <p:nvPr/>
        </p:nvSpPr>
        <p:spPr>
          <a:xfrm>
            <a:off x="1644938" y="2063906"/>
            <a:ext cx="59860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err="1">
                <a:latin typeface="Arial Rounded MT Bold"/>
              </a:rPr>
              <a:t>o</a:t>
            </a:r>
            <a:r>
              <a:rPr lang="en-GB" sz="1600" b="1" baseline="-25000" err="1">
                <a:latin typeface="Arial Rounded MT Bold"/>
              </a:rPr>
              <a:t>t</a:t>
            </a:r>
            <a:r>
              <a:rPr lang="en-GB" sz="1600" b="1" baseline="-25000">
                <a:latin typeface="Arial Rounded MT Bold"/>
              </a:rPr>
              <a:t>, 1</a:t>
            </a:r>
            <a:endParaRPr lang="en-US" b="1">
              <a:latin typeface="Arial Rounded MT Bold"/>
            </a:endParaRPr>
          </a:p>
        </p:txBody>
      </p:sp>
      <p:cxnSp>
        <p:nvCxnSpPr>
          <p:cNvPr id="25" name="Straight Arrow Connector 24">
            <a:extLst>
              <a:ext uri="{FF2B5EF4-FFF2-40B4-BE49-F238E27FC236}">
                <a16:creationId xmlns:a16="http://schemas.microsoft.com/office/drawing/2014/main" id="{BC4F79DF-9185-6270-7DD1-70E1864C1BB9}"/>
              </a:ext>
            </a:extLst>
          </p:cNvPr>
          <p:cNvCxnSpPr/>
          <p:nvPr/>
        </p:nvCxnSpPr>
        <p:spPr>
          <a:xfrm>
            <a:off x="5120327" y="1919141"/>
            <a:ext cx="238811" cy="31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B7C0EFD3-19C0-3FF5-7D2F-DD18D71E5619}"/>
              </a:ext>
            </a:extLst>
          </p:cNvPr>
          <p:cNvSpPr txBox="1"/>
          <p:nvPr/>
        </p:nvSpPr>
        <p:spPr>
          <a:xfrm>
            <a:off x="6413329" y="1930360"/>
            <a:ext cx="598602"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b="1">
                <a:solidFill>
                  <a:srgbClr val="000000"/>
                </a:solidFill>
                <a:latin typeface="Arial Rounded MT Bold"/>
                <a:ea typeface="+mn-lt"/>
                <a:cs typeface="+mn-lt"/>
              </a:rPr>
              <a:t>θ</a:t>
            </a:r>
            <a:r>
              <a:rPr lang="en-GB" sz="1600" b="1" baseline="-25000">
                <a:solidFill>
                  <a:srgbClr val="000000"/>
                </a:solidFill>
                <a:latin typeface="Arial Rounded MT Bold"/>
                <a:ea typeface="+mn-lt"/>
                <a:cs typeface="+mn-lt"/>
              </a:rPr>
              <a:t>2</a:t>
            </a:r>
            <a:endParaRPr lang="en-GB" sz="1600" b="1" baseline="-25000">
              <a:latin typeface="Arial Rounded MT Bold"/>
            </a:endParaRPr>
          </a:p>
        </p:txBody>
      </p:sp>
      <p:cxnSp>
        <p:nvCxnSpPr>
          <p:cNvPr id="27" name="Straight Arrow Connector 26">
            <a:extLst>
              <a:ext uri="{FF2B5EF4-FFF2-40B4-BE49-F238E27FC236}">
                <a16:creationId xmlns:a16="http://schemas.microsoft.com/office/drawing/2014/main" id="{FFADEF80-B9E5-867B-5C92-83F8EC0ABB69}"/>
              </a:ext>
            </a:extLst>
          </p:cNvPr>
          <p:cNvCxnSpPr>
            <a:cxnSpLocks/>
          </p:cNvCxnSpPr>
          <p:nvPr/>
        </p:nvCxnSpPr>
        <p:spPr>
          <a:xfrm>
            <a:off x="6479358" y="1974131"/>
            <a:ext cx="238811" cy="31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3E119C5E-A4A0-F817-1C42-0128EF3240E4}"/>
              </a:ext>
            </a:extLst>
          </p:cNvPr>
          <p:cNvSpPr txBox="1"/>
          <p:nvPr/>
        </p:nvSpPr>
        <p:spPr>
          <a:xfrm>
            <a:off x="7788071" y="1930360"/>
            <a:ext cx="598602"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b="1">
                <a:solidFill>
                  <a:srgbClr val="000000"/>
                </a:solidFill>
                <a:latin typeface="Arial Rounded MT Bold"/>
                <a:ea typeface="+mn-lt"/>
                <a:cs typeface="+mn-lt"/>
              </a:rPr>
              <a:t>θ</a:t>
            </a:r>
            <a:r>
              <a:rPr lang="en-GB" sz="1600" b="1" baseline="-25000">
                <a:solidFill>
                  <a:srgbClr val="000000"/>
                </a:solidFill>
                <a:latin typeface="Arial Rounded MT Bold"/>
                <a:ea typeface="+mn-lt"/>
                <a:cs typeface="+mn-lt"/>
              </a:rPr>
              <a:t>3</a:t>
            </a:r>
            <a:endParaRPr lang="en-GB" sz="1600" b="1" baseline="-25000">
              <a:latin typeface="Arial Rounded MT Bold"/>
            </a:endParaRPr>
          </a:p>
        </p:txBody>
      </p:sp>
      <p:cxnSp>
        <p:nvCxnSpPr>
          <p:cNvPr id="29" name="Straight Arrow Connector 28">
            <a:extLst>
              <a:ext uri="{FF2B5EF4-FFF2-40B4-BE49-F238E27FC236}">
                <a16:creationId xmlns:a16="http://schemas.microsoft.com/office/drawing/2014/main" id="{9D2AC754-83ED-043F-53CF-788C16A0266B}"/>
              </a:ext>
            </a:extLst>
          </p:cNvPr>
          <p:cNvCxnSpPr>
            <a:cxnSpLocks/>
          </p:cNvCxnSpPr>
          <p:nvPr/>
        </p:nvCxnSpPr>
        <p:spPr>
          <a:xfrm>
            <a:off x="7854100" y="1974131"/>
            <a:ext cx="238811" cy="31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4773C940-B9AD-7997-2708-0F3EF864E958}"/>
              </a:ext>
            </a:extLst>
          </p:cNvPr>
          <p:cNvSpPr txBox="1"/>
          <p:nvPr/>
        </p:nvSpPr>
        <p:spPr>
          <a:xfrm>
            <a:off x="717968" y="5559679"/>
            <a:ext cx="473068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a:latin typeface="Arial Rounded MT Bold"/>
              </a:rPr>
              <a:t>P</a:t>
            </a:r>
            <a:r>
              <a:rPr lang="en-GB" sz="1600" b="1" baseline="-25000">
                <a:latin typeface="Arial Rounded MT Bold"/>
              </a:rPr>
              <a:t>t, </a:t>
            </a:r>
            <a:r>
              <a:rPr lang="en-GB" sz="1600" b="1" baseline="-25000" err="1">
                <a:latin typeface="Arial Rounded MT Bold"/>
              </a:rPr>
              <a:t>i</a:t>
            </a:r>
            <a:r>
              <a:rPr lang="en-GB" sz="1600" b="1" baseline="-25000">
                <a:latin typeface="Arial Rounded MT Bold"/>
              </a:rPr>
              <a:t> </a:t>
            </a:r>
            <a:r>
              <a:rPr lang="en-GB" sz="1600" b="1">
                <a:latin typeface="Arial Rounded MT Bold"/>
              </a:rPr>
              <a:t>= probability to take action </a:t>
            </a:r>
            <a:r>
              <a:rPr lang="en-GB" sz="1600" b="1" err="1">
                <a:latin typeface="Arial Rounded MT Bold"/>
              </a:rPr>
              <a:t>i</a:t>
            </a:r>
            <a:r>
              <a:rPr lang="en-GB" sz="1600" b="1">
                <a:latin typeface="Arial Rounded MT Bold"/>
              </a:rPr>
              <a:t> at time step t</a:t>
            </a:r>
          </a:p>
        </p:txBody>
      </p:sp>
    </p:spTree>
    <p:extLst>
      <p:ext uri="{BB962C8B-B14F-4D97-AF65-F5344CB8AC3E}">
        <p14:creationId xmlns:p14="http://schemas.microsoft.com/office/powerpoint/2010/main" val="3640631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A96C12-BF6D-F861-2C38-5120BF6D3858}"/>
              </a:ext>
            </a:extLst>
          </p:cNvPr>
          <p:cNvSpPr txBox="1"/>
          <p:nvPr/>
        </p:nvSpPr>
        <p:spPr>
          <a:xfrm>
            <a:off x="1269999" y="540819"/>
            <a:ext cx="336379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4000"/>
              <a:t>FORMULAS</a:t>
            </a:r>
          </a:p>
        </p:txBody>
      </p:sp>
      <p:pic>
        <p:nvPicPr>
          <p:cNvPr id="3" name="Picture 2" descr="A close-up of a math equation&#10;&#10;Description automatically generated">
            <a:extLst>
              <a:ext uri="{FF2B5EF4-FFF2-40B4-BE49-F238E27FC236}">
                <a16:creationId xmlns:a16="http://schemas.microsoft.com/office/drawing/2014/main" id="{EA0E1DB3-AD0B-8A9A-FE11-AEFA3D784F4A}"/>
              </a:ext>
            </a:extLst>
          </p:cNvPr>
          <p:cNvPicPr>
            <a:picLocks noChangeAspect="1"/>
          </p:cNvPicPr>
          <p:nvPr/>
        </p:nvPicPr>
        <p:blipFill>
          <a:blip r:embed="rId2"/>
          <a:stretch>
            <a:fillRect/>
          </a:stretch>
        </p:blipFill>
        <p:spPr>
          <a:xfrm>
            <a:off x="1344400" y="1578302"/>
            <a:ext cx="2228850" cy="590550"/>
          </a:xfrm>
          <a:prstGeom prst="rect">
            <a:avLst/>
          </a:prstGeom>
        </p:spPr>
      </p:pic>
      <p:pic>
        <p:nvPicPr>
          <p:cNvPr id="4" name="Picture 3" descr="A mathematical equation with numbers and symbols&#10;&#10;Description automatically generated">
            <a:extLst>
              <a:ext uri="{FF2B5EF4-FFF2-40B4-BE49-F238E27FC236}">
                <a16:creationId xmlns:a16="http://schemas.microsoft.com/office/drawing/2014/main" id="{971A0C62-C93E-468B-921F-2A874F53CB64}"/>
              </a:ext>
            </a:extLst>
          </p:cNvPr>
          <p:cNvPicPr>
            <a:picLocks noChangeAspect="1"/>
          </p:cNvPicPr>
          <p:nvPr/>
        </p:nvPicPr>
        <p:blipFill>
          <a:blip r:embed="rId3"/>
          <a:stretch>
            <a:fillRect/>
          </a:stretch>
        </p:blipFill>
        <p:spPr>
          <a:xfrm>
            <a:off x="5341120" y="2311678"/>
            <a:ext cx="1666875" cy="962025"/>
          </a:xfrm>
          <a:prstGeom prst="rect">
            <a:avLst/>
          </a:prstGeom>
        </p:spPr>
      </p:pic>
      <p:pic>
        <p:nvPicPr>
          <p:cNvPr id="5" name="Picture 4" descr="A black text on a white background&#10;&#10;Description automatically generated">
            <a:extLst>
              <a:ext uri="{FF2B5EF4-FFF2-40B4-BE49-F238E27FC236}">
                <a16:creationId xmlns:a16="http://schemas.microsoft.com/office/drawing/2014/main" id="{A60CA05E-3D6A-E50F-C210-12485E474D2B}"/>
              </a:ext>
            </a:extLst>
          </p:cNvPr>
          <p:cNvPicPr>
            <a:picLocks noChangeAspect="1"/>
          </p:cNvPicPr>
          <p:nvPr/>
        </p:nvPicPr>
        <p:blipFill>
          <a:blip r:embed="rId4"/>
          <a:stretch>
            <a:fillRect/>
          </a:stretch>
        </p:blipFill>
        <p:spPr>
          <a:xfrm>
            <a:off x="4010025" y="1581641"/>
            <a:ext cx="2647950" cy="552450"/>
          </a:xfrm>
          <a:prstGeom prst="rect">
            <a:avLst/>
          </a:prstGeom>
        </p:spPr>
      </p:pic>
      <p:sp>
        <p:nvSpPr>
          <p:cNvPr id="6" name="TextBox 5">
            <a:extLst>
              <a:ext uri="{FF2B5EF4-FFF2-40B4-BE49-F238E27FC236}">
                <a16:creationId xmlns:a16="http://schemas.microsoft.com/office/drawing/2014/main" id="{55ECA1FB-8B7C-5D5C-3A4B-1049E7D04B67}"/>
              </a:ext>
            </a:extLst>
          </p:cNvPr>
          <p:cNvSpPr txBox="1"/>
          <p:nvPr/>
        </p:nvSpPr>
        <p:spPr>
          <a:xfrm>
            <a:off x="1348556" y="2544014"/>
            <a:ext cx="410223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a:t>finite-horizon undiscounted return </a:t>
            </a:r>
            <a:endParaRPr lang="en-US" sz="2000"/>
          </a:p>
        </p:txBody>
      </p:sp>
      <p:sp>
        <p:nvSpPr>
          <p:cNvPr id="7" name="TextBox 6">
            <a:extLst>
              <a:ext uri="{FF2B5EF4-FFF2-40B4-BE49-F238E27FC236}">
                <a16:creationId xmlns:a16="http://schemas.microsoft.com/office/drawing/2014/main" id="{9DB13C4D-8B0D-3406-8131-C8EBF0302F86}"/>
              </a:ext>
            </a:extLst>
          </p:cNvPr>
          <p:cNvSpPr txBox="1"/>
          <p:nvPr/>
        </p:nvSpPr>
        <p:spPr>
          <a:xfrm>
            <a:off x="1269999" y="3698797"/>
            <a:ext cx="410223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a:t>infinite-horizon undiscounted return </a:t>
            </a:r>
            <a:endParaRPr lang="en-US" sz="2000"/>
          </a:p>
        </p:txBody>
      </p:sp>
      <p:pic>
        <p:nvPicPr>
          <p:cNvPr id="8" name="Picture 7" descr="A mathematical equation with numbers and symbols&#10;&#10;Description automatically generated">
            <a:extLst>
              <a:ext uri="{FF2B5EF4-FFF2-40B4-BE49-F238E27FC236}">
                <a16:creationId xmlns:a16="http://schemas.microsoft.com/office/drawing/2014/main" id="{AEF38E2A-8095-82E1-82AF-B599A08C44C3}"/>
              </a:ext>
            </a:extLst>
          </p:cNvPr>
          <p:cNvPicPr>
            <a:picLocks noChangeAspect="1"/>
          </p:cNvPicPr>
          <p:nvPr/>
        </p:nvPicPr>
        <p:blipFill>
          <a:blip r:embed="rId5"/>
          <a:stretch>
            <a:fillRect/>
          </a:stretch>
        </p:blipFill>
        <p:spPr>
          <a:xfrm>
            <a:off x="5334148" y="3467886"/>
            <a:ext cx="2105025" cy="990600"/>
          </a:xfrm>
          <a:prstGeom prst="rect">
            <a:avLst/>
          </a:prstGeom>
        </p:spPr>
      </p:pic>
      <p:sp>
        <p:nvSpPr>
          <p:cNvPr id="9" name="TextBox 8">
            <a:extLst>
              <a:ext uri="{FF2B5EF4-FFF2-40B4-BE49-F238E27FC236}">
                <a16:creationId xmlns:a16="http://schemas.microsoft.com/office/drawing/2014/main" id="{7F433BB6-EED0-5E9C-7718-BA440BB4E8A1}"/>
              </a:ext>
            </a:extLst>
          </p:cNvPr>
          <p:cNvSpPr txBox="1"/>
          <p:nvPr/>
        </p:nvSpPr>
        <p:spPr>
          <a:xfrm>
            <a:off x="7530968" y="3808776"/>
            <a:ext cx="4102230" cy="12618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a:t>With 0 &lt; γ &lt; 1</a:t>
            </a:r>
            <a:endParaRPr lang="en-US"/>
          </a:p>
          <a:p>
            <a:br>
              <a:rPr lang="en-US"/>
            </a:br>
            <a:endParaRPr lang="en-US"/>
          </a:p>
          <a:p>
            <a:endParaRPr lang="en-GB" sz="2000"/>
          </a:p>
        </p:txBody>
      </p:sp>
      <p:pic>
        <p:nvPicPr>
          <p:cNvPr id="10" name="Picture 9">
            <a:extLst>
              <a:ext uri="{FF2B5EF4-FFF2-40B4-BE49-F238E27FC236}">
                <a16:creationId xmlns:a16="http://schemas.microsoft.com/office/drawing/2014/main" id="{14E552E8-F890-D639-3ACB-95901FCA9A6C}"/>
              </a:ext>
            </a:extLst>
          </p:cNvPr>
          <p:cNvPicPr>
            <a:picLocks noChangeAspect="1"/>
          </p:cNvPicPr>
          <p:nvPr/>
        </p:nvPicPr>
        <p:blipFill>
          <a:blip r:embed="rId6"/>
          <a:stretch>
            <a:fillRect/>
          </a:stretch>
        </p:blipFill>
        <p:spPr>
          <a:xfrm>
            <a:off x="7768031" y="1341405"/>
            <a:ext cx="1762125" cy="828675"/>
          </a:xfrm>
          <a:prstGeom prst="rect">
            <a:avLst/>
          </a:prstGeom>
        </p:spPr>
      </p:pic>
      <p:pic>
        <p:nvPicPr>
          <p:cNvPr id="11" name="Picture 10">
            <a:extLst>
              <a:ext uri="{FF2B5EF4-FFF2-40B4-BE49-F238E27FC236}">
                <a16:creationId xmlns:a16="http://schemas.microsoft.com/office/drawing/2014/main" id="{FEFBDB49-5CEA-7905-4BD0-5C9CB5D80E57}"/>
              </a:ext>
            </a:extLst>
          </p:cNvPr>
          <p:cNvPicPr>
            <a:picLocks noChangeAspect="1"/>
          </p:cNvPicPr>
          <p:nvPr/>
        </p:nvPicPr>
        <p:blipFill>
          <a:blip r:embed="rId7"/>
          <a:stretch>
            <a:fillRect/>
          </a:stretch>
        </p:blipFill>
        <p:spPr>
          <a:xfrm>
            <a:off x="1318280" y="4628855"/>
            <a:ext cx="4857750" cy="1009650"/>
          </a:xfrm>
          <a:prstGeom prst="rect">
            <a:avLst/>
          </a:prstGeom>
        </p:spPr>
      </p:pic>
      <p:pic>
        <p:nvPicPr>
          <p:cNvPr id="12" name="Picture 11">
            <a:extLst>
              <a:ext uri="{FF2B5EF4-FFF2-40B4-BE49-F238E27FC236}">
                <a16:creationId xmlns:a16="http://schemas.microsoft.com/office/drawing/2014/main" id="{2DEF7F75-CDF1-7C17-D3EE-D330B0A08524}"/>
              </a:ext>
            </a:extLst>
          </p:cNvPr>
          <p:cNvPicPr>
            <a:picLocks noChangeAspect="1"/>
          </p:cNvPicPr>
          <p:nvPr/>
        </p:nvPicPr>
        <p:blipFill>
          <a:blip r:embed="rId8"/>
          <a:stretch>
            <a:fillRect/>
          </a:stretch>
        </p:blipFill>
        <p:spPr>
          <a:xfrm>
            <a:off x="6809000" y="4666955"/>
            <a:ext cx="4324350" cy="933450"/>
          </a:xfrm>
          <a:prstGeom prst="rect">
            <a:avLst/>
          </a:prstGeom>
        </p:spPr>
      </p:pic>
    </p:spTree>
    <p:extLst>
      <p:ext uri="{BB962C8B-B14F-4D97-AF65-F5344CB8AC3E}">
        <p14:creationId xmlns:p14="http://schemas.microsoft.com/office/powerpoint/2010/main" val="28159835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white background with black text&#10;&#10;Description automatically generated">
            <a:extLst>
              <a:ext uri="{FF2B5EF4-FFF2-40B4-BE49-F238E27FC236}">
                <a16:creationId xmlns:a16="http://schemas.microsoft.com/office/drawing/2014/main" id="{238DB12B-5A47-E339-4641-43E8DEAE3019}"/>
              </a:ext>
            </a:extLst>
          </p:cNvPr>
          <p:cNvPicPr>
            <a:picLocks noChangeAspect="1"/>
          </p:cNvPicPr>
          <p:nvPr/>
        </p:nvPicPr>
        <p:blipFill>
          <a:blip r:embed="rId2"/>
          <a:stretch>
            <a:fillRect/>
          </a:stretch>
        </p:blipFill>
        <p:spPr>
          <a:xfrm>
            <a:off x="1352109" y="1376363"/>
            <a:ext cx="9267825" cy="4105275"/>
          </a:xfrm>
          <a:prstGeom prst="rect">
            <a:avLst/>
          </a:prstGeom>
        </p:spPr>
      </p:pic>
      <p:pic>
        <p:nvPicPr>
          <p:cNvPr id="14" name="Picture 13" descr="Symbols of mathematical symbols on a white background&#10;&#10;Description automatically generated">
            <a:extLst>
              <a:ext uri="{FF2B5EF4-FFF2-40B4-BE49-F238E27FC236}">
                <a16:creationId xmlns:a16="http://schemas.microsoft.com/office/drawing/2014/main" id="{05AFE3B3-EC33-091D-5BC7-F6ADB382EEC3}"/>
              </a:ext>
            </a:extLst>
          </p:cNvPr>
          <p:cNvPicPr>
            <a:picLocks noChangeAspect="1"/>
          </p:cNvPicPr>
          <p:nvPr/>
        </p:nvPicPr>
        <p:blipFill>
          <a:blip r:embed="rId3"/>
          <a:stretch>
            <a:fillRect/>
          </a:stretch>
        </p:blipFill>
        <p:spPr>
          <a:xfrm>
            <a:off x="6685863" y="242564"/>
            <a:ext cx="3219450" cy="695325"/>
          </a:xfrm>
          <a:prstGeom prst="rect">
            <a:avLst/>
          </a:prstGeom>
        </p:spPr>
      </p:pic>
      <p:sp>
        <p:nvSpPr>
          <p:cNvPr id="3" name="TextBox 2">
            <a:extLst>
              <a:ext uri="{FF2B5EF4-FFF2-40B4-BE49-F238E27FC236}">
                <a16:creationId xmlns:a16="http://schemas.microsoft.com/office/drawing/2014/main" id="{212723E3-EFE8-8DD9-E324-2DB399294069}"/>
              </a:ext>
            </a:extLst>
          </p:cNvPr>
          <p:cNvSpPr txBox="1"/>
          <p:nvPr/>
        </p:nvSpPr>
        <p:spPr>
          <a:xfrm>
            <a:off x="1969348" y="454577"/>
            <a:ext cx="24525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latin typeface="Arial Rounded MT Bold"/>
              </a:rPr>
              <a:t>GRADIENT ASCEND</a:t>
            </a:r>
          </a:p>
        </p:txBody>
      </p:sp>
    </p:spTree>
    <p:extLst>
      <p:ext uri="{BB962C8B-B14F-4D97-AF65-F5344CB8AC3E}">
        <p14:creationId xmlns:p14="http://schemas.microsoft.com/office/powerpoint/2010/main" val="4164735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mathematical equation with square and triangle symbols&#10;&#10;Description automatically generated">
            <a:extLst>
              <a:ext uri="{FF2B5EF4-FFF2-40B4-BE49-F238E27FC236}">
                <a16:creationId xmlns:a16="http://schemas.microsoft.com/office/drawing/2014/main" id="{45568EF8-C573-A916-8978-6F767C5C6BF6}"/>
              </a:ext>
            </a:extLst>
          </p:cNvPr>
          <p:cNvPicPr>
            <a:picLocks noChangeAspect="1"/>
          </p:cNvPicPr>
          <p:nvPr/>
        </p:nvPicPr>
        <p:blipFill>
          <a:blip r:embed="rId2"/>
          <a:stretch>
            <a:fillRect/>
          </a:stretch>
        </p:blipFill>
        <p:spPr>
          <a:xfrm>
            <a:off x="6266222" y="2890838"/>
            <a:ext cx="4467225" cy="1076325"/>
          </a:xfrm>
          <a:prstGeom prst="rect">
            <a:avLst/>
          </a:prstGeom>
        </p:spPr>
      </p:pic>
      <p:sp>
        <p:nvSpPr>
          <p:cNvPr id="3" name="TextBox 2">
            <a:extLst>
              <a:ext uri="{FF2B5EF4-FFF2-40B4-BE49-F238E27FC236}">
                <a16:creationId xmlns:a16="http://schemas.microsoft.com/office/drawing/2014/main" id="{2A1B3E0E-9A8E-38C7-7A05-A6A7C909B255}"/>
              </a:ext>
            </a:extLst>
          </p:cNvPr>
          <p:cNvSpPr txBox="1"/>
          <p:nvPr/>
        </p:nvSpPr>
        <p:spPr>
          <a:xfrm>
            <a:off x="838461" y="3246311"/>
            <a:ext cx="498992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latin typeface="Arial Rounded MT Bold"/>
              </a:rPr>
              <a:t>SIMPLEST DERIVATION OF POLICY GRADIENT</a:t>
            </a:r>
          </a:p>
        </p:txBody>
      </p:sp>
      <p:sp>
        <p:nvSpPr>
          <p:cNvPr id="4" name="TextBox 3">
            <a:extLst>
              <a:ext uri="{FF2B5EF4-FFF2-40B4-BE49-F238E27FC236}">
                <a16:creationId xmlns:a16="http://schemas.microsoft.com/office/drawing/2014/main" id="{8CCB7BCB-E9E8-D200-B9AD-27C6CCEAD372}"/>
              </a:ext>
            </a:extLst>
          </p:cNvPr>
          <p:cNvSpPr txBox="1"/>
          <p:nvPr/>
        </p:nvSpPr>
        <p:spPr>
          <a:xfrm>
            <a:off x="1058420" y="1235260"/>
            <a:ext cx="24525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latin typeface="Arial Rounded MT Bold"/>
              </a:rPr>
              <a:t>POLICY GRADIENT: </a:t>
            </a:r>
            <a:endParaRPr lang="en-US">
              <a:latin typeface="Arial Rounded MT Bold"/>
            </a:endParaRPr>
          </a:p>
        </p:txBody>
      </p:sp>
      <p:pic>
        <p:nvPicPr>
          <p:cNvPr id="7" name="Picture 6" descr="A mathematical equation with a triangle and triangle&#10;&#10;Description automatically generated">
            <a:extLst>
              <a:ext uri="{FF2B5EF4-FFF2-40B4-BE49-F238E27FC236}">
                <a16:creationId xmlns:a16="http://schemas.microsoft.com/office/drawing/2014/main" id="{F1BDE789-EFCF-099A-004B-D897557F42F9}"/>
              </a:ext>
            </a:extLst>
          </p:cNvPr>
          <p:cNvPicPr>
            <a:picLocks noChangeAspect="1"/>
          </p:cNvPicPr>
          <p:nvPr/>
        </p:nvPicPr>
        <p:blipFill>
          <a:blip r:embed="rId3"/>
          <a:stretch>
            <a:fillRect/>
          </a:stretch>
        </p:blipFill>
        <p:spPr>
          <a:xfrm>
            <a:off x="5112962" y="844779"/>
            <a:ext cx="5391150" cy="1162050"/>
          </a:xfrm>
          <a:prstGeom prst="rect">
            <a:avLst/>
          </a:prstGeom>
        </p:spPr>
      </p:pic>
    </p:spTree>
    <p:extLst>
      <p:ext uri="{BB962C8B-B14F-4D97-AF65-F5344CB8AC3E}">
        <p14:creationId xmlns:p14="http://schemas.microsoft.com/office/powerpoint/2010/main" val="34387237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model&#10;&#10;Description automatically generated">
            <a:extLst>
              <a:ext uri="{FF2B5EF4-FFF2-40B4-BE49-F238E27FC236}">
                <a16:creationId xmlns:a16="http://schemas.microsoft.com/office/drawing/2014/main" id="{439DCFAF-8162-3A1D-B573-3A6AE48AAD20}"/>
              </a:ext>
            </a:extLst>
          </p:cNvPr>
          <p:cNvPicPr>
            <a:picLocks noChangeAspect="1"/>
          </p:cNvPicPr>
          <p:nvPr/>
        </p:nvPicPr>
        <p:blipFill>
          <a:blip r:embed="rId2"/>
          <a:stretch>
            <a:fillRect/>
          </a:stretch>
        </p:blipFill>
        <p:spPr>
          <a:xfrm>
            <a:off x="1548303" y="1370127"/>
            <a:ext cx="9087538" cy="5115416"/>
          </a:xfrm>
          <a:prstGeom prst="rect">
            <a:avLst/>
          </a:prstGeom>
        </p:spPr>
      </p:pic>
      <p:sp>
        <p:nvSpPr>
          <p:cNvPr id="4" name="TextBox 3">
            <a:extLst>
              <a:ext uri="{FF2B5EF4-FFF2-40B4-BE49-F238E27FC236}">
                <a16:creationId xmlns:a16="http://schemas.microsoft.com/office/drawing/2014/main" id="{36642115-94B3-286F-1769-F083BC60FB7F}"/>
              </a:ext>
            </a:extLst>
          </p:cNvPr>
          <p:cNvSpPr txBox="1"/>
          <p:nvPr/>
        </p:nvSpPr>
        <p:spPr>
          <a:xfrm>
            <a:off x="2770957" y="441837"/>
            <a:ext cx="684385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a:latin typeface="Arial Rounded MT Bold"/>
              </a:rPr>
              <a:t>TAXONOMY OF RL ALGORITHMS</a:t>
            </a:r>
          </a:p>
        </p:txBody>
      </p:sp>
    </p:spTree>
    <p:extLst>
      <p:ext uri="{BB962C8B-B14F-4D97-AF65-F5344CB8AC3E}">
        <p14:creationId xmlns:p14="http://schemas.microsoft.com/office/powerpoint/2010/main" val="10331139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6115F-7BA9-9FEB-222B-8B5D70CB3B43}"/>
              </a:ext>
            </a:extLst>
          </p:cNvPr>
          <p:cNvSpPr>
            <a:spLocks noGrp="1"/>
          </p:cNvSpPr>
          <p:nvPr>
            <p:ph type="title"/>
          </p:nvPr>
        </p:nvSpPr>
        <p:spPr/>
        <p:txBody>
          <a:bodyPr/>
          <a:lstStyle/>
          <a:p>
            <a:r>
              <a:rPr lang="en-GB">
                <a:latin typeface="Arial Rounded MT Bold"/>
              </a:rPr>
              <a:t>POLICY AND TRAINING</a:t>
            </a:r>
            <a:endParaRPr lang="en-US"/>
          </a:p>
        </p:txBody>
      </p:sp>
      <p:sp>
        <p:nvSpPr>
          <p:cNvPr id="3" name="Content Placeholder 2">
            <a:extLst>
              <a:ext uri="{FF2B5EF4-FFF2-40B4-BE49-F238E27FC236}">
                <a16:creationId xmlns:a16="http://schemas.microsoft.com/office/drawing/2014/main" id="{9E3050F8-D502-C605-DC67-6957762AC7F7}"/>
              </a:ext>
            </a:extLst>
          </p:cNvPr>
          <p:cNvSpPr>
            <a:spLocks noGrp="1"/>
          </p:cNvSpPr>
          <p:nvPr>
            <p:ph idx="1"/>
          </p:nvPr>
        </p:nvSpPr>
        <p:spPr/>
        <p:txBody>
          <a:bodyPr/>
          <a:lstStyle/>
          <a:p>
            <a:r>
              <a:rPr lang="en-GB"/>
              <a:t>The algorithm we will be using is PPO or Proximal Policy Optimization. It is based on VPG and TRPO but uses a few new tricks to keep the new policy close enough to the old policy in order to not cause a performance collapse.</a:t>
            </a:r>
          </a:p>
          <a:p>
            <a:r>
              <a:rPr lang="en-GB">
                <a:ea typeface="+mn-lt"/>
                <a:cs typeface="+mn-lt"/>
              </a:rPr>
              <a:t>PPO methods are significantly simpler to implement, and empirically seem to perform at least as well as TRPO.</a:t>
            </a:r>
          </a:p>
          <a:p>
            <a:r>
              <a:rPr lang="en-GB"/>
              <a:t>Since PPO is sample inefficient, the best way to assure its training is optimal is to increase its budget to at least 2-3 million steps, making sure that it start converging towards the end of the training phase</a:t>
            </a:r>
          </a:p>
        </p:txBody>
      </p:sp>
    </p:spTree>
    <p:extLst>
      <p:ext uri="{BB962C8B-B14F-4D97-AF65-F5344CB8AC3E}">
        <p14:creationId xmlns:p14="http://schemas.microsoft.com/office/powerpoint/2010/main" val="20595653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6115F-7BA9-9FEB-222B-8B5D70CB3B43}"/>
              </a:ext>
            </a:extLst>
          </p:cNvPr>
          <p:cNvSpPr>
            <a:spLocks noGrp="1"/>
          </p:cNvSpPr>
          <p:nvPr>
            <p:ph type="title"/>
          </p:nvPr>
        </p:nvSpPr>
        <p:spPr/>
        <p:txBody>
          <a:bodyPr/>
          <a:lstStyle/>
          <a:p>
            <a:r>
              <a:rPr lang="en-GB">
                <a:latin typeface="Arial Rounded MT Bold"/>
              </a:rPr>
              <a:t>POLICY AND TRAINING</a:t>
            </a:r>
            <a:endParaRPr lang="en-US"/>
          </a:p>
        </p:txBody>
      </p:sp>
      <p:sp>
        <p:nvSpPr>
          <p:cNvPr id="3" name="Content Placeholder 2">
            <a:extLst>
              <a:ext uri="{FF2B5EF4-FFF2-40B4-BE49-F238E27FC236}">
                <a16:creationId xmlns:a16="http://schemas.microsoft.com/office/drawing/2014/main" id="{9E3050F8-D502-C605-DC67-6957762AC7F7}"/>
              </a:ext>
            </a:extLst>
          </p:cNvPr>
          <p:cNvSpPr>
            <a:spLocks noGrp="1"/>
          </p:cNvSpPr>
          <p:nvPr>
            <p:ph idx="1"/>
          </p:nvPr>
        </p:nvSpPr>
        <p:spPr/>
        <p:txBody>
          <a:bodyPr/>
          <a:lstStyle/>
          <a:p>
            <a:r>
              <a:rPr lang="en-GB"/>
              <a:t>Another way to assure its efficacity is to choose a reasonable set of hyperparameters such as learning rate, n steps, clip range and </a:t>
            </a:r>
            <a:r>
              <a:rPr lang="en-GB" err="1"/>
              <a:t>gae</a:t>
            </a:r>
            <a:r>
              <a:rPr lang="en-GB"/>
              <a:t> lambda whose change have a great impact upon the overall performance of the model.</a:t>
            </a:r>
          </a:p>
          <a:p>
            <a:r>
              <a:rPr lang="en-GB"/>
              <a:t>Unfortunately, there isn't a one-size-fits-all set of hyperparameters that will work for all the possible environments and rules of the game so you have to go through trial and error until you find the best combination of possible hyperparameters.</a:t>
            </a:r>
          </a:p>
          <a:p>
            <a:r>
              <a:rPr lang="en-GB"/>
              <a:t>Another way to overcome this issue is to use an automatic hyperparameter tuning library like </a:t>
            </a:r>
            <a:r>
              <a:rPr lang="en-GB" err="1"/>
              <a:t>optuna</a:t>
            </a:r>
            <a:r>
              <a:rPr lang="en-GB"/>
              <a:t> to find iteratively the best possible set of hyperparameters</a:t>
            </a:r>
          </a:p>
        </p:txBody>
      </p:sp>
    </p:spTree>
    <p:extLst>
      <p:ext uri="{BB962C8B-B14F-4D97-AF65-F5344CB8AC3E}">
        <p14:creationId xmlns:p14="http://schemas.microsoft.com/office/powerpoint/2010/main" val="2461300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video game screen with a blue character running through a brick building&#10;&#10;Description automatically generated">
            <a:extLst>
              <a:ext uri="{FF2B5EF4-FFF2-40B4-BE49-F238E27FC236}">
                <a16:creationId xmlns:a16="http://schemas.microsoft.com/office/drawing/2014/main" id="{A53F9129-FB28-12EB-D48C-D1983DCE4C43}"/>
              </a:ext>
            </a:extLst>
          </p:cNvPr>
          <p:cNvPicPr>
            <a:picLocks noChangeAspect="1"/>
          </p:cNvPicPr>
          <p:nvPr/>
        </p:nvPicPr>
        <p:blipFill>
          <a:blip r:embed="rId3"/>
          <a:stretch>
            <a:fillRect/>
          </a:stretch>
        </p:blipFill>
        <p:spPr>
          <a:xfrm>
            <a:off x="2938462" y="333375"/>
            <a:ext cx="6315075" cy="4972050"/>
          </a:xfrm>
          <a:prstGeom prst="rect">
            <a:avLst/>
          </a:prstGeom>
        </p:spPr>
      </p:pic>
    </p:spTree>
    <p:extLst>
      <p:ext uri="{BB962C8B-B14F-4D97-AF65-F5344CB8AC3E}">
        <p14:creationId xmlns:p14="http://schemas.microsoft.com/office/powerpoint/2010/main" val="10402475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6115F-7BA9-9FEB-222B-8B5D70CB3B43}"/>
              </a:ext>
            </a:extLst>
          </p:cNvPr>
          <p:cNvSpPr>
            <a:spLocks noGrp="1"/>
          </p:cNvSpPr>
          <p:nvPr>
            <p:ph type="title"/>
          </p:nvPr>
        </p:nvSpPr>
        <p:spPr/>
        <p:txBody>
          <a:bodyPr/>
          <a:lstStyle/>
          <a:p>
            <a:r>
              <a:rPr lang="en-GB">
                <a:latin typeface="Arial Rounded MT Bold"/>
              </a:rPr>
              <a:t>POSSIBLE OPTIMIZATIONS</a:t>
            </a:r>
            <a:endParaRPr lang="en-US"/>
          </a:p>
        </p:txBody>
      </p:sp>
      <p:sp>
        <p:nvSpPr>
          <p:cNvPr id="3" name="Content Placeholder 2">
            <a:extLst>
              <a:ext uri="{FF2B5EF4-FFF2-40B4-BE49-F238E27FC236}">
                <a16:creationId xmlns:a16="http://schemas.microsoft.com/office/drawing/2014/main" id="{9E3050F8-D502-C605-DC67-6957762AC7F7}"/>
              </a:ext>
            </a:extLst>
          </p:cNvPr>
          <p:cNvSpPr>
            <a:spLocks noGrp="1"/>
          </p:cNvSpPr>
          <p:nvPr>
            <p:ph idx="1"/>
          </p:nvPr>
        </p:nvSpPr>
        <p:spPr/>
        <p:txBody>
          <a:bodyPr>
            <a:normAutofit lnSpcReduction="10000"/>
          </a:bodyPr>
          <a:lstStyle/>
          <a:p>
            <a:r>
              <a:rPr lang="en-GB" err="1"/>
              <a:t>MegaMan</a:t>
            </a:r>
            <a:r>
              <a:rPr lang="en-GB"/>
              <a:t> is a complex game since you have multiple levels, every level having a certain landscape, obstacles, enemies and bosses. Furthermore, After defeating the boss of the current level, you acquire his power which you can use to clear a level much easier than you would normally do if you used only your initial power.</a:t>
            </a:r>
          </a:p>
          <a:p>
            <a:r>
              <a:rPr lang="en-GB"/>
              <a:t>Because of the large of amount of information and the difference in difficulty between different levels and bosses, we can use curriculum learning and reward shaping in order to leverage the uniqueness of every level and also we can use the </a:t>
            </a:r>
            <a:r>
              <a:rPr lang="en-GB" sz="1800" b="1" err="1">
                <a:solidFill>
                  <a:srgbClr val="404040"/>
                </a:solidFill>
              </a:rPr>
              <a:t>SubprocVecEnv</a:t>
            </a:r>
            <a:r>
              <a:rPr lang="en-GB" sz="1800" b="1">
                <a:solidFill>
                  <a:srgbClr val="404040"/>
                </a:solidFill>
              </a:rPr>
              <a:t> </a:t>
            </a:r>
            <a:r>
              <a:rPr lang="en-GB">
                <a:solidFill>
                  <a:srgbClr val="000000"/>
                </a:solidFill>
                <a:ea typeface="+mn-lt"/>
                <a:cs typeface="+mn-lt"/>
              </a:rPr>
              <a:t>wrapper from stable_baselines3 in order to train our agent on multiple environments at the same time, thus significantly reducing our training time.</a:t>
            </a:r>
            <a:endParaRPr lang="en-GB">
              <a:ea typeface="+mn-lt"/>
              <a:cs typeface="+mn-lt"/>
            </a:endParaRPr>
          </a:p>
        </p:txBody>
      </p:sp>
    </p:spTree>
    <p:extLst>
      <p:ext uri="{BB962C8B-B14F-4D97-AF65-F5344CB8AC3E}">
        <p14:creationId xmlns:p14="http://schemas.microsoft.com/office/powerpoint/2010/main" val="34933330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4E4B49-3111-089C-6609-B45075DF08EC}"/>
              </a:ext>
            </a:extLst>
          </p:cNvPr>
          <p:cNvSpPr txBox="1"/>
          <p:nvPr/>
        </p:nvSpPr>
        <p:spPr>
          <a:xfrm>
            <a:off x="3656029" y="2501245"/>
            <a:ext cx="506847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5400">
                <a:latin typeface="Arial Rounded MT Bold"/>
              </a:rPr>
              <a:t>THANK YOU!</a:t>
            </a:r>
            <a:endParaRPr lang="en-US" sz="5400">
              <a:latin typeface="Arial Rounded MT Bold"/>
            </a:endParaRPr>
          </a:p>
        </p:txBody>
      </p:sp>
    </p:spTree>
    <p:extLst>
      <p:ext uri="{BB962C8B-B14F-4D97-AF65-F5344CB8AC3E}">
        <p14:creationId xmlns:p14="http://schemas.microsoft.com/office/powerpoint/2010/main" val="762387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721EB-2476-9FED-AA53-EB8675830EA3}"/>
              </a:ext>
            </a:extLst>
          </p:cNvPr>
          <p:cNvSpPr>
            <a:spLocks noGrp="1"/>
          </p:cNvSpPr>
          <p:nvPr>
            <p:ph type="title"/>
          </p:nvPr>
        </p:nvSpPr>
        <p:spPr/>
        <p:txBody>
          <a:bodyPr/>
          <a:lstStyle/>
          <a:p>
            <a:r>
              <a:rPr lang="en-GB" b="1">
                <a:latin typeface="Arial Rounded MT Bold"/>
              </a:rPr>
              <a:t>Motivation</a:t>
            </a:r>
            <a:endParaRPr lang="en-US"/>
          </a:p>
        </p:txBody>
      </p:sp>
      <p:sp>
        <p:nvSpPr>
          <p:cNvPr id="3" name="Content Placeholder 2">
            <a:extLst>
              <a:ext uri="{FF2B5EF4-FFF2-40B4-BE49-F238E27FC236}">
                <a16:creationId xmlns:a16="http://schemas.microsoft.com/office/drawing/2014/main" id="{469E8098-7219-84B7-A459-55F7916706BB}"/>
              </a:ext>
            </a:extLst>
          </p:cNvPr>
          <p:cNvSpPr>
            <a:spLocks noGrp="1"/>
          </p:cNvSpPr>
          <p:nvPr>
            <p:ph idx="1"/>
          </p:nvPr>
        </p:nvSpPr>
        <p:spPr>
          <a:xfrm>
            <a:off x="1451579" y="2015732"/>
            <a:ext cx="10123226" cy="3450613"/>
          </a:xfrm>
        </p:spPr>
        <p:txBody>
          <a:bodyPr>
            <a:normAutofit/>
          </a:bodyPr>
          <a:lstStyle/>
          <a:p>
            <a:r>
              <a:rPr lang="en-GB"/>
              <a:t>Deep RL has been used by DeepMind to train AlphaGo to beat the world champion at Go, Lee Sedol, achieving a 4 – 1 victory against him. The Agent has showcased moves that at the time have never been used by any other professional Go player and that have upturned the game in favour of the RL agent.</a:t>
            </a:r>
          </a:p>
          <a:p>
            <a:r>
              <a:rPr lang="en-GB"/>
              <a:t>AlphaGo inspired the creation of AlphaZero which became even better at playing Chess, </a:t>
            </a:r>
            <a:r>
              <a:rPr lang="en-GB" err="1"/>
              <a:t>Shojin</a:t>
            </a:r>
            <a:r>
              <a:rPr lang="en-GB"/>
              <a:t> and Go than its predecessors.</a:t>
            </a:r>
          </a:p>
          <a:p>
            <a:r>
              <a:rPr lang="en-GB"/>
              <a:t>OpenAI Five is a powerful Deep RL Multi-Agent program created by OpenAI which consists of 5 agents playing DOTA. </a:t>
            </a:r>
            <a:r>
              <a:rPr lang="en-GB">
                <a:ea typeface="+mn-lt"/>
                <a:cs typeface="+mn-lt"/>
              </a:rPr>
              <a:t>In 2019, the team defeated a world champion team in a live match.</a:t>
            </a:r>
          </a:p>
          <a:p>
            <a:endParaRPr lang="en-GB"/>
          </a:p>
        </p:txBody>
      </p:sp>
    </p:spTree>
    <p:extLst>
      <p:ext uri="{BB962C8B-B14F-4D97-AF65-F5344CB8AC3E}">
        <p14:creationId xmlns:p14="http://schemas.microsoft.com/office/powerpoint/2010/main" val="256169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video&#10;&#10;Description automatically generated">
            <a:extLst>
              <a:ext uri="{FF2B5EF4-FFF2-40B4-BE49-F238E27FC236}">
                <a16:creationId xmlns:a16="http://schemas.microsoft.com/office/drawing/2014/main" id="{BE2D093C-1682-A51A-2C78-AC9B7F2429ED}"/>
              </a:ext>
            </a:extLst>
          </p:cNvPr>
          <p:cNvPicPr>
            <a:picLocks noChangeAspect="1"/>
          </p:cNvPicPr>
          <p:nvPr/>
        </p:nvPicPr>
        <p:blipFill>
          <a:blip r:embed="rId3"/>
          <a:stretch>
            <a:fillRect/>
          </a:stretch>
        </p:blipFill>
        <p:spPr>
          <a:xfrm>
            <a:off x="1156447" y="503358"/>
            <a:ext cx="9717742" cy="5178931"/>
          </a:xfrm>
          <a:prstGeom prst="rect">
            <a:avLst/>
          </a:prstGeom>
        </p:spPr>
      </p:pic>
    </p:spTree>
    <p:extLst>
      <p:ext uri="{BB962C8B-B14F-4D97-AF65-F5344CB8AC3E}">
        <p14:creationId xmlns:p14="http://schemas.microsoft.com/office/powerpoint/2010/main" val="1854004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A4C5D-E706-C1E0-31C8-E36BEA11C268}"/>
              </a:ext>
            </a:extLst>
          </p:cNvPr>
          <p:cNvSpPr>
            <a:spLocks noGrp="1"/>
          </p:cNvSpPr>
          <p:nvPr>
            <p:ph type="title"/>
          </p:nvPr>
        </p:nvSpPr>
        <p:spPr>
          <a:xfrm>
            <a:off x="1454239" y="2356765"/>
            <a:ext cx="8643154" cy="1287315"/>
          </a:xfrm>
        </p:spPr>
        <p:txBody>
          <a:bodyPr/>
          <a:lstStyle/>
          <a:p>
            <a:r>
              <a:rPr lang="en-GB" b="1">
                <a:latin typeface="Arial Rounded MT Bold"/>
              </a:rPr>
              <a:t>WHAT IS REINFORCEMENT LEARNING REALLY??</a:t>
            </a:r>
          </a:p>
        </p:txBody>
      </p:sp>
    </p:spTree>
    <p:extLst>
      <p:ext uri="{BB962C8B-B14F-4D97-AF65-F5344CB8AC3E}">
        <p14:creationId xmlns:p14="http://schemas.microsoft.com/office/powerpoint/2010/main" val="2987907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agent&#10;&#10;Description automatically generated">
            <a:extLst>
              <a:ext uri="{FF2B5EF4-FFF2-40B4-BE49-F238E27FC236}">
                <a16:creationId xmlns:a16="http://schemas.microsoft.com/office/drawing/2014/main" id="{6667696B-8AFA-94C5-D8E6-EFB88FEA6570}"/>
              </a:ext>
            </a:extLst>
          </p:cNvPr>
          <p:cNvPicPr>
            <a:picLocks noChangeAspect="1"/>
          </p:cNvPicPr>
          <p:nvPr/>
        </p:nvPicPr>
        <p:blipFill>
          <a:blip r:embed="rId3"/>
          <a:stretch>
            <a:fillRect/>
          </a:stretch>
        </p:blipFill>
        <p:spPr>
          <a:xfrm>
            <a:off x="2647390" y="1615608"/>
            <a:ext cx="6610350" cy="2981325"/>
          </a:xfrm>
          <a:prstGeom prst="rect">
            <a:avLst/>
          </a:prstGeom>
        </p:spPr>
      </p:pic>
      <p:pic>
        <p:nvPicPr>
          <p:cNvPr id="5" name="Picture 4">
            <a:extLst>
              <a:ext uri="{FF2B5EF4-FFF2-40B4-BE49-F238E27FC236}">
                <a16:creationId xmlns:a16="http://schemas.microsoft.com/office/drawing/2014/main" id="{F97ED0E6-6A2C-17B1-43AB-1080439E57C6}"/>
              </a:ext>
            </a:extLst>
          </p:cNvPr>
          <p:cNvPicPr>
            <a:picLocks noChangeAspect="1"/>
          </p:cNvPicPr>
          <p:nvPr/>
        </p:nvPicPr>
        <p:blipFill>
          <a:blip r:embed="rId4"/>
          <a:stretch>
            <a:fillRect/>
          </a:stretch>
        </p:blipFill>
        <p:spPr>
          <a:xfrm>
            <a:off x="5121451" y="551099"/>
            <a:ext cx="1666875" cy="638175"/>
          </a:xfrm>
          <a:prstGeom prst="rect">
            <a:avLst/>
          </a:prstGeom>
        </p:spPr>
      </p:pic>
      <p:pic>
        <p:nvPicPr>
          <p:cNvPr id="6" name="Picture 5" descr="A group of mathematical equations&#10;&#10;Description automatically generated">
            <a:extLst>
              <a:ext uri="{FF2B5EF4-FFF2-40B4-BE49-F238E27FC236}">
                <a16:creationId xmlns:a16="http://schemas.microsoft.com/office/drawing/2014/main" id="{AABEA3BF-99B9-2882-CA6D-65C2A0A761FD}"/>
              </a:ext>
            </a:extLst>
          </p:cNvPr>
          <p:cNvPicPr>
            <a:picLocks noChangeAspect="1"/>
          </p:cNvPicPr>
          <p:nvPr/>
        </p:nvPicPr>
        <p:blipFill>
          <a:blip r:embed="rId5"/>
          <a:stretch>
            <a:fillRect/>
          </a:stretch>
        </p:blipFill>
        <p:spPr>
          <a:xfrm>
            <a:off x="5163373" y="4922956"/>
            <a:ext cx="1733550" cy="1057275"/>
          </a:xfrm>
          <a:prstGeom prst="rect">
            <a:avLst/>
          </a:prstGeom>
        </p:spPr>
      </p:pic>
    </p:spTree>
    <p:extLst>
      <p:ext uri="{BB962C8B-B14F-4D97-AF65-F5344CB8AC3E}">
        <p14:creationId xmlns:p14="http://schemas.microsoft.com/office/powerpoint/2010/main" val="1083228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video game screen with a blue character running through a brick building&#10;&#10;Description automatically generated">
            <a:extLst>
              <a:ext uri="{FF2B5EF4-FFF2-40B4-BE49-F238E27FC236}">
                <a16:creationId xmlns:a16="http://schemas.microsoft.com/office/drawing/2014/main" id="{7D1F92A0-D228-7DF5-06BE-8A0456A2F0D8}"/>
              </a:ext>
            </a:extLst>
          </p:cNvPr>
          <p:cNvPicPr>
            <a:picLocks noChangeAspect="1"/>
          </p:cNvPicPr>
          <p:nvPr/>
        </p:nvPicPr>
        <p:blipFill>
          <a:blip r:embed="rId2"/>
          <a:stretch>
            <a:fillRect/>
          </a:stretch>
        </p:blipFill>
        <p:spPr>
          <a:xfrm>
            <a:off x="2938462" y="333375"/>
            <a:ext cx="6315075" cy="4972050"/>
          </a:xfrm>
          <a:prstGeom prst="rect">
            <a:avLst/>
          </a:prstGeom>
        </p:spPr>
      </p:pic>
      <p:cxnSp>
        <p:nvCxnSpPr>
          <p:cNvPr id="4" name="Straight Arrow Connector 3">
            <a:extLst>
              <a:ext uri="{FF2B5EF4-FFF2-40B4-BE49-F238E27FC236}">
                <a16:creationId xmlns:a16="http://schemas.microsoft.com/office/drawing/2014/main" id="{4D413025-AF63-F5AF-C622-ECA297D690D8}"/>
              </a:ext>
            </a:extLst>
          </p:cNvPr>
          <p:cNvCxnSpPr/>
          <p:nvPr/>
        </p:nvCxnSpPr>
        <p:spPr>
          <a:xfrm>
            <a:off x="2303929" y="2649071"/>
            <a:ext cx="2796987" cy="101301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BA6C557C-AC5F-714D-8F90-9EA979C71F13}"/>
              </a:ext>
            </a:extLst>
          </p:cNvPr>
          <p:cNvSpPr/>
          <p:nvPr/>
        </p:nvSpPr>
        <p:spPr>
          <a:xfrm>
            <a:off x="5174073" y="3320815"/>
            <a:ext cx="986117" cy="1228164"/>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875E0674-34EA-C172-10E5-0699418765EE}"/>
              </a:ext>
            </a:extLst>
          </p:cNvPr>
          <p:cNvSpPr txBox="1"/>
          <p:nvPr/>
        </p:nvSpPr>
        <p:spPr>
          <a:xfrm>
            <a:off x="972615" y="2282569"/>
            <a:ext cx="146124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400">
                <a:latin typeface="Arial Rounded MT Bold"/>
              </a:rPr>
              <a:t>AGENT</a:t>
            </a:r>
          </a:p>
        </p:txBody>
      </p:sp>
    </p:spTree>
    <p:extLst>
      <p:ext uri="{BB962C8B-B14F-4D97-AF65-F5344CB8AC3E}">
        <p14:creationId xmlns:p14="http://schemas.microsoft.com/office/powerpoint/2010/main" val="3812468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video game screen with a blue character running through a brick building&#10;&#10;Description automatically generated">
            <a:extLst>
              <a:ext uri="{FF2B5EF4-FFF2-40B4-BE49-F238E27FC236}">
                <a16:creationId xmlns:a16="http://schemas.microsoft.com/office/drawing/2014/main" id="{7D1F92A0-D228-7DF5-06BE-8A0456A2F0D8}"/>
              </a:ext>
            </a:extLst>
          </p:cNvPr>
          <p:cNvPicPr>
            <a:picLocks noChangeAspect="1"/>
          </p:cNvPicPr>
          <p:nvPr/>
        </p:nvPicPr>
        <p:blipFill>
          <a:blip r:embed="rId2"/>
          <a:stretch>
            <a:fillRect/>
          </a:stretch>
        </p:blipFill>
        <p:spPr>
          <a:xfrm>
            <a:off x="2938462" y="333375"/>
            <a:ext cx="6315075" cy="4972050"/>
          </a:xfrm>
          <a:prstGeom prst="rect">
            <a:avLst/>
          </a:prstGeom>
        </p:spPr>
      </p:pic>
      <p:cxnSp>
        <p:nvCxnSpPr>
          <p:cNvPr id="4" name="Straight Arrow Connector 3">
            <a:extLst>
              <a:ext uri="{FF2B5EF4-FFF2-40B4-BE49-F238E27FC236}">
                <a16:creationId xmlns:a16="http://schemas.microsoft.com/office/drawing/2014/main" id="{4D413025-AF63-F5AF-C622-ECA297D690D8}"/>
              </a:ext>
            </a:extLst>
          </p:cNvPr>
          <p:cNvCxnSpPr/>
          <p:nvPr/>
        </p:nvCxnSpPr>
        <p:spPr>
          <a:xfrm>
            <a:off x="2303929" y="2649071"/>
            <a:ext cx="2796987" cy="101301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BA6C557C-AC5F-714D-8F90-9EA979C71F13}"/>
              </a:ext>
            </a:extLst>
          </p:cNvPr>
          <p:cNvSpPr/>
          <p:nvPr/>
        </p:nvSpPr>
        <p:spPr>
          <a:xfrm>
            <a:off x="5174073" y="3320815"/>
            <a:ext cx="986117" cy="1228164"/>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875E0674-34EA-C172-10E5-0699418765EE}"/>
              </a:ext>
            </a:extLst>
          </p:cNvPr>
          <p:cNvSpPr txBox="1"/>
          <p:nvPr/>
        </p:nvSpPr>
        <p:spPr>
          <a:xfrm>
            <a:off x="972615" y="2282569"/>
            <a:ext cx="146124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400">
                <a:latin typeface="Arial Rounded MT Bold"/>
              </a:rPr>
              <a:t>AGENT</a:t>
            </a:r>
          </a:p>
        </p:txBody>
      </p:sp>
      <p:sp>
        <p:nvSpPr>
          <p:cNvPr id="2" name="TextBox 1">
            <a:extLst>
              <a:ext uri="{FF2B5EF4-FFF2-40B4-BE49-F238E27FC236}">
                <a16:creationId xmlns:a16="http://schemas.microsoft.com/office/drawing/2014/main" id="{A707B671-05CF-849A-45E9-4589C14B7485}"/>
              </a:ext>
            </a:extLst>
          </p:cNvPr>
          <p:cNvSpPr txBox="1"/>
          <p:nvPr/>
        </p:nvSpPr>
        <p:spPr>
          <a:xfrm>
            <a:off x="9933668" y="507114"/>
            <a:ext cx="159571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400" b="1">
                <a:latin typeface="Arial Rounded MT Bold"/>
                <a:ea typeface="+mn-lt"/>
                <a:cs typeface="+mn-lt"/>
              </a:rPr>
              <a:t>ACTIONS</a:t>
            </a:r>
            <a:endParaRPr lang="en-US" sz="2400" b="1">
              <a:latin typeface="Arial Rounded MT Bold"/>
            </a:endParaRPr>
          </a:p>
        </p:txBody>
      </p:sp>
      <p:sp>
        <p:nvSpPr>
          <p:cNvPr id="7" name="TextBox 6">
            <a:extLst>
              <a:ext uri="{FF2B5EF4-FFF2-40B4-BE49-F238E27FC236}">
                <a16:creationId xmlns:a16="http://schemas.microsoft.com/office/drawing/2014/main" id="{D65FB0BA-94B4-8E90-4ADA-66C8B2B59FB6}"/>
              </a:ext>
            </a:extLst>
          </p:cNvPr>
          <p:cNvSpPr txBox="1"/>
          <p:nvPr/>
        </p:nvSpPr>
        <p:spPr>
          <a:xfrm>
            <a:off x="9932783" y="960773"/>
            <a:ext cx="147375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Key Arrows </a:t>
            </a:r>
            <a:endParaRPr lang="en-US"/>
          </a:p>
          <a:p>
            <a:endParaRPr lang="en-GB"/>
          </a:p>
        </p:txBody>
      </p:sp>
      <p:cxnSp>
        <p:nvCxnSpPr>
          <p:cNvPr id="8" name="Straight Arrow Connector 7">
            <a:extLst>
              <a:ext uri="{FF2B5EF4-FFF2-40B4-BE49-F238E27FC236}">
                <a16:creationId xmlns:a16="http://schemas.microsoft.com/office/drawing/2014/main" id="{C3E972F9-79A7-E3F6-2AAC-D2BFBC471BFA}"/>
              </a:ext>
            </a:extLst>
          </p:cNvPr>
          <p:cNvCxnSpPr/>
          <p:nvPr/>
        </p:nvCxnSpPr>
        <p:spPr>
          <a:xfrm flipH="1" flipV="1">
            <a:off x="10084735" y="1357593"/>
            <a:ext cx="8964" cy="2241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8E97992-18AB-9D9A-866B-8A7FCC45F6B9}"/>
              </a:ext>
            </a:extLst>
          </p:cNvPr>
          <p:cNvCxnSpPr>
            <a:cxnSpLocks/>
          </p:cNvCxnSpPr>
          <p:nvPr/>
        </p:nvCxnSpPr>
        <p:spPr>
          <a:xfrm flipV="1">
            <a:off x="10488146" y="1456205"/>
            <a:ext cx="21515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06EEA2D-551F-F12F-836F-496D0F1DD63D}"/>
              </a:ext>
            </a:extLst>
          </p:cNvPr>
          <p:cNvCxnSpPr>
            <a:cxnSpLocks/>
          </p:cNvCxnSpPr>
          <p:nvPr/>
        </p:nvCxnSpPr>
        <p:spPr>
          <a:xfrm flipH="1" flipV="1">
            <a:off x="10783981" y="1456205"/>
            <a:ext cx="26894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DA3C88C-FA6A-9827-94A2-5CC740B507E8}"/>
              </a:ext>
            </a:extLst>
          </p:cNvPr>
          <p:cNvCxnSpPr>
            <a:cxnSpLocks/>
          </p:cNvCxnSpPr>
          <p:nvPr/>
        </p:nvCxnSpPr>
        <p:spPr>
          <a:xfrm>
            <a:off x="10326781" y="1366557"/>
            <a:ext cx="8965" cy="2241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744B72E-0432-C94D-AD61-BCB737209D12}"/>
              </a:ext>
            </a:extLst>
          </p:cNvPr>
          <p:cNvSpPr txBox="1"/>
          <p:nvPr/>
        </p:nvSpPr>
        <p:spPr>
          <a:xfrm>
            <a:off x="9995536" y="1713808"/>
            <a:ext cx="147375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Space (Jump)</a:t>
            </a:r>
            <a:endParaRPr lang="en-US"/>
          </a:p>
          <a:p>
            <a:endParaRPr lang="en-GB"/>
          </a:p>
        </p:txBody>
      </p:sp>
      <p:sp>
        <p:nvSpPr>
          <p:cNvPr id="13" name="TextBox 12">
            <a:extLst>
              <a:ext uri="{FF2B5EF4-FFF2-40B4-BE49-F238E27FC236}">
                <a16:creationId xmlns:a16="http://schemas.microsoft.com/office/drawing/2014/main" id="{47C413AD-175A-DB78-5DBC-E05F0AE29B8B}"/>
              </a:ext>
            </a:extLst>
          </p:cNvPr>
          <p:cNvSpPr txBox="1"/>
          <p:nvPr/>
        </p:nvSpPr>
        <p:spPr>
          <a:xfrm>
            <a:off x="10040359" y="2179973"/>
            <a:ext cx="147375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Shoot</a:t>
            </a:r>
            <a:endParaRPr lang="en-US"/>
          </a:p>
          <a:p>
            <a:endParaRPr lang="en-GB"/>
          </a:p>
        </p:txBody>
      </p:sp>
      <p:sp>
        <p:nvSpPr>
          <p:cNvPr id="14" name="TextBox 13">
            <a:extLst>
              <a:ext uri="{FF2B5EF4-FFF2-40B4-BE49-F238E27FC236}">
                <a16:creationId xmlns:a16="http://schemas.microsoft.com/office/drawing/2014/main" id="{015C95CE-0C9D-99A6-6425-2F69204E29C7}"/>
              </a:ext>
            </a:extLst>
          </p:cNvPr>
          <p:cNvSpPr txBox="1"/>
          <p:nvPr/>
        </p:nvSpPr>
        <p:spPr>
          <a:xfrm>
            <a:off x="9995535" y="2646138"/>
            <a:ext cx="193991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Use Special Power</a:t>
            </a:r>
          </a:p>
          <a:p>
            <a:endParaRPr lang="en-GB"/>
          </a:p>
        </p:txBody>
      </p:sp>
    </p:spTree>
    <p:extLst>
      <p:ext uri="{BB962C8B-B14F-4D97-AF65-F5344CB8AC3E}">
        <p14:creationId xmlns:p14="http://schemas.microsoft.com/office/powerpoint/2010/main" val="100261035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TF10001119</Template>
  <Application>Microsoft Office PowerPoint</Application>
  <PresentationFormat>Widescreen</PresentationFormat>
  <Slides>31</Slides>
  <Notes>8</Notes>
  <HiddenSlides>0</HiddenSlide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Gallery</vt:lpstr>
      <vt:lpstr>PowerPoint Presentation</vt:lpstr>
      <vt:lpstr>ABSTRACT</vt:lpstr>
      <vt:lpstr>PowerPoint Presentation</vt:lpstr>
      <vt:lpstr>Motivation</vt:lpstr>
      <vt:lpstr>PowerPoint Presentation</vt:lpstr>
      <vt:lpstr>WHAT IS REINFORCEMENT LEARNING REALLY??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WE EMPLOY AND WHY</vt:lpstr>
      <vt:lpstr>PREPROCESSING</vt:lpstr>
      <vt:lpstr>PowerPoint Presentation</vt:lpstr>
      <vt:lpstr>PowerPoint Presentation</vt:lpstr>
      <vt:lpstr>PowerPoint Presentation</vt:lpstr>
      <vt:lpstr>PowerPoint Presentation</vt:lpstr>
      <vt:lpstr>PowerPoint Presentation</vt:lpstr>
      <vt:lpstr>PowerPoint Presentation</vt:lpstr>
      <vt:lpstr>POLICY AND TRAINING</vt:lpstr>
      <vt:lpstr>PowerPoint Presentation</vt:lpstr>
      <vt:lpstr>PowerPoint Presentation</vt:lpstr>
      <vt:lpstr>PowerPoint Presentation</vt:lpstr>
      <vt:lpstr>PowerPoint Presentation</vt:lpstr>
      <vt:lpstr>PowerPoint Presentation</vt:lpstr>
      <vt:lpstr>POLICY AND TRAINING</vt:lpstr>
      <vt:lpstr>POLICY AND TRAINING</vt:lpstr>
      <vt:lpstr>POSSIBLE OPTIMIZATIONS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2024-03-24T13:02:59Z</dcterms:created>
  <dcterms:modified xsi:type="dcterms:W3CDTF">2024-04-03T07:45:27Z</dcterms:modified>
</cp:coreProperties>
</file>