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17"/>
  </p:notesMasterIdLst>
  <p:sldIdLst>
    <p:sldId id="256" r:id="rId2"/>
    <p:sldId id="258" r:id="rId3"/>
    <p:sldId id="259" r:id="rId4"/>
    <p:sldId id="266" r:id="rId5"/>
    <p:sldId id="260" r:id="rId6"/>
    <p:sldId id="261" r:id="rId7"/>
    <p:sldId id="267" r:id="rId8"/>
    <p:sldId id="270" r:id="rId9"/>
    <p:sldId id="271" r:id="rId10"/>
    <p:sldId id="268" r:id="rId11"/>
    <p:sldId id="272" r:id="rId12"/>
    <p:sldId id="273" r:id="rId13"/>
    <p:sldId id="263" r:id="rId14"/>
    <p:sldId id="264"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p:restoredTop sz="71950"/>
  </p:normalViewPr>
  <p:slideViewPr>
    <p:cSldViewPr snapToGrid="0" snapToObjects="1">
      <p:cViewPr varScale="1">
        <p:scale>
          <a:sx n="98" d="100"/>
          <a:sy n="98" d="100"/>
        </p:scale>
        <p:origin x="4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5AE5E-759B-9E4E-B3FC-E1E82D56676C}" type="datetimeFigureOut">
              <a:rPr lang="en-US" smtClean="0"/>
              <a:t>6/26/17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77A98-07D4-1148-B0CD-D4867446E55B}" type="slidenum">
              <a:rPr lang="en-US" smtClean="0"/>
              <a:t>‹#›</a:t>
            </a:fld>
            <a:endParaRPr lang="en-US"/>
          </a:p>
        </p:txBody>
      </p:sp>
    </p:spTree>
    <p:extLst>
      <p:ext uri="{BB962C8B-B14F-4D97-AF65-F5344CB8AC3E}">
        <p14:creationId xmlns:p14="http://schemas.microsoft.com/office/powerpoint/2010/main" val="1410279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**Go</a:t>
            </a:r>
            <a:r>
              <a:rPr lang="en-US" baseline="0" dirty="0" smtClean="0"/>
              <a:t> into more detail about time management problems and efficiency levels**</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Our project consists of creating an app to help users of Fabrication Laboratories (Fab Labs) with time management problems involving equipment scheduling. To increase the efficiency of Fab Labs, our app will offer features which include, but are not limited to, helping the users check the availability of different equipment, scheduling usage of equipment. We expect users to take advantage of the equipment scheduling function in our app to reduce productivity and time management problems. This app will be helpful at Fab Lab locations with high traffic and to connect potential developers with other Fab Lab users. Our app will effectively improve users’ time management by organizing the usage of machinery even with a limited availability from the Fab Lab.</a:t>
            </a:r>
          </a:p>
          <a:p>
            <a:endParaRPr lang="en-US" dirty="0"/>
          </a:p>
        </p:txBody>
      </p:sp>
      <p:sp>
        <p:nvSpPr>
          <p:cNvPr id="4" name="Slide Number Placeholder 3"/>
          <p:cNvSpPr>
            <a:spLocks noGrp="1"/>
          </p:cNvSpPr>
          <p:nvPr>
            <p:ph type="sldNum" sz="quarter" idx="10"/>
          </p:nvPr>
        </p:nvSpPr>
        <p:spPr/>
        <p:txBody>
          <a:bodyPr/>
          <a:lstStyle/>
          <a:p>
            <a:fld id="{E1F77A98-07D4-1148-B0CD-D4867446E55B}" type="slidenum">
              <a:rPr lang="en-US" smtClean="0"/>
              <a:t>2</a:t>
            </a:fld>
            <a:endParaRPr lang="en-US"/>
          </a:p>
        </p:txBody>
      </p:sp>
    </p:spTree>
    <p:extLst>
      <p:ext uri="{BB962C8B-B14F-4D97-AF65-F5344CB8AC3E}">
        <p14:creationId xmlns:p14="http://schemas.microsoft.com/office/powerpoint/2010/main" val="79323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Generally a high knowledge of the system and previous experience dealing with a FabLab and/or scheduling details. The system could be used by the lab owner/supervisor to maintain a sense of order to their lab, ensuring that there are fewer conflicts and easier resolution of conflicts regarding the need of specific machines or workstations. This would potentially allow for an increase in desire to use the space, as the stigma of not being able to use the machine you need when you go to the space would be removed.</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Undergraduate students would be expected to have limited to no knowledge of a FabLab or the proposed system, and little to no experience. Graduate students we expect to have a working knowledge of both, as well as at least some experience. The design of the system incorporates the users as those that use the various machinery in the FabLab. The potential for scheduling also allows for users to better conserve their time, as well as to meet with other users to discuss or learn about their projects.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faculty would use the system in much the same way as students, with the added notion of supervising needs. Their knowledge and experience would be expected to be higher than students, but not necessarily as high as the Owner/Supervisor. The faculty could use it themselves, if they’re performing their own independent research project. Alternatively, they could use the app to both schedule and oversee their students working on their projects, or reserve a specific machine or workstation for use in their projects.</a:t>
            </a:r>
          </a:p>
          <a:p>
            <a:endParaRPr lang="en-US" dirty="0"/>
          </a:p>
        </p:txBody>
      </p:sp>
      <p:sp>
        <p:nvSpPr>
          <p:cNvPr id="4" name="Slide Number Placeholder 3"/>
          <p:cNvSpPr>
            <a:spLocks noGrp="1"/>
          </p:cNvSpPr>
          <p:nvPr>
            <p:ph type="sldNum" sz="quarter" idx="10"/>
          </p:nvPr>
        </p:nvSpPr>
        <p:spPr/>
        <p:txBody>
          <a:bodyPr/>
          <a:lstStyle/>
          <a:p>
            <a:fld id="{E1F77A98-07D4-1148-B0CD-D4867446E55B}" type="slidenum">
              <a:rPr lang="en-US" smtClean="0"/>
              <a:t>3</a:t>
            </a:fld>
            <a:endParaRPr lang="en-US"/>
          </a:p>
        </p:txBody>
      </p:sp>
    </p:spTree>
    <p:extLst>
      <p:ext uri="{BB962C8B-B14F-4D97-AF65-F5344CB8AC3E}">
        <p14:creationId xmlns:p14="http://schemas.microsoft.com/office/powerpoint/2010/main" val="592175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our project, we have used three user research methods.</a:t>
            </a:r>
          </a:p>
          <a:p>
            <a:endParaRPr lang="en-US" dirty="0" smtClean="0"/>
          </a:p>
          <a:p>
            <a:r>
              <a:rPr lang="en-US" dirty="0" smtClean="0"/>
              <a:t>The first method is Interview. Since none of us has been to a fab lab yet, the best way to know about fab labs is to interview a person who has experience with them. We sought both general information as well as details on potential problems with the lab usage.</a:t>
            </a:r>
          </a:p>
          <a:p>
            <a:endParaRPr lang="en-US" dirty="0" smtClean="0"/>
          </a:p>
          <a:p>
            <a:r>
              <a:rPr lang="en-US" dirty="0" smtClean="0"/>
              <a:t>The second method is Observation. We observed the fab lab on the 6th floor of the Math Science building, watched graduate students doing experiments in it, and took several photos about the lab. This method is useful to see what people actually do in fab labs, rather than just get information from what they said.</a:t>
            </a:r>
          </a:p>
          <a:p>
            <a:endParaRPr lang="en-US" dirty="0" smtClean="0"/>
          </a:p>
          <a:p>
            <a:r>
              <a:rPr lang="en-US" dirty="0" smtClean="0"/>
              <a:t>The third method is secondary research. We searched published articles, papers and online resources to help us on developing the design ideas. It is a useful and efficient way to ground our observation and to develop a point of view on our design.</a:t>
            </a:r>
          </a:p>
          <a:p>
            <a:endParaRPr lang="en-US" dirty="0"/>
          </a:p>
        </p:txBody>
      </p:sp>
      <p:sp>
        <p:nvSpPr>
          <p:cNvPr id="4" name="Slide Number Placeholder 3"/>
          <p:cNvSpPr>
            <a:spLocks noGrp="1"/>
          </p:cNvSpPr>
          <p:nvPr>
            <p:ph type="sldNum" sz="quarter" idx="10"/>
          </p:nvPr>
        </p:nvSpPr>
        <p:spPr/>
        <p:txBody>
          <a:bodyPr/>
          <a:lstStyle/>
          <a:p>
            <a:fld id="{E1F77A98-07D4-1148-B0CD-D4867446E55B}" type="slidenum">
              <a:rPr lang="en-US" smtClean="0"/>
              <a:t>4</a:t>
            </a:fld>
            <a:endParaRPr lang="en-US"/>
          </a:p>
        </p:txBody>
      </p:sp>
    </p:spTree>
    <p:extLst>
      <p:ext uri="{BB962C8B-B14F-4D97-AF65-F5344CB8AC3E}">
        <p14:creationId xmlns:p14="http://schemas.microsoft.com/office/powerpoint/2010/main" val="30421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According to our user research, fabrication labs are sometimes used as a place for courses, but they are mainly for research purposes.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individual work time can be up to 6 hours.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Through our interview, observation, and secondary research, we found that the number of machines in a lab are limited. Therefore, it is inconvenient for users to use the machines at any time they want.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They usually do not know the status of the machine they want to use unless they go to the lab to check by themselves. For example, if one of the users took 30 minutes to come to the lab trying to do research and found that all the machines were occupied, he/she would waste a lot of time. In addition, if the 3D Printers they need have been used by someone, they have to ask that person to collect their project or get permission to move the completed object. Since it is quite inconvenient for users, they would like to know the status of machines and when people use it.</a:t>
            </a:r>
          </a:p>
          <a:p>
            <a:endParaRPr lang="en-US" dirty="0"/>
          </a:p>
        </p:txBody>
      </p:sp>
      <p:sp>
        <p:nvSpPr>
          <p:cNvPr id="4" name="Slide Number Placeholder 3"/>
          <p:cNvSpPr>
            <a:spLocks noGrp="1"/>
          </p:cNvSpPr>
          <p:nvPr>
            <p:ph type="sldNum" sz="quarter" idx="10"/>
          </p:nvPr>
        </p:nvSpPr>
        <p:spPr/>
        <p:txBody>
          <a:bodyPr/>
          <a:lstStyle/>
          <a:p>
            <a:fld id="{E1F77A98-07D4-1148-B0CD-D4867446E55B}" type="slidenum">
              <a:rPr lang="en-US" smtClean="0"/>
              <a:t>5</a:t>
            </a:fld>
            <a:endParaRPr lang="en-US"/>
          </a:p>
        </p:txBody>
      </p:sp>
    </p:spTree>
    <p:extLst>
      <p:ext uri="{BB962C8B-B14F-4D97-AF65-F5344CB8AC3E}">
        <p14:creationId xmlns:p14="http://schemas.microsoft.com/office/powerpoint/2010/main" val="1792063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the brainstorm process, we considered building a lab machine booking application. As a booking application, we got an idea to use a login function for registered lab users to login. There should be a calendar built into the app. A book function would be needed and should be linked to certain machine calendars. It would show booked times and add new booking times to calendars when users tried to book machines.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Next, we found that we would need a page for each lab machine. It should have descriptions for certain lab machines and has a picture of that machine. One idea on this page is to create a favorite star selection. Once it is selected, that machine will become a user’s favorite machine and the user can get notifications from the app about that machine anytime. Another idea was a signal light showing the current status of that machine. If the light is yellow, it means the machine is in use. If the light is red, it means the machine is in need of repairing. If the light is green, then it means the machine is available. This signal light would have auto connectivity to each machine. Also, there would be a support button on this page in case users need technical support. What’s more, we found that sometimes users might not go to the lab even when they have a machine booked because of some emergency. So we are thinking about a lock function on the machine page. It will lock such that you can only find it enabled when you are close to the lab or in the lab. It will change the signal light from green to yellow once the user presses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the end, we had an idea of a home page **It</a:t>
            </a:r>
            <a:r>
              <a:rPr lang="en-US" baseline="0" dirty="0" smtClean="0"/>
              <a:t> will be shown later on throughout this PPT presentation** </a:t>
            </a:r>
            <a:r>
              <a:rPr lang="en-US" dirty="0" smtClean="0"/>
              <a:t>It would be a list of the names of all lab machines and a signal light on the right. There could also be view buttons to get into certain lab machine pages.</a:t>
            </a:r>
          </a:p>
          <a:p>
            <a:endParaRPr lang="en-US" dirty="0"/>
          </a:p>
        </p:txBody>
      </p:sp>
      <p:sp>
        <p:nvSpPr>
          <p:cNvPr id="4" name="Slide Number Placeholder 3"/>
          <p:cNvSpPr>
            <a:spLocks noGrp="1"/>
          </p:cNvSpPr>
          <p:nvPr>
            <p:ph type="sldNum" sz="quarter" idx="10"/>
          </p:nvPr>
        </p:nvSpPr>
        <p:spPr/>
        <p:txBody>
          <a:bodyPr/>
          <a:lstStyle/>
          <a:p>
            <a:fld id="{E1F77A98-07D4-1148-B0CD-D4867446E55B}" type="slidenum">
              <a:rPr lang="en-US" smtClean="0"/>
              <a:t>6</a:t>
            </a:fld>
            <a:endParaRPr lang="en-US"/>
          </a:p>
        </p:txBody>
      </p:sp>
    </p:spTree>
    <p:extLst>
      <p:ext uri="{BB962C8B-B14F-4D97-AF65-F5344CB8AC3E}">
        <p14:creationId xmlns:p14="http://schemas.microsoft.com/office/powerpoint/2010/main" val="355537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During the implementation phase of the project, we had come across a few ideas for different aspects of our UI</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Some of the ideas are: day view, week view, month view.</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Some of the ideas are: list view, icon view, tile view.</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E1F77A98-07D4-1148-B0CD-D4867446E55B}" type="slidenum">
              <a:rPr lang="en-US" smtClean="0"/>
              <a:t>7</a:t>
            </a:fld>
            <a:endParaRPr lang="en-US"/>
          </a:p>
        </p:txBody>
      </p:sp>
    </p:spTree>
    <p:extLst>
      <p:ext uri="{BB962C8B-B14F-4D97-AF65-F5344CB8AC3E}">
        <p14:creationId xmlns:p14="http://schemas.microsoft.com/office/powerpoint/2010/main" val="443620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F77A98-07D4-1148-B0CD-D4867446E55B}" type="slidenum">
              <a:rPr lang="en-US" smtClean="0"/>
              <a:t>8</a:t>
            </a:fld>
            <a:endParaRPr lang="en-US"/>
          </a:p>
        </p:txBody>
      </p:sp>
    </p:spTree>
    <p:extLst>
      <p:ext uri="{BB962C8B-B14F-4D97-AF65-F5344CB8AC3E}">
        <p14:creationId xmlns:p14="http://schemas.microsoft.com/office/powerpoint/2010/main" val="216099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major problems we identified included: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the lack of a preventative measure if one user locks the device while another has it scheduled (overlapping time period),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an ambiguous "Lock" button for new users,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no logout button for users,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poor navigation from the support page back to the previous page,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no quick access functionality for frequent users,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and an ambiguous repair icon that may confuse users.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Based on these results, and their severity ratings, we hope to remedy these problems in the next iteration.</a:t>
            </a:r>
          </a:p>
          <a:p>
            <a:endParaRPr lang="en-US" dirty="0"/>
          </a:p>
        </p:txBody>
      </p:sp>
      <p:sp>
        <p:nvSpPr>
          <p:cNvPr id="4" name="Slide Number Placeholder 3"/>
          <p:cNvSpPr>
            <a:spLocks noGrp="1"/>
          </p:cNvSpPr>
          <p:nvPr>
            <p:ph type="sldNum" sz="quarter" idx="10"/>
          </p:nvPr>
        </p:nvSpPr>
        <p:spPr/>
        <p:txBody>
          <a:bodyPr/>
          <a:lstStyle/>
          <a:p>
            <a:fld id="{E1F77A98-07D4-1148-B0CD-D4867446E55B}" type="slidenum">
              <a:rPr lang="en-US" smtClean="0"/>
              <a:t>13</a:t>
            </a:fld>
            <a:endParaRPr lang="en-US"/>
          </a:p>
        </p:txBody>
      </p:sp>
    </p:spTree>
    <p:extLst>
      <p:ext uri="{BB962C8B-B14F-4D97-AF65-F5344CB8AC3E}">
        <p14:creationId xmlns:p14="http://schemas.microsoft.com/office/powerpoint/2010/main" val="1098541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For the next iteration of the design, we will include more features such as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smtClean="0"/>
              <a:t>notifications,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smtClean="0"/>
              <a:t>list of on going projects within the lab,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smtClean="0"/>
              <a:t>list of all FabLab locations in Calgary,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smtClean="0"/>
              <a:t>And enhance calendar</a:t>
            </a:r>
            <a:r>
              <a:rPr lang="en-US" baseline="0" dirty="0" smtClean="0"/>
              <a:t> features,</a:t>
            </a:r>
            <a:r>
              <a:rPr lang="en-US"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to create more convenience for its users.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These features intend to assist people who are new to FabLab and to increase the awareness of these facilities. </a:t>
            </a:r>
          </a:p>
          <a:p>
            <a:endParaRPr lang="en-US" dirty="0"/>
          </a:p>
        </p:txBody>
      </p:sp>
      <p:sp>
        <p:nvSpPr>
          <p:cNvPr id="4" name="Slide Number Placeholder 3"/>
          <p:cNvSpPr>
            <a:spLocks noGrp="1"/>
          </p:cNvSpPr>
          <p:nvPr>
            <p:ph type="sldNum" sz="quarter" idx="10"/>
          </p:nvPr>
        </p:nvSpPr>
        <p:spPr/>
        <p:txBody>
          <a:bodyPr/>
          <a:lstStyle/>
          <a:p>
            <a:fld id="{E1F77A98-07D4-1148-B0CD-D4867446E55B}" type="slidenum">
              <a:rPr lang="en-US" smtClean="0"/>
              <a:t>14</a:t>
            </a:fld>
            <a:endParaRPr lang="en-US"/>
          </a:p>
        </p:txBody>
      </p:sp>
    </p:spTree>
    <p:extLst>
      <p:ext uri="{BB962C8B-B14F-4D97-AF65-F5344CB8AC3E}">
        <p14:creationId xmlns:p14="http://schemas.microsoft.com/office/powerpoint/2010/main" val="2031287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DAFA6F-C692-E94D-83A3-D25FA1391098}" type="datetimeFigureOut">
              <a:rPr lang="en-US" smtClean="0"/>
              <a:t>6/26/17</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5B54E05-EB18-F94A-AB0A-A9A9DA49E97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DAFA6F-C692-E94D-83A3-D25FA1391098}"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4E05-EB18-F94A-AB0A-A9A9DA49E97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DAFA6F-C692-E94D-83A3-D25FA1391098}"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4E05-EB18-F94A-AB0A-A9A9DA49E97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DAFA6F-C692-E94D-83A3-D25FA1391098}"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4E05-EB18-F94A-AB0A-A9A9DA49E97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DAFA6F-C692-E94D-83A3-D25FA1391098}"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4E05-EB18-F94A-AB0A-A9A9DA49E97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DAFA6F-C692-E94D-83A3-D25FA1391098}" type="datetimeFigureOut">
              <a:rPr lang="en-US" smtClean="0"/>
              <a:t>6/26/17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4E05-EB18-F94A-AB0A-A9A9DA49E97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DAFA6F-C692-E94D-83A3-D25FA1391098}" type="datetimeFigureOut">
              <a:rPr lang="en-US" smtClean="0"/>
              <a:t>6/26/17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54E05-EB18-F94A-AB0A-A9A9DA49E97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DAFA6F-C692-E94D-83A3-D25FA1391098}" type="datetimeFigureOut">
              <a:rPr lang="en-US" smtClean="0"/>
              <a:t>6/26/17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54E05-EB18-F94A-AB0A-A9A9DA49E97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DAFA6F-C692-E94D-83A3-D25FA1391098}" type="datetimeFigureOut">
              <a:rPr lang="en-US" smtClean="0"/>
              <a:t>6/26/17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54E05-EB18-F94A-AB0A-A9A9DA49E97E}"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AFA6F-C692-E94D-83A3-D25FA1391098}" type="datetimeFigureOut">
              <a:rPr lang="en-US" smtClean="0"/>
              <a:t>6/26/17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4E05-EB18-F94A-AB0A-A9A9DA49E97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BDAFA6F-C692-E94D-83A3-D25FA1391098}" type="datetimeFigureOut">
              <a:rPr lang="en-US" smtClean="0"/>
              <a:t>6/26/17</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35B54E05-EB18-F94A-AB0A-A9A9DA49E97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BDAFA6F-C692-E94D-83A3-D25FA1391098}" type="datetimeFigureOut">
              <a:rPr lang="en-US" smtClean="0"/>
              <a:t>6/26/17</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5B54E05-EB18-F94A-AB0A-A9A9DA49E97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66720"/>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Fab Lab</a:t>
            </a:r>
            <a:endParaRPr lang="en-US" dirty="0"/>
          </a:p>
        </p:txBody>
      </p:sp>
      <p:sp>
        <p:nvSpPr>
          <p:cNvPr id="3" name="Subtitle 2"/>
          <p:cNvSpPr>
            <a:spLocks noGrp="1"/>
          </p:cNvSpPr>
          <p:nvPr>
            <p:ph type="subTitle" idx="1"/>
          </p:nvPr>
        </p:nvSpPr>
        <p:spPr/>
        <p:txBody>
          <a:bodyPr/>
          <a:lstStyle/>
          <a:p>
            <a:r>
              <a:rPr lang="en-US" cap="none" dirty="0" smtClean="0"/>
              <a:t>Group 3: </a:t>
            </a:r>
            <a:r>
              <a:rPr lang="en-US" cap="none" dirty="0"/>
              <a:t>A</a:t>
            </a:r>
            <a:r>
              <a:rPr lang="en-US" cap="none" dirty="0" smtClean="0"/>
              <a:t>lan </a:t>
            </a:r>
            <a:r>
              <a:rPr lang="en-US" cap="none" dirty="0"/>
              <a:t>L</a:t>
            </a:r>
            <a:r>
              <a:rPr lang="en-US" cap="none" dirty="0" smtClean="0"/>
              <a:t>am, </a:t>
            </a:r>
            <a:r>
              <a:rPr lang="en-US" cap="none" dirty="0"/>
              <a:t>J</a:t>
            </a:r>
            <a:r>
              <a:rPr lang="en-US" cap="none" dirty="0" smtClean="0"/>
              <a:t>ared </a:t>
            </a:r>
            <a:r>
              <a:rPr lang="en-US" cap="none" dirty="0"/>
              <a:t>M</a:t>
            </a:r>
            <a:r>
              <a:rPr lang="en-US" cap="none" dirty="0" smtClean="0"/>
              <a:t>adden, Jay </a:t>
            </a:r>
            <a:r>
              <a:rPr lang="en-US" cap="none" dirty="0"/>
              <a:t>Z</a:t>
            </a:r>
            <a:r>
              <a:rPr lang="en-US" cap="none" dirty="0" smtClean="0"/>
              <a:t>hang</a:t>
            </a:r>
            <a:endParaRPr lang="en-US" cap="none" dirty="0"/>
          </a:p>
        </p:txBody>
      </p:sp>
    </p:spTree>
    <p:extLst>
      <p:ext uri="{BB962C8B-B14F-4D97-AF65-F5344CB8AC3E}">
        <p14:creationId xmlns:p14="http://schemas.microsoft.com/office/powerpoint/2010/main" val="210626231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summary of final system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1959429"/>
            <a:ext cx="2021594" cy="4049486"/>
          </a:xfrm>
          <a:prstGeom prst="roundRect">
            <a:avLst/>
          </a:prstGeom>
        </p:spPr>
      </p:pic>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67722" y="1959428"/>
            <a:ext cx="1987132" cy="4049487"/>
          </a:xfrm>
          <a:prstGeom prst="round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4459" y="1959428"/>
            <a:ext cx="2071977" cy="4049487"/>
          </a:xfrm>
          <a:prstGeom prst="roundRect">
            <a:avLst/>
          </a:prstGeom>
        </p:spPr>
      </p:pic>
    </p:spTree>
    <p:extLst>
      <p:ext uri="{BB962C8B-B14F-4D97-AF65-F5344CB8AC3E}">
        <p14:creationId xmlns:p14="http://schemas.microsoft.com/office/powerpoint/2010/main" val="142028313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55"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strVal val="#ppt_w*0.70"/>
                                          </p:val>
                                        </p:tav>
                                        <p:tav tm="100000">
                                          <p:val>
                                            <p:strVal val="#ppt_w"/>
                                          </p:val>
                                        </p:tav>
                                      </p:tavLst>
                                    </p:anim>
                                    <p:anim calcmode="lin" valueType="num">
                                      <p:cBhvr>
                                        <p:cTn id="13" dur="1000" fill="hold"/>
                                        <p:tgtEl>
                                          <p:spTgt spid="8"/>
                                        </p:tgtEl>
                                        <p:attrNameLst>
                                          <p:attrName>ppt_h</p:attrName>
                                        </p:attrNameLst>
                                      </p:cBhvr>
                                      <p:tavLst>
                                        <p:tav tm="0">
                                          <p:val>
                                            <p:strVal val="#ppt_h"/>
                                          </p:val>
                                        </p:tav>
                                        <p:tav tm="100000">
                                          <p:val>
                                            <p:strVal val="#ppt_h"/>
                                          </p:val>
                                        </p:tav>
                                      </p:tavLst>
                                    </p:anim>
                                    <p:animEffect transition="in" filter="fade">
                                      <p:cBhvr>
                                        <p:cTn id="14" dur="1000"/>
                                        <p:tgtEl>
                                          <p:spTgt spid="8"/>
                                        </p:tgtEl>
                                      </p:cBhvr>
                                    </p:animEffect>
                                  </p:childTnLst>
                                </p:cTn>
                              </p:par>
                              <p:par>
                                <p:cTn id="15" presetID="55"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strVal val="#ppt_w*0.70"/>
                                          </p:val>
                                        </p:tav>
                                        <p:tav tm="100000">
                                          <p:val>
                                            <p:strVal val="#ppt_w"/>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animEffect transition="in" filter="fade">
                                      <p:cBhvr>
                                        <p:cTn id="1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049151"/>
            <a:ext cx="2019600" cy="3867948"/>
          </a:xfrm>
          <a:prstGeom prst="round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3416" y="1985208"/>
            <a:ext cx="2019600" cy="3995834"/>
          </a:xfrm>
          <a:prstGeom prst="round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5254" y="2049151"/>
            <a:ext cx="2019600" cy="4001800"/>
          </a:xfrm>
          <a:prstGeom prst="roundRect">
            <a:avLst/>
          </a:prstGeom>
        </p:spPr>
      </p:pic>
    </p:spTree>
    <p:extLst>
      <p:ext uri="{BB962C8B-B14F-4D97-AF65-F5344CB8AC3E}">
        <p14:creationId xmlns:p14="http://schemas.microsoft.com/office/powerpoint/2010/main" val="147765889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3036" y="2016125"/>
            <a:ext cx="2019600" cy="4008034"/>
          </a:xfrm>
          <a:prstGeom prst="round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80" y="2016125"/>
            <a:ext cx="2018839" cy="3981600"/>
          </a:xfrm>
          <a:prstGeom prst="round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5254" y="2028582"/>
            <a:ext cx="2019600" cy="4032948"/>
          </a:xfrm>
          <a:prstGeom prst="roundRect">
            <a:avLst/>
          </a:prstGeom>
        </p:spPr>
      </p:pic>
    </p:spTree>
    <p:extLst>
      <p:ext uri="{BB962C8B-B14F-4D97-AF65-F5344CB8AC3E}">
        <p14:creationId xmlns:p14="http://schemas.microsoft.com/office/powerpoint/2010/main" val="167098921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did you discover from your heuristic evaluation</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L</a:t>
            </a:r>
            <a:r>
              <a:rPr lang="en-US" dirty="0" smtClean="0"/>
              <a:t>ack </a:t>
            </a:r>
            <a:r>
              <a:rPr lang="en-US" dirty="0"/>
              <a:t>of a preventative measure if one user locks the device while another has it scheduled (overlapping time </a:t>
            </a:r>
            <a:r>
              <a:rPr lang="en-US" dirty="0" smtClean="0"/>
              <a:t>period)</a:t>
            </a:r>
          </a:p>
          <a:p>
            <a:r>
              <a:rPr lang="en-US" dirty="0"/>
              <a:t>A</a:t>
            </a:r>
            <a:r>
              <a:rPr lang="en-US" dirty="0" smtClean="0"/>
              <a:t>mbiguous </a:t>
            </a:r>
            <a:r>
              <a:rPr lang="en-US" dirty="0"/>
              <a:t>"Lock" button for new </a:t>
            </a:r>
            <a:r>
              <a:rPr lang="en-US" dirty="0" smtClean="0"/>
              <a:t>users</a:t>
            </a:r>
          </a:p>
          <a:p>
            <a:r>
              <a:rPr lang="en-US" dirty="0"/>
              <a:t>N</a:t>
            </a:r>
            <a:r>
              <a:rPr lang="en-US" dirty="0" smtClean="0"/>
              <a:t>o </a:t>
            </a:r>
            <a:r>
              <a:rPr lang="en-US" dirty="0"/>
              <a:t>logout button for </a:t>
            </a:r>
            <a:r>
              <a:rPr lang="en-US" dirty="0" smtClean="0"/>
              <a:t>users</a:t>
            </a:r>
          </a:p>
          <a:p>
            <a:r>
              <a:rPr lang="en-US" dirty="0"/>
              <a:t>P</a:t>
            </a:r>
            <a:r>
              <a:rPr lang="en-US" dirty="0" smtClean="0"/>
              <a:t>oor </a:t>
            </a:r>
            <a:r>
              <a:rPr lang="en-US" dirty="0"/>
              <a:t>navigation from the support page back to the previous </a:t>
            </a:r>
            <a:r>
              <a:rPr lang="en-US" dirty="0" smtClean="0"/>
              <a:t>page</a:t>
            </a:r>
          </a:p>
          <a:p>
            <a:r>
              <a:rPr lang="en-US" dirty="0" smtClean="0"/>
              <a:t>No </a:t>
            </a:r>
            <a:r>
              <a:rPr lang="en-US" dirty="0"/>
              <a:t>quick access functionality for frequent </a:t>
            </a:r>
            <a:r>
              <a:rPr lang="en-US" dirty="0" smtClean="0"/>
              <a:t>users</a:t>
            </a:r>
          </a:p>
          <a:p>
            <a:r>
              <a:rPr lang="en-US" dirty="0"/>
              <a:t>A</a:t>
            </a:r>
            <a:r>
              <a:rPr lang="en-US" dirty="0" smtClean="0"/>
              <a:t>n </a:t>
            </a:r>
            <a:r>
              <a:rPr lang="en-US" dirty="0"/>
              <a:t>ambiguous repair icon that may confuse </a:t>
            </a:r>
            <a:r>
              <a:rPr lang="en-US" dirty="0" smtClean="0"/>
              <a:t>users Based </a:t>
            </a:r>
            <a:r>
              <a:rPr lang="en-US" dirty="0"/>
              <a:t>on these results, and their severity ratings, we hope to remedy these problems in the next </a:t>
            </a:r>
            <a:r>
              <a:rPr lang="en-US" dirty="0" smtClean="0"/>
              <a:t>iteration</a:t>
            </a:r>
            <a:endParaRPr lang="en-US" dirty="0"/>
          </a:p>
        </p:txBody>
      </p:sp>
    </p:spTree>
    <p:extLst>
      <p:ext uri="{BB962C8B-B14F-4D97-AF65-F5344CB8AC3E}">
        <p14:creationId xmlns:p14="http://schemas.microsoft.com/office/powerpoint/2010/main" val="84146474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Suggestions for future iteration of prototype </a:t>
            </a:r>
            <a:endParaRPr lang="en-US" dirty="0"/>
          </a:p>
        </p:txBody>
      </p:sp>
      <p:sp>
        <p:nvSpPr>
          <p:cNvPr id="3" name="Content Placeholder 2"/>
          <p:cNvSpPr>
            <a:spLocks noGrp="1"/>
          </p:cNvSpPr>
          <p:nvPr>
            <p:ph idx="1"/>
          </p:nvPr>
        </p:nvSpPr>
        <p:spPr/>
        <p:txBody>
          <a:bodyPr/>
          <a:lstStyle/>
          <a:p>
            <a:pPr marR="0" lvl="0" defTabSz="914400" eaLnBrk="1" fontAlgn="auto" latinLnBrk="0" hangingPunct="1">
              <a:lnSpc>
                <a:spcPct val="200000"/>
              </a:lnSpc>
              <a:spcBef>
                <a:spcPts val="0"/>
              </a:spcBef>
              <a:spcAft>
                <a:spcPts val="0"/>
              </a:spcAft>
              <a:buSzTx/>
              <a:buFont typeface="Wingdings" charset="2"/>
              <a:buChar char="ü"/>
              <a:tabLst/>
              <a:defRPr/>
            </a:pPr>
            <a:r>
              <a:rPr lang="en-US" sz="2400" dirty="0" smtClean="0"/>
              <a:t> Notifications</a:t>
            </a:r>
          </a:p>
          <a:p>
            <a:pPr marR="0" lvl="0" defTabSz="914400" eaLnBrk="1" fontAlgn="auto" latinLnBrk="0" hangingPunct="1">
              <a:lnSpc>
                <a:spcPct val="200000"/>
              </a:lnSpc>
              <a:spcBef>
                <a:spcPts val="0"/>
              </a:spcBef>
              <a:spcAft>
                <a:spcPts val="0"/>
              </a:spcAft>
              <a:buSzTx/>
              <a:buFont typeface="Wingdings" charset="2"/>
              <a:buChar char="ü"/>
              <a:tabLst/>
              <a:defRPr/>
            </a:pPr>
            <a:r>
              <a:rPr lang="en-US" sz="2400" dirty="0" smtClean="0"/>
              <a:t> List of ongoing projects</a:t>
            </a:r>
          </a:p>
          <a:p>
            <a:pPr marR="0" lvl="0" defTabSz="914400" eaLnBrk="1" fontAlgn="auto" latinLnBrk="0" hangingPunct="1">
              <a:lnSpc>
                <a:spcPct val="200000"/>
              </a:lnSpc>
              <a:spcBef>
                <a:spcPts val="0"/>
              </a:spcBef>
              <a:spcAft>
                <a:spcPts val="0"/>
              </a:spcAft>
              <a:buSzTx/>
              <a:buFont typeface="Wingdings" charset="2"/>
              <a:buChar char="ü"/>
              <a:tabLst/>
              <a:defRPr/>
            </a:pPr>
            <a:r>
              <a:rPr lang="en-US" sz="2400" dirty="0" smtClean="0"/>
              <a:t> List of all FabLab locations</a:t>
            </a:r>
          </a:p>
          <a:p>
            <a:pPr marR="0" lvl="0" defTabSz="914400" eaLnBrk="1" fontAlgn="auto" latinLnBrk="0" hangingPunct="1">
              <a:lnSpc>
                <a:spcPct val="200000"/>
              </a:lnSpc>
              <a:spcBef>
                <a:spcPts val="0"/>
              </a:spcBef>
              <a:spcAft>
                <a:spcPts val="0"/>
              </a:spcAft>
              <a:buSzTx/>
              <a:buFont typeface="Wingdings" charset="2"/>
              <a:buChar char="ü"/>
              <a:tabLst/>
              <a:defRPr/>
            </a:pPr>
            <a:r>
              <a:rPr lang="en-US" sz="2400" dirty="0"/>
              <a:t> </a:t>
            </a:r>
            <a:r>
              <a:rPr lang="en-US" sz="2400" dirty="0" smtClean="0"/>
              <a:t>Calendar features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211196397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681618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the design problem being addressed here</a:t>
            </a:r>
            <a:r>
              <a:rPr lang="en-US" dirty="0" smtClean="0"/>
              <a:t>?</a:t>
            </a:r>
            <a:endParaRPr lang="en-US" dirty="0"/>
          </a:p>
        </p:txBody>
      </p:sp>
      <p:sp>
        <p:nvSpPr>
          <p:cNvPr id="3" name="Content Placeholder 2"/>
          <p:cNvSpPr>
            <a:spLocks noGrp="1"/>
          </p:cNvSpPr>
          <p:nvPr>
            <p:ph idx="1"/>
          </p:nvPr>
        </p:nvSpPr>
        <p:spPr>
          <a:xfrm>
            <a:off x="1451579" y="2924907"/>
            <a:ext cx="9603275" cy="1251724"/>
          </a:xfrm>
        </p:spPr>
        <p:txBody>
          <a:bodyPr>
            <a:noAutofit/>
          </a:bodyPr>
          <a:lstStyle/>
          <a:p>
            <a:pPr marL="0" lvl="0" indent="0" algn="ctr">
              <a:lnSpc>
                <a:spcPct val="100000"/>
              </a:lnSpc>
              <a:spcBef>
                <a:spcPts val="0"/>
              </a:spcBef>
              <a:buNone/>
            </a:pPr>
            <a:r>
              <a:rPr lang="en-US" sz="32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TIME MANAGEMENT PROBLEMS </a:t>
            </a:r>
          </a:p>
          <a:p>
            <a:pPr marL="0" lvl="0" indent="0" algn="ctr">
              <a:lnSpc>
                <a:spcPct val="100000"/>
              </a:lnSpc>
              <a:spcBef>
                <a:spcPts val="0"/>
              </a:spcBef>
              <a:buNone/>
            </a:pPr>
            <a:r>
              <a:rPr lang="en-US" sz="32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&amp; </a:t>
            </a:r>
          </a:p>
          <a:p>
            <a:pPr marL="0" lvl="0" indent="0" algn="ctr">
              <a:lnSpc>
                <a:spcPct val="100000"/>
              </a:lnSpc>
              <a:spcBef>
                <a:spcPts val="0"/>
              </a:spcBef>
              <a:buNone/>
            </a:pPr>
            <a:r>
              <a:rPr lang="en-US" sz="32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LOW EFFICIENCY LEVELS AT THE FABLABS. </a:t>
            </a:r>
          </a:p>
          <a:p>
            <a:pPr marL="0" lvl="0" indent="0">
              <a:lnSpc>
                <a:spcPct val="100000"/>
              </a:lnSpc>
              <a:spcBef>
                <a:spcPts val="0"/>
              </a:spcBef>
              <a:buNone/>
            </a:pPr>
            <a:endPar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3844062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Who are you designing for, and what is the context of their activities</a:t>
            </a:r>
            <a:r>
              <a:rPr lang="en-US" dirty="0" smtClean="0"/>
              <a:t>?</a:t>
            </a:r>
            <a:endParaRPr lang="en-US" dirty="0"/>
          </a:p>
        </p:txBody>
      </p:sp>
      <p:sp>
        <p:nvSpPr>
          <p:cNvPr id="3" name="Content Placeholder 2"/>
          <p:cNvSpPr>
            <a:spLocks noGrp="1"/>
          </p:cNvSpPr>
          <p:nvPr>
            <p:ph idx="1"/>
          </p:nvPr>
        </p:nvSpPr>
        <p:spPr/>
        <p:txBody>
          <a:bodyPr>
            <a:normAutofit/>
          </a:bodyPr>
          <a:lstStyle/>
          <a:p>
            <a:pPr>
              <a:lnSpc>
                <a:spcPct val="200000"/>
              </a:lnSpc>
              <a:buFont typeface="Wingdings" charset="2"/>
              <a:buChar char="Ø"/>
            </a:pPr>
            <a:r>
              <a:rPr lang="en-US" sz="2400" dirty="0" smtClean="0"/>
              <a:t> Lab Owner/Supervisor</a:t>
            </a:r>
            <a:endParaRPr lang="en-US" sz="2400" dirty="0"/>
          </a:p>
          <a:p>
            <a:pPr>
              <a:lnSpc>
                <a:spcPct val="200000"/>
              </a:lnSpc>
              <a:buFont typeface="Wingdings" charset="2"/>
              <a:buChar char="Ø"/>
            </a:pPr>
            <a:r>
              <a:rPr lang="en-US" sz="2400" dirty="0" smtClean="0"/>
              <a:t> Students</a:t>
            </a:r>
            <a:endParaRPr lang="en-US" sz="2400" dirty="0"/>
          </a:p>
          <a:p>
            <a:pPr>
              <a:lnSpc>
                <a:spcPct val="200000"/>
              </a:lnSpc>
              <a:buFont typeface="Wingdings" charset="2"/>
              <a:buChar char="Ø"/>
            </a:pPr>
            <a:r>
              <a:rPr lang="en-US" sz="2400" dirty="0" smtClean="0"/>
              <a:t> Faculty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11547753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research </a:t>
            </a:r>
            <a:r>
              <a:rPr lang="en-US" dirty="0" smtClean="0"/>
              <a:t>methods</a:t>
            </a:r>
            <a:endParaRPr lang="en-US" dirty="0"/>
          </a:p>
        </p:txBody>
      </p:sp>
      <p:sp>
        <p:nvSpPr>
          <p:cNvPr id="3" name="Content Placeholder 2"/>
          <p:cNvSpPr>
            <a:spLocks noGrp="1"/>
          </p:cNvSpPr>
          <p:nvPr>
            <p:ph idx="1"/>
          </p:nvPr>
        </p:nvSpPr>
        <p:spPr>
          <a:xfrm>
            <a:off x="1451579" y="2015732"/>
            <a:ext cx="9603275" cy="4045434"/>
          </a:xfrm>
        </p:spPr>
        <p:txBody>
          <a:bodyPr>
            <a:normAutofit/>
          </a:bodyPr>
          <a:lstStyle/>
          <a:p>
            <a:pPr>
              <a:lnSpc>
                <a:spcPct val="200000"/>
              </a:lnSpc>
              <a:buFont typeface="Wingdings" charset="2"/>
              <a:buChar char="Ø"/>
            </a:pPr>
            <a:r>
              <a:rPr lang="en-US" sz="2400" dirty="0" smtClean="0"/>
              <a:t> Interview</a:t>
            </a:r>
          </a:p>
          <a:p>
            <a:pPr>
              <a:lnSpc>
                <a:spcPct val="200000"/>
              </a:lnSpc>
              <a:buFont typeface="Wingdings" charset="2"/>
              <a:buChar char="Ø"/>
            </a:pPr>
            <a:r>
              <a:rPr lang="en-US" sz="2400" dirty="0" smtClean="0"/>
              <a:t> Observation</a:t>
            </a:r>
          </a:p>
          <a:p>
            <a:pPr>
              <a:lnSpc>
                <a:spcPct val="200000"/>
              </a:lnSpc>
              <a:buFont typeface="Wingdings" charset="2"/>
              <a:buChar char="Ø"/>
            </a:pPr>
            <a:r>
              <a:rPr lang="en-US" sz="2400" dirty="0" smtClean="0"/>
              <a:t> Secondary Research</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02143377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3">
                                            <p:txEl>
                                              <p:pRg st="0" end="0"/>
                                            </p:txEl>
                                          </p:spTgt>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3">
                                            <p:txEl>
                                              <p:pRg st="1" end="1"/>
                                            </p:txEl>
                                          </p:spTgt>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ppt_x</p:attrName>
                                        </p:attrNameLst>
                                      </p:cBhvr>
                                      <p:tavLst>
                                        <p:tav tm="0">
                                          <p:val>
                                            <p:strVal val="#ppt_x-#ppt_w*1.125000"/>
                                          </p:val>
                                        </p:tav>
                                        <p:tav tm="100000">
                                          <p:val>
                                            <p:strVal val="#ppt_x"/>
                                          </p:val>
                                        </p:tav>
                                      </p:tavLst>
                                    </p:anim>
                                    <p:animEffect transition="in" filter="wipe(right)">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main findings described </a:t>
            </a:r>
            <a:endParaRPr lang="en-US" dirty="0"/>
          </a:p>
        </p:txBody>
      </p:sp>
      <p:sp>
        <p:nvSpPr>
          <p:cNvPr id="3" name="Content Placeholder 2"/>
          <p:cNvSpPr>
            <a:spLocks noGrp="1"/>
          </p:cNvSpPr>
          <p:nvPr>
            <p:ph idx="1"/>
          </p:nvPr>
        </p:nvSpPr>
        <p:spPr/>
        <p:txBody>
          <a:bodyPr>
            <a:normAutofit/>
          </a:bodyPr>
          <a:lstStyle/>
          <a:p>
            <a:r>
              <a:rPr lang="en-US" dirty="0"/>
              <a:t>F</a:t>
            </a:r>
            <a:r>
              <a:rPr lang="en-US" dirty="0" smtClean="0"/>
              <a:t>abrication </a:t>
            </a:r>
            <a:r>
              <a:rPr lang="en-US" dirty="0"/>
              <a:t>labs are sometimes used as a place for courses, but they are mainly for research purposes. </a:t>
            </a:r>
            <a:endParaRPr lang="en-US" dirty="0" smtClean="0"/>
          </a:p>
          <a:p>
            <a:r>
              <a:rPr lang="en-US" dirty="0" smtClean="0"/>
              <a:t>The </a:t>
            </a:r>
            <a:r>
              <a:rPr lang="en-US" dirty="0"/>
              <a:t>individual work time can </a:t>
            </a:r>
            <a:r>
              <a:rPr lang="en-US" dirty="0" smtClean="0"/>
              <a:t>take </a:t>
            </a:r>
            <a:r>
              <a:rPr lang="en-US" dirty="0"/>
              <a:t>up to 6 hours. </a:t>
            </a:r>
            <a:endParaRPr lang="en-US" dirty="0" smtClean="0"/>
          </a:p>
          <a:p>
            <a:r>
              <a:rPr lang="en-US" dirty="0" smtClean="0"/>
              <a:t>Number </a:t>
            </a:r>
            <a:r>
              <a:rPr lang="en-US" dirty="0"/>
              <a:t>of machines in a lab are limited. </a:t>
            </a:r>
            <a:endParaRPr lang="en-US" dirty="0" smtClean="0"/>
          </a:p>
          <a:p>
            <a:r>
              <a:rPr lang="en-US" dirty="0" smtClean="0"/>
              <a:t>Users </a:t>
            </a:r>
            <a:r>
              <a:rPr lang="en-US" dirty="0"/>
              <a:t>usually do not know the status of the machine they want to use unless they go to the lab to check by themselves. </a:t>
            </a:r>
          </a:p>
        </p:txBody>
      </p:sp>
    </p:spTree>
    <p:extLst>
      <p:ext uri="{BB962C8B-B14F-4D97-AF65-F5344CB8AC3E}">
        <p14:creationId xmlns:p14="http://schemas.microsoft.com/office/powerpoint/2010/main" val="160246754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dissolv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6028" y="796837"/>
            <a:ext cx="9559835" cy="1123405"/>
          </a:xfrm>
        </p:spPr>
        <p:txBody>
          <a:bodyPr>
            <a:normAutofit/>
          </a:bodyPr>
          <a:lstStyle/>
          <a:p>
            <a:r>
              <a:rPr lang="en-US" dirty="0"/>
              <a:t>Major design ideas </a:t>
            </a:r>
            <a:r>
              <a:rPr lang="en-US" dirty="0" smtClean="0"/>
              <a:t>described</a:t>
            </a:r>
            <a:endParaRPr lang="en-US" dirty="0"/>
          </a:p>
        </p:txBody>
      </p:sp>
      <p:sp>
        <p:nvSpPr>
          <p:cNvPr id="3" name="Content Placeholder 2"/>
          <p:cNvSpPr>
            <a:spLocks noGrp="1"/>
          </p:cNvSpPr>
          <p:nvPr>
            <p:ph idx="1"/>
          </p:nvPr>
        </p:nvSpPr>
        <p:spPr>
          <a:xfrm>
            <a:off x="1426028" y="2050869"/>
            <a:ext cx="9927772" cy="4126093"/>
          </a:xfrm>
        </p:spPr>
        <p:txBody>
          <a:bodyPr>
            <a:normAutofit/>
          </a:bodyPr>
          <a:lstStyle/>
          <a:p>
            <a:pPr>
              <a:lnSpc>
                <a:spcPct val="100000"/>
              </a:lnSpc>
              <a:spcBef>
                <a:spcPts val="0"/>
              </a:spcBef>
            </a:pPr>
            <a:r>
              <a:rPr lang="en-US" dirty="0"/>
              <a:t>W</a:t>
            </a:r>
            <a:r>
              <a:rPr lang="en-US" dirty="0" smtClean="0"/>
              <a:t>e </a:t>
            </a:r>
            <a:r>
              <a:rPr lang="en-US" dirty="0"/>
              <a:t>considered building a lab machine booking </a:t>
            </a:r>
            <a:r>
              <a:rPr lang="en-US" dirty="0" smtClean="0"/>
              <a:t>application</a:t>
            </a:r>
            <a:endParaRPr lang="en-US" dirty="0"/>
          </a:p>
          <a:p>
            <a:pPr lvl="1">
              <a:lnSpc>
                <a:spcPct val="100000"/>
              </a:lnSpc>
              <a:spcBef>
                <a:spcPts val="0"/>
              </a:spcBef>
            </a:pPr>
            <a:r>
              <a:rPr lang="en-US" dirty="0" smtClean="0"/>
              <a:t>Login Function</a:t>
            </a:r>
          </a:p>
          <a:p>
            <a:pPr lvl="1">
              <a:lnSpc>
                <a:spcPct val="100000"/>
              </a:lnSpc>
              <a:spcBef>
                <a:spcPts val="0"/>
              </a:spcBef>
            </a:pPr>
            <a:r>
              <a:rPr lang="en-US" dirty="0" smtClean="0"/>
              <a:t>Calendar</a:t>
            </a:r>
          </a:p>
          <a:p>
            <a:pPr lvl="1">
              <a:lnSpc>
                <a:spcPct val="100000"/>
              </a:lnSpc>
              <a:spcBef>
                <a:spcPts val="0"/>
              </a:spcBef>
            </a:pPr>
            <a:r>
              <a:rPr lang="en-US" dirty="0" smtClean="0"/>
              <a:t>Booking Function </a:t>
            </a:r>
          </a:p>
          <a:p>
            <a:pPr lvl="1">
              <a:lnSpc>
                <a:spcPct val="100000"/>
              </a:lnSpc>
              <a:spcBef>
                <a:spcPts val="0"/>
              </a:spcBef>
            </a:pPr>
            <a:r>
              <a:rPr lang="en-US" dirty="0" smtClean="0"/>
              <a:t>Machinery Info.</a:t>
            </a:r>
          </a:p>
          <a:p>
            <a:pPr>
              <a:lnSpc>
                <a:spcPct val="100000"/>
              </a:lnSpc>
              <a:spcBef>
                <a:spcPts val="0"/>
              </a:spcBef>
            </a:pPr>
            <a:endParaRPr lang="en-US" dirty="0" smtClean="0"/>
          </a:p>
          <a:p>
            <a:pPr>
              <a:lnSpc>
                <a:spcPct val="100000"/>
              </a:lnSpc>
              <a:spcBef>
                <a:spcPts val="0"/>
              </a:spcBef>
            </a:pPr>
            <a:r>
              <a:rPr lang="en-US" dirty="0" smtClean="0"/>
              <a:t>We also found </a:t>
            </a:r>
            <a:r>
              <a:rPr lang="en-US" dirty="0"/>
              <a:t>that we would need a page for each lab </a:t>
            </a:r>
            <a:r>
              <a:rPr lang="en-US" dirty="0" smtClean="0"/>
              <a:t>machine</a:t>
            </a:r>
          </a:p>
          <a:p>
            <a:pPr lvl="1">
              <a:lnSpc>
                <a:spcPct val="100000"/>
              </a:lnSpc>
              <a:spcBef>
                <a:spcPts val="0"/>
              </a:spcBef>
            </a:pPr>
            <a:r>
              <a:rPr lang="en-US" dirty="0" smtClean="0"/>
              <a:t>Descriptions of lab machines</a:t>
            </a:r>
          </a:p>
          <a:p>
            <a:pPr lvl="1">
              <a:lnSpc>
                <a:spcPct val="100000"/>
              </a:lnSpc>
              <a:spcBef>
                <a:spcPts val="0"/>
              </a:spcBef>
            </a:pPr>
            <a:r>
              <a:rPr lang="en-US" dirty="0" smtClean="0"/>
              <a:t>Favorite Function</a:t>
            </a:r>
          </a:p>
          <a:p>
            <a:pPr lvl="1">
              <a:lnSpc>
                <a:spcPct val="100000"/>
              </a:lnSpc>
              <a:spcBef>
                <a:spcPts val="0"/>
              </a:spcBef>
            </a:pPr>
            <a:r>
              <a:rPr lang="en-US" dirty="0" smtClean="0"/>
              <a:t>Signal Light</a:t>
            </a:r>
          </a:p>
          <a:p>
            <a:pPr lvl="1">
              <a:lnSpc>
                <a:spcPct val="100000"/>
              </a:lnSpc>
              <a:spcBef>
                <a:spcPts val="0"/>
              </a:spcBef>
            </a:pPr>
            <a:r>
              <a:rPr lang="en-US" dirty="0" smtClean="0"/>
              <a:t>Support Button</a:t>
            </a:r>
          </a:p>
          <a:p>
            <a:pPr lvl="1">
              <a:lnSpc>
                <a:spcPct val="100000"/>
              </a:lnSpc>
              <a:spcBef>
                <a:spcPts val="0"/>
              </a:spcBef>
            </a:pPr>
            <a:r>
              <a:rPr lang="en-US" dirty="0" smtClean="0"/>
              <a:t>Lock Function</a:t>
            </a:r>
            <a:endParaRPr lang="en-US" dirty="0"/>
          </a:p>
        </p:txBody>
      </p:sp>
    </p:spTree>
    <p:extLst>
      <p:ext uri="{BB962C8B-B14F-4D97-AF65-F5344CB8AC3E}">
        <p14:creationId xmlns:p14="http://schemas.microsoft.com/office/powerpoint/2010/main" val="186569577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dissolve">
                                      <p:cBhvr>
                                        <p:cTn id="22" dur="500"/>
                                        <p:tgtEl>
                                          <p:spTgt spid="3">
                                            <p:txEl>
                                              <p:pRg st="6" end="6"/>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dissolve">
                                      <p:cBhvr>
                                        <p:cTn id="25" dur="500"/>
                                        <p:tgtEl>
                                          <p:spTgt spid="3">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dissolve">
                                      <p:cBhvr>
                                        <p:cTn id="28" dur="500"/>
                                        <p:tgtEl>
                                          <p:spTgt spid="3">
                                            <p:txEl>
                                              <p:pRg st="8" end="8"/>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dissolve">
                                      <p:cBhvr>
                                        <p:cTn id="31" dur="500"/>
                                        <p:tgtEl>
                                          <p:spTgt spid="3">
                                            <p:txEl>
                                              <p:pRg st="9" end="9"/>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dissolve">
                                      <p:cBhvr>
                                        <p:cTn id="34" dur="500"/>
                                        <p:tgtEl>
                                          <p:spTgt spid="3">
                                            <p:txEl>
                                              <p:pRg st="10" end="10"/>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dissolve">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Selected design ideas are discussed, and choice justified </a:t>
            </a:r>
          </a:p>
        </p:txBody>
      </p:sp>
      <p:sp>
        <p:nvSpPr>
          <p:cNvPr id="3" name="Content Placeholder 2"/>
          <p:cNvSpPr>
            <a:spLocks noGrp="1"/>
          </p:cNvSpPr>
          <p:nvPr>
            <p:ph idx="1"/>
          </p:nvPr>
        </p:nvSpPr>
        <p:spPr/>
        <p:txBody>
          <a:bodyPr/>
          <a:lstStyle/>
          <a:p>
            <a:pPr>
              <a:lnSpc>
                <a:spcPct val="100000"/>
              </a:lnSpc>
              <a:spcBef>
                <a:spcPts val="0"/>
              </a:spcBef>
              <a:buClrTx/>
              <a:buSzTx/>
              <a:buFont typeface="Wingdings" charset="2"/>
              <a:buChar char="Ø"/>
            </a:pPr>
            <a:endParaRPr lang="en-US" dirty="0"/>
          </a:p>
          <a:p>
            <a:pPr>
              <a:lnSpc>
                <a:spcPct val="200000"/>
              </a:lnSpc>
              <a:spcBef>
                <a:spcPts val="0"/>
              </a:spcBef>
              <a:buSzTx/>
              <a:buFont typeface="Wingdings" charset="2"/>
              <a:buChar char="Ø"/>
            </a:pPr>
            <a:r>
              <a:rPr lang="en-US" sz="2400" dirty="0" smtClean="0"/>
              <a:t> For the calendar function</a:t>
            </a:r>
          </a:p>
          <a:p>
            <a:pPr>
              <a:lnSpc>
                <a:spcPct val="200000"/>
              </a:lnSpc>
              <a:spcBef>
                <a:spcPts val="0"/>
              </a:spcBef>
              <a:buSzTx/>
              <a:buFont typeface="Wingdings" charset="2"/>
              <a:buChar char="Ø"/>
            </a:pPr>
            <a:r>
              <a:rPr lang="en-US" sz="2400" dirty="0" smtClean="0"/>
              <a:t> For the home page of the app</a:t>
            </a:r>
          </a:p>
        </p:txBody>
      </p:sp>
    </p:spTree>
    <p:extLst>
      <p:ext uri="{BB962C8B-B14F-4D97-AF65-F5344CB8AC3E}">
        <p14:creationId xmlns:p14="http://schemas.microsoft.com/office/powerpoint/2010/main" val="172923879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function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8448" y="1911740"/>
            <a:ext cx="2344044" cy="4201774"/>
          </a:xfrm>
          <a:prstGeom prst="round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2378" r="51388"/>
          <a:stretch/>
        </p:blipFill>
        <p:spPr>
          <a:xfrm>
            <a:off x="3116352" y="1911740"/>
            <a:ext cx="2565991" cy="410183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6797" y="1535974"/>
            <a:ext cx="2930028" cy="4953307"/>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1841" t="2378"/>
          <a:stretch/>
        </p:blipFill>
        <p:spPr>
          <a:xfrm>
            <a:off x="6246946" y="1911740"/>
            <a:ext cx="2542108" cy="4101834"/>
          </a:xfrm>
          <a:prstGeom prst="rect">
            <a:avLst/>
          </a:prstGeom>
        </p:spPr>
      </p:pic>
    </p:spTree>
    <p:extLst>
      <p:ext uri="{BB962C8B-B14F-4D97-AF65-F5344CB8AC3E}">
        <p14:creationId xmlns:p14="http://schemas.microsoft.com/office/powerpoint/2010/main" val="112174289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108058"/>
            <a:ext cx="2670595" cy="400589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2073" y="1925179"/>
            <a:ext cx="1979567" cy="4005894"/>
          </a:xfrm>
          <a:prstGeom prst="round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1539" y="1925179"/>
            <a:ext cx="2253315" cy="4005894"/>
          </a:xfrm>
          <a:prstGeom prst="rect">
            <a:avLst/>
          </a:prstGeom>
        </p:spPr>
      </p:pic>
    </p:spTree>
    <p:extLst>
      <p:ext uri="{BB962C8B-B14F-4D97-AF65-F5344CB8AC3E}">
        <p14:creationId xmlns:p14="http://schemas.microsoft.com/office/powerpoint/2010/main" val="120274734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233</TotalTime>
  <Words>1712</Words>
  <Application>Microsoft Macintosh PowerPoint</Application>
  <PresentationFormat>Widescreen</PresentationFormat>
  <Paragraphs>113</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Gill Sans MT</vt:lpstr>
      <vt:lpstr>Wingdings</vt:lpstr>
      <vt:lpstr>Arial</vt:lpstr>
      <vt:lpstr>Gallery</vt:lpstr>
      <vt:lpstr>Fab Lab</vt:lpstr>
      <vt:lpstr>What is the design problem being addressed here?</vt:lpstr>
      <vt:lpstr>Who are you designing for, and what is the context of their activities?</vt:lpstr>
      <vt:lpstr>User research methods</vt:lpstr>
      <vt:lpstr>main findings described </vt:lpstr>
      <vt:lpstr>Major design ideas described</vt:lpstr>
      <vt:lpstr>Selected design ideas are discussed, and choice justified </vt:lpstr>
      <vt:lpstr>Calendar function</vt:lpstr>
      <vt:lpstr>Home page</vt:lpstr>
      <vt:lpstr>Brief summary of final system </vt:lpstr>
      <vt:lpstr>PowerPoint Presentation</vt:lpstr>
      <vt:lpstr>PowerPoint Presentation</vt:lpstr>
      <vt:lpstr>What did you discover from your heuristic evaluation?</vt:lpstr>
      <vt:lpstr>Suggestions for future iteration of prototype </vt:lpstr>
      <vt:lpstr>Thank you!</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 Lab</dc:title>
  <dc:creator>Tsz Yeung Lam</dc:creator>
  <cp:lastModifiedBy>Tsz Yeung Lam</cp:lastModifiedBy>
  <cp:revision>18</cp:revision>
  <dcterms:created xsi:type="dcterms:W3CDTF">2017-06-26T17:10:36Z</dcterms:created>
  <dcterms:modified xsi:type="dcterms:W3CDTF">2017-06-26T21:04:26Z</dcterms:modified>
</cp:coreProperties>
</file>