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3" r:id="rId17"/>
    <p:sldId id="272" r:id="rId18"/>
    <p:sldId id="271" r:id="rId19"/>
    <p:sldId id="274" r:id="rId2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2C6936-831B-4DBD-897C-AC0A8ABD2097}" type="datetimeFigureOut">
              <a:rPr lang="pt-BR" smtClean="0"/>
              <a:t>01/06/2017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E4F585-0296-4233-9575-263FB439F8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73216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4F585-0296-4233-9575-263FB439F8DE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29607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4F585-0296-4233-9575-263FB439F8DE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2695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CEFFD-2DFE-4C06-AE78-FAE8B8A1784F}" type="datetimeFigureOut">
              <a:rPr lang="pt-BR" smtClean="0"/>
              <a:t>01/06/2017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4058D-49E1-488B-B215-5C8D989BE2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2690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CEFFD-2DFE-4C06-AE78-FAE8B8A1784F}" type="datetimeFigureOut">
              <a:rPr lang="pt-BR" smtClean="0"/>
              <a:t>01/06/2017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4058D-49E1-488B-B215-5C8D989BE2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8576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CEFFD-2DFE-4C06-AE78-FAE8B8A1784F}" type="datetimeFigureOut">
              <a:rPr lang="pt-BR" smtClean="0"/>
              <a:t>01/06/2017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4058D-49E1-488B-B215-5C8D989BE2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8628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CEFFD-2DFE-4C06-AE78-FAE8B8A1784F}" type="datetimeFigureOut">
              <a:rPr lang="pt-BR" smtClean="0"/>
              <a:t>01/06/2017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4058D-49E1-488B-B215-5C8D989BE2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812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CEFFD-2DFE-4C06-AE78-FAE8B8A1784F}" type="datetimeFigureOut">
              <a:rPr lang="pt-BR" smtClean="0"/>
              <a:t>01/06/2017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4058D-49E1-488B-B215-5C8D989BE2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3742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CEFFD-2DFE-4C06-AE78-FAE8B8A1784F}" type="datetimeFigureOut">
              <a:rPr lang="pt-BR" smtClean="0"/>
              <a:t>01/06/2017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4058D-49E1-488B-B215-5C8D989BE2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3423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CEFFD-2DFE-4C06-AE78-FAE8B8A1784F}" type="datetimeFigureOut">
              <a:rPr lang="pt-BR" smtClean="0"/>
              <a:t>01/06/2017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4058D-49E1-488B-B215-5C8D989BE2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0380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CEFFD-2DFE-4C06-AE78-FAE8B8A1784F}" type="datetimeFigureOut">
              <a:rPr lang="pt-BR" smtClean="0"/>
              <a:t>01/06/2017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4058D-49E1-488B-B215-5C8D989BE2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9131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CEFFD-2DFE-4C06-AE78-FAE8B8A1784F}" type="datetimeFigureOut">
              <a:rPr lang="pt-BR" smtClean="0"/>
              <a:t>01/06/2017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4058D-49E1-488B-B215-5C8D989BE2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3829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CEFFD-2DFE-4C06-AE78-FAE8B8A1784F}" type="datetimeFigureOut">
              <a:rPr lang="pt-BR" smtClean="0"/>
              <a:t>01/06/2017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4058D-49E1-488B-B215-5C8D989BE2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062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CEFFD-2DFE-4C06-AE78-FAE8B8A1784F}" type="datetimeFigureOut">
              <a:rPr lang="pt-BR" smtClean="0"/>
              <a:t>01/06/2017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4058D-49E1-488B-B215-5C8D989BE2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3101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CCEFFD-2DFE-4C06-AE78-FAE8B8A1784F}" type="datetimeFigureOut">
              <a:rPr lang="pt-BR" smtClean="0"/>
              <a:t>01/06/2017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E4058D-49E1-488B-B215-5C8D989BE2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6295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rofessorgilzamir/pythoncourse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Módulos e Pacotes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32329946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Pacotes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5253111" cy="4351338"/>
          </a:xfrm>
        </p:spPr>
        <p:txBody>
          <a:bodyPr/>
          <a:lstStyle/>
          <a:p>
            <a:r>
              <a:rPr lang="pt-BR" dirty="0"/>
              <a:t>Exemplo: arquivo main.py</a:t>
            </a:r>
            <a:endParaRPr lang="pt-BR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9981" y="2349842"/>
            <a:ext cx="7202659" cy="4102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7181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Pacotes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Quando importamos um pacote, todo o código dentro do arquivo __init__.py do pacote é executado. </a:t>
            </a:r>
          </a:p>
          <a:p>
            <a:pPr algn="just"/>
            <a:r>
              <a:rPr lang="pt-BR" dirty="0"/>
              <a:t>No exemplo anterior, observe que, para importar a classe Robot2D, foi necessário importar o pacote </a:t>
            </a:r>
            <a:r>
              <a:rPr lang="pt-BR" dirty="0" err="1"/>
              <a:t>core.robot</a:t>
            </a:r>
            <a:r>
              <a:rPr lang="pt-BR" dirty="0"/>
              <a:t>. Se quisermos agrupar todos os módulos de pacote em um único nome para simplificarmos a forma de importação, podemos utilizar o arquivo __init__.py do pacote para fazermos o controle fino de quais nomes são exportados quando o pacote for carregado.</a:t>
            </a:r>
          </a:p>
          <a:p>
            <a:pPr algn="just"/>
            <a:r>
              <a:rPr lang="pt-BR" dirty="0"/>
              <a:t>Lembre-se: quando o pacote é carregado, o código no __init__.py do pacote é executado.</a:t>
            </a:r>
          </a:p>
        </p:txBody>
      </p:sp>
    </p:spTree>
    <p:extLst>
      <p:ext uri="{BB962C8B-B14F-4D97-AF65-F5344CB8AC3E}">
        <p14:creationId xmlns:p14="http://schemas.microsoft.com/office/powerpoint/2010/main" val="487430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Expondo nomes e definições em módulos para clientes do pacote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Para expor os nomes de módulos sob o nome do pacote, dentro do __init__.py do pacote, importamos os módulos e definições que queremos expor:</a:t>
            </a:r>
          </a:p>
          <a:p>
            <a:pPr lvl="1"/>
            <a:r>
              <a:rPr lang="pt-BR" dirty="0"/>
              <a:t>No exemplo anterior, queremos expor a </a:t>
            </a:r>
            <a:r>
              <a:rPr lang="pt-BR" dirty="0" err="1"/>
              <a:t>class</a:t>
            </a:r>
            <a:r>
              <a:rPr lang="pt-BR" dirty="0"/>
              <a:t> Robot2D de tal modo que para a utilizarmos no módulo main.py, tenhamos simplesmente que fazer: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6821" y="4001294"/>
            <a:ext cx="4520126" cy="2747761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1111347" y="4136240"/>
            <a:ext cx="37138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Para isso, em __init_.py de core, fazemos:</a:t>
            </a:r>
          </a:p>
          <a:p>
            <a:endParaRPr lang="pt-BR" dirty="0"/>
          </a:p>
          <a:p>
            <a:r>
              <a:rPr lang="pt-BR" b="1" dirty="0" err="1">
                <a:latin typeface="Moono"/>
                <a:cs typeface="Calibri" panose="020F0502020204030204" pitchFamily="34" charset="0"/>
              </a:rPr>
              <a:t>from</a:t>
            </a:r>
            <a:r>
              <a:rPr lang="pt-BR" b="1" dirty="0">
                <a:latin typeface="Moono"/>
                <a:cs typeface="Calibri" panose="020F0502020204030204" pitchFamily="34" charset="0"/>
              </a:rPr>
              <a:t> </a:t>
            </a:r>
            <a:r>
              <a:rPr lang="pt-BR" b="1" dirty="0" err="1">
                <a:latin typeface="Moono"/>
                <a:cs typeface="Calibri" panose="020F0502020204030204" pitchFamily="34" charset="0"/>
              </a:rPr>
              <a:t>core.robot</a:t>
            </a:r>
            <a:r>
              <a:rPr lang="pt-BR" b="1" dirty="0">
                <a:latin typeface="Moono"/>
                <a:cs typeface="Calibri" panose="020F0502020204030204" pitchFamily="34" charset="0"/>
              </a:rPr>
              <a:t> </a:t>
            </a:r>
            <a:r>
              <a:rPr lang="pt-BR" b="1" dirty="0" err="1">
                <a:latin typeface="Moono"/>
                <a:cs typeface="Calibri" panose="020F0502020204030204" pitchFamily="34" charset="0"/>
              </a:rPr>
              <a:t>import</a:t>
            </a:r>
            <a:r>
              <a:rPr lang="pt-BR" b="1" dirty="0">
                <a:latin typeface="Moono"/>
                <a:cs typeface="Calibri" panose="020F0502020204030204" pitchFamily="34" charset="0"/>
              </a:rPr>
              <a:t> *</a:t>
            </a:r>
          </a:p>
          <a:p>
            <a:endParaRPr lang="pt-BR" dirty="0"/>
          </a:p>
        </p:txBody>
      </p:sp>
      <p:sp>
        <p:nvSpPr>
          <p:cNvPr id="6" name="Seta: para a Direita 5"/>
          <p:cNvSpPr/>
          <p:nvPr/>
        </p:nvSpPr>
        <p:spPr>
          <a:xfrm>
            <a:off x="4825218" y="4874904"/>
            <a:ext cx="1463040" cy="6255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37783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Expondo nomes e definições em módulos para clientes do pacote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Suponha que no arquivo robot.py tenhamos duas classes: Robot2D e Room2D.</a:t>
            </a:r>
          </a:p>
          <a:p>
            <a:r>
              <a:rPr lang="pt-BR" dirty="0"/>
              <a:t>Com o comando </a:t>
            </a:r>
            <a:r>
              <a:rPr lang="pt-BR" b="1" dirty="0" err="1"/>
              <a:t>from</a:t>
            </a:r>
            <a:r>
              <a:rPr lang="pt-BR" b="1" dirty="0"/>
              <a:t> </a:t>
            </a:r>
            <a:r>
              <a:rPr lang="pt-BR" b="1" dirty="0" err="1"/>
              <a:t>core.robot</a:t>
            </a:r>
            <a:r>
              <a:rPr lang="pt-BR" b="1" dirty="0"/>
              <a:t> </a:t>
            </a:r>
            <a:r>
              <a:rPr lang="pt-BR" b="1" dirty="0" err="1"/>
              <a:t>import</a:t>
            </a:r>
            <a:r>
              <a:rPr lang="pt-BR" b="1" dirty="0"/>
              <a:t> *</a:t>
            </a:r>
            <a:r>
              <a:rPr lang="pt-BR" dirty="0"/>
              <a:t> em core/__init__.py,  as duas classes ficam expostas aos clientes ao código cliente do pacote core.</a:t>
            </a:r>
          </a:p>
          <a:p>
            <a:r>
              <a:rPr lang="pt-BR" dirty="0"/>
              <a:t>Se quisermos expor apenas uma classe, Robot2D, por exemplo, fazemos: </a:t>
            </a:r>
            <a:r>
              <a:rPr lang="pt-BR" b="1" dirty="0" err="1"/>
              <a:t>from</a:t>
            </a:r>
            <a:r>
              <a:rPr lang="pt-BR" b="1" dirty="0"/>
              <a:t> </a:t>
            </a:r>
            <a:r>
              <a:rPr lang="pt-BR" b="1" dirty="0" err="1"/>
              <a:t>core.robot</a:t>
            </a:r>
            <a:r>
              <a:rPr lang="pt-BR" b="1" dirty="0"/>
              <a:t> </a:t>
            </a:r>
            <a:r>
              <a:rPr lang="pt-BR" b="1" dirty="0" err="1"/>
              <a:t>import</a:t>
            </a:r>
            <a:r>
              <a:rPr lang="pt-BR" b="1" dirty="0"/>
              <a:t> Robot2D</a:t>
            </a:r>
            <a:r>
              <a:rPr lang="pt-BR" dirty="0"/>
              <a:t>. Nesse caso, a classe Room2D somente fica visível no código cliente (main.py, por exemplo), se fizermos a importação completa em main.py: </a:t>
            </a:r>
            <a:r>
              <a:rPr lang="pt-BR" b="1" dirty="0" err="1"/>
              <a:t>from</a:t>
            </a:r>
            <a:r>
              <a:rPr lang="pt-BR" b="1" dirty="0"/>
              <a:t> </a:t>
            </a:r>
            <a:r>
              <a:rPr lang="pt-BR" b="1" dirty="0" err="1"/>
              <a:t>core.robot</a:t>
            </a:r>
            <a:r>
              <a:rPr lang="pt-BR" b="1" dirty="0"/>
              <a:t> </a:t>
            </a:r>
            <a:r>
              <a:rPr lang="pt-BR" b="1" dirty="0" err="1"/>
              <a:t>import</a:t>
            </a:r>
            <a:r>
              <a:rPr lang="pt-BR" b="1" dirty="0"/>
              <a:t> Room2D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693371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Expondo nomes e definições em módulos para clientes do pacote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Outra forma de controle de exposição de nomes é pela definição da variável __</a:t>
            </a:r>
            <a:r>
              <a:rPr lang="pt-BR" dirty="0" err="1"/>
              <a:t>all</a:t>
            </a:r>
            <a:r>
              <a:rPr lang="pt-BR" dirty="0"/>
              <a:t>__.</a:t>
            </a:r>
          </a:p>
          <a:p>
            <a:r>
              <a:rPr lang="pt-BR" dirty="0"/>
              <a:t>Em relação ao __init__.py de um pacote:</a:t>
            </a:r>
          </a:p>
          <a:p>
            <a:pPr lvl="1"/>
            <a:r>
              <a:rPr lang="pt-BR" dirty="0"/>
              <a:t>Quando não declaramos a variável __</a:t>
            </a:r>
            <a:r>
              <a:rPr lang="pt-BR" dirty="0" err="1"/>
              <a:t>all</a:t>
            </a:r>
            <a:r>
              <a:rPr lang="pt-BR" dirty="0"/>
              <a:t>__, todos os módulos e definições importadas são expostas no nome do pacote.</a:t>
            </a:r>
          </a:p>
          <a:p>
            <a:pPr lvl="1"/>
            <a:r>
              <a:rPr lang="pt-BR" dirty="0"/>
              <a:t>Quando definirmos a variável __</a:t>
            </a:r>
            <a:r>
              <a:rPr lang="pt-BR" dirty="0" err="1"/>
              <a:t>all</a:t>
            </a:r>
            <a:r>
              <a:rPr lang="pt-BR" dirty="0"/>
              <a:t>__ como uma lista, apenas os nomes contidos na lista serão expostos</a:t>
            </a:r>
          </a:p>
          <a:p>
            <a:pPr lvl="1"/>
            <a:r>
              <a:rPr lang="pt-BR" dirty="0"/>
              <a:t>Exemplo: no __init__.py do pacote core:</a:t>
            </a:r>
          </a:p>
          <a:p>
            <a:pPr marL="914400" lvl="2" indent="0">
              <a:buNone/>
            </a:pPr>
            <a:r>
              <a:rPr lang="pt-BR" dirty="0" err="1">
                <a:latin typeface="Cambria" panose="02040503050406030204" pitchFamily="18" charset="0"/>
                <a:cs typeface="Calibri" panose="020F0502020204030204" pitchFamily="34" charset="0"/>
              </a:rPr>
              <a:t>from</a:t>
            </a:r>
            <a:r>
              <a:rPr lang="pt-BR" dirty="0">
                <a:latin typeface="Cambria" panose="02040503050406030204" pitchFamily="18" charset="0"/>
                <a:cs typeface="Calibri" panose="020F0502020204030204" pitchFamily="34" charset="0"/>
              </a:rPr>
              <a:t> </a:t>
            </a:r>
            <a:r>
              <a:rPr lang="pt-BR" dirty="0" err="1">
                <a:latin typeface="Cambria" panose="02040503050406030204" pitchFamily="18" charset="0"/>
                <a:cs typeface="Calibri" panose="020F0502020204030204" pitchFamily="34" charset="0"/>
              </a:rPr>
              <a:t>core.robot</a:t>
            </a:r>
            <a:r>
              <a:rPr lang="pt-BR" dirty="0">
                <a:latin typeface="Cambria" panose="02040503050406030204" pitchFamily="18" charset="0"/>
                <a:cs typeface="Calibri" panose="020F0502020204030204" pitchFamily="34" charset="0"/>
              </a:rPr>
              <a:t> </a:t>
            </a:r>
            <a:r>
              <a:rPr lang="pt-BR" dirty="0" err="1">
                <a:latin typeface="Cambria" panose="02040503050406030204" pitchFamily="18" charset="0"/>
                <a:cs typeface="Calibri" panose="020F0502020204030204" pitchFamily="34" charset="0"/>
              </a:rPr>
              <a:t>import</a:t>
            </a:r>
            <a:r>
              <a:rPr lang="pt-BR" dirty="0">
                <a:latin typeface="Cambria" panose="02040503050406030204" pitchFamily="18" charset="0"/>
                <a:cs typeface="Calibri" panose="020F0502020204030204" pitchFamily="34" charset="0"/>
              </a:rPr>
              <a:t> *</a:t>
            </a:r>
          </a:p>
          <a:p>
            <a:pPr marL="914400" lvl="2" indent="0">
              <a:buNone/>
            </a:pPr>
            <a:r>
              <a:rPr lang="pt-BR" dirty="0">
                <a:latin typeface="Cambria" panose="02040503050406030204" pitchFamily="18" charset="0"/>
                <a:cs typeface="Calibri" panose="020F0502020204030204" pitchFamily="34" charset="0"/>
              </a:rPr>
              <a:t>__</a:t>
            </a:r>
            <a:r>
              <a:rPr lang="pt-BR" dirty="0" err="1">
                <a:latin typeface="Cambria" panose="02040503050406030204" pitchFamily="18" charset="0"/>
                <a:cs typeface="Calibri" panose="020F0502020204030204" pitchFamily="34" charset="0"/>
              </a:rPr>
              <a:t>all</a:t>
            </a:r>
            <a:r>
              <a:rPr lang="pt-BR" dirty="0">
                <a:latin typeface="Cambria" panose="02040503050406030204" pitchFamily="18" charset="0"/>
                <a:cs typeface="Calibri" panose="020F0502020204030204" pitchFamily="34" charset="0"/>
              </a:rPr>
              <a:t>__ = [“Robot2D”]</a:t>
            </a:r>
          </a:p>
        </p:txBody>
      </p:sp>
    </p:spTree>
    <p:extLst>
      <p:ext uri="{BB962C8B-B14F-4D97-AF65-F5344CB8AC3E}">
        <p14:creationId xmlns:p14="http://schemas.microsoft.com/office/powerpoint/2010/main" val="17517916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Arquitetura MVC no Python</a:t>
            </a:r>
          </a:p>
        </p:txBody>
      </p:sp>
      <p:sp>
        <p:nvSpPr>
          <p:cNvPr id="4" name="Retângulo: Cantos Arredondados 3"/>
          <p:cNvSpPr/>
          <p:nvPr/>
        </p:nvSpPr>
        <p:spPr>
          <a:xfrm>
            <a:off x="5050302" y="2773522"/>
            <a:ext cx="2307101" cy="10279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Controller</a:t>
            </a:r>
            <a:endParaRPr lang="pt-BR" dirty="0"/>
          </a:p>
        </p:txBody>
      </p:sp>
      <p:cxnSp>
        <p:nvCxnSpPr>
          <p:cNvPr id="6" name="Conector: Angulado 5"/>
          <p:cNvCxnSpPr>
            <a:cxnSpLocks/>
            <a:endCxn id="17" idx="0"/>
          </p:cNvCxnSpPr>
          <p:nvPr/>
        </p:nvCxnSpPr>
        <p:spPr>
          <a:xfrm>
            <a:off x="7357403" y="3287475"/>
            <a:ext cx="1854471" cy="92115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tângulo: Cantos Arredondados 16"/>
          <p:cNvSpPr/>
          <p:nvPr/>
        </p:nvSpPr>
        <p:spPr>
          <a:xfrm>
            <a:off x="8269339" y="4208629"/>
            <a:ext cx="1885070" cy="8651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Model</a:t>
            </a:r>
            <a:endParaRPr lang="pt-BR" dirty="0"/>
          </a:p>
        </p:txBody>
      </p:sp>
      <p:cxnSp>
        <p:nvCxnSpPr>
          <p:cNvPr id="18" name="Conector: Angulado 17"/>
          <p:cNvCxnSpPr>
            <a:cxnSpLocks/>
            <a:stCxn id="4" idx="1"/>
          </p:cNvCxnSpPr>
          <p:nvPr/>
        </p:nvCxnSpPr>
        <p:spPr>
          <a:xfrm rot="10800000" flipV="1">
            <a:off x="2854570" y="3287475"/>
            <a:ext cx="2195732" cy="881266"/>
          </a:xfrm>
          <a:prstGeom prst="bentConnector3">
            <a:avLst>
              <a:gd name="adj1" fmla="val 9997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ângulo: Cantos Arredondados 20"/>
          <p:cNvSpPr/>
          <p:nvPr/>
        </p:nvSpPr>
        <p:spPr>
          <a:xfrm>
            <a:off x="2212732" y="4169240"/>
            <a:ext cx="1885070" cy="8651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View</a:t>
            </a:r>
            <a:endParaRPr lang="pt-BR" dirty="0"/>
          </a:p>
        </p:txBody>
      </p:sp>
      <p:cxnSp>
        <p:nvCxnSpPr>
          <p:cNvPr id="24" name="Conector: Angulado 23"/>
          <p:cNvCxnSpPr>
            <a:cxnSpLocks/>
            <a:stCxn id="17" idx="2"/>
            <a:endCxn id="21" idx="2"/>
          </p:cNvCxnSpPr>
          <p:nvPr/>
        </p:nvCxnSpPr>
        <p:spPr>
          <a:xfrm rot="5400000" flipH="1">
            <a:off x="6163876" y="2025779"/>
            <a:ext cx="39389" cy="6056607"/>
          </a:xfrm>
          <a:prstGeom prst="bentConnector3">
            <a:avLst>
              <a:gd name="adj1" fmla="val -580365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aixaDeTexto 28"/>
          <p:cNvSpPr txBox="1"/>
          <p:nvPr/>
        </p:nvSpPr>
        <p:spPr>
          <a:xfrm>
            <a:off x="1867663" y="3354892"/>
            <a:ext cx="1526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Gera Resposta</a:t>
            </a:r>
          </a:p>
        </p:txBody>
      </p:sp>
      <p:sp>
        <p:nvSpPr>
          <p:cNvPr id="30" name="CaixaDeTexto 29"/>
          <p:cNvSpPr txBox="1"/>
          <p:nvPr/>
        </p:nvSpPr>
        <p:spPr>
          <a:xfrm>
            <a:off x="8772827" y="2918142"/>
            <a:ext cx="746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Altera</a:t>
            </a:r>
          </a:p>
        </p:txBody>
      </p:sp>
      <p:sp>
        <p:nvSpPr>
          <p:cNvPr id="31" name="CaixaDeTexto 30"/>
          <p:cNvSpPr txBox="1"/>
          <p:nvPr/>
        </p:nvSpPr>
        <p:spPr>
          <a:xfrm>
            <a:off x="4309296" y="4252176"/>
            <a:ext cx="3789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Consulta Estado e atualiza visualização</a:t>
            </a:r>
          </a:p>
        </p:txBody>
      </p:sp>
      <p:cxnSp>
        <p:nvCxnSpPr>
          <p:cNvPr id="33" name="Conector de Seta Reta 32"/>
          <p:cNvCxnSpPr>
            <a:cxnSpLocks/>
            <a:stCxn id="21" idx="3"/>
            <a:endCxn id="17" idx="1"/>
          </p:cNvCxnSpPr>
          <p:nvPr/>
        </p:nvCxnSpPr>
        <p:spPr>
          <a:xfrm>
            <a:off x="4097802" y="4601814"/>
            <a:ext cx="4171537" cy="39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: Angulado 44"/>
          <p:cNvCxnSpPr>
            <a:cxnSpLocks/>
            <a:endCxn id="21" idx="1"/>
          </p:cNvCxnSpPr>
          <p:nvPr/>
        </p:nvCxnSpPr>
        <p:spPr>
          <a:xfrm rot="10800000" flipV="1">
            <a:off x="2212732" y="2909876"/>
            <a:ext cx="2837570" cy="1691938"/>
          </a:xfrm>
          <a:prstGeom prst="bentConnector3">
            <a:avLst>
              <a:gd name="adj1" fmla="val 149700"/>
            </a:avLst>
          </a:prstGeom>
          <a:ln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aixaDeTexto 47"/>
          <p:cNvSpPr txBox="1"/>
          <p:nvPr/>
        </p:nvSpPr>
        <p:spPr>
          <a:xfrm>
            <a:off x="838200" y="2458324"/>
            <a:ext cx="2560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Informa ações do usuário</a:t>
            </a:r>
          </a:p>
        </p:txBody>
      </p:sp>
      <p:sp>
        <p:nvSpPr>
          <p:cNvPr id="49" name="CaixaDeTexto 48"/>
          <p:cNvSpPr txBox="1"/>
          <p:nvPr/>
        </p:nvSpPr>
        <p:spPr>
          <a:xfrm>
            <a:off x="5145387" y="5282296"/>
            <a:ext cx="2212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Informa modificações</a:t>
            </a:r>
          </a:p>
        </p:txBody>
      </p:sp>
    </p:spTree>
    <p:extLst>
      <p:ext uri="{BB962C8B-B14F-4D97-AF65-F5344CB8AC3E}">
        <p14:creationId xmlns:p14="http://schemas.microsoft.com/office/powerpoint/2010/main" val="41390826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Atividade 1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O ideal no padrão arquitetural MVC é que o </a:t>
            </a:r>
            <a:r>
              <a:rPr lang="pt-BR" b="1" dirty="0" err="1"/>
              <a:t>Controller</a:t>
            </a:r>
            <a:r>
              <a:rPr lang="pt-BR" dirty="0"/>
              <a:t>, a </a:t>
            </a:r>
            <a:r>
              <a:rPr lang="pt-BR" b="1" dirty="0" err="1"/>
              <a:t>View</a:t>
            </a:r>
            <a:r>
              <a:rPr lang="pt-BR" dirty="0"/>
              <a:t> e o </a:t>
            </a:r>
            <a:r>
              <a:rPr lang="pt-BR" b="1" dirty="0" err="1"/>
              <a:t>Model</a:t>
            </a:r>
            <a:r>
              <a:rPr lang="pt-BR" dirty="0"/>
              <a:t> sejam classes abstratas, de forma a isolarmos o uso da arquitetura de implementações específicas. Contudo, em Python, podemos utilizar outra abordagem para implementar o padrão MVC. Esta outra abordagem está relaciona à forma como os tipos são tratados em Python. Qual seria essa outra abordagem?</a:t>
            </a:r>
          </a:p>
        </p:txBody>
      </p:sp>
    </p:spTree>
    <p:extLst>
      <p:ext uri="{BB962C8B-B14F-4D97-AF65-F5344CB8AC3E}">
        <p14:creationId xmlns:p14="http://schemas.microsoft.com/office/powerpoint/2010/main" val="21518863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Atividade 2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Baixe o repositório </a:t>
            </a:r>
            <a:r>
              <a:rPr lang="pt-BR" dirty="0">
                <a:hlinkClick r:id="rId2"/>
              </a:rPr>
              <a:t>https://github.com/professorgilzamir/pythoncourse</a:t>
            </a:r>
            <a:endParaRPr lang="pt-BR" dirty="0"/>
          </a:p>
          <a:p>
            <a:r>
              <a:rPr lang="pt-BR" dirty="0"/>
              <a:t>Observe a estrutura da aplicação e veja como a aplicação foi construída com base no padrão MVC. Para isso, os conceitos utilizados nesta aula foram utilizados.</a:t>
            </a:r>
          </a:p>
          <a:p>
            <a:r>
              <a:rPr lang="pt-BR" dirty="0"/>
              <a:t>Contudo, observe no pacote </a:t>
            </a:r>
            <a:r>
              <a:rPr lang="pt-BR" b="1" dirty="0" err="1"/>
              <a:t>control</a:t>
            </a:r>
            <a:r>
              <a:rPr lang="pt-BR" dirty="0"/>
              <a:t>, o módulo controller.py importa o módulo console diretamente. Este módulo é uma implementação de </a:t>
            </a:r>
            <a:r>
              <a:rPr lang="pt-BR" b="1" dirty="0" err="1"/>
              <a:t>view</a:t>
            </a:r>
            <a:r>
              <a:rPr lang="pt-BR" dirty="0"/>
              <a:t>. Se criarmos uma nova </a:t>
            </a:r>
            <a:r>
              <a:rPr lang="pt-BR" b="1" dirty="0" err="1"/>
              <a:t>view</a:t>
            </a:r>
            <a:r>
              <a:rPr lang="pt-BR" dirty="0"/>
              <a:t> em um módulo diferente, teremos que alterar o módulo controller.py, especificamente, teremos que alterar o </a:t>
            </a:r>
            <a:r>
              <a:rPr lang="pt-BR" b="1" dirty="0" err="1"/>
              <a:t>import</a:t>
            </a:r>
            <a:r>
              <a:rPr lang="pt-BR" dirty="0"/>
              <a:t> de modo que a aplicação tenha acesso ao módulo específico da nova </a:t>
            </a:r>
            <a:r>
              <a:rPr lang="pt-BR" b="1" dirty="0" err="1"/>
              <a:t>view</a:t>
            </a:r>
            <a:r>
              <a:rPr lang="pt-BR" dirty="0"/>
              <a:t>. Como poderíamos evitar que o controller.py seja alterado toda vez que criarmos um novo módulo de </a:t>
            </a:r>
            <a:r>
              <a:rPr lang="pt-BR" b="1" dirty="0" err="1"/>
              <a:t>view</a:t>
            </a:r>
            <a:r>
              <a:rPr lang="pt-BR" dirty="0"/>
              <a:t>? Altere a aplicação para se resolver este problema. (DICA: no </a:t>
            </a:r>
            <a:r>
              <a:rPr lang="pt-BR" b="1" dirty="0"/>
              <a:t>__init__.py</a:t>
            </a:r>
            <a:r>
              <a:rPr lang="pt-BR" dirty="0"/>
              <a:t> do pacote </a:t>
            </a:r>
            <a:r>
              <a:rPr lang="pt-BR" b="1" dirty="0" err="1"/>
              <a:t>view</a:t>
            </a:r>
            <a:r>
              <a:rPr lang="pt-BR" dirty="0"/>
              <a:t> podemos controlar a exposição do que quem está fora de </a:t>
            </a:r>
            <a:r>
              <a:rPr lang="pt-BR" b="1" dirty="0" err="1"/>
              <a:t>view</a:t>
            </a:r>
            <a:r>
              <a:rPr lang="pt-BR" dirty="0"/>
              <a:t> pode acessar pelo nome </a:t>
            </a:r>
            <a:r>
              <a:rPr lang="pt-BR" b="1" dirty="0" err="1"/>
              <a:t>view</a:t>
            </a:r>
            <a:r>
              <a:rPr lang="pt-BR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6214191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Atividades  3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Abra o terminal no diretório </a:t>
            </a:r>
            <a:r>
              <a:rPr lang="pt-BR" b="1" dirty="0" err="1"/>
              <a:t>src</a:t>
            </a:r>
            <a:endParaRPr lang="pt-BR" b="1" dirty="0"/>
          </a:p>
          <a:p>
            <a:r>
              <a:rPr lang="pt-BR" dirty="0"/>
              <a:t>Execute a aplicação com o comando </a:t>
            </a:r>
            <a:r>
              <a:rPr lang="pt-BR" dirty="0">
                <a:latin typeface="Arial Rounded MT Bold" panose="020F0704030504030204" pitchFamily="34" charset="0"/>
              </a:rPr>
              <a:t>python3 main.py</a:t>
            </a:r>
          </a:p>
          <a:p>
            <a:r>
              <a:rPr lang="pt-BR" dirty="0"/>
              <a:t>Observe que as opções 3 e 4 mostram uma mensagem dizendo que as respectivas funcionalidades não foram implementadas.</a:t>
            </a:r>
          </a:p>
          <a:p>
            <a:r>
              <a:rPr lang="pt-BR" dirty="0"/>
              <a:t>Tente encontrar aonde estas funcionalidades deveriam ser implementadas e as implemente.</a:t>
            </a:r>
          </a:p>
          <a:p>
            <a:r>
              <a:rPr lang="pt-BR" dirty="0"/>
              <a:t>Qual dificuldade de encontrar a implementação específica? Este seria um efeito colateral negativo da exposição de nomes/definições nos pacotes?</a:t>
            </a:r>
          </a:p>
        </p:txBody>
      </p:sp>
    </p:spTree>
    <p:extLst>
      <p:ext uri="{BB962C8B-B14F-4D97-AF65-F5344CB8AC3E}">
        <p14:creationId xmlns:p14="http://schemas.microsoft.com/office/powerpoint/2010/main" val="35304476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Atividade 4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Implemente uma nova </a:t>
            </a:r>
            <a:r>
              <a:rPr lang="pt-BR" b="1" dirty="0" err="1"/>
              <a:t>View</a:t>
            </a:r>
            <a:r>
              <a:rPr lang="pt-BR" dirty="0"/>
              <a:t> em um módulo chamado report.py. Esta nova </a:t>
            </a:r>
            <a:r>
              <a:rPr lang="pt-BR" b="1" dirty="0" err="1"/>
              <a:t>view</a:t>
            </a:r>
            <a:r>
              <a:rPr lang="pt-BR" dirty="0"/>
              <a:t> funciona como a anterior, contudo, no lugar de mostrar os dados na tela, salvo os dados resultantes em um arquivo </a:t>
            </a:r>
            <a:r>
              <a:rPr lang="pt-BR" b="1" dirty="0" err="1"/>
              <a:t>html</a:t>
            </a:r>
            <a:r>
              <a:rPr lang="pt-BR" dirty="0"/>
              <a:t> e de forma estruturada dentro de uma tabela com duas colunas: o nome da unidade de saúde e o seu endereço (concatene os campos do endereço de forma que os dados de endereço caibam em uma única célula da tabela). </a:t>
            </a:r>
          </a:p>
        </p:txBody>
      </p:sp>
    </p:spTree>
    <p:extLst>
      <p:ext uri="{BB962C8B-B14F-4D97-AF65-F5344CB8AC3E}">
        <p14:creationId xmlns:p14="http://schemas.microsoft.com/office/powerpoint/2010/main" val="2666310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Módulos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import</a:t>
            </a:r>
            <a:r>
              <a:rPr lang="pt-BR" dirty="0"/>
              <a:t> &lt;modulo1&gt;, &lt;modulo2&gt;, ..., &lt;</a:t>
            </a:r>
            <a:r>
              <a:rPr lang="pt-BR" dirty="0" err="1"/>
              <a:t>moduloN</a:t>
            </a:r>
            <a:r>
              <a:rPr lang="pt-BR" dirty="0"/>
              <a:t>&gt;</a:t>
            </a:r>
          </a:p>
          <a:p>
            <a:r>
              <a:rPr lang="pt-BR" dirty="0" err="1"/>
              <a:t>from</a:t>
            </a:r>
            <a:r>
              <a:rPr lang="pt-BR" dirty="0"/>
              <a:t> &lt;modulo&gt; </a:t>
            </a:r>
            <a:r>
              <a:rPr lang="pt-BR" dirty="0" err="1"/>
              <a:t>import</a:t>
            </a:r>
            <a:r>
              <a:rPr lang="pt-BR" dirty="0"/>
              <a:t> &lt;def1&gt;, &lt;def2&gt;, ..., &lt;</a:t>
            </a:r>
            <a:r>
              <a:rPr lang="pt-BR" dirty="0" err="1"/>
              <a:t>defN</a:t>
            </a:r>
            <a:r>
              <a:rPr lang="pt-BR" dirty="0"/>
              <a:t>&gt;</a:t>
            </a:r>
          </a:p>
          <a:p>
            <a:r>
              <a:rPr lang="pt-BR" dirty="0" err="1"/>
              <a:t>from</a:t>
            </a:r>
            <a:r>
              <a:rPr lang="pt-BR" dirty="0"/>
              <a:t> &lt;modulo&gt; </a:t>
            </a:r>
            <a:r>
              <a:rPr lang="pt-BR" dirty="0" err="1"/>
              <a:t>import</a:t>
            </a:r>
            <a:r>
              <a:rPr lang="pt-BR" dirty="0"/>
              <a:t> (&lt;def1&gt;, &lt;def2&gt;, ..., &lt;</a:t>
            </a:r>
            <a:r>
              <a:rPr lang="pt-BR" dirty="0" err="1"/>
              <a:t>defN</a:t>
            </a:r>
            <a:r>
              <a:rPr lang="pt-BR" dirty="0"/>
              <a:t>&gt;)</a:t>
            </a:r>
          </a:p>
          <a:p>
            <a:r>
              <a:rPr lang="pt-BR" dirty="0"/>
              <a:t>...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351" y="4001294"/>
            <a:ext cx="10071297" cy="1031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600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Módulos</a:t>
            </a:r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7782" y="1817297"/>
            <a:ext cx="9736435" cy="3767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862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Módulos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25624"/>
            <a:ext cx="10286080" cy="4125009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5291923" y="6217920"/>
            <a:ext cx="1378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820413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Módulos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Qualquer arquivo terminado com extensão .</a:t>
            </a:r>
            <a:r>
              <a:rPr lang="pt-BR" dirty="0" err="1"/>
              <a:t>py</a:t>
            </a:r>
            <a:r>
              <a:rPr lang="pt-BR" dirty="0"/>
              <a:t> e que contenha código </a:t>
            </a:r>
            <a:r>
              <a:rPr lang="pt-BR" dirty="0" err="1"/>
              <a:t>python</a:t>
            </a:r>
            <a:r>
              <a:rPr lang="pt-BR" dirty="0"/>
              <a:t> válido pode ser considerado um módulo e será reconhecido como tal se estiver dentro de um caminho de busca (</a:t>
            </a:r>
            <a:r>
              <a:rPr lang="pt-BR" i="1" dirty="0"/>
              <a:t>path</a:t>
            </a:r>
            <a:r>
              <a:rPr lang="pt-BR" dirty="0"/>
              <a:t>) do </a:t>
            </a:r>
            <a:r>
              <a:rPr lang="pt-BR" dirty="0" err="1"/>
              <a:t>python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Diretório de trabalho atual</a:t>
            </a:r>
          </a:p>
          <a:p>
            <a:pPr lvl="1"/>
            <a:r>
              <a:rPr lang="pt-BR" dirty="0"/>
              <a:t>Caminhos indicados pela variável </a:t>
            </a:r>
            <a:r>
              <a:rPr lang="pt-BR" dirty="0" err="1"/>
              <a:t>sys.path</a:t>
            </a:r>
            <a:r>
              <a:rPr lang="pt-BR" dirty="0"/>
              <a:t>: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435" y="4100218"/>
            <a:ext cx="11298890" cy="1723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892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Módulos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Modificando nomes importados localmente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5901" y="3015322"/>
            <a:ext cx="6436471" cy="1472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633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Pacotes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que é: agrupamento de módulos!</a:t>
            </a:r>
          </a:p>
          <a:p>
            <a:r>
              <a:rPr lang="pt-BR" dirty="0"/>
              <a:t>Objetivo: lidar com a complexidade de uma arquitetura com muitos módulos.</a:t>
            </a:r>
          </a:p>
          <a:p>
            <a:r>
              <a:rPr lang="pt-BR" dirty="0"/>
              <a:t>Na prática: um diretório com um arquivo __init__.py é tratado como um pacote.</a:t>
            </a:r>
          </a:p>
        </p:txBody>
      </p:sp>
    </p:spTree>
    <p:extLst>
      <p:ext uri="{BB962C8B-B14F-4D97-AF65-F5344CB8AC3E}">
        <p14:creationId xmlns:p14="http://schemas.microsoft.com/office/powerpoint/2010/main" val="3844461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Pacotes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Exemplo: um aplicativo para controlar um robô virtual que se move em um plano bidimensional.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6001" y="3018021"/>
            <a:ext cx="5003643" cy="3059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0416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Pacotes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5253111" cy="4351338"/>
          </a:xfrm>
        </p:spPr>
        <p:txBody>
          <a:bodyPr/>
          <a:lstStyle/>
          <a:p>
            <a:r>
              <a:rPr lang="pt-BR" dirty="0"/>
              <a:t>Exemplo: dentro do módulo robot.py, temos uma classe Robot2D</a:t>
            </a:r>
          </a:p>
          <a:p>
            <a:r>
              <a:rPr lang="pt-BR" dirty="0"/>
              <a:t>Para usar essa classe em main.py, como o arquivo bot/core/__init__.py vazio, podemos fazer:</a:t>
            </a:r>
          </a:p>
          <a:p>
            <a:pPr lvl="1"/>
            <a:r>
              <a:rPr lang="pt-BR" b="1" dirty="0" err="1">
                <a:latin typeface="Calibri" panose="020F0502020204030204" pitchFamily="34" charset="0"/>
                <a:cs typeface="Calibri" panose="020F0502020204030204" pitchFamily="34" charset="0"/>
              </a:rPr>
              <a:t>from</a:t>
            </a:r>
            <a:r>
              <a:rPr lang="pt-BR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b="1" dirty="0" err="1">
                <a:latin typeface="Calibri" panose="020F0502020204030204" pitchFamily="34" charset="0"/>
                <a:cs typeface="Calibri" panose="020F0502020204030204" pitchFamily="34" charset="0"/>
              </a:rPr>
              <a:t>core.robot</a:t>
            </a:r>
            <a:r>
              <a:rPr lang="pt-BR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b="1" dirty="0" err="1">
                <a:latin typeface="Calibri" panose="020F0502020204030204" pitchFamily="34" charset="0"/>
                <a:cs typeface="Calibri" panose="020F0502020204030204" pitchFamily="34" charset="0"/>
              </a:rPr>
              <a:t>import</a:t>
            </a:r>
            <a:r>
              <a:rPr lang="pt-BR" b="1" dirty="0">
                <a:latin typeface="Calibri" panose="020F0502020204030204" pitchFamily="34" charset="0"/>
                <a:cs typeface="Calibri" panose="020F0502020204030204" pitchFamily="34" charset="0"/>
              </a:rPr>
              <a:t> Robot2D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7336" y="1825625"/>
            <a:ext cx="5003643" cy="3059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39120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1037</Words>
  <Application>Microsoft Office PowerPoint</Application>
  <PresentationFormat>Widescreen</PresentationFormat>
  <Paragraphs>75</Paragraphs>
  <Slides>19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6" baseType="lpstr">
      <vt:lpstr>Arial</vt:lpstr>
      <vt:lpstr>Arial Rounded MT Bold</vt:lpstr>
      <vt:lpstr>Calibri</vt:lpstr>
      <vt:lpstr>Calibri Light</vt:lpstr>
      <vt:lpstr>Cambria</vt:lpstr>
      <vt:lpstr>Moono</vt:lpstr>
      <vt:lpstr>Tema do Office</vt:lpstr>
      <vt:lpstr>Módulos e Pacotes</vt:lpstr>
      <vt:lpstr>Módulos</vt:lpstr>
      <vt:lpstr>Módulos</vt:lpstr>
      <vt:lpstr>Módulos</vt:lpstr>
      <vt:lpstr>Módulos</vt:lpstr>
      <vt:lpstr>Módulos</vt:lpstr>
      <vt:lpstr>Pacotes</vt:lpstr>
      <vt:lpstr>Pacotes</vt:lpstr>
      <vt:lpstr>Pacotes</vt:lpstr>
      <vt:lpstr>Pacotes</vt:lpstr>
      <vt:lpstr>Pacotes</vt:lpstr>
      <vt:lpstr>Expondo nomes e definições em módulos para clientes do pacote</vt:lpstr>
      <vt:lpstr>Expondo nomes e definições em módulos para clientes do pacote</vt:lpstr>
      <vt:lpstr>Expondo nomes e definições em módulos para clientes do pacote</vt:lpstr>
      <vt:lpstr>Arquitetura MVC no Python</vt:lpstr>
      <vt:lpstr>Atividade 1</vt:lpstr>
      <vt:lpstr>Atividade 2</vt:lpstr>
      <vt:lpstr>Atividades  3</vt:lpstr>
      <vt:lpstr>Atividade 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Módulos e Pacotes</dc:title>
  <dc:creator>Gilzamir Gomes</dc:creator>
  <cp:lastModifiedBy>Gilzamir Gomes</cp:lastModifiedBy>
  <cp:revision>2</cp:revision>
  <dcterms:created xsi:type="dcterms:W3CDTF">2017-06-01T09:57:32Z</dcterms:created>
  <dcterms:modified xsi:type="dcterms:W3CDTF">2017-06-01T13:41:23Z</dcterms:modified>
</cp:coreProperties>
</file>