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3DDF5-F5D5-486B-8B60-7A359693D0AE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1DAAB-5DC5-426A-A795-A150B7BC4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7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1DAAB-5DC5-426A-A795-A150B7BC4E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1DAAB-5DC5-426A-A795-A150B7BC4E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1DAAB-5DC5-426A-A795-A150B7BC4E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59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6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6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1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0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8069F-EC79-4E9C-9E8D-CC8F021DF72D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89E4-F40D-4E5F-9683-FDDC7C25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37600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extract_filename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99" y="2868564"/>
            <a:ext cx="8984401" cy="18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Teste de Unidade em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pt-BR" dirty="0"/>
              <a:t>test_utils.py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9" y="2783598"/>
            <a:ext cx="11358952" cy="308263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271709" y="2783598"/>
            <a:ext cx="1135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Teste de Unidade em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pt-BR" dirty="0"/>
              <a:t>Executando o teste via linha de comando (caso simples):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3" y="2372877"/>
            <a:ext cx="11374514" cy="30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Executando o teste via linha de comando (caso simples):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caso, executou apenas um módulo de teste individualmente, mas se quisermos executar todos os casos de teste no nosso projeto?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3" y="2288470"/>
            <a:ext cx="11374514" cy="30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Antes de responder à última questão, algumas considerações:</a:t>
            </a:r>
          </a:p>
          <a:p>
            <a:pPr lvl="1"/>
            <a:r>
              <a:rPr lang="pt-BR" dirty="0"/>
              <a:t>Apenas métodos com prefixo </a:t>
            </a:r>
            <a:r>
              <a:rPr lang="pt-BR" b="1" dirty="0" err="1"/>
              <a:t>test</a:t>
            </a:r>
            <a:r>
              <a:rPr lang="pt-BR" b="1" dirty="0"/>
              <a:t>_</a:t>
            </a:r>
            <a:r>
              <a:rPr lang="pt-BR" dirty="0"/>
              <a:t> serão executados pelo mecanismo de testes, e eles devem estar em classes que herdam de </a:t>
            </a:r>
            <a:r>
              <a:rPr lang="pt-BR" dirty="0" err="1"/>
              <a:t>TestCase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Cada método que satisfaz esse requisito é executado como um teste.</a:t>
            </a:r>
          </a:p>
          <a:p>
            <a:pPr lvl="1"/>
            <a:r>
              <a:rPr lang="pt-BR" dirty="0"/>
              <a:t>No nosso caso de teste, temos apenas um método que os atendem e, por isso, na saída é informado o resultado apenas para este método.</a:t>
            </a:r>
          </a:p>
          <a:p>
            <a:pPr lvl="1"/>
            <a:r>
              <a:rPr lang="pt-BR" dirty="0"/>
              <a:t>Como executamos apenas o módulo test_utils.py, da forma como foi feito, apenas casos de teste nesse módulo serão executados.</a:t>
            </a:r>
          </a:p>
          <a:p>
            <a:pPr lvl="1"/>
            <a:r>
              <a:rPr lang="pt-BR" dirty="0"/>
              <a:t>A API de testes fica na própria instância – self – do caso de teste e é ela que possui os métodos de asserção.</a:t>
            </a:r>
          </a:p>
          <a:p>
            <a:pPr lvl="1"/>
            <a:r>
              <a:rPr lang="pt-BR" b="1" dirty="0"/>
              <a:t>Asserção </a:t>
            </a:r>
            <a:r>
              <a:rPr lang="pt-BR" dirty="0"/>
              <a:t>é o nome dado à verificação de valores, que gera um erro nos testes caso seja falso.</a:t>
            </a:r>
            <a:r>
              <a:rPr lang="pt-BR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22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métodos de asserção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032" y="2441330"/>
            <a:ext cx="8052124" cy="40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0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Observe que as asserções estão relacionadas aos seguintes operadores ou funções em Python: ==, </a:t>
            </a:r>
            <a:r>
              <a:rPr lang="pt-BR" dirty="0" err="1"/>
              <a:t>is</a:t>
            </a:r>
            <a:r>
              <a:rPr lang="pt-BR" dirty="0"/>
              <a:t>, in, </a:t>
            </a:r>
            <a:r>
              <a:rPr lang="pt-BR" dirty="0" err="1"/>
              <a:t>not</a:t>
            </a:r>
            <a:r>
              <a:rPr lang="pt-BR" dirty="0"/>
              <a:t>, </a:t>
            </a:r>
            <a:r>
              <a:rPr lang="pt-BR" dirty="0" err="1"/>
              <a:t>isinstance</a:t>
            </a:r>
            <a:r>
              <a:rPr lang="pt-BR" dirty="0"/>
              <a:t> (função).</a:t>
            </a:r>
          </a:p>
          <a:p>
            <a:r>
              <a:rPr lang="pt-BR" dirty="0"/>
              <a:t>Explique a diferença entre estes operadores! </a:t>
            </a:r>
          </a:p>
        </p:txBody>
      </p:sp>
    </p:spTree>
    <p:extLst>
      <p:ext uri="{BB962C8B-B14F-4D97-AF65-F5344CB8AC3E}">
        <p14:creationId xmlns:p14="http://schemas.microsoft.com/office/powerpoint/2010/main" val="352109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podemos executar todos os casos de teste no nosso projeto?</a:t>
            </a:r>
          </a:p>
          <a:p>
            <a:pPr lvl="1"/>
            <a:r>
              <a:rPr lang="pt-BR" dirty="0"/>
              <a:t>Como estávamos fazendo?</a:t>
            </a:r>
          </a:p>
          <a:p>
            <a:pPr lvl="1"/>
            <a:r>
              <a:rPr lang="pt-BR" b="1" dirty="0" err="1"/>
              <a:t>unittest.main</a:t>
            </a:r>
            <a:r>
              <a:rPr lang="pt-BR" dirty="0"/>
              <a:t> inicializa o processo de rodar os testes!</a:t>
            </a:r>
          </a:p>
          <a:p>
            <a:pPr lvl="1"/>
            <a:r>
              <a:rPr lang="pt-BR" dirty="0"/>
              <a:t>Chama o </a:t>
            </a:r>
            <a:r>
              <a:rPr lang="pt-BR" dirty="0" err="1"/>
              <a:t>Runner</a:t>
            </a:r>
            <a:r>
              <a:rPr lang="pt-BR" dirty="0"/>
              <a:t> e o </a:t>
            </a:r>
            <a:r>
              <a:rPr lang="pt-BR" dirty="0" err="1"/>
              <a:t>Result</a:t>
            </a:r>
            <a:r>
              <a:rPr lang="pt-BR" dirty="0"/>
              <a:t> para cada caso de teste na suíte de testes.</a:t>
            </a:r>
          </a:p>
          <a:p>
            <a:r>
              <a:rPr lang="pt-BR" dirty="0"/>
              <a:t>Para rodarmos testes de vários módulos: API de linha de comando</a:t>
            </a:r>
          </a:p>
          <a:p>
            <a:r>
              <a:rPr lang="pt-BR" dirty="0"/>
              <a:t>API de linha de comando:</a:t>
            </a:r>
          </a:p>
          <a:p>
            <a:pPr lvl="1"/>
            <a:r>
              <a:rPr lang="pt-BR" dirty="0"/>
              <a:t>Permite que vários métodos sejam executados e descobertos</a:t>
            </a:r>
          </a:p>
          <a:p>
            <a:pPr lvl="1"/>
            <a:r>
              <a:rPr lang="pt-BR" dirty="0"/>
              <a:t>API parametrizável</a:t>
            </a:r>
          </a:p>
        </p:txBody>
      </p:sp>
    </p:spTree>
    <p:extLst>
      <p:ext uri="{BB962C8B-B14F-4D97-AF65-F5344CB8AC3E}">
        <p14:creationId xmlns:p14="http://schemas.microsoft.com/office/powerpoint/2010/main" val="230774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Simulando </a:t>
            </a:r>
            <a:r>
              <a:rPr lang="pt-BR" dirty="0" err="1"/>
              <a:t>unittest.main</a:t>
            </a:r>
            <a:r>
              <a:rPr lang="pt-BR" dirty="0"/>
              <a:t>: todos os casos de teste em um módulo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69" y="2349725"/>
            <a:ext cx="7517462" cy="4239759"/>
          </a:xfrm>
          <a:prstGeom prst="rect">
            <a:avLst/>
          </a:prstGeom>
        </p:spPr>
      </p:pic>
      <p:sp>
        <p:nvSpPr>
          <p:cNvPr id="6" name="Retângulo: Cantos Arredondados 5"/>
          <p:cNvSpPr/>
          <p:nvPr/>
        </p:nvSpPr>
        <p:spPr>
          <a:xfrm>
            <a:off x="4441371" y="2307772"/>
            <a:ext cx="4368800" cy="2612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37269" y="2569030"/>
            <a:ext cx="7517462" cy="4020454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3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Executando um caso de teste em um módulo: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r>
              <a:rPr lang="pt-BR" b="1" dirty="0"/>
              <a:t> </a:t>
            </a:r>
            <a:r>
              <a:rPr lang="pt-BR" b="1" dirty="0" err="1"/>
              <a:t>test_utils.</a:t>
            </a:r>
            <a:r>
              <a:rPr lang="pt-BR" b="1" dirty="0" err="1">
                <a:solidFill>
                  <a:srgbClr val="FF0000"/>
                </a:solidFill>
              </a:rPr>
              <a:t>UtilsTest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36010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o que é teste de unidade e a necessidade de sua prática no contexto de desenvolvimento de software</a:t>
            </a:r>
          </a:p>
          <a:p>
            <a:r>
              <a:rPr lang="pt-BR" dirty="0"/>
              <a:t>Aprender a realizar teste de unidade em Python</a:t>
            </a:r>
          </a:p>
        </p:txBody>
      </p:sp>
    </p:spTree>
    <p:extLst>
      <p:ext uri="{BB962C8B-B14F-4D97-AF65-F5344CB8AC3E}">
        <p14:creationId xmlns:p14="http://schemas.microsoft.com/office/powerpoint/2010/main" val="42794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Executando um método em um caso de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/>
              <a:t>test_utils.UtilsTest.</a:t>
            </a:r>
            <a:r>
              <a:rPr lang="pt-BR" b="1" dirty="0" err="1">
                <a:solidFill>
                  <a:srgbClr val="FF0000"/>
                </a:solidFill>
              </a:rPr>
              <a:t>test_extract_filename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406768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Executando vários módulos:</a:t>
            </a:r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/>
              <a:t>test_utils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/>
              <a:t>test_LocalizacaoGeografica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-v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20" y="2900363"/>
            <a:ext cx="776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7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Rodar todos os testes de uma vez: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Restrições: </a:t>
            </a:r>
          </a:p>
          <a:p>
            <a:pPr lvl="1"/>
            <a:r>
              <a:rPr lang="pt-BR" dirty="0"/>
              <a:t>Arquivos de testes devem ter o prefixo: </a:t>
            </a:r>
            <a:r>
              <a:rPr lang="pt-BR" b="1" dirty="0" err="1"/>
              <a:t>test</a:t>
            </a:r>
            <a:r>
              <a:rPr lang="pt-BR" b="1" dirty="0"/>
              <a:t>_</a:t>
            </a:r>
            <a:r>
              <a:rPr lang="pt-BR" dirty="0"/>
              <a:t> , como em </a:t>
            </a:r>
            <a:r>
              <a:rPr lang="pt-BR" b="1" dirty="0"/>
              <a:t>test_utils.py</a:t>
            </a:r>
          </a:p>
          <a:p>
            <a:r>
              <a:rPr lang="pt-BR" dirty="0" err="1"/>
              <a:t>Subcomando</a:t>
            </a:r>
            <a:r>
              <a:rPr lang="pt-BR" dirty="0"/>
              <a:t> </a:t>
            </a:r>
            <a:r>
              <a:rPr lang="pt-BR" b="1" dirty="0" err="1"/>
              <a:t>discover</a:t>
            </a:r>
            <a:r>
              <a:rPr lang="pt-BR" b="1" dirty="0"/>
              <a:t> </a:t>
            </a:r>
            <a:r>
              <a:rPr lang="pt-BR" dirty="0"/>
              <a:t>permite alterar este padrão:</a:t>
            </a:r>
            <a:endParaRPr lang="pt-BR" b="1" dirty="0"/>
          </a:p>
          <a:p>
            <a:pPr marL="457200" lvl="1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r>
              <a:rPr lang="pt-BR" b="1" dirty="0"/>
              <a:t>  </a:t>
            </a:r>
            <a:r>
              <a:rPr lang="pt-BR" b="1" dirty="0" err="1"/>
              <a:t>discover</a:t>
            </a:r>
            <a:r>
              <a:rPr lang="pt-BR" b="1" dirty="0"/>
              <a:t> -p ‘*_test.py’</a:t>
            </a:r>
          </a:p>
          <a:p>
            <a:pPr marL="457200" lvl="1" indent="0">
              <a:buNone/>
            </a:pPr>
            <a:r>
              <a:rPr lang="pt-BR" b="1" dirty="0"/>
              <a:t>------------------------------------------------------------------------</a:t>
            </a:r>
          </a:p>
          <a:p>
            <a:pPr marL="457200" lvl="1" indent="0">
              <a:buNone/>
            </a:pPr>
            <a:r>
              <a:rPr lang="pt-BR" b="1" dirty="0" err="1"/>
              <a:t>Ran</a:t>
            </a:r>
            <a:r>
              <a:rPr lang="pt-BR" b="1" dirty="0"/>
              <a:t> 0 </a:t>
            </a:r>
            <a:r>
              <a:rPr lang="pt-BR" b="1" dirty="0" err="1"/>
              <a:t>tests</a:t>
            </a:r>
            <a:r>
              <a:rPr lang="pt-BR" b="1" dirty="0"/>
              <a:t> in 0.000s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87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Rodar todos os testes de uma vez: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Restrições: </a:t>
            </a:r>
          </a:p>
          <a:p>
            <a:pPr lvl="1"/>
            <a:r>
              <a:rPr lang="pt-BR" dirty="0"/>
              <a:t>Arquivos de testes devem ter o prefixo: </a:t>
            </a:r>
            <a:r>
              <a:rPr lang="pt-BR" b="1" dirty="0" err="1"/>
              <a:t>test</a:t>
            </a:r>
            <a:r>
              <a:rPr lang="pt-BR" b="1" dirty="0"/>
              <a:t>_</a:t>
            </a:r>
            <a:r>
              <a:rPr lang="pt-BR" dirty="0"/>
              <a:t> , como em </a:t>
            </a:r>
            <a:r>
              <a:rPr lang="pt-BR" b="1" dirty="0"/>
              <a:t>test_utils.py</a:t>
            </a:r>
          </a:p>
          <a:p>
            <a:r>
              <a:rPr lang="pt-BR" dirty="0" err="1"/>
              <a:t>Subcomando</a:t>
            </a:r>
            <a:r>
              <a:rPr lang="pt-BR" dirty="0"/>
              <a:t> </a:t>
            </a:r>
            <a:r>
              <a:rPr lang="pt-BR" b="1" dirty="0" err="1"/>
              <a:t>discover</a:t>
            </a:r>
            <a:r>
              <a:rPr lang="pt-BR" b="1" dirty="0"/>
              <a:t> </a:t>
            </a:r>
            <a:r>
              <a:rPr lang="pt-BR" dirty="0"/>
              <a:t>permite alterar este padrão:</a:t>
            </a:r>
            <a:endParaRPr lang="pt-BR" b="1" dirty="0"/>
          </a:p>
          <a:p>
            <a:pPr marL="457200" lvl="1" indent="0">
              <a:buNone/>
            </a:pPr>
            <a:r>
              <a:rPr lang="pt-BR" dirty="0"/>
              <a:t>$ </a:t>
            </a:r>
            <a:r>
              <a:rPr lang="pt-BR" dirty="0">
                <a:solidFill>
                  <a:srgbClr val="0070C0"/>
                </a:solidFill>
              </a:rPr>
              <a:t>python3 –m </a:t>
            </a:r>
            <a:r>
              <a:rPr lang="pt-BR" b="1" dirty="0" err="1">
                <a:solidFill>
                  <a:schemeClr val="accent1"/>
                </a:solidFill>
              </a:rPr>
              <a:t>unittest</a:t>
            </a:r>
            <a:r>
              <a:rPr lang="pt-BR" b="1" dirty="0"/>
              <a:t>  </a:t>
            </a:r>
            <a:r>
              <a:rPr lang="pt-BR" b="1" dirty="0" err="1"/>
              <a:t>discover</a:t>
            </a:r>
            <a:r>
              <a:rPr lang="pt-BR" b="1" dirty="0"/>
              <a:t> -p ‘*_test.py’</a:t>
            </a:r>
          </a:p>
          <a:p>
            <a:pPr marL="457200" lvl="1" indent="0">
              <a:buNone/>
            </a:pPr>
            <a:r>
              <a:rPr lang="pt-BR" b="1" dirty="0"/>
              <a:t>------------------------------------------------------------------------</a:t>
            </a:r>
          </a:p>
          <a:p>
            <a:pPr marL="457200" lvl="1" indent="0">
              <a:buNone/>
            </a:pPr>
            <a:r>
              <a:rPr lang="pt-BR" b="1" dirty="0" err="1"/>
              <a:t>Ran</a:t>
            </a:r>
            <a:r>
              <a:rPr lang="pt-BR" b="1" dirty="0"/>
              <a:t> 0 </a:t>
            </a:r>
            <a:r>
              <a:rPr lang="pt-BR" b="1" dirty="0" err="1"/>
              <a:t>tests</a:t>
            </a:r>
            <a:r>
              <a:rPr lang="pt-BR" b="1" dirty="0"/>
              <a:t> in 0.000s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34628" y="5942568"/>
            <a:ext cx="415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continuar com a convenção padrão</a:t>
            </a:r>
          </a:p>
        </p:txBody>
      </p:sp>
    </p:spTree>
    <p:extLst>
      <p:ext uri="{BB962C8B-B14F-4D97-AF65-F5344CB8AC3E}">
        <p14:creationId xmlns:p14="http://schemas.microsoft.com/office/powerpoint/2010/main" val="2427626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API </a:t>
            </a:r>
            <a:r>
              <a:rPr lang="pt-BR" dirty="0" err="1"/>
              <a:t>UnitTest</a:t>
            </a:r>
            <a:r>
              <a:rPr lang="pt-BR" dirty="0"/>
              <a:t> de forma Programática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Personalizações de saída não podem ser feitas pela linha de comando</a:t>
            </a:r>
          </a:p>
          <a:p>
            <a:r>
              <a:rPr lang="pt-BR" dirty="0"/>
              <a:t>Há uma API programática para configuração e execução do teste</a:t>
            </a:r>
          </a:p>
        </p:txBody>
      </p:sp>
    </p:spTree>
    <p:extLst>
      <p:ext uri="{BB962C8B-B14F-4D97-AF65-F5344CB8AC3E}">
        <p14:creationId xmlns:p14="http://schemas.microsoft.com/office/powerpoint/2010/main" val="311484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API </a:t>
            </a:r>
            <a:r>
              <a:rPr lang="pt-BR" dirty="0" err="1"/>
              <a:t>UnitTest</a:t>
            </a:r>
            <a:r>
              <a:rPr lang="pt-BR" dirty="0"/>
              <a:t> de forma Programática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Personalizações de saída não podem ser feitas pela linha de comando</a:t>
            </a:r>
          </a:p>
          <a:p>
            <a:r>
              <a:rPr lang="pt-BR" dirty="0"/>
              <a:t>Há uma API programática para configuração e execução do teste</a:t>
            </a:r>
          </a:p>
        </p:txBody>
      </p:sp>
    </p:spTree>
    <p:extLst>
      <p:ext uri="{BB962C8B-B14F-4D97-AF65-F5344CB8AC3E}">
        <p14:creationId xmlns:p14="http://schemas.microsoft.com/office/powerpoint/2010/main" val="194211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504626" y="2374910"/>
            <a:ext cx="4867422" cy="394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API </a:t>
            </a:r>
            <a:r>
              <a:rPr lang="pt-BR" dirty="0" err="1"/>
              <a:t>UnitTest</a:t>
            </a:r>
            <a:r>
              <a:rPr lang="pt-BR" dirty="0"/>
              <a:t> de forma Programática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/>
              <a:t>unittest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inspirado no </a:t>
            </a:r>
            <a:r>
              <a:rPr lang="pt-BR" dirty="0" err="1">
                <a:sym typeface="Wingdings" panose="05000000000000000000" pitchFamily="2" charset="2"/>
              </a:rPr>
              <a:t>Junit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4499317" y="3776693"/>
            <a:ext cx="105742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31877" y="3319011"/>
            <a:ext cx="103163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63509" y="4290305"/>
            <a:ext cx="103163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...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28688" y="2700701"/>
            <a:ext cx="109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 SUIT</a:t>
            </a:r>
          </a:p>
        </p:txBody>
      </p:sp>
      <p:sp>
        <p:nvSpPr>
          <p:cNvPr id="12" name="Elipse 11"/>
          <p:cNvSpPr/>
          <p:nvPr/>
        </p:nvSpPr>
        <p:spPr>
          <a:xfrm>
            <a:off x="1008076" y="3780421"/>
            <a:ext cx="1423191" cy="907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Runner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814861" y="4982255"/>
            <a:ext cx="1882735" cy="10184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ResultInfo</a:t>
            </a:r>
            <a:endParaRPr lang="pt-BR" dirty="0"/>
          </a:p>
        </p:txBody>
      </p:sp>
      <p:cxnSp>
        <p:nvCxnSpPr>
          <p:cNvPr id="19" name="Conector de Seta Reta 18"/>
          <p:cNvCxnSpPr>
            <a:cxnSpLocks/>
          </p:cNvCxnSpPr>
          <p:nvPr/>
        </p:nvCxnSpPr>
        <p:spPr>
          <a:xfrm flipH="1">
            <a:off x="2582016" y="4018949"/>
            <a:ext cx="3753713" cy="1459834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cxnSpLocks/>
          </p:cNvCxnSpPr>
          <p:nvPr/>
        </p:nvCxnSpPr>
        <p:spPr>
          <a:xfrm flipH="1">
            <a:off x="2582016" y="4993136"/>
            <a:ext cx="4397315" cy="701073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Seta: de Cima para Baixo 22"/>
          <p:cNvSpPr/>
          <p:nvPr/>
        </p:nvSpPr>
        <p:spPr>
          <a:xfrm>
            <a:off x="1479027" y="4575468"/>
            <a:ext cx="459388" cy="5830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8795657" y="1825625"/>
            <a:ext cx="2815772" cy="124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Descoberta/Carregamento</a:t>
            </a:r>
          </a:p>
        </p:txBody>
      </p:sp>
      <p:sp>
        <p:nvSpPr>
          <p:cNvPr id="17" name="Elipse 16"/>
          <p:cNvSpPr/>
          <p:nvPr/>
        </p:nvSpPr>
        <p:spPr>
          <a:xfrm>
            <a:off x="878959" y="2349305"/>
            <a:ext cx="1822876" cy="866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TestLoader</a:t>
            </a:r>
            <a:endParaRPr lang="pt-BR" dirty="0"/>
          </a:p>
        </p:txBody>
      </p:sp>
      <p:sp>
        <p:nvSpPr>
          <p:cNvPr id="6" name="Seta: para Baixo 5"/>
          <p:cNvSpPr/>
          <p:nvPr/>
        </p:nvSpPr>
        <p:spPr>
          <a:xfrm>
            <a:off x="9754271" y="3147362"/>
            <a:ext cx="1045028" cy="1806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/>
          <p:cNvSpPr/>
          <p:nvPr/>
        </p:nvSpPr>
        <p:spPr>
          <a:xfrm>
            <a:off x="8909166" y="5045528"/>
            <a:ext cx="2815772" cy="124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</a:t>
            </a:r>
          </a:p>
        </p:txBody>
      </p:sp>
      <p:sp>
        <p:nvSpPr>
          <p:cNvPr id="22" name="Elipse 21"/>
          <p:cNvSpPr/>
          <p:nvPr/>
        </p:nvSpPr>
        <p:spPr>
          <a:xfrm>
            <a:off x="10406743" y="4575468"/>
            <a:ext cx="1318195" cy="10270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Runner</a:t>
            </a:r>
            <a:endParaRPr lang="pt-BR" dirty="0"/>
          </a:p>
        </p:txBody>
      </p:sp>
      <p:sp>
        <p:nvSpPr>
          <p:cNvPr id="24" name="Seta: para a Direita 23"/>
          <p:cNvSpPr/>
          <p:nvPr/>
        </p:nvSpPr>
        <p:spPr>
          <a:xfrm rot="16200000" flipH="1">
            <a:off x="1459863" y="3239519"/>
            <a:ext cx="560779" cy="540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a Esquerda para a Direita 14"/>
          <p:cNvSpPr/>
          <p:nvPr/>
        </p:nvSpPr>
        <p:spPr>
          <a:xfrm>
            <a:off x="2697596" y="2602409"/>
            <a:ext cx="807030" cy="44666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cxnSpLocks/>
            <a:stCxn id="12" idx="7"/>
          </p:cNvCxnSpPr>
          <p:nvPr/>
        </p:nvCxnSpPr>
        <p:spPr>
          <a:xfrm flipV="1">
            <a:off x="2222846" y="3619318"/>
            <a:ext cx="3715491" cy="29406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cxnSpLocks/>
            <a:endCxn id="4" idx="1"/>
          </p:cNvCxnSpPr>
          <p:nvPr/>
        </p:nvCxnSpPr>
        <p:spPr>
          <a:xfrm>
            <a:off x="2375246" y="4065781"/>
            <a:ext cx="2124071" cy="16859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cxnSpLocks/>
            <a:stCxn id="12" idx="6"/>
            <a:endCxn id="8" idx="1"/>
          </p:cNvCxnSpPr>
          <p:nvPr/>
        </p:nvCxnSpPr>
        <p:spPr>
          <a:xfrm>
            <a:off x="2431267" y="4234375"/>
            <a:ext cx="4532242" cy="51361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887861" y="1167790"/>
            <a:ext cx="1822876" cy="866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TestLoader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64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API </a:t>
            </a:r>
            <a:r>
              <a:rPr lang="pt-BR" dirty="0" err="1"/>
              <a:t>UnitTest</a:t>
            </a:r>
            <a:r>
              <a:rPr lang="pt-BR" dirty="0"/>
              <a:t> de forma Programática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Suíte: objeto do tipo </a:t>
            </a:r>
            <a:r>
              <a:rPr lang="pt-BR" dirty="0" err="1"/>
              <a:t>unittest.suite.TestSuite</a:t>
            </a:r>
            <a:endParaRPr lang="pt-BR" dirty="0"/>
          </a:p>
          <a:p>
            <a:r>
              <a:rPr lang="pt-BR" dirty="0" err="1"/>
              <a:t>TestLoader</a:t>
            </a:r>
            <a:r>
              <a:rPr lang="pt-BR" dirty="0"/>
              <a:t>: </a:t>
            </a:r>
            <a:r>
              <a:rPr lang="pt-BR" dirty="0" err="1"/>
              <a:t>unittest.TestLoader</a:t>
            </a:r>
            <a:endParaRPr lang="pt-BR" dirty="0"/>
          </a:p>
          <a:p>
            <a:r>
              <a:rPr lang="pt-BR" dirty="0" err="1"/>
              <a:t>Runner</a:t>
            </a:r>
            <a:r>
              <a:rPr lang="pt-BR" dirty="0"/>
              <a:t> </a:t>
            </a:r>
            <a:r>
              <a:rPr lang="pt-BR" dirty="0" err="1"/>
              <a:t>unittest.TextTestRunner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test_utils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unittest.TestLoader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loadTestsFromModule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test_utils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unittest.TextTestRunner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verbosity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=2).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620001" y="2380343"/>
            <a:ext cx="3947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0 (quiet): you just get the total numbers of tests executed and the global result</a:t>
            </a:r>
          </a:p>
          <a:p>
            <a:r>
              <a:rPr lang="en-US" sz="2000" dirty="0"/>
              <a:t>1 (default): you get the same plus a dot for every successful test or a F for every failure</a:t>
            </a:r>
          </a:p>
          <a:p>
            <a:r>
              <a:rPr lang="en-US" sz="2000" dirty="0"/>
              <a:t>2 (verbose): you get the help string of every test and the result</a:t>
            </a:r>
            <a:endParaRPr lang="pt-BR" sz="2000" dirty="0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3715657" y="3585029"/>
            <a:ext cx="3759200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4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a API </a:t>
            </a:r>
            <a:r>
              <a:rPr lang="pt-BR" dirty="0" err="1"/>
              <a:t>UnitTest</a:t>
            </a:r>
            <a:r>
              <a:rPr lang="pt-BR" dirty="0"/>
              <a:t> de forma Programática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Método </a:t>
            </a:r>
            <a:r>
              <a:rPr lang="pt-BR" b="1" dirty="0" err="1"/>
              <a:t>discover</a:t>
            </a:r>
            <a:r>
              <a:rPr lang="pt-BR" b="1" dirty="0"/>
              <a:t>(</a:t>
            </a:r>
            <a:r>
              <a:rPr lang="pt-BR" b="1" dirty="0" err="1"/>
              <a:t>start_dir</a:t>
            </a:r>
            <a:r>
              <a:rPr lang="pt-BR" b="1" dirty="0"/>
              <a:t>, </a:t>
            </a:r>
            <a:r>
              <a:rPr lang="pt-BR" b="1" dirty="0" err="1"/>
              <a:t>pattern</a:t>
            </a:r>
            <a:r>
              <a:rPr lang="pt-BR" b="1" dirty="0"/>
              <a:t>=‘</a:t>
            </a:r>
            <a:r>
              <a:rPr lang="pt-BR" b="1" dirty="0" err="1"/>
              <a:t>test</a:t>
            </a:r>
            <a:r>
              <a:rPr lang="pt-BR" b="1" dirty="0"/>
              <a:t>*.</a:t>
            </a:r>
            <a:r>
              <a:rPr lang="pt-BR" b="1" dirty="0" err="1"/>
              <a:t>py</a:t>
            </a:r>
            <a:r>
              <a:rPr lang="pt-BR" b="1" dirty="0"/>
              <a:t>’, </a:t>
            </a:r>
            <a:r>
              <a:rPr lang="pt-BR" b="1" dirty="0" err="1"/>
              <a:t>top_level_dir</a:t>
            </a:r>
            <a:r>
              <a:rPr lang="pt-BR" b="1" dirty="0"/>
              <a:t>=</a:t>
            </a:r>
            <a:r>
              <a:rPr lang="pt-BR" b="1" dirty="0" err="1"/>
              <a:t>None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test_utils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unittest.TestLoader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‘.’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unittest.TextTestRunner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verbosity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=2).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</a:p>
          <a:p>
            <a:pPr marL="0" indent="0">
              <a:buNone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in 0.001s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6336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Personalizando a saída para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Para personalizar a saída, precisamos implementar versões personalizadas do </a:t>
            </a:r>
            <a:r>
              <a:rPr lang="pt-BR" dirty="0" err="1"/>
              <a:t>Runner</a:t>
            </a:r>
            <a:r>
              <a:rPr lang="pt-BR" dirty="0"/>
              <a:t>.</a:t>
            </a:r>
          </a:p>
          <a:p>
            <a:r>
              <a:rPr lang="pt-BR" dirty="0"/>
              <a:t> A função do </a:t>
            </a:r>
            <a:r>
              <a:rPr lang="pt-BR" dirty="0" err="1"/>
              <a:t>Runner</a:t>
            </a:r>
            <a:r>
              <a:rPr lang="pt-BR" dirty="0"/>
              <a:t> é configurar um </a:t>
            </a:r>
            <a:r>
              <a:rPr lang="pt-BR" dirty="0" err="1"/>
              <a:t>TestResult</a:t>
            </a:r>
            <a:r>
              <a:rPr lang="pt-BR" dirty="0"/>
              <a:t> e executar os testes, passando o </a:t>
            </a:r>
            <a:r>
              <a:rPr lang="pt-BR" dirty="0" err="1"/>
              <a:t>TestResult</a:t>
            </a:r>
            <a:r>
              <a:rPr lang="pt-BR" dirty="0"/>
              <a:t> como parâmetro.</a:t>
            </a:r>
          </a:p>
          <a:p>
            <a:r>
              <a:rPr lang="pt-BR" dirty="0"/>
              <a:t>Execução dos testes: chamada </a:t>
            </a:r>
            <a:r>
              <a:rPr lang="pt-BR" dirty="0" err="1"/>
              <a:t>run</a:t>
            </a:r>
            <a:r>
              <a:rPr lang="pt-BR" dirty="0"/>
              <a:t> no objeto </a:t>
            </a:r>
            <a:r>
              <a:rPr lang="pt-BR" dirty="0" err="1"/>
              <a:t>test</a:t>
            </a:r>
            <a:r>
              <a:rPr lang="pt-BR" dirty="0"/>
              <a:t> (instância de </a:t>
            </a:r>
            <a:r>
              <a:rPr lang="pt-BR" dirty="0" err="1"/>
              <a:t>TestSuite</a:t>
            </a:r>
            <a:r>
              <a:rPr lang="pt-BR" dirty="0"/>
              <a:t>)</a:t>
            </a:r>
          </a:p>
          <a:p>
            <a:r>
              <a:rPr lang="pt-BR" dirty="0"/>
              <a:t>Portanto, criaremos um </a:t>
            </a:r>
            <a:r>
              <a:rPr lang="pt-BR" dirty="0" err="1"/>
              <a:t>HTMLTestRunner</a:t>
            </a:r>
            <a:r>
              <a:rPr lang="pt-BR" dirty="0"/>
              <a:t>, que executará o </a:t>
            </a:r>
            <a:r>
              <a:rPr lang="pt-BR" dirty="0" err="1"/>
              <a:t>run</a:t>
            </a:r>
            <a:r>
              <a:rPr lang="pt-BR" dirty="0"/>
              <a:t> de um objeto </a:t>
            </a:r>
            <a:r>
              <a:rPr lang="pt-BR" dirty="0" err="1"/>
              <a:t>test</a:t>
            </a:r>
            <a:r>
              <a:rPr lang="pt-BR" dirty="0"/>
              <a:t>  passando um objeto </a:t>
            </a:r>
            <a:r>
              <a:rPr lang="pt-BR" dirty="0" err="1"/>
              <a:t>HTMLTestResult</a:t>
            </a:r>
            <a:r>
              <a:rPr lang="pt-BR" dirty="0"/>
              <a:t> como parâmetro.</a:t>
            </a:r>
          </a:p>
          <a:p>
            <a:r>
              <a:rPr lang="pt-BR" dirty="0" err="1"/>
              <a:t>TestResult</a:t>
            </a:r>
            <a:r>
              <a:rPr lang="pt-BR" dirty="0"/>
              <a:t> recebe eventos que correspondem aos resultados dos testes.</a:t>
            </a:r>
          </a:p>
          <a:p>
            <a:r>
              <a:rPr lang="pt-BR" dirty="0"/>
              <a:t>Veja o código dessas classes no </a:t>
            </a:r>
            <a:r>
              <a:rPr lang="pt-BR" dirty="0" err="1"/>
              <a:t>respositório</a:t>
            </a:r>
            <a:r>
              <a:rPr lang="pt-BR" dirty="0"/>
              <a:t>: no arquivo unittest_myext.py.</a:t>
            </a:r>
          </a:p>
        </p:txBody>
      </p:sp>
    </p:spTree>
    <p:extLst>
      <p:ext uri="{BB962C8B-B14F-4D97-AF65-F5344CB8AC3E}">
        <p14:creationId xmlns:p14="http://schemas.microsoft.com/office/powerpoint/2010/main" val="279562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nível de teste de software</a:t>
            </a:r>
          </a:p>
          <a:p>
            <a:pPr lvl="1"/>
            <a:r>
              <a:rPr lang="pt-BR" dirty="0"/>
              <a:t>Componentes individuais (métodos) são testados</a:t>
            </a:r>
          </a:p>
          <a:p>
            <a:pPr lvl="1"/>
            <a:r>
              <a:rPr lang="pt-BR" dirty="0"/>
              <a:t>O propósito é validar de cada unidade de código executa como esperado</a:t>
            </a:r>
          </a:p>
        </p:txBody>
      </p:sp>
    </p:spTree>
    <p:extLst>
      <p:ext uri="{BB962C8B-B14F-4D97-AF65-F5344CB8AC3E}">
        <p14:creationId xmlns:p14="http://schemas.microsoft.com/office/powerpoint/2010/main" val="118602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erros: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Queremos que o comportamento do método </a:t>
            </a:r>
            <a:r>
              <a:rPr lang="pt-BR" dirty="0" err="1"/>
              <a:t>extract_filename</a:t>
            </a:r>
            <a:r>
              <a:rPr lang="pt-BR" dirty="0"/>
              <a:t> seja tal que retorne uma exceção quando não é passado um nome de arquivo ou quando a </a:t>
            </a:r>
            <a:r>
              <a:rPr lang="pt-BR" dirty="0" err="1"/>
              <a:t>string</a:t>
            </a:r>
            <a:r>
              <a:rPr lang="pt-BR" dirty="0"/>
              <a:t> passada for vazia ou em branco.</a:t>
            </a:r>
          </a:p>
          <a:p>
            <a:r>
              <a:rPr lang="pt-BR" dirty="0"/>
              <a:t>Como testamos esse caso?</a:t>
            </a:r>
          </a:p>
        </p:txBody>
      </p:sp>
    </p:spTree>
    <p:extLst>
      <p:ext uri="{BB962C8B-B14F-4D97-AF65-F5344CB8AC3E}">
        <p14:creationId xmlns:p14="http://schemas.microsoft.com/office/powerpoint/2010/main" val="88868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erros: 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Queremos que o comportamento do método </a:t>
            </a:r>
            <a:r>
              <a:rPr lang="pt-BR" dirty="0" err="1"/>
              <a:t>extract_filename</a:t>
            </a:r>
            <a:r>
              <a:rPr lang="pt-BR" dirty="0"/>
              <a:t> seja tal que retorne uma exceção quando não é passado um nome de arquivo ou quando a </a:t>
            </a:r>
            <a:r>
              <a:rPr lang="pt-BR" dirty="0" err="1"/>
              <a:t>string</a:t>
            </a:r>
            <a:r>
              <a:rPr lang="pt-BR" dirty="0"/>
              <a:t> passada for vazia ou em branco.</a:t>
            </a:r>
          </a:p>
          <a:p>
            <a:r>
              <a:rPr lang="pt-BR" dirty="0"/>
              <a:t>Como testamos esse caso?</a:t>
            </a:r>
          </a:p>
        </p:txBody>
      </p:sp>
    </p:spTree>
    <p:extLst>
      <p:ext uri="{BB962C8B-B14F-4D97-AF65-F5344CB8AC3E}">
        <p14:creationId xmlns:p14="http://schemas.microsoft.com/office/powerpoint/2010/main" val="207657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erros: exceções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28" y="1522572"/>
            <a:ext cx="10765943" cy="44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erros: exceções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31" y="1690688"/>
            <a:ext cx="9660537" cy="43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8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e Finalização: setup e </a:t>
            </a:r>
            <a:r>
              <a:rPr lang="pt-BR" dirty="0" err="1"/>
              <a:t>teardown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setUp</a:t>
            </a:r>
            <a:r>
              <a:rPr lang="pt-BR" dirty="0"/>
              <a:t> e </a:t>
            </a:r>
            <a:r>
              <a:rPr lang="pt-BR" dirty="0" err="1"/>
              <a:t>tearDown</a:t>
            </a:r>
            <a:r>
              <a:rPr lang="pt-BR" dirty="0"/>
              <a:t> são métodos de cada caso de teste que executam antes dos testes e depois dos testes, respectivamente.</a:t>
            </a:r>
          </a:p>
          <a:p>
            <a:r>
              <a:rPr lang="pt-BR" dirty="0" err="1"/>
              <a:t>setUp</a:t>
            </a:r>
            <a:r>
              <a:rPr lang="pt-BR" dirty="0"/>
              <a:t>: possibilita redefinir o ambiente antes da execução de cada teste, o que garante o isolamento entre testes</a:t>
            </a:r>
          </a:p>
          <a:p>
            <a:r>
              <a:rPr lang="pt-BR" dirty="0" err="1"/>
              <a:t>tearDown</a:t>
            </a:r>
            <a:r>
              <a:rPr lang="pt-BR" dirty="0"/>
              <a:t>: permite a liberação de recursos e a limpeza do ambiente após um teste.</a:t>
            </a:r>
          </a:p>
          <a:p>
            <a:r>
              <a:rPr lang="pt-BR" dirty="0"/>
              <a:t>Podem ser úteis para se evitar código repetido.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0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e Finalização: setup e </a:t>
            </a:r>
            <a:r>
              <a:rPr lang="pt-BR" dirty="0" err="1"/>
              <a:t>teardown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sem usar </a:t>
            </a:r>
            <a:r>
              <a:rPr lang="pt-BR" dirty="0" err="1"/>
              <a:t>setUp</a:t>
            </a:r>
            <a:r>
              <a:rPr lang="pt-BR" dirty="0"/>
              <a:t> e </a:t>
            </a:r>
            <a:r>
              <a:rPr lang="pt-BR" dirty="0" err="1"/>
              <a:t>tearDown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7" y="2537279"/>
            <a:ext cx="9207106" cy="36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6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e Finalização: setup e </a:t>
            </a:r>
            <a:r>
              <a:rPr lang="pt-BR" dirty="0" err="1"/>
              <a:t>teardown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8643"/>
            <a:ext cx="10515600" cy="42408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Exemplo usando </a:t>
            </a:r>
            <a:r>
              <a:rPr lang="pt-BR" dirty="0" err="1"/>
              <a:t>setUp</a:t>
            </a:r>
            <a:r>
              <a:rPr lang="pt-BR" dirty="0"/>
              <a:t> e </a:t>
            </a:r>
            <a:r>
              <a:rPr lang="pt-BR" dirty="0" err="1"/>
              <a:t>tearDown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84" y="2047873"/>
            <a:ext cx="8323716" cy="43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46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de Limpeza nos Testes de Unidade: </a:t>
            </a:r>
            <a:r>
              <a:rPr lang="pt-BR" dirty="0" err="1"/>
              <a:t>cleanup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garantir que recursos serão liberados? Simplesmente fazer isso em </a:t>
            </a:r>
            <a:r>
              <a:rPr lang="pt-BR" dirty="0" err="1"/>
              <a:t>tearDown</a:t>
            </a:r>
            <a:r>
              <a:rPr lang="pt-BR" dirty="0"/>
              <a:t> não vai resolver quando uma exceção ocorrer em </a:t>
            </a:r>
            <a:r>
              <a:rPr lang="pt-BR" dirty="0" err="1"/>
              <a:t>setUp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709347" y="2886059"/>
            <a:ext cx="5345914" cy="32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3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de Limpeza nos Testes de Unidade: </a:t>
            </a:r>
            <a:r>
              <a:rPr lang="pt-BR" dirty="0" err="1"/>
              <a:t>cleanup</a:t>
            </a:r>
            <a:r>
              <a:rPr lang="pt-BR" dirty="0"/>
              <a:t> </a:t>
            </a:r>
            <a:r>
              <a:rPr lang="pt-BR" dirty="0" err="1"/>
              <a:t>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Corrigindo com ações de limpeza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31379" y="2463041"/>
            <a:ext cx="7957451" cy="38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8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Domínio e Código de Infraestrutura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 de Domínio: onde estão as regras que compõem o domínio do nosso programa</a:t>
            </a:r>
          </a:p>
          <a:p>
            <a:r>
              <a:rPr lang="pt-BR" dirty="0"/>
              <a:t>Código de infraestrutura: acessar banco de dados, redes via sockets...</a:t>
            </a:r>
          </a:p>
        </p:txBody>
      </p:sp>
    </p:spTree>
    <p:extLst>
      <p:ext uri="{BB962C8B-B14F-4D97-AF65-F5344CB8AC3E}">
        <p14:creationId xmlns:p14="http://schemas.microsoft.com/office/powerpoint/2010/main" val="86896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64034" y="1519421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Aceitação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64034" y="2523883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Sistêmico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64033" y="3574903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Integração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64033" y="4625923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Unidade</a:t>
            </a:r>
          </a:p>
        </p:txBody>
      </p:sp>
    </p:spTree>
    <p:extLst>
      <p:ext uri="{BB962C8B-B14F-4D97-AF65-F5344CB8AC3E}">
        <p14:creationId xmlns:p14="http://schemas.microsoft.com/office/powerpoint/2010/main" val="3523081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Mocks</a:t>
            </a:r>
            <a:r>
              <a:rPr lang="pt-BR" dirty="0"/>
              <a:t>/</a:t>
            </a:r>
            <a:r>
              <a:rPr lang="pt-BR" dirty="0" err="1"/>
              <a:t>Stubs</a:t>
            </a:r>
            <a:r>
              <a:rPr lang="pt-BR" dirty="0"/>
              <a:t> para lidar com código de Infraestrutura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da função </a:t>
            </a:r>
            <a:r>
              <a:rPr lang="pt-BR" dirty="0" err="1"/>
              <a:t>download_length</a:t>
            </a:r>
            <a:r>
              <a:rPr lang="pt-BR" dirty="0"/>
              <a:t>, trata-se de um código de infraestrutura. </a:t>
            </a:r>
          </a:p>
          <a:p>
            <a:r>
              <a:rPr lang="pt-BR" dirty="0"/>
              <a:t>Para testarmos essa função sem a necessidade de usar recursos de rede, teríamos que criar um objeto response com todas as informações necessárias e passar esse objeto para </a:t>
            </a:r>
            <a:r>
              <a:rPr lang="pt-BR" dirty="0" err="1"/>
              <a:t>download_length</a:t>
            </a:r>
            <a:r>
              <a:rPr lang="pt-BR" dirty="0"/>
              <a:t>.</a:t>
            </a:r>
          </a:p>
          <a:p>
            <a:r>
              <a:rPr lang="pt-BR" dirty="0"/>
              <a:t>Contudo, em alguns casos, queremos testar o código sem ambiente funcional e de forma isolada.</a:t>
            </a:r>
          </a:p>
          <a:p>
            <a:pPr lvl="1"/>
            <a:r>
              <a:rPr lang="pt-BR" dirty="0"/>
              <a:t>Abordagem: isolar o código testado de suas dependências</a:t>
            </a:r>
          </a:p>
        </p:txBody>
      </p:sp>
    </p:spTree>
    <p:extLst>
      <p:ext uri="{BB962C8B-B14F-4D97-AF65-F5344CB8AC3E}">
        <p14:creationId xmlns:p14="http://schemas.microsoft.com/office/powerpoint/2010/main" val="108909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Mocks</a:t>
            </a:r>
            <a:r>
              <a:rPr lang="pt-BR" dirty="0"/>
              <a:t>/</a:t>
            </a:r>
            <a:r>
              <a:rPr lang="pt-BR" dirty="0" err="1"/>
              <a:t>Stubs</a:t>
            </a:r>
            <a:r>
              <a:rPr lang="pt-BR" dirty="0"/>
              <a:t> para lidar com código de Infraestrutura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lógica queremos testar na função </a:t>
            </a:r>
            <a:r>
              <a:rPr lang="pt-BR" dirty="0" err="1"/>
              <a:t>download_length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Quantidade de vezes que chama os métodos </a:t>
            </a:r>
            <a:r>
              <a:rPr lang="pt-BR" dirty="0" err="1"/>
              <a:t>read</a:t>
            </a:r>
            <a:r>
              <a:rPr lang="pt-BR" dirty="0"/>
              <a:t>() e </a:t>
            </a:r>
            <a:r>
              <a:rPr lang="pt-BR" dirty="0" err="1"/>
              <a:t>write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277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Mocks</a:t>
            </a:r>
            <a:r>
              <a:rPr lang="pt-BR" dirty="0"/>
              <a:t>/</a:t>
            </a:r>
            <a:r>
              <a:rPr lang="pt-BR" dirty="0" err="1"/>
              <a:t>Stubs</a:t>
            </a:r>
            <a:r>
              <a:rPr lang="pt-BR" dirty="0"/>
              <a:t> para lidar com código de Infraestrutura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25172" y="1884132"/>
            <a:ext cx="9000476" cy="4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4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Mocks</a:t>
            </a:r>
            <a:r>
              <a:rPr lang="pt-BR" dirty="0"/>
              <a:t>/</a:t>
            </a:r>
            <a:r>
              <a:rPr lang="pt-BR" dirty="0" err="1"/>
              <a:t>Stubs</a:t>
            </a:r>
            <a:r>
              <a:rPr lang="pt-BR" dirty="0"/>
              <a:t> para lidar com código de Infraestrutura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14279" y="1690688"/>
            <a:ext cx="7390977" cy="46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8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casos de teste para cada método no módulo </a:t>
            </a:r>
            <a:r>
              <a:rPr lang="pt-BR" dirty="0" err="1"/>
              <a:t>utils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20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64034" y="1519421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Aceitação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64034" y="2523883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Sistêmico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64033" y="3574903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Integração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64032" y="4621750"/>
            <a:ext cx="2785403" cy="928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de Unidade</a:t>
            </a:r>
          </a:p>
        </p:txBody>
      </p:sp>
      <p:sp>
        <p:nvSpPr>
          <p:cNvPr id="3" name="Chave Direita 2"/>
          <p:cNvSpPr/>
          <p:nvPr/>
        </p:nvSpPr>
        <p:spPr>
          <a:xfrm>
            <a:off x="7132320" y="1519421"/>
            <a:ext cx="211015" cy="928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26218" y="1524558"/>
            <a:ext cx="299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Testa se o que o sistema faz é realmente o que o sistema deveria fazer</a:t>
            </a:r>
          </a:p>
        </p:txBody>
      </p:sp>
      <p:sp>
        <p:nvSpPr>
          <p:cNvPr id="9" name="Chave Direita 8"/>
          <p:cNvSpPr/>
          <p:nvPr/>
        </p:nvSpPr>
        <p:spPr>
          <a:xfrm>
            <a:off x="7132320" y="2567796"/>
            <a:ext cx="393897" cy="3062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26218" y="3574485"/>
            <a:ext cx="299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Testa se o sistema faz de forma correta o que a equipe de desenvolvimento acredita que o sistema deve fazer.</a:t>
            </a:r>
          </a:p>
        </p:txBody>
      </p:sp>
    </p:spTree>
    <p:extLst>
      <p:ext uri="{BB962C8B-B14F-4D97-AF65-F5344CB8AC3E}">
        <p14:creationId xmlns:p14="http://schemas.microsoft.com/office/powerpoint/2010/main" val="30262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de testes na biblioteca padrão: </a:t>
            </a:r>
            <a:r>
              <a:rPr lang="pt-BR" i="1" dirty="0" err="1"/>
              <a:t>unittest</a:t>
            </a:r>
            <a:endParaRPr lang="pt-BR" i="1" dirty="0"/>
          </a:p>
          <a:p>
            <a:pPr lvl="1"/>
            <a:r>
              <a:rPr lang="pt-BR" dirty="0" err="1"/>
              <a:t>Submódulos</a:t>
            </a:r>
            <a:r>
              <a:rPr lang="pt-BR" dirty="0"/>
              <a:t>: </a:t>
            </a:r>
            <a:r>
              <a:rPr lang="pt-BR" dirty="0" err="1"/>
              <a:t>unittest.mock</a:t>
            </a:r>
            <a:endParaRPr lang="pt-BR" dirty="0"/>
          </a:p>
          <a:p>
            <a:r>
              <a:rPr lang="pt-BR" dirty="0"/>
              <a:t>Basta ter o interpretador instalado</a:t>
            </a:r>
          </a:p>
        </p:txBody>
      </p:sp>
    </p:spTree>
    <p:extLst>
      <p:ext uri="{BB962C8B-B14F-4D97-AF65-F5344CB8AC3E}">
        <p14:creationId xmlns:p14="http://schemas.microsoft.com/office/powerpoint/2010/main" val="4693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 de teste em Python: módulo, classe, função, métodos de classe ou de instância.</a:t>
            </a:r>
          </a:p>
        </p:txBody>
      </p:sp>
    </p:spTree>
    <p:extLst>
      <p:ext uri="{BB962C8B-B14F-4D97-AF65-F5344CB8AC3E}">
        <p14:creationId xmlns:p14="http://schemas.microsoft.com/office/powerpoint/2010/main" val="112831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</a:t>
            </a:r>
            <a:r>
              <a:rPr lang="pt-BR" dirty="0" err="1"/>
              <a:t>unittest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inspirado no </a:t>
            </a:r>
            <a:r>
              <a:rPr lang="pt-BR" dirty="0" err="1">
                <a:sym typeface="Wingdings" panose="05000000000000000000" pitchFamily="2" charset="2"/>
              </a:rPr>
              <a:t>Junit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i="1" dirty="0"/>
          </a:p>
        </p:txBody>
      </p:sp>
      <p:sp>
        <p:nvSpPr>
          <p:cNvPr id="24" name="Retângulo 23"/>
          <p:cNvSpPr/>
          <p:nvPr/>
        </p:nvSpPr>
        <p:spPr>
          <a:xfrm>
            <a:off x="3504626" y="2374910"/>
            <a:ext cx="4867422" cy="394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499317" y="3776693"/>
            <a:ext cx="105742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931877" y="3319011"/>
            <a:ext cx="103163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963509" y="4290305"/>
            <a:ext cx="1031632" cy="915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CASE ...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28688" y="2700701"/>
            <a:ext cx="109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 SUIT</a:t>
            </a:r>
          </a:p>
        </p:txBody>
      </p:sp>
      <p:sp>
        <p:nvSpPr>
          <p:cNvPr id="29" name="Elipse 28"/>
          <p:cNvSpPr/>
          <p:nvPr/>
        </p:nvSpPr>
        <p:spPr>
          <a:xfrm>
            <a:off x="1008076" y="3780421"/>
            <a:ext cx="1423191" cy="907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Runner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814861" y="4982255"/>
            <a:ext cx="1882735" cy="10184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ResultInfo</a:t>
            </a:r>
            <a:endParaRPr lang="pt-BR" dirty="0"/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2582016" y="4018949"/>
            <a:ext cx="3753713" cy="1459834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/>
          </p:cNvCxnSpPr>
          <p:nvPr/>
        </p:nvCxnSpPr>
        <p:spPr>
          <a:xfrm flipH="1">
            <a:off x="2582016" y="4993136"/>
            <a:ext cx="4397315" cy="701073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Seta: de Cima para Baixo 32"/>
          <p:cNvSpPr/>
          <p:nvPr/>
        </p:nvSpPr>
        <p:spPr>
          <a:xfrm>
            <a:off x="1479027" y="4575468"/>
            <a:ext cx="459388" cy="5830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878959" y="2349305"/>
            <a:ext cx="1822876" cy="8666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TestLoader</a:t>
            </a:r>
            <a:endParaRPr lang="pt-BR" dirty="0"/>
          </a:p>
        </p:txBody>
      </p:sp>
      <p:sp>
        <p:nvSpPr>
          <p:cNvPr id="35" name="Seta: para a Direita 34"/>
          <p:cNvSpPr/>
          <p:nvPr/>
        </p:nvSpPr>
        <p:spPr>
          <a:xfrm rot="16200000" flipH="1">
            <a:off x="1459863" y="3239519"/>
            <a:ext cx="560779" cy="540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da Esquerda para a Direita 35"/>
          <p:cNvSpPr/>
          <p:nvPr/>
        </p:nvSpPr>
        <p:spPr>
          <a:xfrm>
            <a:off x="2697596" y="2602409"/>
            <a:ext cx="807030" cy="44666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>
            <a:cxnSpLocks/>
            <a:stCxn id="29" idx="7"/>
          </p:cNvCxnSpPr>
          <p:nvPr/>
        </p:nvCxnSpPr>
        <p:spPr>
          <a:xfrm flipV="1">
            <a:off x="2222846" y="3619318"/>
            <a:ext cx="3715491" cy="29406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  <a:endCxn id="25" idx="1"/>
          </p:cNvCxnSpPr>
          <p:nvPr/>
        </p:nvCxnSpPr>
        <p:spPr>
          <a:xfrm>
            <a:off x="2375246" y="4065781"/>
            <a:ext cx="2124071" cy="16859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cxnSpLocks/>
            <a:stCxn id="29" idx="6"/>
            <a:endCxn id="27" idx="1"/>
          </p:cNvCxnSpPr>
          <p:nvPr/>
        </p:nvCxnSpPr>
        <p:spPr>
          <a:xfrm>
            <a:off x="2431267" y="4234375"/>
            <a:ext cx="4532242" cy="51361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3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Unidade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caso de teste é uma classe que herda de </a:t>
            </a:r>
            <a:r>
              <a:rPr lang="pt-BR" b="1" i="1" dirty="0" err="1"/>
              <a:t>unittest.TestCase</a:t>
            </a:r>
            <a:endParaRPr lang="pt-BR" dirty="0"/>
          </a:p>
          <a:p>
            <a:r>
              <a:rPr lang="pt-BR" dirty="0"/>
              <a:t>Exemplo: vamos criar um teste para o módulo </a:t>
            </a:r>
            <a:r>
              <a:rPr lang="pt-BR" dirty="0" err="1"/>
              <a:t>utils</a:t>
            </a:r>
            <a:r>
              <a:rPr lang="pt-BR" dirty="0"/>
              <a:t>, testando apenas o método </a:t>
            </a:r>
            <a:r>
              <a:rPr lang="pt-BR" dirty="0" err="1"/>
              <a:t>extract_filename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0" y="3200018"/>
            <a:ext cx="4007387" cy="31118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096000" y="5008098"/>
            <a:ext cx="2926080" cy="633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1598</Words>
  <Application>Microsoft Office PowerPoint</Application>
  <PresentationFormat>Widescreen</PresentationFormat>
  <Paragraphs>204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Tema do Office</vt:lpstr>
      <vt:lpstr>Teste de Unidade em Python</vt:lpstr>
      <vt:lpstr>Objetos</vt:lpstr>
      <vt:lpstr>Teste de Unidade</vt:lpstr>
      <vt:lpstr>Teste de Unidade</vt:lpstr>
      <vt:lpstr>Teste de Unidade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Teste de Unidade em Python</vt:lpstr>
      <vt:lpstr>Utilizando a API UnitTest de forma Programática</vt:lpstr>
      <vt:lpstr>Utilizando a API UnitTest de forma Programática</vt:lpstr>
      <vt:lpstr>Utilizando a API UnitTest de forma Programática</vt:lpstr>
      <vt:lpstr>Utilizando a API UnitTest de forma Programática</vt:lpstr>
      <vt:lpstr>Utilizando a API UnitTest de forma Programática</vt:lpstr>
      <vt:lpstr>Personalizando a saída para HTML</vt:lpstr>
      <vt:lpstr>Testando erros: exceções</vt:lpstr>
      <vt:lpstr>Testando erros: exceções</vt:lpstr>
      <vt:lpstr>Testando erros: exceções</vt:lpstr>
      <vt:lpstr>Testando erros: exceções</vt:lpstr>
      <vt:lpstr>Inicialização e Finalização: setup e teardown</vt:lpstr>
      <vt:lpstr>Inicialização e Finalização: setup e teardown</vt:lpstr>
      <vt:lpstr>Inicialização e Finalização: setup e teardown</vt:lpstr>
      <vt:lpstr>Ações de Limpeza nos Testes de Unidade: cleanup actions</vt:lpstr>
      <vt:lpstr>Ações de Limpeza nos Testes de Unidade: cleanup actions</vt:lpstr>
      <vt:lpstr>Código de Domínio e Código de Infraestrutura</vt:lpstr>
      <vt:lpstr>Mocks/Stubs para lidar com código de Infraestrutura</vt:lpstr>
      <vt:lpstr>Mocks/Stubs para lidar com código de Infraestrutura</vt:lpstr>
      <vt:lpstr>Mocks/Stubs para lidar com código de Infraestrutura</vt:lpstr>
      <vt:lpstr>Mocks/Stubs para lidar com código de Infraestrutura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Unidade em Python</dc:title>
  <dc:creator>Gilzamir Gomes</dc:creator>
  <cp:lastModifiedBy>Gilzamir Gomes</cp:lastModifiedBy>
  <cp:revision>5</cp:revision>
  <dcterms:created xsi:type="dcterms:W3CDTF">2017-04-27T10:30:25Z</dcterms:created>
  <dcterms:modified xsi:type="dcterms:W3CDTF">2017-04-27T15:34:31Z</dcterms:modified>
</cp:coreProperties>
</file>