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56" r:id="rId2"/>
    <p:sldId id="1801" r:id="rId3"/>
    <p:sldId id="1833" r:id="rId4"/>
    <p:sldId id="1834" r:id="rId5"/>
    <p:sldId id="1835" r:id="rId6"/>
    <p:sldId id="1836" r:id="rId7"/>
    <p:sldId id="1837" r:id="rId8"/>
    <p:sldId id="1839" r:id="rId9"/>
    <p:sldId id="1838" r:id="rId10"/>
    <p:sldId id="1840" r:id="rId11"/>
    <p:sldId id="1841" r:id="rId12"/>
  </p:sldIdLst>
  <p:sldSz cx="12192000" cy="685800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bold" panose="020B0706030804020204" pitchFamily="34" charset="0"/>
      <p:regular r:id="rId19"/>
      <p:bold r:id="rId20"/>
      <p:italic r:id="rId21"/>
      <p:boldItalic r:id="rId22"/>
    </p:embeddedFont>
    <p:embeddedFont>
      <p:font typeface="Open Sans Light" panose="020B0306030504020204" pitchFamily="34" charset="0"/>
      <p:regular r:id="rId23"/>
      <p:italic r:id="rId24"/>
    </p:embeddedFont>
    <p:embeddedFont>
      <p:font typeface="Open Sans SemiBold" panose="020B060603050402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" id="{7D1F2A88-9EF1-C940-B849-EE7D1949366C}">
          <p14:sldIdLst/>
        </p14:section>
        <p14:section name="Default Section" id="{D278F097-0A73-434B-97FE-ED3B8A0EF645}">
          <p14:sldIdLst>
            <p14:sldId id="256"/>
            <p14:sldId id="1801"/>
            <p14:sldId id="1833"/>
            <p14:sldId id="1834"/>
            <p14:sldId id="1835"/>
            <p14:sldId id="1836"/>
            <p14:sldId id="1837"/>
            <p14:sldId id="1839"/>
            <p14:sldId id="1838"/>
            <p14:sldId id="1840"/>
            <p14:sldId id="18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DD"/>
    <a:srgbClr val="1A315D"/>
    <a:srgbClr val="339A2E"/>
    <a:srgbClr val="00ACD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7176" autoAdjust="0"/>
  </p:normalViewPr>
  <p:slideViewPr>
    <p:cSldViewPr snapToGrid="0" showGuides="1">
      <p:cViewPr varScale="1">
        <p:scale>
          <a:sx n="240" d="100"/>
          <a:sy n="240" d="100"/>
        </p:scale>
        <p:origin x="232" y="48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752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wne, Samuel Elliott" userId="90d232cf-dd29-444b-a230-8cb860b64c69" providerId="ADAL" clId="{1649617A-B3A5-6040-A359-8CE2AA16EDE1}"/>
    <pc:docChg chg="undo custSel modSld">
      <pc:chgData name="Browne, Samuel Elliott" userId="90d232cf-dd29-444b-a230-8cb860b64c69" providerId="ADAL" clId="{1649617A-B3A5-6040-A359-8CE2AA16EDE1}" dt="2023-11-02T14:08:42.045" v="2"/>
      <pc:docMkLst>
        <pc:docMk/>
      </pc:docMkLst>
      <pc:sldChg chg="modSp mod">
        <pc:chgData name="Browne, Samuel Elliott" userId="90d232cf-dd29-444b-a230-8cb860b64c69" providerId="ADAL" clId="{1649617A-B3A5-6040-A359-8CE2AA16EDE1}" dt="2023-11-02T14:08:42.045" v="2"/>
        <pc:sldMkLst>
          <pc:docMk/>
          <pc:sldMk cId="2181726346" sldId="256"/>
        </pc:sldMkLst>
        <pc:spChg chg="mod">
          <ac:chgData name="Browne, Samuel Elliott" userId="90d232cf-dd29-444b-a230-8cb860b64c69" providerId="ADAL" clId="{1649617A-B3A5-6040-A359-8CE2AA16EDE1}" dt="2023-11-02T14:08:42.045" v="2"/>
          <ac:spMkLst>
            <pc:docMk/>
            <pc:sldMk cId="2181726346" sldId="256"/>
            <ac:spMk id="22" creationId="{C439CA68-5CB8-4AF9-B19E-8A31BA4970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2B77-F7E2-4D68-A9CB-41B8CCDC9B29}" type="datetimeFigureOut">
              <a:rPr lang="en-US" smtClean="0">
                <a:latin typeface="Open Sans" panose="020B0606030504020204" pitchFamily="34" charset="0"/>
              </a:rPr>
              <a:t>11/2/23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23351-3FB3-4478-AE7D-BEC670948232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45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896A8DF4-6A87-4F69-8212-F0A65870B2F2}" type="datetimeFigureOut">
              <a:rPr lang="en-US" smtClean="0"/>
              <a:pPr/>
              <a:t>11/2/23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E21A7267-269F-4D26-9F96-B6358A06B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1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A7267-269F-4D26-9F96-B6358A06B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0600" y="1575115"/>
            <a:ext cx="6165850" cy="1317382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0599" y="3719997"/>
            <a:ext cx="5243147" cy="66712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b="0" spc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3015777"/>
            <a:ext cx="6165850" cy="378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58F7247A-244D-6A48-BBB7-15233E751B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25072" y="6629842"/>
            <a:ext cx="2107085" cy="122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 sz="700" b="0" i="0" spc="50" baseline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8DA6BE7-D5D1-5C4B-8879-A66353A851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0600" y="4461152"/>
            <a:ext cx="4739640" cy="6671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FontTx/>
              <a:buNone/>
              <a:defRPr sz="1200" b="0" i="0" spc="5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LOCATION, OR ADDITIONAL CONTENT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966239" y="553150"/>
            <a:ext cx="1271441" cy="4923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 userDrawn="1"/>
        </p:nvSpPr>
        <p:spPr>
          <a:xfrm>
            <a:off x="912699" y="1098759"/>
            <a:ext cx="4710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150" baseline="0" dirty="0">
                <a:solidFill>
                  <a:schemeClr val="bg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69985-FB39-5049-971A-8BBBC56F2C4E}"/>
              </a:ext>
            </a:extLst>
          </p:cNvPr>
          <p:cNvSpPr txBox="1"/>
          <p:nvPr userDrawn="1"/>
        </p:nvSpPr>
        <p:spPr>
          <a:xfrm>
            <a:off x="5184673" y="6307251"/>
            <a:ext cx="5745678" cy="28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6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00" b="0" i="0" kern="1200" dirty="0" err="1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00" b="0" i="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DC7756-6766-FF46-BFDC-7CBCF88C2F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5815" y="6362720"/>
            <a:ext cx="654939" cy="1591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5135D8-0C79-D249-B01D-F828C90753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2075" y="6609587"/>
            <a:ext cx="463192" cy="1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8423" y="2066192"/>
            <a:ext cx="3868616" cy="279595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5352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1985" y="1627632"/>
            <a:ext cx="4598377" cy="3058669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713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08432"/>
            <a:ext cx="10096500" cy="688848"/>
          </a:xfrm>
        </p:spPr>
        <p:txBody>
          <a:bodyPr/>
          <a:lstStyle>
            <a:lvl1pPr>
              <a:defRPr cap="all" spc="5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97764" y="1328928"/>
            <a:ext cx="11049000" cy="469087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79DB5EF-C54E-4309-A7A1-4E2D5E501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66" y="6624422"/>
            <a:ext cx="489438" cy="2730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Dou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764" y="365466"/>
            <a:ext cx="10096500" cy="774779"/>
          </a:xfrm>
        </p:spPr>
        <p:txBody>
          <a:bodyPr/>
          <a:lstStyle>
            <a:lvl1pPr marL="0">
              <a:defRPr cap="all" spc="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700" y="1409701"/>
            <a:ext cx="5212412" cy="46101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FontTx/>
              <a:buNone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2pPr>
            <a:lvl3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3pPr>
            <a:lvl4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4pPr>
            <a:lvl5pPr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970262-8623-2B46-A712-FEE93CC93ED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31888" y="1409700"/>
            <a:ext cx="5364812" cy="46101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FontTx/>
              <a:buNone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2pPr>
            <a:lvl3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3pPr>
            <a:lvl4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4pPr>
            <a:lvl5pPr>
              <a:lnSpc>
                <a:spcPct val="100000"/>
              </a:lnSpc>
              <a:buFont typeface="Wingdings" pitchFamily="2" charset="2"/>
              <a:buChar char="§"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A1230A1-9156-430E-9A11-4AE24BE93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66" y="6624422"/>
            <a:ext cx="489438" cy="2730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764" y="371562"/>
            <a:ext cx="10096500" cy="77477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TITLE ONLY - CLICK TO ADD TITLE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5EF0304-52E2-4F19-A450-73AD46871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66" y="6624422"/>
            <a:ext cx="489438" cy="2730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AD9A312-C7ED-410D-B833-CD48BFAEC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66" y="6624422"/>
            <a:ext cx="489438" cy="2730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AC4959A-AD2F-9049-854D-6985DFCF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8" y="1328928"/>
            <a:ext cx="11042478" cy="45905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728" y="236873"/>
            <a:ext cx="10096500" cy="7747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B363BD05-448E-4A55-A2A9-07D15B68E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66" y="6624422"/>
            <a:ext cx="489438" cy="2730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33" r:id="rId2"/>
    <p:sldLayoutId id="2147483758" r:id="rId3"/>
    <p:sldLayoutId id="2147483763" r:id="rId4"/>
    <p:sldLayoutId id="2147483760" r:id="rId5"/>
    <p:sldLayoutId id="2147483761" r:id="rId6"/>
    <p:sldLayoutId id="214748376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sz="20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D27AFEB-8A63-4AF7-AB9F-ED45EF462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Trilinos Within Containers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CD3B271D-85AB-4CA1-8C48-0698FC6ED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E. Browne, Anderson </a:t>
            </a:r>
            <a:r>
              <a:rPr lang="en-US" dirty="0" err="1"/>
              <a:t>Chauphan</a:t>
            </a:r>
            <a:r>
              <a:rPr lang="en-US"/>
              <a:t>, Joseph </a:t>
            </a:r>
            <a:r>
              <a:rPr lang="en-US" dirty="0"/>
              <a:t>R. Frye, Caleb L. Jackson, Justin M. </a:t>
            </a:r>
            <a:r>
              <a:rPr lang="en-US" dirty="0" err="1"/>
              <a:t>LaPre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D5435CD-9073-436C-9D01-9B19092B21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439CA68-5CB8-4AF9-B19E-8A31BA4970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SAND2023-11770PE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C6B457-F3BC-4DBB-B843-F8E47C2B11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Trilinos User-Developer Group Meeting 11/02/2023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54DF6-4A33-0F44-BFF9-3FDCAA65F7F8}"/>
              </a:ext>
            </a:extLst>
          </p:cNvPr>
          <p:cNvSpPr txBox="1"/>
          <p:nvPr/>
        </p:nvSpPr>
        <p:spPr>
          <a:xfrm>
            <a:off x="3438144" y="359664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2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50AB-BE82-A7F8-287F-21A73405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help ensure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ED47-3EA8-62EF-C14B-2FE7723CA7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overhead in learning to use containerized development environments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Near-perfect reproducibility between container runs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easily share development environments between 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Anybody can create a new container on any machine with compatible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take container used for “validation” runs (PR testing) and run locally on developer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1B94A-18E7-2C1A-7F07-CBC2CC050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8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B214-74D9-E451-D721-C13C663D7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2002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7DBBA9C7-973C-4F2D-A1CC-F0DBF210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Trilinos Build Environments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4B1E655-FFCE-4991-9E94-DD04113D6C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Currently use a home-grown system called ‘</a:t>
            </a:r>
            <a:r>
              <a:rPr lang="en-US" dirty="0" err="1"/>
              <a:t>GenConfig</a:t>
            </a:r>
            <a:r>
              <a:rPr lang="en-US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Paired with third-party library modules that are maintained on our internal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 individual developers replicate pull request builds/tests?</a:t>
            </a:r>
          </a:p>
          <a:p>
            <a:pPr marL="726948" lvl="1" indent="-3429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24318-C227-C14C-8797-6BDA81B99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B149FD-26F7-3645-B4E7-BA8B8CC5EEA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A9C0E-A12E-6E94-4985-9DF1117D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64" y="2715830"/>
            <a:ext cx="7772400" cy="37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D248-77B5-EF0B-DA60-E5EA21DA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Externally-</a:t>
            </a:r>
            <a:r>
              <a:rPr lang="en-US" dirty="0" err="1"/>
              <a:t>UNAvailable</a:t>
            </a:r>
            <a:r>
              <a:rPr lang="en-US" dirty="0"/>
              <a:t>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A2F2-2B75-5080-EDAD-D6C6D4EF04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5/7 </a:t>
            </a:r>
            <a:r>
              <a:rPr lang="en-US" dirty="0" err="1"/>
              <a:t>GenConfig</a:t>
            </a:r>
            <a:r>
              <a:rPr lang="en-US" dirty="0"/>
              <a:t>-related 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TPLs on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Hardware itself (note that we have no control over this aspect)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provide the configuration tool and a software environment (TPLs) that work together to external partners?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6F205-20C0-7923-968F-8F61833C8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3315-9B68-BF44-2BC3-D9DC7A93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GenConfig</a:t>
            </a:r>
            <a:r>
              <a:rPr lang="en-US" dirty="0"/>
              <a:t> Available to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8121-8D9B-DAA1-DADF-2895D21F6A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Continuing to use </a:t>
            </a:r>
            <a:r>
              <a:rPr lang="en-US" dirty="0" err="1"/>
              <a:t>GenConfig</a:t>
            </a:r>
            <a:r>
              <a:rPr lang="en-US" dirty="0"/>
              <a:t> (and related tooling) will require open-sourcing to make available to the broader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should not be an issue for most or all of the code developed as part of the </a:t>
            </a:r>
            <a:r>
              <a:rPr lang="en-US" dirty="0" err="1"/>
              <a:t>GenConfig</a:t>
            </a:r>
            <a:r>
              <a:rPr lang="en-US" dirty="0"/>
              <a:t>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 have some time delays, but doable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4A3C4-FB37-9167-14D6-0C110302E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1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5F1D-E985-81FD-2D1B-AFEA4B39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TPLs available to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40020-1276-02B1-BAC2-DB7451D7B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Currently a team within Sandia deploys third-party libraries, compilers, and MPIs to select systems that are used for automated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Unreleasable</a:t>
            </a:r>
            <a:r>
              <a:rPr lang="en-US" dirty="0"/>
              <a:t> to external partners for technical reasons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unavailable to internal systems outside the scope of the support agreement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CFC78-499C-E724-410E-2A8A69E91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Blocked PNG Clipart - PNG All | PNG All">
            <a:extLst>
              <a:ext uri="{FF2B5EF4-FFF2-40B4-BE49-F238E27FC236}">
                <a16:creationId xmlns:a16="http://schemas.microsoft.com/office/drawing/2014/main" id="{9C1AAA9A-E22C-B10E-3BD5-929E9B17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25" y="3674364"/>
            <a:ext cx="4134678" cy="21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897F-2B42-453E-661C-87EA5004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as a mechanism for distributing TPLs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8CBD-2DD0-9203-76E2-3F9B792E00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Containers handily solve the third-party software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limitations of reproducing novel software environments (e.g. DOE ATS systems), but these environments are not currently in pull request testing, and are outside the scope of this effort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Containers </a:t>
            </a:r>
            <a:r>
              <a:rPr lang="en-US" i="1" dirty="0"/>
              <a:t>greatly</a:t>
            </a:r>
            <a:r>
              <a:rPr lang="en-US" dirty="0"/>
              <a:t> simplify the act of setting up build environments</a:t>
            </a:r>
          </a:p>
          <a:p>
            <a:pPr marL="726948" lvl="1" indent="-342900"/>
            <a:r>
              <a:rPr lang="en-US" dirty="0"/>
              <a:t>Complexity is still there, but is largely handled within the </a:t>
            </a:r>
            <a:r>
              <a:rPr lang="en-US" dirty="0" err="1"/>
              <a:t>Dockerfile</a:t>
            </a:r>
            <a:r>
              <a:rPr lang="en-US" dirty="0"/>
              <a:t> that describes how to build the container image</a:t>
            </a:r>
          </a:p>
          <a:p>
            <a:pPr marL="726948" lvl="1" indent="-342900"/>
            <a:r>
              <a:rPr lang="en-US" dirty="0"/>
              <a:t>Complexity is removed from user workflow</a:t>
            </a:r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6406D-84FD-62DE-05FD-FBC6851E1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What is Podman? — Podman documentation">
            <a:extLst>
              <a:ext uri="{FF2B5EF4-FFF2-40B4-BE49-F238E27FC236}">
                <a16:creationId xmlns:a16="http://schemas.microsoft.com/office/drawing/2014/main" id="{9E3C23EC-1927-588B-7BF8-A8FE8A05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41" y="4753821"/>
            <a:ext cx="3525039" cy="77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cker Logo PNG Vector (SVG) Free Download">
            <a:extLst>
              <a:ext uri="{FF2B5EF4-FFF2-40B4-BE49-F238E27FC236}">
                <a16:creationId xmlns:a16="http://schemas.microsoft.com/office/drawing/2014/main" id="{2064CAF6-3D4D-309A-75AC-1C5BDFDC4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122" y="4249839"/>
            <a:ext cx="2107096" cy="176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6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634-7936-9A82-450D-E329435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0106-B5FB-05D0-25E6-2D4655B657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Authenticate if needed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login your-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registry.yourdomain.com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Pull the image that you want to use from the registry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pull your-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registry.yourdomain.com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yourimage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Run the image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  Remove container once it exits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  Run interactively and attach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  Run bash as the container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–it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yourimage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6E458-CB94-D69C-3BC3-A6DB41A3B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7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B074-2F17-2CC7-710D-41B31592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5E06-BA37-EBFF-5E2F-283B84855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1FEF97-6FD7-2A20-04FB-AD10932E9E0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" y="1369137"/>
            <a:ext cx="11049000" cy="337781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30E8F-4B32-AC69-B8A6-2FC30BC4F894}"/>
              </a:ext>
            </a:extLst>
          </p:cNvPr>
          <p:cNvSpPr txBox="1"/>
          <p:nvPr/>
        </p:nvSpPr>
        <p:spPr>
          <a:xfrm>
            <a:off x="3776870" y="535719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9AAB9-5BEB-01CA-5661-57CFB2A71E9A}"/>
              </a:ext>
            </a:extLst>
          </p:cNvPr>
          <p:cNvSpPr txBox="1"/>
          <p:nvPr/>
        </p:nvSpPr>
        <p:spPr>
          <a:xfrm>
            <a:off x="596348" y="539694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all TPLs are “Just There”, with no module load, source, etc.  All 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of the complexity is baked</a:t>
            </a:r>
          </a:p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 the container recipe itself.</a:t>
            </a:r>
          </a:p>
          <a:p>
            <a:pPr algn="l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now clone Trilinos, or any other code you wish to develop.</a:t>
            </a:r>
          </a:p>
        </p:txBody>
      </p:sp>
    </p:spTree>
    <p:extLst>
      <p:ext uri="{BB962C8B-B14F-4D97-AF65-F5344CB8AC3E}">
        <p14:creationId xmlns:p14="http://schemas.microsoft.com/office/powerpoint/2010/main" val="30613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A1AA-AE7D-816D-87D4-91E3ED92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mount your local code into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5B67-F932-7573-DC32-E698595EDE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–it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bash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--mount type=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bind,src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=/path/on/your/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machine,dst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=/path/in/container \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yourimage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Allows you to get data in/out of container through the mounted directory</a:t>
            </a:r>
          </a:p>
          <a:p>
            <a:r>
              <a:rPr lang="en-US" dirty="0"/>
              <a:t>Depends on host filesystem (e.g. can have some issues when mounting a Windows directory into a Linux container)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Extension: It is possible to point </a:t>
            </a:r>
            <a:r>
              <a:rPr lang="en-US" dirty="0" err="1"/>
              <a:t>VSCode</a:t>
            </a:r>
            <a:r>
              <a:rPr lang="en-US" dirty="0"/>
              <a:t> at a container image and have it boot said image, mount your code project for you, and then place your terminal in the running container.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E5797-ECC8-4FC9-B729-A733AE770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ndia Angles_UUI UUR Generic">
  <a:themeElements>
    <a:clrScheme name="SandiaBrandTheme">
      <a:dk1>
        <a:srgbClr val="3C3C3C"/>
      </a:dk1>
      <a:lt1>
        <a:srgbClr val="FFFFFF"/>
      </a:lt1>
      <a:dk2>
        <a:srgbClr val="005376"/>
      </a:dk2>
      <a:lt2>
        <a:srgbClr val="FFFFFF"/>
      </a:lt2>
      <a:accent1>
        <a:srgbClr val="00ADD0"/>
      </a:accent1>
      <a:accent2>
        <a:srgbClr val="6CB312"/>
      </a:accent2>
      <a:accent3>
        <a:srgbClr val="FFA033"/>
      </a:accent3>
      <a:accent4>
        <a:srgbClr val="008E74"/>
      </a:accent4>
      <a:accent5>
        <a:srgbClr val="A92C00"/>
      </a:accent5>
      <a:accent6>
        <a:srgbClr val="7D0D7C"/>
      </a:accent6>
      <a:hlink>
        <a:srgbClr val="27ADCF"/>
      </a:hlink>
      <a:folHlink>
        <a:srgbClr val="2588BA"/>
      </a:folHlink>
    </a:clrScheme>
    <a:fontScheme name="Open Sans Bold &amp; light">
      <a:majorFont>
        <a:latin typeface="Open Sans bold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5454</TotalTime>
  <Words>603</Words>
  <Application>Microsoft Macintosh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Open Sans Light</vt:lpstr>
      <vt:lpstr>Open Sans SemiBold</vt:lpstr>
      <vt:lpstr>Wingdings</vt:lpstr>
      <vt:lpstr>Courier New</vt:lpstr>
      <vt:lpstr>Open Sans</vt:lpstr>
      <vt:lpstr>Arial</vt:lpstr>
      <vt:lpstr>Open Sans bold</vt:lpstr>
      <vt:lpstr>Sandia Angles_UUI UUR Generic</vt:lpstr>
      <vt:lpstr>Developing Trilinos Within Containers</vt:lpstr>
      <vt:lpstr>Managing Trilinos Build Environments</vt:lpstr>
      <vt:lpstr>Externally-UNAvailable Requirements</vt:lpstr>
      <vt:lpstr>Making GenConfig Available to the Community</vt:lpstr>
      <vt:lpstr>Making TPLs available to the community</vt:lpstr>
      <vt:lpstr>Containers as a mechanism for distributing TPLs</vt:lpstr>
      <vt:lpstr>How to run a container</vt:lpstr>
      <vt:lpstr>Example</vt:lpstr>
      <vt:lpstr>How to mount your local code into a container</vt:lpstr>
      <vt:lpstr>Containers help ensure consistency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Rejeki Lancar</dc:creator>
  <cp:lastModifiedBy>Browne, Samuel Elliott</cp:lastModifiedBy>
  <cp:revision>447</cp:revision>
  <dcterms:created xsi:type="dcterms:W3CDTF">2018-07-21T13:25:45Z</dcterms:created>
  <dcterms:modified xsi:type="dcterms:W3CDTF">2023-11-02T14:08:45Z</dcterms:modified>
</cp:coreProperties>
</file>