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1852" r:id="rId3"/>
    <p:sldId id="1853" r:id="rId4"/>
    <p:sldId id="1832" r:id="rId5"/>
    <p:sldId id="1801" r:id="rId6"/>
    <p:sldId id="1836" r:id="rId7"/>
    <p:sldId id="1835" r:id="rId8"/>
    <p:sldId id="1839" r:id="rId9"/>
    <p:sldId id="1847" r:id="rId10"/>
    <p:sldId id="1840" r:id="rId11"/>
    <p:sldId id="1845" r:id="rId12"/>
    <p:sldId id="1848" r:id="rId13"/>
    <p:sldId id="1846" r:id="rId14"/>
    <p:sldId id="1849" r:id="rId15"/>
    <p:sldId id="1833" r:id="rId16"/>
    <p:sldId id="1837" r:id="rId17"/>
    <p:sldId id="1850" r:id="rId18"/>
    <p:sldId id="1841" r:id="rId19"/>
    <p:sldId id="1834" r:id="rId20"/>
    <p:sldId id="1842" r:id="rId21"/>
    <p:sldId id="1844" r:id="rId22"/>
    <p:sldId id="1851" r:id="rId23"/>
    <p:sldId id="1843" r:id="rId24"/>
  </p:sldIdLst>
  <p:sldSz cx="12192000" cy="6858000"/>
  <p:notesSz cx="6858000" cy="9144000"/>
  <p:embeddedFontLs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bold" panose="020B0706030804020204" pitchFamily="34" charset="0"/>
      <p:regular r:id="rId31"/>
      <p:bold r:id="rId32"/>
      <p:italic r:id="rId33"/>
      <p:boldItalic r:id="rId34"/>
    </p:embeddedFont>
    <p:embeddedFont>
      <p:font typeface="Open Sans Light" panose="020B0306030504020204" pitchFamily="34" charset="0"/>
      <p:regular r:id="rId35"/>
      <p:italic r:id="rId36"/>
    </p:embeddedFont>
    <p:embeddedFont>
      <p:font typeface="Open Sans SemiBold" panose="020B0606030504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" id="{7D1F2A88-9EF1-C940-B849-EE7D1949366C}">
          <p14:sldIdLst/>
        </p14:section>
        <p14:section name="Default Section" id="{D278F097-0A73-434B-97FE-ED3B8A0EF645}">
          <p14:sldIdLst>
            <p14:sldId id="256"/>
            <p14:sldId id="1852"/>
            <p14:sldId id="1853"/>
            <p14:sldId id="1832"/>
            <p14:sldId id="1801"/>
            <p14:sldId id="1836"/>
            <p14:sldId id="1835"/>
            <p14:sldId id="1839"/>
            <p14:sldId id="1847"/>
            <p14:sldId id="1840"/>
            <p14:sldId id="1845"/>
            <p14:sldId id="1848"/>
            <p14:sldId id="1846"/>
            <p14:sldId id="1849"/>
            <p14:sldId id="1833"/>
            <p14:sldId id="1837"/>
            <p14:sldId id="1850"/>
            <p14:sldId id="1841"/>
            <p14:sldId id="1834"/>
            <p14:sldId id="1842"/>
            <p14:sldId id="1844"/>
            <p14:sldId id="1851"/>
            <p14:sldId id="18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DD"/>
    <a:srgbClr val="1A315D"/>
    <a:srgbClr val="339A2E"/>
    <a:srgbClr val="00ACD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7176" autoAdjust="0"/>
  </p:normalViewPr>
  <p:slideViewPr>
    <p:cSldViewPr snapToGrid="0" showGuides="1">
      <p:cViewPr varScale="1">
        <p:scale>
          <a:sx n="144" d="100"/>
          <a:sy n="144" d="100"/>
        </p:scale>
        <p:origin x="1696" y="19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VQDANG\05-Kokkos\kokkos-kernels\mywork_ifpack2riluk_use_spiluk_sptrsv_with_streams\results\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VQDANG\05-Kokkos\kokkos-kernels\mywork_ifpack2riluk_use_spiluk_sptrsv_with_streams\resul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Prev. Native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f32/i32/i32</c:v>
                </c:pt>
                <c:pt idx="1">
                  <c:v>f64/i32/i32</c:v>
                </c:pt>
                <c:pt idx="2">
                  <c:v>f32/i32/u32</c:v>
                </c:pt>
                <c:pt idx="3">
                  <c:v>f64/i64/u64</c:v>
                </c:pt>
                <c:pt idx="4">
                  <c:v>f64/u64/i64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168.52</c:v>
                </c:pt>
                <c:pt idx="1">
                  <c:v>299.58699999999999</c:v>
                </c:pt>
                <c:pt idx="2">
                  <c:v>170.50800000000001</c:v>
                </c:pt>
                <c:pt idx="3">
                  <c:v>299.08199999999999</c:v>
                </c:pt>
                <c:pt idx="4">
                  <c:v>299.14999999999998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5-6847-A9BC-9B8EEFD12D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Native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f32/i32/i32</c:v>
                </c:pt>
                <c:pt idx="1">
                  <c:v>f64/i32/i32</c:v>
                </c:pt>
                <c:pt idx="2">
                  <c:v>f32/i32/u32</c:v>
                </c:pt>
                <c:pt idx="3">
                  <c:v>f64/i64/u64</c:v>
                </c:pt>
                <c:pt idx="4">
                  <c:v>f64/u64/i64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674.05600000000004</c:v>
                </c:pt>
                <c:pt idx="1">
                  <c:v>641.76400000000001</c:v>
                </c:pt>
                <c:pt idx="2">
                  <c:v>675.32</c:v>
                </c:pt>
                <c:pt idx="3">
                  <c:v>634.71500000000003</c:v>
                </c:pt>
                <c:pt idx="4">
                  <c:v>632.48400000000004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65-6847-A9BC-9B8EEFD12D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 TPLs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f32/i32/i32</c:v>
                </c:pt>
                <c:pt idx="1">
                  <c:v>f64/i32/i32</c:v>
                </c:pt>
                <c:pt idx="2">
                  <c:v>f32/i32/u32</c:v>
                </c:pt>
                <c:pt idx="3">
                  <c:v>f64/i64/u64</c:v>
                </c:pt>
                <c:pt idx="4">
                  <c:v>f64/u64/i64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684.05</c:v>
                </c:pt>
                <c:pt idx="1">
                  <c:v>930.73500000000001</c:v>
                </c:pt>
                <c:pt idx="2">
                  <c:v>170.52199999999999</c:v>
                </c:pt>
                <c:pt idx="3">
                  <c:v>299.26900000000001</c:v>
                </c:pt>
                <c:pt idx="4">
                  <c:v>299.30399999999997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65-6847-A9BC-9B8EEFD12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5845856"/>
        <c:axId val="1875855280"/>
      </c:barChart>
      <c:catAx>
        <c:axId val="187584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scalar/ordinal/offset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855280"/>
        <c:crosses val="autoZero"/>
        <c:auto val="1"/>
        <c:lblAlgn val="ctr"/>
        <c:lblOffset val="100"/>
        <c:noMultiLvlLbl val="0"/>
      </c:catAx>
      <c:valAx>
        <c:axId val="187585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GB/s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84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ILU(3) Numeric on Rank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'rank 9-rcm'!$A$19</c:f>
              <c:strCache>
                <c:ptCount val="1"/>
                <c:pt idx="0">
                  <c:v>ILU(3) Numeric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3333333333333592E-3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F26-6E4F-89CA-3240E334E062}"/>
                </c:ext>
              </c:extLst>
            </c:dLbl>
            <c:dLbl>
              <c:idx val="1"/>
              <c:layout>
                <c:manualLayout>
                  <c:x val="0"/>
                  <c:y val="-1.3888888888888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26-6E4F-89CA-3240E334E062}"/>
                </c:ext>
              </c:extLst>
            </c:dLbl>
            <c:dLbl>
              <c:idx val="2"/>
              <c:layout>
                <c:manualLayout>
                  <c:x val="8.3333333333333332E-3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26-6E4F-89CA-3240E334E062}"/>
                </c:ext>
              </c:extLst>
            </c:dLbl>
            <c:dLbl>
              <c:idx val="3"/>
              <c:layout>
                <c:manualLayout>
                  <c:x val="-1.6666666666666767E-2"/>
                  <c:y val="-3.2407407407407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26-6E4F-89CA-3240E334E062}"/>
                </c:ext>
              </c:extLst>
            </c:dLbl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'rank 9-rcm'!$B$18:$E$18</c:f>
              <c:strCache>
                <c:ptCount val="4"/>
                <c:pt idx="0">
                  <c:v>No stream (orig. problem)</c:v>
                </c:pt>
                <c:pt idx="1">
                  <c:v>2 streams</c:v>
                </c:pt>
                <c:pt idx="2">
                  <c:v>4 streams</c:v>
                </c:pt>
                <c:pt idx="3">
                  <c:v>8 streams</c:v>
                </c:pt>
              </c:strCache>
            </c:strRef>
          </c:cat>
          <c:val>
            <c:numRef>
              <c:f>'rank 9-rcm'!$B$19:$E$19</c:f>
              <c:numCache>
                <c:formatCode>General</c:formatCode>
                <c:ptCount val="4"/>
                <c:pt idx="0">
                  <c:v>2.4883090000000001</c:v>
                </c:pt>
                <c:pt idx="1">
                  <c:v>1.352654</c:v>
                </c:pt>
                <c:pt idx="2">
                  <c:v>0.97859700000000005</c:v>
                </c:pt>
                <c:pt idx="3">
                  <c:v>0.410306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26-6E4F-89CA-3240E334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555152"/>
        <c:axId val="329555808"/>
      </c:lineChart>
      <c:catAx>
        <c:axId val="32955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555808"/>
        <c:crosses val="autoZero"/>
        <c:auto val="1"/>
        <c:lblAlgn val="ctr"/>
        <c:lblOffset val="100"/>
        <c:noMultiLvlLbl val="0"/>
      </c:catAx>
      <c:valAx>
        <c:axId val="32955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55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SPTRSV Solve (L, </a:t>
            </a:r>
            <a:r>
              <a:rPr lang="en-US" dirty="0" err="1"/>
              <a:t>cusparse</a:t>
            </a:r>
            <a:r>
              <a:rPr lang="en-US" dirty="0"/>
              <a:t>) on Rank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'rank 9-rcm'!$A$20</c:f>
              <c:strCache>
                <c:ptCount val="1"/>
                <c:pt idx="0">
                  <c:v>SPTRSV Solve (L, cusparse)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0925337632079971E-17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1D-BB42-AB03-0FBD5B86DCBB}"/>
                </c:ext>
              </c:extLst>
            </c:dLbl>
            <c:dLbl>
              <c:idx val="2"/>
              <c:layout>
                <c:manualLayout>
                  <c:x val="-1.3888888888888888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1D-BB42-AB03-0FBD5B86DCBB}"/>
                </c:ext>
              </c:extLst>
            </c:dLbl>
            <c:dLbl>
              <c:idx val="3"/>
              <c:layout>
                <c:manualLayout>
                  <c:x val="-1.388888888888899E-2"/>
                  <c:y val="-2.7777777777777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1D-BB42-AB03-0FBD5B86DCBB}"/>
                </c:ext>
              </c:extLst>
            </c:dLbl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'rank 9-rcm'!$B$18:$E$18</c:f>
              <c:strCache>
                <c:ptCount val="4"/>
                <c:pt idx="0">
                  <c:v>No stream (orig. problem)</c:v>
                </c:pt>
                <c:pt idx="1">
                  <c:v>2 streams</c:v>
                </c:pt>
                <c:pt idx="2">
                  <c:v>4 streams</c:v>
                </c:pt>
                <c:pt idx="3">
                  <c:v>8 streams</c:v>
                </c:pt>
              </c:strCache>
            </c:strRef>
          </c:cat>
          <c:val>
            <c:numRef>
              <c:f>'rank 9-rcm'!$B$20:$E$20</c:f>
              <c:numCache>
                <c:formatCode>General</c:formatCode>
                <c:ptCount val="4"/>
                <c:pt idx="0">
                  <c:v>1.2666999999999999E-2</c:v>
                </c:pt>
                <c:pt idx="1">
                  <c:v>7.3029999999999996E-3</c:v>
                </c:pt>
                <c:pt idx="2">
                  <c:v>4.0419999999999996E-3</c:v>
                </c:pt>
                <c:pt idx="3">
                  <c:v>2.3809999999999999E-3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1D-BB42-AB03-0FBD5B86D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383816"/>
        <c:axId val="328387096"/>
      </c:lineChart>
      <c:catAx>
        <c:axId val="32838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87096"/>
        <c:crosses val="autoZero"/>
        <c:auto val="1"/>
        <c:lblAlgn val="ctr"/>
        <c:lblOffset val="100"/>
        <c:noMultiLvlLbl val="0"/>
      </c:catAx>
      <c:valAx>
        <c:axId val="32838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83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2B77-F7E2-4D68-A9CB-41B8CCDC9B29}" type="datetimeFigureOut">
              <a:rPr lang="en-US" smtClean="0">
                <a:latin typeface="Open Sans" panose="020B0606030504020204" pitchFamily="34" charset="0"/>
              </a:rPr>
              <a:t>10/26/23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23351-3FB3-4478-AE7D-BEC67094823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4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896A8DF4-6A87-4F69-8212-F0A65870B2F2}" type="datetimeFigureOut">
              <a:rPr lang="en-US" smtClean="0"/>
              <a:pPr/>
              <a:t>10/26/23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E21A7267-269F-4D26-9F96-B6358A06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A7267-269F-4D26-9F96-B6358A06B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1575115"/>
            <a:ext cx="6165850" cy="1317382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599" y="3719997"/>
            <a:ext cx="5243147" cy="6671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b="0" spc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3015777"/>
            <a:ext cx="6165850" cy="378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58F7247A-244D-6A48-BBB7-15233E751B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25072" y="6629842"/>
            <a:ext cx="2107085" cy="122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700" b="0" i="0" spc="50" baseline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8DA6BE7-D5D1-5C4B-8879-A66353A851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0600" y="4461152"/>
            <a:ext cx="4739640" cy="667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="0" i="0" spc="5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LOCATION, OR ADDITIONAL CONTENT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966239" y="553150"/>
            <a:ext cx="1271441" cy="492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 userDrawn="1"/>
        </p:nvSpPr>
        <p:spPr>
          <a:xfrm>
            <a:off x="912699" y="1098759"/>
            <a:ext cx="4710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150" baseline="0" dirty="0">
                <a:solidFill>
                  <a:schemeClr val="bg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9985-FB39-5049-971A-8BBBC56F2C4E}"/>
              </a:ext>
            </a:extLst>
          </p:cNvPr>
          <p:cNvSpPr txBox="1"/>
          <p:nvPr userDrawn="1"/>
        </p:nvSpPr>
        <p:spPr>
          <a:xfrm>
            <a:off x="5184673" y="6307251"/>
            <a:ext cx="5745678" cy="28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6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00" b="0" i="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C7756-6766-FF46-BFDC-7CBCF88C2F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5815" y="6362720"/>
            <a:ext cx="654939" cy="1591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5135D8-0C79-D249-B01D-F828C9075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2075" y="6609587"/>
            <a:ext cx="463192" cy="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423" y="2066192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535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1985" y="1627632"/>
            <a:ext cx="4598377" cy="3058669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713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08432"/>
            <a:ext cx="10096500" cy="688848"/>
          </a:xfrm>
        </p:spPr>
        <p:txBody>
          <a:bodyPr/>
          <a:lstStyle>
            <a:lvl1pPr>
              <a:defRPr cap="all" spc="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97764" y="1328928"/>
            <a:ext cx="11049000" cy="469087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79DB5EF-C54E-4309-A7A1-4E2D5E501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Dou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764" y="365466"/>
            <a:ext cx="10096500" cy="774779"/>
          </a:xfrm>
        </p:spPr>
        <p:txBody>
          <a:bodyPr/>
          <a:lstStyle>
            <a:lvl1pPr marL="0">
              <a:defRPr cap="all" spc="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700" y="1409701"/>
            <a:ext cx="5212412" cy="46101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70262-8623-2B46-A712-FEE93CC93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31888" y="1409700"/>
            <a:ext cx="5364812" cy="46101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Wingdings" pitchFamily="2" charset="2"/>
              <a:buChar char="§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A1230A1-9156-430E-9A11-4AE24BE93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764" y="371562"/>
            <a:ext cx="10096500" cy="7747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TITLE ONLY - CLICK TO ADD 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5EF0304-52E2-4F19-A450-73AD46871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AD9A312-C7ED-410D-B833-CD48BFAE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C4959A-AD2F-9049-854D-6985DFCF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8" y="1328928"/>
            <a:ext cx="11042478" cy="4590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728" y="236873"/>
            <a:ext cx="10096500" cy="7747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B363BD05-448E-4A55-A2A9-07D15B68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33" r:id="rId2"/>
    <p:sldLayoutId id="2147483758" r:id="rId3"/>
    <p:sldLayoutId id="2147483763" r:id="rId4"/>
    <p:sldLayoutId id="2147483760" r:id="rId5"/>
    <p:sldLayoutId id="2147483761" r:id="rId6"/>
    <p:sldLayoutId id="214748376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D27AFEB-8A63-4AF7-AB9F-ED45EF462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Kokkos</a:t>
            </a:r>
            <a:r>
              <a:rPr lang="en-US" dirty="0"/>
              <a:t> Kernels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CD3B271D-85AB-4CA1-8C48-0698FC6ED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Luc Berger-Vergiat</a:t>
            </a:r>
            <a:r>
              <a:rPr lang="en-US" dirty="0"/>
              <a:t>, Siva Rajamanickam</a:t>
            </a:r>
            <a:br>
              <a:rPr lang="en-US" dirty="0"/>
            </a:br>
            <a:r>
              <a:rPr lang="en-US" sz="1400" dirty="0"/>
              <a:t>V. Dang, N. </a:t>
            </a:r>
            <a:r>
              <a:rPr lang="en-US" sz="1400" dirty="0" err="1"/>
              <a:t>Ellingwood</a:t>
            </a:r>
            <a:r>
              <a:rPr lang="en-US" sz="1400" dirty="0"/>
              <a:t>, J. </a:t>
            </a:r>
            <a:r>
              <a:rPr lang="en-US" sz="1400" dirty="0" err="1"/>
              <a:t>Foucar</a:t>
            </a:r>
            <a:r>
              <a:rPr lang="en-US" sz="1400" dirty="0"/>
              <a:t>, B. Kelley, E. Harvey,</a:t>
            </a:r>
            <a:br>
              <a:rPr lang="en-US" sz="1400" dirty="0"/>
            </a:br>
            <a:r>
              <a:rPr lang="en-US" sz="1400" dirty="0"/>
              <a:t>K. </a:t>
            </a:r>
            <a:r>
              <a:rPr lang="en-US" sz="1400" dirty="0" err="1"/>
              <a:t>Liegeois</a:t>
            </a:r>
            <a:r>
              <a:rPr lang="en-US" sz="1400" dirty="0"/>
              <a:t>, C. Pearson, E. </a:t>
            </a:r>
            <a:r>
              <a:rPr lang="en-US" sz="1400" dirty="0" err="1"/>
              <a:t>Prudencio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439CA68-5CB8-4AF9-B19E-8A31BA4970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10B13"/>
                </a:solidFill>
                <a:effectLst/>
                <a:latin typeface="Open Sans" panose="020B0606030504020204" pitchFamily="34" charset="0"/>
              </a:rPr>
              <a:t>SAND2023-11561PE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C6B457-F3BC-4DBB-B843-F8E47C2B11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Trilinos</a:t>
            </a:r>
            <a:r>
              <a:rPr lang="en-US" dirty="0"/>
              <a:t> User Group meeting 2023</a:t>
            </a:r>
            <a:br>
              <a:rPr lang="en-US" dirty="0"/>
            </a:br>
            <a:r>
              <a:rPr lang="en-US" dirty="0"/>
              <a:t>Albuquerque, New Mexico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54DF6-4A33-0F44-BFF9-3FDCAA65F7F8}"/>
              </a:ext>
            </a:extLst>
          </p:cNvPr>
          <p:cNvSpPr txBox="1"/>
          <p:nvPr/>
        </p:nvSpPr>
        <p:spPr>
          <a:xfrm>
            <a:off x="3438144" y="359664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540-73D2-EDBB-D1FC-5436052F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D689-748B-BFB0-4E94-CA7E910A4F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Blas completeness</a:t>
            </a:r>
          </a:p>
          <a:p>
            <a:pPr marL="726948" lvl="1" indent="-342900"/>
            <a:r>
              <a:rPr lang="en-US" dirty="0"/>
              <a:t>Blas1 complete</a:t>
            </a:r>
          </a:p>
          <a:p>
            <a:pPr marL="726948" lvl="1" indent="-342900"/>
            <a:r>
              <a:rPr lang="en-US" dirty="0"/>
              <a:t>Blas2</a:t>
            </a:r>
          </a:p>
          <a:p>
            <a:pPr marL="909828" lvl="2" indent="-342900"/>
            <a:r>
              <a:rPr lang="en-US" dirty="0"/>
              <a:t>General/Symmetric matrix needs SYMV to be complete</a:t>
            </a:r>
          </a:p>
          <a:p>
            <a:pPr marL="909828" lvl="2" indent="-342900"/>
            <a:r>
              <a:rPr lang="en-US" dirty="0"/>
              <a:t>No packed/banded algo yet</a:t>
            </a:r>
          </a:p>
          <a:p>
            <a:pPr marL="726948" lvl="1" indent="-342900"/>
            <a:r>
              <a:rPr lang="en-US" dirty="0"/>
              <a:t>Blas3</a:t>
            </a:r>
          </a:p>
          <a:p>
            <a:pPr marL="909828" lvl="2" indent="-342900"/>
            <a:r>
              <a:rPr lang="en-US" dirty="0"/>
              <a:t>General/Symmetric: need SYMM, HEMM and rank k/2k updates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Blas algorithms support stream execution</a:t>
            </a:r>
          </a:p>
          <a:p>
            <a:pPr marL="726948" lvl="1" indent="-342900"/>
            <a:r>
              <a:rPr lang="en-US" dirty="0" err="1"/>
              <a:t>KokkosBlas</a:t>
            </a:r>
            <a:r>
              <a:rPr lang="en-US" dirty="0"/>
              <a:t>::</a:t>
            </a:r>
            <a:r>
              <a:rPr lang="en-US" dirty="0" err="1"/>
              <a:t>myBlasKernel</a:t>
            </a:r>
            <a:r>
              <a:rPr lang="en-US" dirty="0"/>
              <a:t>(space, …);</a:t>
            </a:r>
          </a:p>
          <a:p>
            <a:pPr marL="726948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maintenance of TPLs</a:t>
            </a:r>
          </a:p>
          <a:p>
            <a:pPr marL="726948" lvl="1" indent="-342900"/>
            <a:r>
              <a:rPr lang="en-US" dirty="0"/>
              <a:t>Added support for newer versions of </a:t>
            </a:r>
            <a:r>
              <a:rPr lang="en-US" dirty="0" err="1"/>
              <a:t>cuBLAS</a:t>
            </a:r>
            <a:r>
              <a:rPr lang="en-US" dirty="0"/>
              <a:t>/</a:t>
            </a:r>
            <a:r>
              <a:rPr lang="en-US" dirty="0" err="1"/>
              <a:t>rocBLAS</a:t>
            </a:r>
            <a:endParaRPr lang="en-US" dirty="0"/>
          </a:p>
          <a:p>
            <a:pPr marL="726948" lvl="1" indent="-342900"/>
            <a:r>
              <a:rPr lang="en-US" dirty="0"/>
              <a:t>Working on </a:t>
            </a:r>
            <a:r>
              <a:rPr lang="en-US" dirty="0" err="1"/>
              <a:t>oneMKL</a:t>
            </a:r>
            <a:r>
              <a:rPr lang="en-US" dirty="0"/>
              <a:t> support for Intel GPUs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3FA1-5B58-DDC7-5CE8-76674625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A1C0-37D7-CAC3-FCBC-1122FA9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B671-6AB3-5A7D-2CC8-609C4FBAE7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Sparse format conversion</a:t>
            </a:r>
          </a:p>
          <a:p>
            <a:pPr marL="726948" lvl="1" indent="-342900"/>
            <a:r>
              <a:rPr lang="en-US" dirty="0"/>
              <a:t>coo2csr, csc2csr</a:t>
            </a:r>
          </a:p>
          <a:p>
            <a:pPr marL="726948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Merged based </a:t>
            </a:r>
            <a:r>
              <a:rPr lang="en-US" dirty="0" err="1"/>
              <a:t>SpMV</a:t>
            </a:r>
            <a:r>
              <a:rPr lang="en-US" dirty="0"/>
              <a:t> for unbalanced rows in matrix</a:t>
            </a:r>
          </a:p>
          <a:p>
            <a:pPr marL="726948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SpGEMM</a:t>
            </a:r>
            <a:endParaRPr lang="en-US" dirty="0"/>
          </a:p>
          <a:p>
            <a:pPr marL="726948" lvl="1" indent="-342900"/>
            <a:r>
              <a:rPr lang="en-US" dirty="0"/>
              <a:t>New “reuse” interface, saves graph of previous matrix</a:t>
            </a:r>
          </a:p>
          <a:p>
            <a:pPr marL="726948" lvl="1" indent="-342900"/>
            <a:r>
              <a:rPr lang="en-US" dirty="0"/>
              <a:t>Improved TPL support (MKL, </a:t>
            </a:r>
            <a:r>
              <a:rPr lang="en-US" dirty="0" err="1"/>
              <a:t>cuSPARSE</a:t>
            </a:r>
            <a:r>
              <a:rPr lang="en-US" dirty="0"/>
              <a:t>) new </a:t>
            </a:r>
            <a:r>
              <a:rPr lang="en-US" dirty="0" err="1"/>
              <a:t>rocSPARSE</a:t>
            </a:r>
            <a:r>
              <a:rPr lang="en-US" dirty="0"/>
              <a:t> support</a:t>
            </a:r>
          </a:p>
          <a:p>
            <a:pPr marL="726948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Incomplete factorizations</a:t>
            </a:r>
          </a:p>
          <a:p>
            <a:pPr marL="726948" lvl="1" indent="-342900"/>
            <a:r>
              <a:rPr lang="en-US" dirty="0"/>
              <a:t>New </a:t>
            </a:r>
            <a:r>
              <a:rPr lang="en-US" dirty="0" err="1"/>
              <a:t>parILUt</a:t>
            </a:r>
            <a:r>
              <a:rPr lang="en-US" dirty="0"/>
              <a:t> algorithm (iterative computation of L and U)</a:t>
            </a:r>
          </a:p>
          <a:p>
            <a:pPr marL="726948" lvl="1" indent="-342900"/>
            <a:r>
              <a:rPr lang="en-US" dirty="0"/>
              <a:t>New MDF(0) algorithm (re-orders following </a:t>
            </a:r>
            <a:r>
              <a:rPr lang="en-US" dirty="0" err="1"/>
              <a:t>Frobenius</a:t>
            </a:r>
            <a:r>
              <a:rPr lang="en-US" dirty="0"/>
              <a:t> norm of discard factor on the fly)</a:t>
            </a:r>
          </a:p>
          <a:p>
            <a:pPr marL="726948" lvl="1" indent="-342900"/>
            <a:r>
              <a:rPr lang="en-US" dirty="0"/>
              <a:t>Stream version of ILU(k) and </a:t>
            </a:r>
            <a:r>
              <a:rPr lang="en-US" dirty="0" err="1"/>
              <a:t>SpTRSV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23E6-4083-54A5-132A-0240EA17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CAD-3C8E-9D6B-2959-A4A0EDEC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4A36-00EC-82D3-A3CF-982868AA67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Brs</a:t>
            </a:r>
            <a:r>
              <a:rPr lang="en-US" dirty="0"/>
              <a:t> format support</a:t>
            </a:r>
          </a:p>
          <a:p>
            <a:pPr marL="726948" lvl="1" indent="-342900"/>
            <a:r>
              <a:rPr lang="en-US" dirty="0"/>
              <a:t>Improved </a:t>
            </a:r>
            <a:r>
              <a:rPr lang="en-US" dirty="0" err="1"/>
              <a:t>SpMV</a:t>
            </a:r>
            <a:r>
              <a:rPr lang="en-US" dirty="0"/>
              <a:t> performance especially on AMD platform with TPLs</a:t>
            </a:r>
          </a:p>
          <a:p>
            <a:pPr marL="726948" lvl="1" indent="-342900"/>
            <a:r>
              <a:rPr lang="en-US" dirty="0"/>
              <a:t>Results below: 1 vector, block size = 7, </a:t>
            </a:r>
            <a:r>
              <a:rPr lang="en-US" dirty="0" err="1"/>
              <a:t>rocm</a:t>
            </a:r>
            <a:r>
              <a:rPr lang="en-US" dirty="0"/>
              <a:t> 5.2.0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CrsMatrix</a:t>
            </a:r>
            <a:r>
              <a:rPr lang="en-US" dirty="0"/>
              <a:t> sort and merge</a:t>
            </a:r>
          </a:p>
          <a:p>
            <a:pPr marL="726948" lvl="1" indent="-342900"/>
            <a:r>
              <a:rPr lang="en-US" dirty="0"/>
              <a:t>Needed for some TPL</a:t>
            </a:r>
          </a:p>
          <a:p>
            <a:pPr marL="726948" lvl="1" indent="-342900"/>
            <a:r>
              <a:rPr lang="en-US" dirty="0"/>
              <a:t>Useful after </a:t>
            </a:r>
            <a:r>
              <a:rPr lang="en-US" dirty="0" err="1"/>
              <a:t>SpGEMM</a:t>
            </a:r>
            <a:r>
              <a:rPr lang="en-US" dirty="0"/>
              <a:t> and or MPI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92D0-79D7-ECF8-2F50-5D0E0BCF7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34D7451-9571-3DEF-4101-3E1AD6EFA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192012"/>
              </p:ext>
            </p:extLst>
          </p:nvPr>
        </p:nvGraphicFramePr>
        <p:xfrm>
          <a:off x="397764" y="2345424"/>
          <a:ext cx="8195820" cy="2368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9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1B6D-2605-8408-5ADE-43E17C1B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21F5-4197-4271-2AE8-1ACF1F2B70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Sparse Batched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Algorithms implemented:</a:t>
            </a:r>
          </a:p>
          <a:p>
            <a:pPr marL="726948" lvl="1" indent="-342900"/>
            <a:r>
              <a:rPr lang="en-US" dirty="0"/>
              <a:t>Linear algebra (</a:t>
            </a:r>
            <a:r>
              <a:rPr lang="en-US" dirty="0" err="1"/>
              <a:t>SpMV</a:t>
            </a:r>
            <a:r>
              <a:rPr lang="en-US" dirty="0"/>
              <a:t>)</a:t>
            </a:r>
          </a:p>
          <a:p>
            <a:pPr marL="726948" lvl="1" indent="-342900"/>
            <a:r>
              <a:rPr lang="en-US" dirty="0"/>
              <a:t>Iterative solvers (CG, GMRES)</a:t>
            </a:r>
          </a:p>
          <a:p>
            <a:pPr marL="726948" lvl="1" indent="-342900"/>
            <a:r>
              <a:rPr lang="en-US" dirty="0"/>
              <a:t>Preconditioner (Jacobi)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Launch parameters tunned for architecture</a:t>
            </a:r>
          </a:p>
          <a:p>
            <a:pPr marL="726948" lvl="1" indent="-342900"/>
            <a:r>
              <a:rPr lang="en-US" dirty="0"/>
              <a:t>NVIDIA V100</a:t>
            </a:r>
          </a:p>
          <a:p>
            <a:pPr marL="726948" lvl="1" indent="-342900"/>
            <a:r>
              <a:rPr lang="en-US" dirty="0"/>
              <a:t>AMD MI50 / MI250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B052-4F9F-9252-956C-0B21E623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12D7F-E9BA-F6DE-24BF-1DAADFFF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03" y="838200"/>
            <a:ext cx="3393613" cy="25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9EDEA4-EE08-DC89-3AA4-4E0C73678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02" y="3813178"/>
            <a:ext cx="3393613" cy="25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5764-3F59-45A8-FB57-2D4BC86B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73B0-60BF-7266-F7D0-6968ABECC5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New component for time integration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Explicit integrators</a:t>
            </a:r>
          </a:p>
          <a:p>
            <a:pPr marL="726948" lvl="1" indent="-342900"/>
            <a:r>
              <a:rPr lang="en-US" dirty="0"/>
              <a:t>Runge </a:t>
            </a:r>
            <a:r>
              <a:rPr lang="en-US" dirty="0" err="1"/>
              <a:t>Kutta</a:t>
            </a:r>
            <a:r>
              <a:rPr lang="en-US" dirty="0"/>
              <a:t> (orders 1 to 5)</a:t>
            </a:r>
          </a:p>
          <a:p>
            <a:pPr marL="726948" lvl="1" indent="-342900"/>
            <a:r>
              <a:rPr lang="en-US" dirty="0"/>
              <a:t>Various schemes for stability (Fehlberg 45, Cash-Karp, </a:t>
            </a:r>
            <a:r>
              <a:rPr lang="en-US" dirty="0" err="1"/>
              <a:t>Dormand</a:t>
            </a:r>
            <a:r>
              <a:rPr lang="en-US" dirty="0"/>
              <a:t>-Prince)</a:t>
            </a:r>
          </a:p>
          <a:p>
            <a:pPr marL="726948" lvl="1" indent="-342900"/>
            <a:r>
              <a:rPr lang="en-US" dirty="0"/>
              <a:t>Time adaptive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 for GPU work within a </a:t>
            </a:r>
            <a:r>
              <a:rPr lang="en-US" dirty="0" err="1"/>
              <a:t>RangePolicy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F6C9-403D-E5FD-96A7-9DCB7957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5CEF9-F3F2-DA31-1886-9CD9C193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7" y="4027253"/>
            <a:ext cx="3851207" cy="199254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939DD-C5AB-9160-A402-12C11490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19129"/>
              </p:ext>
            </p:extLst>
          </p:nvPr>
        </p:nvGraphicFramePr>
        <p:xfrm>
          <a:off x="530331" y="4287384"/>
          <a:ext cx="69326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165">
                  <a:extLst>
                    <a:ext uri="{9D8B030D-6E8A-4147-A177-3AD203B41FA5}">
                      <a16:colId xmlns:a16="http://schemas.microsoft.com/office/drawing/2014/main" val="3846567492"/>
                    </a:ext>
                  </a:extLst>
                </a:gridCol>
                <a:gridCol w="1733165">
                  <a:extLst>
                    <a:ext uri="{9D8B030D-6E8A-4147-A177-3AD203B41FA5}">
                      <a16:colId xmlns:a16="http://schemas.microsoft.com/office/drawing/2014/main" val="3894107161"/>
                    </a:ext>
                  </a:extLst>
                </a:gridCol>
                <a:gridCol w="1733165">
                  <a:extLst>
                    <a:ext uri="{9D8B030D-6E8A-4147-A177-3AD203B41FA5}">
                      <a16:colId xmlns:a16="http://schemas.microsoft.com/office/drawing/2014/main" val="3529413708"/>
                    </a:ext>
                  </a:extLst>
                </a:gridCol>
                <a:gridCol w="1733165">
                  <a:extLst>
                    <a:ext uri="{9D8B030D-6E8A-4147-A177-3AD203B41FA5}">
                      <a16:colId xmlns:a16="http://schemas.microsoft.com/office/drawing/2014/main" val="24638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5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CTS-1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ATS-2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0.0303719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8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6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9EA3-FA0C-7F2E-B4C3-52008A10F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Release 4.2.0</a:t>
            </a:r>
          </a:p>
        </p:txBody>
      </p:sp>
    </p:spTree>
    <p:extLst>
      <p:ext uri="{BB962C8B-B14F-4D97-AF65-F5344CB8AC3E}">
        <p14:creationId xmlns:p14="http://schemas.microsoft.com/office/powerpoint/2010/main" val="16103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1E9D-CD06-D4F1-F979-56FDF3D3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based sparse preconditioners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2BBE-F0B5-FF21-1AFE-BEA5F06262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 Gauss-Seidel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 ILU(k)/</a:t>
            </a:r>
            <a:r>
              <a:rPr lang="en-US" dirty="0" err="1"/>
              <a:t>SpTRSV</a:t>
            </a:r>
            <a:endParaRPr lang="en-US" dirty="0"/>
          </a:p>
          <a:p>
            <a:pPr marL="726948" lvl="1" indent="-342900"/>
            <a:r>
              <a:rPr lang="en-US" dirty="0"/>
              <a:t>Decompose the problem as we would with MPI</a:t>
            </a:r>
          </a:p>
          <a:p>
            <a:pPr marL="726948" lvl="1" indent="-342900"/>
            <a:r>
              <a:rPr lang="en-US" dirty="0"/>
              <a:t>Use a stream per subdomain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4EBA-4E26-6384-7D78-B9F04A9D0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A001-954B-253E-3411-068B4192C54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t="7389" r="17418" b="10805"/>
          <a:stretch/>
        </p:blipFill>
        <p:spPr>
          <a:xfrm>
            <a:off x="397764" y="3552008"/>
            <a:ext cx="2926080" cy="292608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924ABD6-17E5-3D25-A5A8-1C72E052F0D1}"/>
              </a:ext>
            </a:extLst>
          </p:cNvPr>
          <p:cNvSpPr/>
          <p:nvPr/>
        </p:nvSpPr>
        <p:spPr>
          <a:xfrm>
            <a:off x="3527143" y="4920524"/>
            <a:ext cx="525517" cy="3353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FF6E5-ABA7-F5A3-9DBE-373CCC769B88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7382" r="17349" b="10570"/>
          <a:stretch/>
        </p:blipFill>
        <p:spPr>
          <a:xfrm>
            <a:off x="4137652" y="3552008"/>
            <a:ext cx="731520" cy="7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7AC638-7B32-1DE3-6044-84840EE668B7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7203" r="17349" b="10748"/>
          <a:stretch/>
        </p:blipFill>
        <p:spPr>
          <a:xfrm>
            <a:off x="4869172" y="4305244"/>
            <a:ext cx="731520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AD312-2995-442D-932B-B0B9DE1E2988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7381" r="17349" b="10925"/>
          <a:stretch/>
        </p:blipFill>
        <p:spPr>
          <a:xfrm>
            <a:off x="5597988" y="5015048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62F5EA-3D1A-B2A5-211A-DB51701E668F}"/>
              </a:ext>
            </a:extLst>
          </p:cNvPr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7381" r="17482" b="10748"/>
          <a:stretch/>
        </p:blipFill>
        <p:spPr>
          <a:xfrm>
            <a:off x="6329508" y="5746568"/>
            <a:ext cx="731520" cy="73152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C06E1B8D-499D-BA4F-188F-82C9B95BB0D0}"/>
              </a:ext>
            </a:extLst>
          </p:cNvPr>
          <p:cNvSpPr/>
          <p:nvPr/>
        </p:nvSpPr>
        <p:spPr>
          <a:xfrm>
            <a:off x="7618802" y="3750077"/>
            <a:ext cx="365760" cy="3353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800097-ADE1-1327-1F5C-2F7D6A14F35D}"/>
              </a:ext>
            </a:extLst>
          </p:cNvPr>
          <p:cNvSpPr/>
          <p:nvPr/>
        </p:nvSpPr>
        <p:spPr>
          <a:xfrm>
            <a:off x="7618802" y="4503313"/>
            <a:ext cx="365760" cy="3353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991408D-9E7B-CA3A-B9F6-CD034E7E9FFC}"/>
              </a:ext>
            </a:extLst>
          </p:cNvPr>
          <p:cNvSpPr/>
          <p:nvPr/>
        </p:nvSpPr>
        <p:spPr>
          <a:xfrm>
            <a:off x="7618802" y="5213117"/>
            <a:ext cx="365760" cy="3353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018FAF3-5B07-01A9-92D5-4CE6DD972FAD}"/>
              </a:ext>
            </a:extLst>
          </p:cNvPr>
          <p:cNvSpPr/>
          <p:nvPr/>
        </p:nvSpPr>
        <p:spPr>
          <a:xfrm>
            <a:off x="7618802" y="5946391"/>
            <a:ext cx="365760" cy="3353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207E7-A073-0D35-3322-D44390E53AEB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7380" r="17482" b="10833"/>
          <a:stretch/>
        </p:blipFill>
        <p:spPr>
          <a:xfrm>
            <a:off x="8502398" y="3573724"/>
            <a:ext cx="731520" cy="731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847569-6E20-5466-0779-576ECE5E8A5E}"/>
              </a:ext>
            </a:extLst>
          </p:cNvPr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7205" r="17349" b="10747"/>
          <a:stretch/>
        </p:blipFill>
        <p:spPr>
          <a:xfrm>
            <a:off x="8502398" y="4305244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A20FA5-1F36-6070-E610-8DB935370E4E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7381" r="17349" b="10748"/>
          <a:stretch/>
        </p:blipFill>
        <p:spPr>
          <a:xfrm>
            <a:off x="8506798" y="501504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6A62F0-6BE5-D1F2-C5EC-9189101580E7}"/>
              </a:ext>
            </a:extLst>
          </p:cNvPr>
          <p:cNvPicPr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t="7205" r="17615" b="10925"/>
          <a:stretch/>
        </p:blipFill>
        <p:spPr>
          <a:xfrm>
            <a:off x="8502398" y="5746567"/>
            <a:ext cx="731520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02800-3B3F-0E5E-B403-778D5542579E}"/>
              </a:ext>
            </a:extLst>
          </p:cNvPr>
          <p:cNvPicPr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7205" r="17349" b="10747"/>
          <a:stretch/>
        </p:blipFill>
        <p:spPr>
          <a:xfrm>
            <a:off x="9596974" y="3595439"/>
            <a:ext cx="731520" cy="73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2DBA1-AC7B-0F31-3A57-9C776BDE28E3}"/>
              </a:ext>
            </a:extLst>
          </p:cNvPr>
          <p:cNvPicPr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7205" r="17349" b="10747"/>
          <a:stretch/>
        </p:blipFill>
        <p:spPr>
          <a:xfrm>
            <a:off x="9596974" y="4305243"/>
            <a:ext cx="731520" cy="73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CC6814-F6AF-01F4-BD97-C8521F9A6432}"/>
              </a:ext>
            </a:extLst>
          </p:cNvPr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t="7204" r="17482" b="10924"/>
          <a:stretch/>
        </p:blipFill>
        <p:spPr>
          <a:xfrm>
            <a:off x="9602221" y="5036764"/>
            <a:ext cx="731520" cy="73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E164DD-A6CC-971F-4DE3-0715EB10989A}"/>
              </a:ext>
            </a:extLst>
          </p:cNvPr>
          <p:cNvPicPr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t="7205" r="17482" b="10747"/>
          <a:stretch/>
        </p:blipFill>
        <p:spPr>
          <a:xfrm>
            <a:off x="9606621" y="5746567"/>
            <a:ext cx="731520" cy="73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68CD90-685B-9845-627A-B284191C5732}"/>
              </a:ext>
            </a:extLst>
          </p:cNvPr>
          <p:cNvSpPr txBox="1"/>
          <p:nvPr/>
        </p:nvSpPr>
        <p:spPr>
          <a:xfrm>
            <a:off x="635417" y="3168955"/>
            <a:ext cx="2450774" cy="3830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dirty="0"/>
              <a:t>Local MPI rank matrix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016CDB-4201-DFF9-8AE9-758775B2D3BF}"/>
              </a:ext>
            </a:extLst>
          </p:cNvPr>
          <p:cNvSpPr txBox="1"/>
          <p:nvPr/>
        </p:nvSpPr>
        <p:spPr>
          <a:xfrm>
            <a:off x="4412819" y="3152513"/>
            <a:ext cx="2370338" cy="3994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dirty="0"/>
              <a:t>Stream split matrices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588BC4-BA20-0D82-96A1-7581B0387791}"/>
              </a:ext>
            </a:extLst>
          </p:cNvPr>
          <p:cNvSpPr txBox="1"/>
          <p:nvPr/>
        </p:nvSpPr>
        <p:spPr>
          <a:xfrm>
            <a:off x="8284963" y="3142328"/>
            <a:ext cx="2370338" cy="39949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dirty="0"/>
              <a:t>Stream split factors</a:t>
            </a:r>
          </a:p>
        </p:txBody>
      </p:sp>
    </p:spTree>
    <p:extLst>
      <p:ext uri="{BB962C8B-B14F-4D97-AF65-F5344CB8AC3E}">
        <p14:creationId xmlns:p14="http://schemas.microsoft.com/office/powerpoint/2010/main" val="40626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E160-E9FA-ED99-F49C-4FD47867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based ILU(K)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1802-519F-B628-8682-6CE20B48557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study 1 to 8 streams</a:t>
            </a:r>
          </a:p>
          <a:p>
            <a:pPr marL="726948" lvl="1" indent="-342900"/>
            <a:r>
              <a:rPr lang="en-US" dirty="0"/>
              <a:t>Good scaling overall</a:t>
            </a:r>
          </a:p>
          <a:p>
            <a:pPr marL="726948" lvl="1" indent="-342900"/>
            <a:r>
              <a:rPr lang="en-US" dirty="0"/>
              <a:t>Some scalability loss in </a:t>
            </a:r>
            <a:r>
              <a:rPr lang="en-US" dirty="0" err="1"/>
              <a:t>SpTRSV</a:t>
            </a:r>
            <a:r>
              <a:rPr lang="en-US" dirty="0"/>
              <a:t> on 8 streams</a:t>
            </a:r>
          </a:p>
          <a:p>
            <a:pPr marL="726948" lvl="1" indent="-342900"/>
            <a:r>
              <a:rPr lang="en-US" dirty="0"/>
              <a:t>Performance very dependent on CUDA version (results obtained with CUDA 11.8)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MPI partitioning, balancing is important!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64113-0EE9-17F2-449F-5502E21C0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8B2BD8-0204-DEE3-58CE-6A25476A9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160304"/>
              </p:ext>
            </p:extLst>
          </p:nvPr>
        </p:nvGraphicFramePr>
        <p:xfrm>
          <a:off x="397764" y="3332582"/>
          <a:ext cx="54864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64ABD0-FF44-AE66-9A6F-0BCD2AC9E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20746"/>
              </p:ext>
            </p:extLst>
          </p:nvPr>
        </p:nvGraphicFramePr>
        <p:xfrm>
          <a:off x="6096000" y="3429000"/>
          <a:ext cx="54864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64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06B-CF7E-DE29-C721-F9142F90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40E3-AEA6-460A-8DE3-2A359620A4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Newton solver</a:t>
            </a:r>
          </a:p>
          <a:p>
            <a:pPr marL="726948" lvl="1" indent="-342900"/>
            <a:r>
              <a:rPr lang="en-US" dirty="0"/>
              <a:t>Drive adaptation from convergence behavior</a:t>
            </a:r>
          </a:p>
          <a:p>
            <a:pPr marL="726948" lvl="1" indent="-342900"/>
            <a:r>
              <a:rPr lang="en-US" dirty="0"/>
              <a:t>Cheaper secant variant option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BDF, implicit time integration</a:t>
            </a:r>
          </a:p>
          <a:p>
            <a:pPr marL="726948" lvl="1" indent="-342900"/>
            <a:r>
              <a:rPr lang="en-US" dirty="0"/>
              <a:t>Similar feature to CVODE</a:t>
            </a:r>
          </a:p>
          <a:p>
            <a:pPr marL="726948" lvl="1" indent="-342900"/>
            <a:r>
              <a:rPr lang="en-US" dirty="0"/>
              <a:t>Time and order adaptive</a:t>
            </a:r>
          </a:p>
          <a:p>
            <a:pPr marL="726948" lvl="1" indent="-342900"/>
            <a:r>
              <a:rPr lang="en-US" dirty="0"/>
              <a:t>Order 1 to 5</a:t>
            </a:r>
          </a:p>
          <a:p>
            <a:pPr marL="726948" lvl="1" indent="-342900"/>
            <a:r>
              <a:rPr lang="en-US" dirty="0"/>
              <a:t>Initial time step estimation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option for stiff problems see left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19D69-3E12-5DD7-469D-F1CE6031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13BC9-50E8-5ED7-A50E-5C52F415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64" y="2806700"/>
            <a:ext cx="6146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1367-5C41-E9DE-430F-A226BAD28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Upcoming work</a:t>
            </a:r>
          </a:p>
        </p:txBody>
      </p:sp>
    </p:spTree>
    <p:extLst>
      <p:ext uri="{BB962C8B-B14F-4D97-AF65-F5344CB8AC3E}">
        <p14:creationId xmlns:p14="http://schemas.microsoft.com/office/powerpoint/2010/main" val="15703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3A97-0A7F-9A04-7C13-44BA1D66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ECP / Sake updates</a:t>
            </a:r>
          </a:p>
        </p:txBody>
      </p:sp>
    </p:spTree>
    <p:extLst>
      <p:ext uri="{BB962C8B-B14F-4D97-AF65-F5344CB8AC3E}">
        <p14:creationId xmlns:p14="http://schemas.microsoft.com/office/powerpoint/2010/main" val="32234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5A25-2E54-0C78-DC59-CEC07D30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0CCD-094E-8502-CF3F-B2F7C8E4B3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Block-ILU(k) variant</a:t>
            </a:r>
          </a:p>
          <a:p>
            <a:pPr marL="726948" lvl="1" indent="-342900"/>
            <a:r>
              <a:rPr lang="en-US" dirty="0"/>
              <a:t>Fill based on block graph</a:t>
            </a:r>
          </a:p>
          <a:p>
            <a:pPr marL="726948" lvl="1" indent="-342900"/>
            <a:r>
              <a:rPr lang="en-US" dirty="0"/>
              <a:t>Integration with Ifpack2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LAPACK select algorithms implementation (LU, SVD, QR)</a:t>
            </a:r>
          </a:p>
          <a:p>
            <a:pPr marL="726948" lvl="1" indent="-342900"/>
            <a:r>
              <a:rPr lang="en-US" dirty="0"/>
              <a:t>Add new library component</a:t>
            </a:r>
          </a:p>
          <a:p>
            <a:pPr marL="726948" lvl="1" indent="-342900"/>
            <a:r>
              <a:rPr lang="en-US" dirty="0"/>
              <a:t>Include </a:t>
            </a:r>
            <a:r>
              <a:rPr lang="en-US" dirty="0" err="1"/>
              <a:t>cuSOLVER</a:t>
            </a:r>
            <a:r>
              <a:rPr lang="en-US" dirty="0"/>
              <a:t>, </a:t>
            </a:r>
            <a:r>
              <a:rPr lang="en-US" dirty="0" err="1"/>
              <a:t>rocSOLVER</a:t>
            </a:r>
            <a:r>
              <a:rPr lang="en-US" dirty="0"/>
              <a:t>, MKL and Magma TPLs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BDF features: </a:t>
            </a:r>
          </a:p>
          <a:p>
            <a:pPr marL="726948" lvl="1" indent="-342900"/>
            <a:r>
              <a:rPr lang="en-US" dirty="0"/>
              <a:t>Numerical differentiation Jacobian </a:t>
            </a:r>
          </a:p>
          <a:p>
            <a:pPr marL="726948" lvl="1" indent="-342900"/>
            <a:r>
              <a:rPr lang="en-US" dirty="0"/>
              <a:t>Backtracking line search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Batched ODE solvers</a:t>
            </a:r>
          </a:p>
          <a:p>
            <a:pPr marL="726948" lvl="1" indent="-342900"/>
            <a:r>
              <a:rPr lang="en-US" dirty="0"/>
              <a:t>Reduce branch divergence on GPU</a:t>
            </a:r>
          </a:p>
          <a:p>
            <a:pPr marL="726948" lvl="1" indent="-342900"/>
            <a:r>
              <a:rPr lang="en-US" dirty="0"/>
              <a:t>Promote vectorization on CPU</a:t>
            </a:r>
          </a:p>
          <a:p>
            <a:pPr marL="726948" lvl="1" indent="-342900"/>
            <a:r>
              <a:rPr lang="en-US" dirty="0"/>
              <a:t>Potentially complicated for BDF, easier for RK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B9E7-F155-962C-9E21-264C1F197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2E04-DCDA-0241-263C-C0ADA24A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FFA6-7469-2FAD-E1A5-D01B21212C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SYCL backend: improve support and performance once Aurora comes online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integration with </a:t>
            </a:r>
            <a:r>
              <a:rPr lang="en-US" dirty="0" err="1"/>
              <a:t>Trilinos</a:t>
            </a:r>
            <a:r>
              <a:rPr lang="en-US" dirty="0"/>
              <a:t> and </a:t>
            </a:r>
            <a:r>
              <a:rPr lang="en-US" dirty="0" err="1"/>
              <a:t>PETSc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 automated performance testing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interface to enable auto-tunning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E7114-B4F5-1DED-005D-10E926F0C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88EC-0D35-7D30-F5AC-9E20C0A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2F15-80B7-0208-1627-822BCDD2C5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Jonathan Hu and Tom </a:t>
            </a:r>
            <a:r>
              <a:rPr lang="en-US" dirty="0" err="1"/>
              <a:t>Ransegnola</a:t>
            </a:r>
            <a:r>
              <a:rPr lang="en-US" dirty="0"/>
              <a:t> for contributing multiple integrations of incomplete factorizations in Ifpack2 and more…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Junchao</a:t>
            </a:r>
            <a:r>
              <a:rPr lang="en-US" dirty="0"/>
              <a:t> Zhang for </a:t>
            </a:r>
            <a:r>
              <a:rPr lang="en-US" dirty="0" err="1"/>
              <a:t>Kokkos</a:t>
            </a:r>
            <a:r>
              <a:rPr lang="en-US" dirty="0"/>
              <a:t> Kernels/</a:t>
            </a:r>
            <a:r>
              <a:rPr lang="en-US" dirty="0" err="1"/>
              <a:t>PETSc</a:t>
            </a:r>
            <a:r>
              <a:rPr lang="en-US" dirty="0"/>
              <a:t> liaison, integration and contributing multiple TPL integrations and 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Victor Brunini for interfacing with applications, providing design and performance feedback on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Satish </a:t>
            </a:r>
            <a:r>
              <a:rPr lang="en-US" dirty="0" err="1"/>
              <a:t>Balay</a:t>
            </a:r>
            <a:r>
              <a:rPr lang="en-US" dirty="0"/>
              <a:t> and Sameer Shende for updating us on various incompatibilities and updates in </a:t>
            </a:r>
            <a:r>
              <a:rPr lang="en-US" dirty="0" err="1"/>
              <a:t>Spack</a:t>
            </a:r>
            <a:r>
              <a:rPr lang="en-US" dirty="0"/>
              <a:t> and </a:t>
            </a:r>
            <a:r>
              <a:rPr lang="en-US" dirty="0" err="1"/>
              <a:t>xSDK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 Adams for all the discussions on the batched linear solver interfaces and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to all the other contributors who help improved the library by providing feedback, documentation updates and bug fixes</a:t>
            </a:r>
          </a:p>
          <a:p>
            <a:r>
              <a:rPr lang="en-US" dirty="0"/>
              <a:t>We owe you a debt of gratitude, thank you for your continued support!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BEC82-65AA-C50A-280A-9EB1D5BB2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45EE-4B49-0763-FA34-3C49C3451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77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89A-BE67-4411-EAB9-9B5E8253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sake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E8BF-B07F-F391-9810-108A7FCDA0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KPP-3 integrations:</a:t>
            </a:r>
          </a:p>
          <a:p>
            <a:pPr marL="726948" lvl="1" indent="-342900"/>
            <a:r>
              <a:rPr lang="en-US" dirty="0"/>
              <a:t>ATDM application integrations SPARC and EMPIRE</a:t>
            </a:r>
          </a:p>
          <a:p>
            <a:pPr marL="909828" lvl="2" indent="-342900"/>
            <a:r>
              <a:rPr lang="en-US" dirty="0"/>
              <a:t>Focused on features for solvers and preconditioners on AMD platforms (</a:t>
            </a:r>
            <a:r>
              <a:rPr lang="en-US" dirty="0" err="1"/>
              <a:t>BlockTriDiag</a:t>
            </a:r>
            <a:r>
              <a:rPr lang="en-US" dirty="0"/>
              <a:t>, ILU, Multigrid…)</a:t>
            </a:r>
          </a:p>
          <a:p>
            <a:pPr marL="909828" lvl="2" indent="-342900"/>
            <a:r>
              <a:rPr lang="en-US" dirty="0"/>
              <a:t>Supports application milestones</a:t>
            </a:r>
          </a:p>
          <a:p>
            <a:pPr marL="726948" lvl="1" indent="-342900"/>
            <a:endParaRPr lang="en-US" dirty="0"/>
          </a:p>
          <a:p>
            <a:pPr marL="726948" lvl="1" indent="-342900"/>
            <a:r>
              <a:rPr lang="en-US" dirty="0"/>
              <a:t>ECP integrations</a:t>
            </a:r>
          </a:p>
          <a:p>
            <a:pPr marL="909828" lvl="2" indent="-342900"/>
            <a:r>
              <a:rPr lang="en-US" dirty="0"/>
              <a:t>Integration with </a:t>
            </a:r>
            <a:r>
              <a:rPr lang="en-US" dirty="0" err="1"/>
              <a:t>Trilinos</a:t>
            </a:r>
            <a:r>
              <a:rPr lang="en-US" dirty="0"/>
              <a:t> and </a:t>
            </a:r>
            <a:r>
              <a:rPr lang="en-US" dirty="0" err="1"/>
              <a:t>PETSc</a:t>
            </a:r>
            <a:endParaRPr lang="en-US" dirty="0"/>
          </a:p>
          <a:p>
            <a:pPr marL="909828" lvl="2" indent="-342900"/>
            <a:r>
              <a:rPr lang="en-US" dirty="0"/>
              <a:t>Integration on AMD and Intel platforms</a:t>
            </a:r>
          </a:p>
          <a:p>
            <a:pPr marL="909828" lvl="2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KPP-3 are reviewed and approved by federal program manager</a:t>
            </a:r>
          </a:p>
          <a:p>
            <a:pPr marL="726948" lvl="1" indent="-342900"/>
            <a:r>
              <a:rPr lang="en-US" dirty="0" err="1"/>
              <a:t>Trilinos</a:t>
            </a:r>
            <a:r>
              <a:rPr lang="en-US" dirty="0"/>
              <a:t> contributes 1pt to Math Libraries</a:t>
            </a:r>
          </a:p>
          <a:p>
            <a:pPr marL="726948" lvl="1" indent="-342900"/>
            <a:r>
              <a:rPr lang="en-US" dirty="0" err="1"/>
              <a:t>Kokkos</a:t>
            </a:r>
            <a:r>
              <a:rPr lang="en-US" dirty="0"/>
              <a:t> Kernels contribute 0.5pt to Math Libraries, 0.5pt to ATDM</a:t>
            </a:r>
          </a:p>
          <a:p>
            <a:pPr marL="726948" lvl="1" indent="-342900"/>
            <a:r>
              <a:rPr lang="en-US" dirty="0"/>
              <a:t>Sake amongst the first math libraries project fully approved</a:t>
            </a:r>
          </a:p>
          <a:p>
            <a:pPr marL="726948" lvl="1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5962-1D79-A23D-5AE8-DDB9E40CA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678D-9CA2-4F9E-A58C-705C8152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27837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DBBA9C7-973C-4F2D-A1CC-F0DBF210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</a:t>
            </a:r>
            <a:r>
              <a:rPr lang="en-US" cap="none" dirty="0"/>
              <a:t>Backend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4B1E655-FFCE-4991-9E94-DD04113D6C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HIP moves out of experimental in </a:t>
            </a:r>
            <a:r>
              <a:rPr lang="en-US" dirty="0" err="1"/>
              <a:t>Kokkos</a:t>
            </a:r>
            <a:r>
              <a:rPr lang="en-US" dirty="0"/>
              <a:t> 4.0.0</a:t>
            </a:r>
          </a:p>
          <a:p>
            <a:pPr marL="726948" lvl="1" indent="-342900"/>
            <a:r>
              <a:rPr lang="en-US" dirty="0" err="1"/>
              <a:t>Kokkos</a:t>
            </a:r>
            <a:r>
              <a:rPr lang="en-US" dirty="0"/>
              <a:t>::Experimental::HIP becomes </a:t>
            </a:r>
            <a:r>
              <a:rPr lang="en-US" dirty="0" err="1"/>
              <a:t>Kokkos</a:t>
            </a:r>
            <a:r>
              <a:rPr lang="en-US" dirty="0"/>
              <a:t>::HIP</a:t>
            </a:r>
          </a:p>
          <a:p>
            <a:pPr marL="726948" lvl="1" indent="-342900"/>
            <a:r>
              <a:rPr lang="en-US" dirty="0" err="1"/>
              <a:t>Kokkos</a:t>
            </a:r>
            <a:r>
              <a:rPr lang="en-US" dirty="0"/>
              <a:t> Kernels internal library clean-up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rocBLAS</a:t>
            </a:r>
            <a:r>
              <a:rPr lang="en-US" dirty="0"/>
              <a:t>/</a:t>
            </a:r>
            <a:r>
              <a:rPr lang="en-US" dirty="0" err="1"/>
              <a:t>rocSPARSE</a:t>
            </a:r>
            <a:r>
              <a:rPr lang="en-US" dirty="0"/>
              <a:t> coverage</a:t>
            </a:r>
          </a:p>
          <a:p>
            <a:pPr marL="726948" lvl="1" indent="-342900"/>
            <a:r>
              <a:rPr lang="en-US" dirty="0" err="1"/>
              <a:t>SpMV</a:t>
            </a:r>
            <a:r>
              <a:rPr lang="en-US" dirty="0"/>
              <a:t>: single vector, </a:t>
            </a:r>
            <a:r>
              <a:rPr lang="en-US" dirty="0" err="1"/>
              <a:t>multivector</a:t>
            </a:r>
            <a:r>
              <a:rPr lang="en-US" dirty="0"/>
              <a:t> and block variants supported</a:t>
            </a:r>
          </a:p>
          <a:p>
            <a:pPr marL="726948" lvl="1" indent="-342900"/>
            <a:r>
              <a:rPr lang="en-US" dirty="0" err="1"/>
              <a:t>SpGEMM</a:t>
            </a:r>
            <a:r>
              <a:rPr lang="en-US" dirty="0"/>
              <a:t> and block </a:t>
            </a:r>
            <a:r>
              <a:rPr lang="en-US" dirty="0" err="1"/>
              <a:t>SpGEMM</a:t>
            </a:r>
            <a:endParaRPr lang="en-US" dirty="0"/>
          </a:p>
          <a:p>
            <a:pPr marL="726948" lvl="1" indent="-342900"/>
            <a:r>
              <a:rPr lang="en-US" dirty="0"/>
              <a:t>All Blas2/3 and most Blas1 supported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 support using </a:t>
            </a:r>
            <a:r>
              <a:rPr lang="en-US" dirty="0" err="1"/>
              <a:t>Kokkos</a:t>
            </a:r>
            <a:r>
              <a:rPr lang="en-US" dirty="0"/>
              <a:t> execution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4318-C227-C14C-8797-6BDA81B9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B149FD-26F7-3645-B4E7-BA8B8CC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DDDD-9727-1152-75B9-333C5A0C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</a:t>
            </a:r>
            <a:r>
              <a:rPr lang="en-US" cap="none" dirty="0"/>
              <a:t>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F05B-798F-9742-956A-05302630C6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experimental, although more mature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Almost all tests passing on Ponte Vecchio (still issue with </a:t>
            </a:r>
            <a:r>
              <a:rPr lang="en-US" dirty="0" err="1"/>
              <a:t>SpGEMM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TPL support of </a:t>
            </a:r>
            <a:r>
              <a:rPr lang="en-US" dirty="0" err="1"/>
              <a:t>oneAPI</a:t>
            </a:r>
            <a:r>
              <a:rPr lang="en-US" dirty="0"/>
              <a:t> MKL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Nightly testing of SYCL, should promote to CI once stable and if testing capacity allows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</a:t>
            </a:r>
            <a:r>
              <a:rPr lang="en-US" dirty="0" err="1"/>
              <a:t>Trilinos</a:t>
            </a:r>
            <a:r>
              <a:rPr lang="en-US" dirty="0"/>
              <a:t> and </a:t>
            </a:r>
            <a:r>
              <a:rPr lang="en-US" dirty="0" err="1"/>
              <a:t>PETSc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2F552-4E03-F056-596B-E59843619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2E43D-EBFE-06DB-E8DE-C5E7555C7C38}"/>
              </a:ext>
            </a:extLst>
          </p:cNvPr>
          <p:cNvSpPr txBox="1"/>
          <p:nvPr/>
        </p:nvSpPr>
        <p:spPr>
          <a:xfrm>
            <a:off x="6250826" y="5924079"/>
            <a:ext cx="5195938" cy="70034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sz="1400" dirty="0"/>
              <a:t>Runs using ship_003 from </a:t>
            </a:r>
            <a:r>
              <a:rPr lang="en-US" sz="1400" dirty="0" err="1"/>
              <a:t>SuiteSparse</a:t>
            </a:r>
            <a:r>
              <a:rPr lang="en-US" sz="1400" dirty="0"/>
              <a:t> and </a:t>
            </a:r>
            <a:r>
              <a:rPr lang="en-US" sz="1400" dirty="0" err="1"/>
              <a:t>Kokkos</a:t>
            </a:r>
            <a:r>
              <a:rPr lang="en-US" sz="1400" dirty="0"/>
              <a:t> Kernels native </a:t>
            </a:r>
            <a:r>
              <a:rPr lang="en-US" sz="1400" dirty="0" err="1"/>
              <a:t>SpMV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796CC-E358-851E-1089-CC0F2FA6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26" y="3316878"/>
            <a:ext cx="5193792" cy="26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5B46-736A-6737-9BC1-633A759C2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21007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53B3-6889-B38C-D53C-D1D07533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Library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FCED-7B64-EB9F-6A03-46A50F3ADC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Library reorganized by components</a:t>
            </a:r>
          </a:p>
          <a:p>
            <a:pPr marL="726948" lvl="1" indent="-342900"/>
            <a:r>
              <a:rPr lang="en-US" dirty="0"/>
              <a:t>Blas</a:t>
            </a:r>
          </a:p>
          <a:p>
            <a:pPr marL="726948" lvl="1" indent="-342900"/>
            <a:r>
              <a:rPr lang="en-US" dirty="0"/>
              <a:t>Batched dense/sparse</a:t>
            </a:r>
          </a:p>
          <a:p>
            <a:pPr marL="726948" lvl="1" indent="-342900"/>
            <a:r>
              <a:rPr lang="en-US" dirty="0"/>
              <a:t>Sparse</a:t>
            </a:r>
          </a:p>
          <a:p>
            <a:pPr marL="726948" lvl="1" indent="-342900"/>
            <a:r>
              <a:rPr lang="en-US" dirty="0"/>
              <a:t>Graph</a:t>
            </a:r>
          </a:p>
          <a:p>
            <a:pPr marL="726948" lvl="1" indent="-342900"/>
            <a:r>
              <a:rPr lang="en-US" dirty="0"/>
              <a:t>ODE (WIP)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dirty="0" err="1"/>
              <a:t>oneMKL</a:t>
            </a:r>
            <a:r>
              <a:rPr lang="en-US" dirty="0"/>
              <a:t> TPL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Kokkos</a:t>
            </a:r>
            <a:r>
              <a:rPr lang="en-US" dirty="0"/>
              <a:t> Kernels version macros</a:t>
            </a:r>
          </a:p>
          <a:p>
            <a:pPr marL="726948" lvl="1" indent="-342900"/>
            <a:r>
              <a:rPr lang="en-US" dirty="0" err="1"/>
              <a:t>CMake</a:t>
            </a:r>
            <a:r>
              <a:rPr lang="en-US" dirty="0"/>
              <a:t>: </a:t>
            </a:r>
            <a:r>
              <a:rPr lang="en-US" dirty="0" err="1"/>
              <a:t>KokkosKernels_VERSION</a:t>
            </a:r>
            <a:endParaRPr lang="en-US" dirty="0"/>
          </a:p>
          <a:p>
            <a:pPr marL="726948" lvl="1" indent="-342900"/>
            <a:r>
              <a:rPr lang="en-US" dirty="0"/>
              <a:t>Header (</a:t>
            </a:r>
            <a:r>
              <a:rPr lang="en-US" dirty="0" err="1"/>
              <a:t>KokkosKernels_config.h</a:t>
            </a:r>
            <a:r>
              <a:rPr lang="en-US" dirty="0"/>
              <a:t>): KOKKOSKERNELS_VERSION</a:t>
            </a:r>
          </a:p>
          <a:p>
            <a:pPr marL="726948" lvl="1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CDE7-D1E1-ECE9-2AF3-2985BC22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826B-1FD8-44ED-5DA7-8F6037E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Library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EE3B-0903-2BF7-7334-A2DBE37C8D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Benchmark TPL</a:t>
            </a:r>
          </a:p>
          <a:p>
            <a:pPr marL="726948" lvl="1" indent="-342900"/>
            <a:r>
              <a:rPr lang="en-US" dirty="0"/>
              <a:t>Enable with: </a:t>
            </a:r>
            <a:r>
              <a:rPr lang="en-US" dirty="0" err="1"/>
              <a:t>KokkosKernels_ENABLE_TEST</a:t>
            </a:r>
            <a:r>
              <a:rPr lang="en-US" dirty="0"/>
              <a:t>=ON + </a:t>
            </a:r>
            <a:r>
              <a:rPr lang="en-US" dirty="0" err="1"/>
              <a:t>KokkosKernels_ENABLE_PerfTests</a:t>
            </a:r>
            <a:r>
              <a:rPr lang="en-US" dirty="0"/>
              <a:t>=ON + </a:t>
            </a:r>
            <a:r>
              <a:rPr lang="en-US" dirty="0" err="1"/>
              <a:t>KokkosKernels_ENABLE_Benchmarks</a:t>
            </a:r>
            <a:r>
              <a:rPr lang="en-US" dirty="0"/>
              <a:t>=ON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output</a:t>
            </a:r>
          </a:p>
          <a:p>
            <a:pPr marL="726948" lvl="1" indent="-342900"/>
            <a:r>
              <a:rPr lang="en-US" dirty="0" err="1"/>
              <a:t>KokkosKernels</a:t>
            </a:r>
            <a:r>
              <a:rPr lang="en-US" dirty="0"/>
              <a:t>::</a:t>
            </a:r>
            <a:r>
              <a:rPr lang="en-US" dirty="0" err="1"/>
              <a:t>print_configuration</a:t>
            </a:r>
            <a:r>
              <a:rPr lang="en-US" dirty="0"/>
              <a:t>(std::</a:t>
            </a:r>
            <a:r>
              <a:rPr lang="en-US" dirty="0" err="1"/>
              <a:t>ostream</a:t>
            </a:r>
            <a:r>
              <a:rPr lang="en-US" dirty="0"/>
              <a:t>&amp;)</a:t>
            </a:r>
          </a:p>
          <a:p>
            <a:pPr marL="726948" lvl="1" indent="-342900"/>
            <a:r>
              <a:rPr lang="en-US" dirty="0"/>
              <a:t>Prints library version and TPL information</a:t>
            </a:r>
          </a:p>
          <a:p>
            <a:pPr marL="726948" lvl="1" indent="-342900"/>
            <a:r>
              <a:rPr lang="en-US" dirty="0"/>
              <a:t>Feedback welcomed on what additional information should be printed!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32CAE-EFD8-5A4E-DC5E-489B5BE3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ndia Angles_UUI UUR Generic">
  <a:themeElements>
    <a:clrScheme name="SandiaBrandTheme">
      <a:dk1>
        <a:srgbClr val="3C3C3C"/>
      </a:dk1>
      <a:lt1>
        <a:srgbClr val="FFFFFF"/>
      </a:lt1>
      <a:dk2>
        <a:srgbClr val="005376"/>
      </a:dk2>
      <a:lt2>
        <a:srgbClr val="FFFFFF"/>
      </a:lt2>
      <a:accent1>
        <a:srgbClr val="00ADD0"/>
      </a:accent1>
      <a:accent2>
        <a:srgbClr val="6CB312"/>
      </a:accent2>
      <a:accent3>
        <a:srgbClr val="FFA033"/>
      </a:accent3>
      <a:accent4>
        <a:srgbClr val="008E74"/>
      </a:accent4>
      <a:accent5>
        <a:srgbClr val="A92C00"/>
      </a:accent5>
      <a:accent6>
        <a:srgbClr val="7D0D7C"/>
      </a:accent6>
      <a:hlink>
        <a:srgbClr val="27ADCF"/>
      </a:hlink>
      <a:folHlink>
        <a:srgbClr val="2588BA"/>
      </a:folHlink>
    </a:clrScheme>
    <a:fontScheme name="Open Sans Bold &amp; light">
      <a:majorFont>
        <a:latin typeface="Open Sans 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8680</TotalTime>
  <Words>1022</Words>
  <Application>Microsoft Macintosh PowerPoint</Application>
  <PresentationFormat>Widescreen</PresentationFormat>
  <Paragraphs>215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Open Sans bold</vt:lpstr>
      <vt:lpstr>Open Sans SemiBold</vt:lpstr>
      <vt:lpstr>Open Sans Light</vt:lpstr>
      <vt:lpstr>Wingdings</vt:lpstr>
      <vt:lpstr>Open Sans</vt:lpstr>
      <vt:lpstr>Courier New</vt:lpstr>
      <vt:lpstr>Sandia Angles_UUI UUR Generic</vt:lpstr>
      <vt:lpstr>Kokkos Kernels</vt:lpstr>
      <vt:lpstr>ECP / Sake updates</vt:lpstr>
      <vt:lpstr>sake accomplishments</vt:lpstr>
      <vt:lpstr>Platform support</vt:lpstr>
      <vt:lpstr>HIP Backend</vt:lpstr>
      <vt:lpstr>SYCL Backend</vt:lpstr>
      <vt:lpstr>New features</vt:lpstr>
      <vt:lpstr>General Library updates</vt:lpstr>
      <vt:lpstr>General Library updates</vt:lpstr>
      <vt:lpstr>BLAS</vt:lpstr>
      <vt:lpstr>Sparse</vt:lpstr>
      <vt:lpstr>Sparse</vt:lpstr>
      <vt:lpstr>Batched</vt:lpstr>
      <vt:lpstr>ODE</vt:lpstr>
      <vt:lpstr>Release 4.2.0</vt:lpstr>
      <vt:lpstr>Stream based sparse preconditioners</vt:lpstr>
      <vt:lpstr>Stream based ILU(K)</vt:lpstr>
      <vt:lpstr>ODE</vt:lpstr>
      <vt:lpstr>Upcoming work</vt:lpstr>
      <vt:lpstr>Algorithmic development</vt:lpstr>
      <vt:lpstr>LIBRARY Improvements</vt:lpstr>
      <vt:lpstr>acknowledgements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Rejeki Lancar</dc:creator>
  <cp:lastModifiedBy>Berger-Vergiat, Luc (-EXP)</cp:lastModifiedBy>
  <cp:revision>497</cp:revision>
  <cp:lastPrinted>2023-10-23T22:50:49Z</cp:lastPrinted>
  <dcterms:created xsi:type="dcterms:W3CDTF">2018-07-21T13:25:45Z</dcterms:created>
  <dcterms:modified xsi:type="dcterms:W3CDTF">2023-10-26T14:25:46Z</dcterms:modified>
</cp:coreProperties>
</file>