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2"/>
  </p:notesMasterIdLst>
  <p:sldIdLst>
    <p:sldId id="583" r:id="rId2"/>
    <p:sldId id="1988" r:id="rId3"/>
    <p:sldId id="1990" r:id="rId4"/>
    <p:sldId id="1991" r:id="rId5"/>
    <p:sldId id="1994" r:id="rId6"/>
    <p:sldId id="297" r:id="rId7"/>
    <p:sldId id="1993" r:id="rId8"/>
    <p:sldId id="1989" r:id="rId9"/>
    <p:sldId id="1842" r:id="rId10"/>
    <p:sldId id="19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D9"/>
    <a:srgbClr val="DDA137"/>
    <a:srgbClr val="00FA00"/>
    <a:srgbClr val="FF2600"/>
    <a:srgbClr val="942092"/>
    <a:srgbClr val="FF9300"/>
    <a:srgbClr val="000000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5"/>
    <p:restoredTop sz="93305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9B6-0167-0549-A9D3-815C20C90D38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0F75-B5EC-044F-A636-30352D0A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Sphynx is in repo, Jet single GPU works stand alone, will be in </a:t>
            </a:r>
            <a:r>
              <a:rPr lang="en-US" dirty="0" err="1"/>
              <a:t>Trilinos</a:t>
            </a:r>
            <a:r>
              <a:rPr lang="en-US" dirty="0"/>
              <a:t> by Q1, and multi-GPU Jet completed FY24/Q4.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36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84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12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153A-A236-9B4D-A0F1-DA988CDD6E09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28439"/>
            <a:ext cx="12192000" cy="1690255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572" y="2915627"/>
            <a:ext cx="4626429" cy="308428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65572" y="0"/>
            <a:ext cx="2623459" cy="6858000"/>
          </a:xfrm>
          <a:prstGeom prst="rect">
            <a:avLst/>
          </a:prstGeom>
          <a:solidFill>
            <a:srgbClr val="00AC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7681" y="1228439"/>
            <a:ext cx="6190211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5306898"/>
            <a:ext cx="6261331" cy="3531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BB4F62A-F143-0E44-AD26-04E6D9F03BB4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459789"/>
            <a:ext cx="262345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8003737" y="282288"/>
            <a:ext cx="1834523" cy="71041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1228439"/>
            <a:ext cx="203131" cy="1690255"/>
          </a:xfrm>
          <a:prstGeom prst="rect">
            <a:avLst/>
          </a:prstGeom>
          <a:solidFill>
            <a:schemeClr val="accent4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 userDrawn="1"/>
        </p:nvSpPr>
        <p:spPr>
          <a:xfrm>
            <a:off x="789245" y="2915627"/>
            <a:ext cx="2037083" cy="90516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2865811" y="2915627"/>
            <a:ext cx="1345972" cy="90516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4251265" y="2915627"/>
            <a:ext cx="3314307" cy="90516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7565572" y="1363919"/>
            <a:ext cx="2623459" cy="1421017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700411" y="5019736"/>
            <a:ext cx="222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300" dirty="0">
                <a:solidFill>
                  <a:srgbClr val="00ACD9"/>
                </a:solidFill>
              </a:rPr>
              <a:t>PRESENTED BY</a:t>
            </a:r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45" y="5673785"/>
            <a:ext cx="9399784" cy="36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794" y="5626954"/>
            <a:ext cx="564475" cy="163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371" y="5595527"/>
            <a:ext cx="776320" cy="19488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280342" y="5912353"/>
            <a:ext cx="183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0D275FE-4322-F945-984E-F69B89073389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058465-9237-E546-85F0-B7E7FAA43EBF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08432"/>
            <a:ext cx="10096500" cy="688848"/>
          </a:xfrm>
        </p:spPr>
        <p:txBody>
          <a:bodyPr/>
          <a:lstStyle>
            <a:lvl1pPr>
              <a:defRPr cap="all" spc="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97764" y="1328928"/>
            <a:ext cx="11049000" cy="469087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79DB5EF-C54E-4309-A7A1-4E2D5E501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40A0-BA3A-E44B-A6F9-7A1F916D77D1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2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91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073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67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E2EC-3A15-B94B-9602-395D7423BE9F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16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482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993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8737-9ED8-534E-AB64-824F3EF1F57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FC742-9D50-DC4E-9801-4546675A3FDA}"/>
              </a:ext>
            </a:extLst>
          </p:cNvPr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79E91-7ACB-8A4D-A963-31E4E54C9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73E70-EC32-0C42-9EAA-33ABE922052B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661" r:id="rId12"/>
    <p:sldLayoutId id="2147483668" r:id="rId13"/>
    <p:sldLayoutId id="2147483662" r:id="rId14"/>
    <p:sldLayoutId id="2147483663" r:id="rId15"/>
    <p:sldLayoutId id="214748377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kkos/kokkos/issues/61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4BBB84-2082-CA4F-8E6E-551F24C4F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Trilinos</a:t>
            </a:r>
            <a:r>
              <a:rPr lang="en-US" dirty="0"/>
              <a:t> Core</a:t>
            </a:r>
            <a:br>
              <a:rPr lang="en-US" dirty="0"/>
            </a:br>
            <a:r>
              <a:rPr lang="en-US" dirty="0"/>
              <a:t>Product Area Update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E7888BA-A29F-8546-984B-94DACA01A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Roger Pawlowski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B85C1-989C-E946-A7F4-BC85C58D7F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F5F00-67A7-5F41-8751-2CD8A3E22CD4}"/>
              </a:ext>
            </a:extLst>
          </p:cNvPr>
          <p:cNvSpPr txBox="1"/>
          <p:nvPr/>
        </p:nvSpPr>
        <p:spPr>
          <a:xfrm>
            <a:off x="817296" y="137565"/>
            <a:ext cx="228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SAND2023-11790PE UUR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0B518-CED1-E147-96CB-D371606D2715}"/>
              </a:ext>
            </a:extLst>
          </p:cNvPr>
          <p:cNvSpPr txBox="1"/>
          <p:nvPr/>
        </p:nvSpPr>
        <p:spPr>
          <a:xfrm>
            <a:off x="700412" y="5892581"/>
            <a:ext cx="637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Package Owners: R. Bartlett, L. Berger-</a:t>
            </a:r>
            <a:r>
              <a:rPr lang="en-US" dirty="0" err="1"/>
              <a:t>Vergiat</a:t>
            </a:r>
            <a:r>
              <a:rPr lang="en-US" dirty="0"/>
              <a:t>, E. </a:t>
            </a:r>
            <a:r>
              <a:rPr lang="en-US" dirty="0" err="1"/>
              <a:t>Boman</a:t>
            </a:r>
            <a:r>
              <a:rPr lang="en-US" dirty="0"/>
              <a:t>, C. </a:t>
            </a:r>
            <a:r>
              <a:rPr lang="en-US" dirty="0" err="1"/>
              <a:t>Glusa</a:t>
            </a:r>
            <a:r>
              <a:rPr lang="en-US" dirty="0"/>
              <a:t>, S. Rajamanickam, C. Siefert, G. </a:t>
            </a:r>
            <a:r>
              <a:rPr lang="en-US" dirty="0" err="1"/>
              <a:t>Sjaardema</a:t>
            </a:r>
            <a:r>
              <a:rPr lang="en-US" dirty="0"/>
              <a:t>, C. Trott </a:t>
            </a:r>
          </a:p>
        </p:txBody>
      </p:sp>
    </p:spTree>
    <p:extLst>
      <p:ext uri="{BB962C8B-B14F-4D97-AF65-F5344CB8AC3E}">
        <p14:creationId xmlns:p14="http://schemas.microsoft.com/office/powerpoint/2010/main" val="252876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5D83-C0B3-4569-946F-B4DB40D5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3" y="76926"/>
            <a:ext cx="10515600" cy="899255"/>
          </a:xfrm>
        </p:spPr>
        <p:txBody>
          <a:bodyPr>
            <a:normAutofit/>
          </a:bodyPr>
          <a:lstStyle/>
          <a:p>
            <a:r>
              <a:rPr lang="en-US" dirty="0"/>
              <a:t>SEACAS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E17E-EB81-9B2F-42A0-F67531A2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902043"/>
            <a:ext cx="5276335" cy="555994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Aprepro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Full precision output -- shortest decimal representation with round-trip guarantee</a:t>
            </a:r>
          </a:p>
          <a:p>
            <a:pPr lvl="1"/>
            <a:r>
              <a:rPr lang="en-US" dirty="0"/>
              <a:t>Loop syntax improved {loop(</a:t>
            </a:r>
            <a:r>
              <a:rPr lang="en-US" dirty="0" err="1"/>
              <a:t>ncount</a:t>
            </a:r>
            <a:r>
              <a:rPr lang="en-US" dirty="0"/>
              <a:t>, index, initial, increment)}</a:t>
            </a:r>
          </a:p>
          <a:p>
            <a:pPr lvl="1"/>
            <a:r>
              <a:rPr lang="en-US" dirty="0"/>
              <a:t>Easier echo on/off via `{{a = b}}`.  The expression will not be echoed.</a:t>
            </a:r>
          </a:p>
          <a:p>
            <a:pPr lvl="1"/>
            <a:r>
              <a:rPr lang="en-US" dirty="0"/>
              <a:t>Some fundamental physical constants are now predefined.</a:t>
            </a:r>
          </a:p>
          <a:p>
            <a:pPr lvl="1"/>
            <a:r>
              <a:rPr lang="en-US" dirty="0"/>
              <a:t>See the documentation for more details on each of these.</a:t>
            </a:r>
          </a:p>
          <a:p>
            <a:endParaRPr lang="en-US" sz="1000" dirty="0"/>
          </a:p>
          <a:p>
            <a:r>
              <a:rPr lang="en-US" dirty="0"/>
              <a:t>Exodus:</a:t>
            </a:r>
          </a:p>
          <a:p>
            <a:pPr lvl="1"/>
            <a:r>
              <a:rPr lang="en-US" dirty="0"/>
              <a:t>Get/Put variables over multiple timesteps</a:t>
            </a:r>
          </a:p>
          <a:p>
            <a:pPr lvl="1"/>
            <a:r>
              <a:rPr lang="en-US" dirty="0"/>
              <a:t>Enhanced Field /Discontinuous </a:t>
            </a:r>
            <a:r>
              <a:rPr lang="en-US" dirty="0" err="1"/>
              <a:t>Galerkin</a:t>
            </a:r>
            <a:r>
              <a:rPr lang="en-US" dirty="0"/>
              <a:t> – In progress</a:t>
            </a:r>
          </a:p>
          <a:p>
            <a:pPr lvl="1"/>
            <a:r>
              <a:rPr lang="en-US" dirty="0"/>
              <a:t>Improved Python interface (more pythonic, more complete)</a:t>
            </a:r>
          </a:p>
          <a:p>
            <a:pPr lvl="1"/>
            <a:r>
              <a:rPr lang="en-US" dirty="0"/>
              <a:t>Improved Assembly handling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B0A0-199B-C0A7-44C6-9A772D12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151EA3-7029-AF9E-5DC4-85A1E44AD7D6}"/>
              </a:ext>
            </a:extLst>
          </p:cNvPr>
          <p:cNvSpPr txBox="1">
            <a:spLocks/>
          </p:cNvSpPr>
          <p:nvPr/>
        </p:nvSpPr>
        <p:spPr>
          <a:xfrm>
            <a:off x="6521278" y="976181"/>
            <a:ext cx="4178643" cy="4743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IOSS:</a:t>
            </a:r>
          </a:p>
          <a:p>
            <a:pPr lvl="1"/>
            <a:r>
              <a:rPr lang="en-US" dirty="0" err="1"/>
              <a:t>TextMesh</a:t>
            </a:r>
            <a:r>
              <a:rPr lang="en-US" dirty="0"/>
              <a:t>, Null, </a:t>
            </a:r>
            <a:r>
              <a:rPr lang="en-US" dirty="0" err="1"/>
              <a:t>NullExodus</a:t>
            </a:r>
            <a:r>
              <a:rPr lang="en-US" dirty="0"/>
              <a:t> database types</a:t>
            </a:r>
          </a:p>
          <a:p>
            <a:pPr lvl="1"/>
            <a:r>
              <a:rPr lang="en-US" dirty="0"/>
              <a:t>Robustness Improvements</a:t>
            </a:r>
          </a:p>
          <a:p>
            <a:pPr lvl="1"/>
            <a:r>
              <a:rPr lang="en-US" dirty="0"/>
              <a:t>Zero-Copy fields (primarily for Catalyst)</a:t>
            </a:r>
          </a:p>
          <a:p>
            <a:endParaRPr lang="en-US" sz="900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Robustness improvements (static analyzers, …)</a:t>
            </a:r>
          </a:p>
          <a:p>
            <a:pPr lvl="1"/>
            <a:r>
              <a:rPr lang="en-US" dirty="0"/>
              <a:t>Slice (yet another decomposition method)</a:t>
            </a:r>
          </a:p>
          <a:p>
            <a:pPr lvl="1"/>
            <a:r>
              <a:rPr lang="en-US" dirty="0" err="1"/>
              <a:t>Io_shell</a:t>
            </a:r>
            <a:r>
              <a:rPr lang="en-US" dirty="0"/>
              <a:t> has </a:t>
            </a:r>
            <a:r>
              <a:rPr lang="en-US" dirty="0" err="1"/>
              <a:t>toleranced</a:t>
            </a:r>
            <a:r>
              <a:rPr lang="en-US" dirty="0"/>
              <a:t> comparison option</a:t>
            </a:r>
          </a:p>
          <a:p>
            <a:pPr lvl="1"/>
            <a:r>
              <a:rPr lang="en-US" dirty="0" err="1"/>
              <a:t>Io_modify</a:t>
            </a:r>
            <a:r>
              <a:rPr lang="en-US" dirty="0"/>
              <a:t> for defining/modifying assemblies; other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7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5745-E568-EE3A-9768-FF6277AD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-72232"/>
            <a:ext cx="10515600" cy="1325563"/>
          </a:xfrm>
        </p:spPr>
        <p:txBody>
          <a:bodyPr/>
          <a:lstStyle/>
          <a:p>
            <a:r>
              <a:rPr lang="en-US" dirty="0" err="1"/>
              <a:t>Trilinos</a:t>
            </a:r>
            <a:r>
              <a:rPr lang="en-US" dirty="0"/>
              <a:t> Core Product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87FA-47B1-2A29-0559-BF6F8E5A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0" y="1253331"/>
            <a:ext cx="5677930" cy="5239544"/>
          </a:xfrm>
        </p:spPr>
        <p:txBody>
          <a:bodyPr>
            <a:normAutofit/>
          </a:bodyPr>
          <a:lstStyle/>
          <a:p>
            <a:r>
              <a:rPr lang="en-US" dirty="0" err="1"/>
              <a:t>Teuchos</a:t>
            </a:r>
            <a:r>
              <a:rPr lang="en-US" dirty="0"/>
              <a:t>: Common </a:t>
            </a:r>
            <a:r>
              <a:rPr lang="en-US" dirty="0" err="1"/>
              <a:t>Trilinos</a:t>
            </a:r>
            <a:r>
              <a:rPr lang="en-US" dirty="0"/>
              <a:t> utilities</a:t>
            </a:r>
          </a:p>
          <a:p>
            <a:r>
              <a:rPr lang="en-US" dirty="0" err="1"/>
              <a:t>Tpetra</a:t>
            </a:r>
            <a:r>
              <a:rPr lang="en-US" dirty="0"/>
              <a:t>: Parallel sparse linear algebra</a:t>
            </a:r>
          </a:p>
          <a:p>
            <a:r>
              <a:rPr lang="en-US" dirty="0" err="1"/>
              <a:t>Xpetra</a:t>
            </a:r>
            <a:r>
              <a:rPr lang="en-US" dirty="0"/>
              <a:t>: Abstractions to switch between </a:t>
            </a:r>
            <a:r>
              <a:rPr lang="en-US" dirty="0" err="1"/>
              <a:t>Epetra</a:t>
            </a:r>
            <a:r>
              <a:rPr lang="en-US" dirty="0"/>
              <a:t> and </a:t>
            </a:r>
            <a:r>
              <a:rPr lang="en-US" dirty="0" err="1"/>
              <a:t>Tpetra</a:t>
            </a:r>
            <a:endParaRPr lang="en-US" dirty="0"/>
          </a:p>
          <a:p>
            <a:r>
              <a:rPr lang="en-US" dirty="0" err="1"/>
              <a:t>PyTrilinos</a:t>
            </a:r>
            <a:r>
              <a:rPr lang="en-US" dirty="0"/>
              <a:t>(2): Python wrappers</a:t>
            </a:r>
          </a:p>
          <a:p>
            <a:r>
              <a:rPr lang="en-US" dirty="0" err="1"/>
              <a:t>Pamgen</a:t>
            </a:r>
            <a:r>
              <a:rPr lang="en-US" dirty="0"/>
              <a:t>: Inline mesh generation utility</a:t>
            </a:r>
          </a:p>
          <a:p>
            <a:r>
              <a:rPr lang="en-US" dirty="0" err="1"/>
              <a:t>RTOp</a:t>
            </a:r>
            <a:r>
              <a:rPr lang="en-US" dirty="0"/>
              <a:t>: Reduction/transformation operators</a:t>
            </a:r>
          </a:p>
          <a:p>
            <a:r>
              <a:rPr lang="en-US" dirty="0" err="1"/>
              <a:t>Thyra</a:t>
            </a:r>
            <a:r>
              <a:rPr lang="en-US" dirty="0"/>
              <a:t>: Abstraction layer for </a:t>
            </a:r>
            <a:r>
              <a:rPr lang="en-US" dirty="0" err="1"/>
              <a:t>Trilinos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C9BA-0862-A956-097D-952C1C51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C85D0B-42CC-CBEB-35D0-E17573085A34}"/>
              </a:ext>
            </a:extLst>
          </p:cNvPr>
          <p:cNvSpPr txBox="1">
            <a:spLocks/>
          </p:cNvSpPr>
          <p:nvPr/>
        </p:nvSpPr>
        <p:spPr>
          <a:xfrm>
            <a:off x="6503773" y="1270986"/>
            <a:ext cx="4850027" cy="523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Snapshotted Packages: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Kokkos</a:t>
            </a:r>
            <a:r>
              <a:rPr lang="en-US" dirty="0"/>
              <a:t>: Performance portability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KokkosKernels</a:t>
            </a:r>
            <a:r>
              <a:rPr lang="en-US" dirty="0"/>
              <a:t>: Performance portable linear algebra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SEACAS</a:t>
            </a:r>
            <a:r>
              <a:rPr lang="en-US" dirty="0"/>
              <a:t>: Finite Element tools for Exodus database format</a:t>
            </a:r>
          </a:p>
          <a:p>
            <a:endParaRPr lang="en-US" dirty="0"/>
          </a:p>
          <a:p>
            <a:r>
              <a:rPr lang="en-US" dirty="0"/>
              <a:t>Deprecated Packages:</a:t>
            </a:r>
          </a:p>
          <a:p>
            <a:pPr lvl="1"/>
            <a:r>
              <a:rPr lang="en-US" dirty="0" err="1"/>
              <a:t>Epetra</a:t>
            </a:r>
            <a:endParaRPr lang="en-US" dirty="0"/>
          </a:p>
          <a:p>
            <a:pPr lvl="1"/>
            <a:r>
              <a:rPr lang="en-US" dirty="0" err="1"/>
              <a:t>EpetraExt</a:t>
            </a:r>
            <a:endParaRPr lang="en-US" dirty="0"/>
          </a:p>
          <a:p>
            <a:pPr lvl="1"/>
            <a:r>
              <a:rPr lang="en-US" dirty="0" err="1"/>
              <a:t>Isorropia</a:t>
            </a:r>
            <a:endParaRPr lang="en-US" dirty="0"/>
          </a:p>
          <a:p>
            <a:pPr lvl="1"/>
            <a:r>
              <a:rPr lang="en-US" dirty="0" err="1"/>
              <a:t>TriUtils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3592-F76E-2174-0708-87D136EF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39" y="19132"/>
            <a:ext cx="10515600" cy="1325563"/>
          </a:xfrm>
        </p:spPr>
        <p:txBody>
          <a:bodyPr/>
          <a:lstStyle/>
          <a:p>
            <a:r>
              <a:rPr lang="en-US" dirty="0" err="1"/>
              <a:t>Teuchos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B5AD-D72A-EA19-6174-078DF275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3"/>
            <a:ext cx="10515600" cy="51707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Mostly in maintenance mode</a:t>
            </a:r>
          </a:p>
          <a:p>
            <a:endParaRPr lang="en-US" dirty="0"/>
          </a:p>
          <a:p>
            <a:r>
              <a:rPr lang="en-US" dirty="0"/>
              <a:t>Improved YAML Parser Support [TRILINOS-192]</a:t>
            </a:r>
          </a:p>
          <a:p>
            <a:pPr lvl="1"/>
            <a:r>
              <a:rPr lang="en-US" dirty="0"/>
              <a:t>Current: Homegrown parser that has incomplete standard support</a:t>
            </a:r>
          </a:p>
          <a:p>
            <a:pPr lvl="2"/>
            <a:r>
              <a:rPr lang="en-US" dirty="0"/>
              <a:t>Application requests: tabs, ragged arrays, arrays split across lines, </a:t>
            </a:r>
            <a:r>
              <a:rPr lang="en-US" dirty="0" err="1"/>
              <a:t>unicode</a:t>
            </a:r>
            <a:r>
              <a:rPr lang="en-US" dirty="0"/>
              <a:t> in comments, …</a:t>
            </a:r>
          </a:p>
          <a:p>
            <a:pPr lvl="2"/>
            <a:r>
              <a:rPr lang="en-US" dirty="0"/>
              <a:t>Not clear the internal design is capable of supporting requests</a:t>
            </a:r>
          </a:p>
          <a:p>
            <a:pPr lvl="1"/>
            <a:r>
              <a:rPr lang="en-US" dirty="0"/>
              <a:t>Options: (1) fix native parser, (2) </a:t>
            </a:r>
            <a:r>
              <a:rPr lang="en-US" dirty="0" err="1"/>
              <a:t>yaml-cpp</a:t>
            </a:r>
            <a:r>
              <a:rPr lang="en-US" dirty="0"/>
              <a:t>, (3) </a:t>
            </a:r>
            <a:r>
              <a:rPr lang="en-US" dirty="0" err="1"/>
              <a:t>libyaml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Leadership team: long term prefer to offload </a:t>
            </a:r>
            <a:r>
              <a:rPr lang="en-US" dirty="0" err="1"/>
              <a:t>yaml</a:t>
            </a:r>
            <a:r>
              <a:rPr lang="en-US" dirty="0"/>
              <a:t> parsing to an external library, </a:t>
            </a:r>
            <a:r>
              <a:rPr lang="en-US" dirty="0" err="1"/>
              <a:t>Trilinos</a:t>
            </a:r>
            <a:r>
              <a:rPr lang="en-US" dirty="0"/>
              <a:t> does not need to own this.</a:t>
            </a:r>
          </a:p>
          <a:p>
            <a:pPr lvl="1"/>
            <a:r>
              <a:rPr lang="en-US" dirty="0"/>
              <a:t>Transition: identify 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parser library and add support along side the internal one. Allow for both to exist during transition (configure flag to switch).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Opinions/preferences?</a:t>
            </a:r>
          </a:p>
          <a:p>
            <a:endParaRPr lang="en-US" dirty="0"/>
          </a:p>
          <a:p>
            <a:r>
              <a:rPr lang="en-US" dirty="0" err="1"/>
              <a:t>Trilinos</a:t>
            </a:r>
            <a:r>
              <a:rPr lang="en-US" dirty="0"/>
              <a:t> Leadership: discussions on what we can clean up and remove</a:t>
            </a:r>
          </a:p>
          <a:p>
            <a:pPr lvl="1"/>
            <a:r>
              <a:rPr lang="en-US" u="sng" dirty="0"/>
              <a:t>Keep</a:t>
            </a:r>
            <a:r>
              <a:rPr lang="en-US" dirty="0"/>
              <a:t> common look and feel (e.g. </a:t>
            </a:r>
            <a:r>
              <a:rPr lang="en-US" dirty="0" err="1"/>
              <a:t>ParameterLists</a:t>
            </a:r>
            <a:r>
              <a:rPr lang="en-US" dirty="0"/>
              <a:t>, </a:t>
            </a:r>
            <a:r>
              <a:rPr lang="en-US" dirty="0" err="1"/>
              <a:t>scalar_traits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c++</a:t>
            </a:r>
            <a:r>
              <a:rPr lang="en-US" dirty="0"/>
              <a:t> standards (e.g. </a:t>
            </a:r>
            <a:r>
              <a:rPr lang="en-US" dirty="0" err="1"/>
              <a:t>Teuchos</a:t>
            </a:r>
            <a:r>
              <a:rPr lang="en-US" dirty="0"/>
              <a:t>::any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std:any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RCPs/memory management tools (RCP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shared_ptr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/>
              <a:t>Array</a:t>
            </a:r>
            <a:r>
              <a:rPr lang="en-US" dirty="0" err="1">
                <a:sym typeface="Wingdings" pitchFamily="2" charset="2"/>
              </a:rPr>
              <a:t>std</a:t>
            </a:r>
            <a:r>
              <a:rPr lang="en-US" dirty="0">
                <a:sym typeface="Wingdings" pitchFamily="2" charset="2"/>
              </a:rPr>
              <a:t>::vector)?</a:t>
            </a:r>
          </a:p>
          <a:p>
            <a:pPr lvl="1"/>
            <a:r>
              <a:rPr lang="en-US" dirty="0"/>
              <a:t>Test harness (</a:t>
            </a:r>
            <a:r>
              <a:rPr lang="en-US" dirty="0" err="1"/>
              <a:t>Teuchos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gtest</a:t>
            </a:r>
            <a:r>
              <a:rPr lang="en-US" dirty="0"/>
              <a:t>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708BA-8DE0-933D-B17D-2B452198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428F-0CA7-3834-FCBB-09094FB8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43" y="229198"/>
            <a:ext cx="10515600" cy="6604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Tpetra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0AFD-9791-F294-F845-2C4475B07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" y="1071648"/>
            <a:ext cx="10698892" cy="5467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FY23 focused on: Performance, Performance Testing/Monitoring, software quality improvements and </a:t>
            </a:r>
            <a:r>
              <a:rPr lang="en-US" dirty="0" err="1"/>
              <a:t>Epetra</a:t>
            </a:r>
            <a:r>
              <a:rPr lang="en-US" dirty="0" err="1">
                <a:sym typeface="Wingdings" pitchFamily="2" charset="2"/>
              </a:rPr>
              <a:t>Tpetra</a:t>
            </a:r>
            <a:r>
              <a:rPr lang="en-US" dirty="0">
                <a:sym typeface="Wingdings" pitchFamily="2" charset="2"/>
              </a:rPr>
              <a:t> transition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Talks this week (Wed. afternoon):</a:t>
            </a:r>
          </a:p>
          <a:p>
            <a:pPr lvl="1"/>
            <a:r>
              <a:rPr lang="en-US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GPU H2D/D2H + Fence Tooling 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Tools you can use to help identify (and regression test) H2D/D2H transfers and fences in your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Trilinos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-based code. Will include profiling results from some apps / app proxies.</a:t>
            </a:r>
          </a:p>
          <a:p>
            <a:pPr lvl="1"/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Epetra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Tpetra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Transition 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How to move your code from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Epetra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Tpetra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two parts.  First, transitioning 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Tpetra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without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Kokkos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Second, how to use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Kokkos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Tpetra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using FE assembly as an example.</a:t>
            </a:r>
          </a:p>
          <a:p>
            <a:pPr lvl="1"/>
            <a:r>
              <a:rPr lang="en-US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Profiling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- A peak into nightly performance &amp; memory app proxy testing done by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Tpetra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team. Should your app be taking part too?</a:t>
            </a:r>
          </a:p>
          <a:p>
            <a:endParaRPr lang="en-US" dirty="0"/>
          </a:p>
          <a:p>
            <a:r>
              <a:rPr lang="en-US" dirty="0"/>
              <a:t>Planned for FY24</a:t>
            </a:r>
          </a:p>
          <a:p>
            <a:pPr lvl="1"/>
            <a:r>
              <a:rPr lang="en-US" dirty="0"/>
              <a:t>Application transition support: </a:t>
            </a:r>
            <a:r>
              <a:rPr lang="en-US" dirty="0" err="1"/>
              <a:t>Epetra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Tpetra</a:t>
            </a:r>
            <a:endParaRPr lang="en-US" dirty="0"/>
          </a:p>
          <a:p>
            <a:pPr lvl="1"/>
            <a:r>
              <a:rPr lang="en-US" dirty="0"/>
              <a:t>Cleanup unnecessary D2H and H2D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D730C-601C-1ADA-4DC7-BCBA1F3C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5326-10D4-7FC8-4264-A1DA3562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Epetra</a:t>
            </a:r>
            <a:r>
              <a:rPr lang="en-US" dirty="0"/>
              <a:t> Deprecation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184A-8AE4-C3DE-C4B9-A0227D7E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5"/>
            <a:ext cx="10515600" cy="45612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Deprecation of </a:t>
            </a:r>
            <a:r>
              <a:rPr lang="en-US" dirty="0" err="1"/>
              <a:t>Epetra</a:t>
            </a:r>
            <a:r>
              <a:rPr lang="en-US" dirty="0"/>
              <a:t> from </a:t>
            </a:r>
            <a:r>
              <a:rPr lang="en-US" dirty="0" err="1"/>
              <a:t>Trilinos</a:t>
            </a:r>
            <a:r>
              <a:rPr lang="en-US" dirty="0"/>
              <a:t> (FY24)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Trilinos</a:t>
            </a:r>
            <a:r>
              <a:rPr lang="en-US" dirty="0"/>
              <a:t> packages compile and function without </a:t>
            </a:r>
            <a:r>
              <a:rPr lang="en-US" dirty="0" err="1"/>
              <a:t>Epetra</a:t>
            </a:r>
            <a:endParaRPr lang="en-US" dirty="0"/>
          </a:p>
          <a:p>
            <a:pPr lvl="2"/>
            <a:r>
              <a:rPr lang="en-US" dirty="0"/>
              <a:t>Nightly Testing without </a:t>
            </a:r>
            <a:r>
              <a:rPr lang="en-US" dirty="0" err="1"/>
              <a:t>Epetra</a:t>
            </a:r>
            <a:r>
              <a:rPr lang="en-US" dirty="0"/>
              <a:t> (done)</a:t>
            </a:r>
          </a:p>
          <a:p>
            <a:pPr lvl="1"/>
            <a:r>
              <a:rPr lang="en-US" dirty="0"/>
              <a:t>All “needed” </a:t>
            </a:r>
            <a:r>
              <a:rPr lang="en-US" dirty="0" err="1"/>
              <a:t>Epetra</a:t>
            </a:r>
            <a:r>
              <a:rPr lang="en-US" dirty="0"/>
              <a:t> Testing has equivalent </a:t>
            </a:r>
            <a:r>
              <a:rPr lang="en-US" dirty="0" err="1"/>
              <a:t>Tpetra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Packages consult with Stakeholders to determine any missing </a:t>
            </a:r>
            <a:r>
              <a:rPr lang="en-US" dirty="0" err="1"/>
              <a:t>Tpetra</a:t>
            </a:r>
            <a:r>
              <a:rPr lang="en-US" dirty="0"/>
              <a:t> functionality</a:t>
            </a:r>
          </a:p>
          <a:p>
            <a:pPr lvl="2"/>
            <a:r>
              <a:rPr lang="en-US" dirty="0"/>
              <a:t>Try to assess performance impacts</a:t>
            </a:r>
          </a:p>
          <a:p>
            <a:pPr lvl="1"/>
            <a:r>
              <a:rPr lang="en-US" dirty="0"/>
              <a:t>Deadline end of FY24 (Sep. 2024)</a:t>
            </a:r>
          </a:p>
          <a:p>
            <a:pPr lvl="2"/>
            <a:r>
              <a:rPr lang="en-US" dirty="0" err="1"/>
              <a:t>Epetra</a:t>
            </a:r>
            <a:r>
              <a:rPr lang="en-US" dirty="0"/>
              <a:t> still available and tested during FY24</a:t>
            </a:r>
          </a:p>
          <a:p>
            <a:endParaRPr lang="en-US" dirty="0"/>
          </a:p>
          <a:p>
            <a:r>
              <a:rPr lang="en-US" dirty="0"/>
              <a:t>Deprecation of </a:t>
            </a:r>
            <a:r>
              <a:rPr lang="en-US" dirty="0" err="1"/>
              <a:t>Epetra</a:t>
            </a:r>
            <a:r>
              <a:rPr lang="en-US" dirty="0"/>
              <a:t> from Stakeholder applications (FY25)</a:t>
            </a:r>
          </a:p>
          <a:p>
            <a:pPr lvl="1"/>
            <a:r>
              <a:rPr lang="en-US" dirty="0"/>
              <a:t>Applications transition to </a:t>
            </a:r>
            <a:r>
              <a:rPr lang="en-US" dirty="0" err="1"/>
              <a:t>Tpetra</a:t>
            </a:r>
            <a:endParaRPr lang="en-US" dirty="0"/>
          </a:p>
          <a:p>
            <a:pPr lvl="1"/>
            <a:r>
              <a:rPr lang="en-US" dirty="0"/>
              <a:t>Packages handle any new issues and performance problems</a:t>
            </a:r>
          </a:p>
          <a:p>
            <a:pPr lvl="1"/>
            <a:r>
              <a:rPr lang="en-US" dirty="0"/>
              <a:t>Deadline end of FY25 (Sep. 2025)</a:t>
            </a:r>
          </a:p>
          <a:p>
            <a:endParaRPr lang="en-US" dirty="0"/>
          </a:p>
          <a:p>
            <a:r>
              <a:rPr lang="en-US" dirty="0"/>
              <a:t>Beginning of FY26 (Oct. 2025) </a:t>
            </a:r>
            <a:r>
              <a:rPr lang="en-US" dirty="0" err="1"/>
              <a:t>Epetra</a:t>
            </a:r>
            <a:r>
              <a:rPr lang="en-US" dirty="0"/>
              <a:t> stack archival to separate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A0A24-AE66-4A19-F044-70F83A7A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13988" y="6095999"/>
            <a:ext cx="441643" cy="365125"/>
          </a:xfrm>
        </p:spPr>
        <p:txBody>
          <a:bodyPr/>
          <a:lstStyle/>
          <a:p>
            <a:fld id="{4FAB73BC-B049-4115-A692-8D63A059BFB8}" type="slidenum">
              <a:rPr lang="en-US" sz="1600"/>
              <a:t>6</a:t>
            </a:fld>
            <a:endParaRPr lang="en-US" sz="16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12CDB5-D6FA-7F4D-AD5D-DAA265CA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19" y="1187305"/>
            <a:ext cx="8352096" cy="2495426"/>
          </a:xfrm>
        </p:spPr>
        <p:txBody>
          <a:bodyPr>
            <a:normAutofit fontScale="70000" lnSpcReduction="20000"/>
          </a:bodyPr>
          <a:lstStyle/>
          <a:p>
            <a:pPr marL="9525" indent="0">
              <a:spcAft>
                <a:spcPts val="1000"/>
              </a:spcAft>
              <a:buSzPct val="80000"/>
              <a:buNone/>
            </a:pPr>
            <a:r>
              <a:rPr lang="en-US" sz="2600" dirty="0">
                <a:latin typeface="Chalkboard SE" panose="03050602040202020205" pitchFamily="66" charset="77"/>
                <a:ea typeface="Calibri" charset="0"/>
                <a:cs typeface="Calibri" charset="0"/>
              </a:rPr>
              <a:t>Two new graph partitioners in (coming to) Zoltan2:</a:t>
            </a:r>
          </a:p>
          <a:p>
            <a:pPr marL="466725" indent="-457200">
              <a:spcAft>
                <a:spcPts val="1000"/>
              </a:spcAft>
              <a:buSzPct val="80000"/>
            </a:pPr>
            <a:r>
              <a:rPr lang="en-US" sz="2600" dirty="0">
                <a:latin typeface="Chalkboard SE" panose="03050602040202020205" pitchFamily="66" charset="77"/>
                <a:ea typeface="Calibri" charset="0"/>
                <a:cs typeface="Calibri" charset="0"/>
              </a:rPr>
              <a:t>Sphynx: Spectral partitioner, multi-GPU</a:t>
            </a:r>
          </a:p>
          <a:p>
            <a:pPr marL="686170" lvl="1" indent="-457200">
              <a:spcAft>
                <a:spcPts val="1000"/>
              </a:spcAft>
              <a:buSzPct val="80000"/>
            </a:pPr>
            <a:r>
              <a:rPr lang="en-US" dirty="0">
                <a:latin typeface="Chalkboard SE" panose="03050602040202020205" pitchFamily="66" charset="77"/>
                <a:ea typeface="Calibri" charset="0"/>
                <a:cs typeface="Calibri" charset="0"/>
              </a:rPr>
              <a:t>Randomized </a:t>
            </a:r>
            <a:r>
              <a:rPr lang="en-US" dirty="0" err="1">
                <a:latin typeface="Chalkboard SE" panose="03050602040202020205" pitchFamily="66" charset="77"/>
                <a:ea typeface="Calibri" charset="0"/>
                <a:cs typeface="Calibri" charset="0"/>
              </a:rPr>
              <a:t>eigensolver</a:t>
            </a:r>
            <a:r>
              <a:rPr lang="en-US" dirty="0">
                <a:latin typeface="Chalkboard SE" panose="03050602040202020205" pitchFamily="66" charset="77"/>
                <a:ea typeface="Calibri" charset="0"/>
                <a:cs typeface="Calibri" charset="0"/>
              </a:rPr>
              <a:t> speeds up initial version by up to 50X</a:t>
            </a:r>
          </a:p>
          <a:p>
            <a:pPr marL="466725" indent="-457200">
              <a:spcAft>
                <a:spcPts val="1000"/>
              </a:spcAft>
              <a:buSzPct val="80000"/>
            </a:pPr>
            <a:r>
              <a:rPr lang="en-US" sz="2600" dirty="0">
                <a:latin typeface="Chalkboard SE" panose="03050602040202020205" pitchFamily="66" charset="77"/>
                <a:ea typeface="Calibri" charset="0"/>
                <a:cs typeface="Calibri" charset="0"/>
              </a:rPr>
              <a:t>Jet: Multilevel, </a:t>
            </a:r>
            <a:r>
              <a:rPr lang="en-US" sz="2600" dirty="0" err="1">
                <a:latin typeface="Chalkboard SE" panose="03050602040202020205" pitchFamily="66" charset="77"/>
                <a:ea typeface="Calibri" charset="0"/>
                <a:cs typeface="Calibri" charset="0"/>
              </a:rPr>
              <a:t>Kokkos</a:t>
            </a:r>
            <a:r>
              <a:rPr lang="en-US" sz="2600" dirty="0">
                <a:latin typeface="Chalkboard SE" panose="03050602040202020205" pitchFamily="66" charset="77"/>
                <a:ea typeface="Calibri" charset="0"/>
                <a:cs typeface="Calibri" charset="0"/>
              </a:rPr>
              <a:t>-based partitioner (CPU and GPU)</a:t>
            </a:r>
          </a:p>
          <a:p>
            <a:pPr marL="686170" lvl="1" indent="-457200">
              <a:spcAft>
                <a:spcPts val="1000"/>
              </a:spcAft>
              <a:buSzPct val="80000"/>
            </a:pPr>
            <a:r>
              <a:rPr lang="en-US" dirty="0">
                <a:latin typeface="Chalkboard SE" panose="03050602040202020205" pitchFamily="66" charset="77"/>
                <a:ea typeface="Calibri" charset="0"/>
                <a:cs typeface="Calibri" charset="0"/>
              </a:rPr>
              <a:t>High quality. Beats Metis by 6-10% in edge cuts. Coming soon.</a:t>
            </a:r>
          </a:p>
          <a:p>
            <a:pPr marL="686170" lvl="1" indent="-457200">
              <a:spcAft>
                <a:spcPts val="1000"/>
              </a:spcAft>
              <a:buSzPct val="80000"/>
            </a:pPr>
            <a:r>
              <a:rPr lang="en-US" dirty="0">
                <a:latin typeface="Chalkboard SE" panose="03050602040202020205" pitchFamily="66" charset="77"/>
                <a:ea typeface="Calibri" charset="0"/>
                <a:cs typeface="Calibri" charset="0"/>
              </a:rPr>
              <a:t>Currently limited to single GPU, multi-GPU in progress.</a:t>
            </a:r>
          </a:p>
          <a:p>
            <a:pPr marL="466725" indent="-457200">
              <a:spcAft>
                <a:spcPts val="1000"/>
              </a:spcAft>
              <a:buSzPct val="80000"/>
            </a:pPr>
            <a:endParaRPr lang="en-US" sz="2600" dirty="0">
              <a:latin typeface="Chalkboard SE" panose="03050602040202020205" pitchFamily="66" charset="77"/>
              <a:ea typeface="Calibri" charset="0"/>
              <a:cs typeface="Calibri" charset="0"/>
            </a:endParaRPr>
          </a:p>
          <a:p>
            <a:pPr marL="466725" indent="-457200">
              <a:spcAft>
                <a:spcPts val="1000"/>
              </a:spcAft>
              <a:buSzPct val="80000"/>
            </a:pPr>
            <a:endParaRPr lang="en-US" sz="2600" dirty="0">
              <a:latin typeface="Chalkboard SE" panose="03050602040202020205" pitchFamily="66" charset="77"/>
              <a:ea typeface="Calibri" charset="0"/>
              <a:cs typeface="Calibri" charset="0"/>
            </a:endParaRPr>
          </a:p>
          <a:p>
            <a:pPr marL="9525" indent="0">
              <a:spcAft>
                <a:spcPts val="1000"/>
              </a:spcAft>
              <a:buSzPct val="80000"/>
              <a:buNone/>
            </a:pPr>
            <a:endParaRPr lang="en-US" sz="2600" dirty="0">
              <a:latin typeface="Chalkboard SE" panose="03050602040202020205" pitchFamily="66" charset="77"/>
              <a:ea typeface="Calibri" charset="0"/>
              <a:cs typeface="Calibri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6ADE6-401B-6741-8631-204703DE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0" y="3835161"/>
            <a:ext cx="5246236" cy="2013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B9BA7-72AE-854C-9E2C-61F97C5371B2}"/>
              </a:ext>
            </a:extLst>
          </p:cNvPr>
          <p:cNvSpPr txBox="1"/>
          <p:nvPr/>
        </p:nvSpPr>
        <p:spPr>
          <a:xfrm>
            <a:off x="842791" y="5902443"/>
            <a:ext cx="874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Acer,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Boman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Glusa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Rajamanickam, “Sphynx: A Parallel Multi-GPU Partitioner for Distributed Memory”, Parallel Computing 106,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2757E-2CF2-3E42-B5C2-189D2D417A20}"/>
              </a:ext>
            </a:extLst>
          </p:cNvPr>
          <p:cNvSpPr txBox="1"/>
          <p:nvPr/>
        </p:nvSpPr>
        <p:spPr>
          <a:xfrm>
            <a:off x="582037" y="589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99279-7781-5445-8329-31BDAC1417A9}"/>
              </a:ext>
            </a:extLst>
          </p:cNvPr>
          <p:cNvSpPr txBox="1"/>
          <p:nvPr/>
        </p:nvSpPr>
        <p:spPr>
          <a:xfrm>
            <a:off x="834455" y="6281441"/>
            <a:ext cx="8741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Gilbert,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Madduri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Boman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Rajamanickam: “Jet: Multilevel Partitioning on GPUs”, SISC, to appear.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61DAF-7BF7-9F44-8C71-CEF10A1A2606}"/>
              </a:ext>
            </a:extLst>
          </p:cNvPr>
          <p:cNvSpPr txBox="1"/>
          <p:nvPr/>
        </p:nvSpPr>
        <p:spPr>
          <a:xfrm>
            <a:off x="573701" y="627856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6396F08-0FEB-3D4A-8A34-87D6EFC3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44" y="333500"/>
            <a:ext cx="7635557" cy="599061"/>
          </a:xfrm>
        </p:spPr>
        <p:txBody>
          <a:bodyPr/>
          <a:lstStyle/>
          <a:p>
            <a:r>
              <a:rPr lang="en-US" sz="3600" dirty="0">
                <a:latin typeface="Gill Sans" charset="0"/>
                <a:ea typeface="Gill Sans" charset="0"/>
                <a:cs typeface="Gill Sans" charset="0"/>
              </a:rPr>
              <a:t>Parallel partitioning in Zoltan2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B6CBF-8825-5C68-BBEB-B99365CD756D}"/>
              </a:ext>
            </a:extLst>
          </p:cNvPr>
          <p:cNvSpPr txBox="1"/>
          <p:nvPr/>
        </p:nvSpPr>
        <p:spPr>
          <a:xfrm>
            <a:off x="2170920" y="4262907"/>
            <a:ext cx="127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Sphynx example: k=4 parts</a:t>
            </a:r>
          </a:p>
        </p:txBody>
      </p:sp>
    </p:spTree>
    <p:extLst>
      <p:ext uri="{BB962C8B-B14F-4D97-AF65-F5344CB8AC3E}">
        <p14:creationId xmlns:p14="http://schemas.microsoft.com/office/powerpoint/2010/main" val="39683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9642-2BA8-1BE4-0B3F-20D22B0D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0"/>
            <a:ext cx="10515600" cy="1325563"/>
          </a:xfrm>
        </p:spPr>
        <p:txBody>
          <a:bodyPr/>
          <a:lstStyle/>
          <a:p>
            <a:r>
              <a:rPr lang="en-US" dirty="0"/>
              <a:t>Other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DD0C-599F-F430-348D-6A3DFDF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2200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PyTrilinos2 (new package)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</a:rPr>
              <a:t>A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uto-generation of Python interface using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PyBind11 and binder</a:t>
            </a:r>
          </a:p>
          <a:p>
            <a:pPr lvl="1"/>
            <a:r>
              <a:rPr lang="en-US" dirty="0"/>
              <a:t>See “Disc. and Analysis Update” at 11:45am today for an overview from K. </a:t>
            </a:r>
            <a:r>
              <a:rPr lang="en-US" dirty="0" err="1"/>
              <a:t>Liegeois</a:t>
            </a:r>
            <a:r>
              <a:rPr lang="en-US" dirty="0"/>
              <a:t>!</a:t>
            </a:r>
          </a:p>
          <a:p>
            <a:endParaRPr lang="en-US" sz="1300" dirty="0"/>
          </a:p>
          <a:p>
            <a:r>
              <a:rPr lang="en-US" dirty="0" err="1"/>
              <a:t>PyTrilinos</a:t>
            </a:r>
            <a:endParaRPr lang="en-US" dirty="0"/>
          </a:p>
          <a:p>
            <a:pPr lvl="1"/>
            <a:r>
              <a:rPr lang="en-US" dirty="0"/>
              <a:t>Plan to deprecate and remove original implementation based on SWIG wrappers (no timeline at this point)</a:t>
            </a:r>
          </a:p>
          <a:p>
            <a:endParaRPr lang="en-US" sz="1100" dirty="0"/>
          </a:p>
          <a:p>
            <a:r>
              <a:rPr lang="en-US" dirty="0" err="1"/>
              <a:t>RTOp</a:t>
            </a:r>
            <a:endParaRPr lang="en-US" dirty="0"/>
          </a:p>
          <a:p>
            <a:pPr lvl="1"/>
            <a:r>
              <a:rPr lang="en-US" dirty="0"/>
              <a:t>Maintenance mode</a:t>
            </a:r>
          </a:p>
          <a:p>
            <a:endParaRPr lang="en-US" sz="1100" dirty="0"/>
          </a:p>
          <a:p>
            <a:r>
              <a:rPr lang="en-US" dirty="0" err="1"/>
              <a:t>Thyra</a:t>
            </a:r>
            <a:endParaRPr lang="en-US" dirty="0"/>
          </a:p>
          <a:p>
            <a:pPr lvl="1"/>
            <a:r>
              <a:rPr lang="en-US" dirty="0"/>
              <a:t>Maintenance mode</a:t>
            </a:r>
          </a:p>
          <a:p>
            <a:endParaRPr lang="en-US" sz="1100" dirty="0"/>
          </a:p>
          <a:p>
            <a:r>
              <a:rPr lang="en-US" dirty="0" err="1"/>
              <a:t>Xpetra</a:t>
            </a:r>
            <a:endParaRPr lang="en-US" dirty="0"/>
          </a:p>
          <a:p>
            <a:pPr lvl="1"/>
            <a:r>
              <a:rPr lang="en-US" dirty="0"/>
              <a:t>Maintenance mode</a:t>
            </a:r>
          </a:p>
          <a:p>
            <a:pPr lvl="1"/>
            <a:r>
              <a:rPr lang="en-US" dirty="0"/>
              <a:t>Leadership: Is this a potential candidate for deprecation with </a:t>
            </a:r>
            <a:r>
              <a:rPr lang="en-US" dirty="0" err="1"/>
              <a:t>Epetra</a:t>
            </a:r>
            <a:r>
              <a:rPr lang="en-US" dirty="0"/>
              <a:t> removal?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7DE8-34A4-6192-6814-F6DD83FF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8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3D91-6408-AC33-844F-10338CE3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1325563"/>
          </a:xfrm>
        </p:spPr>
        <p:txBody>
          <a:bodyPr/>
          <a:lstStyle/>
          <a:p>
            <a:r>
              <a:rPr lang="en-US" dirty="0" err="1"/>
              <a:t>Kokkos</a:t>
            </a:r>
            <a:r>
              <a:rPr lang="en-US" dirty="0"/>
              <a:t> and </a:t>
            </a:r>
            <a:r>
              <a:rPr lang="en-US" dirty="0" err="1"/>
              <a:t>Kokkos</a:t>
            </a:r>
            <a:r>
              <a:rPr lang="en-US" dirty="0"/>
              <a:t>-Kernels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E586-E822-4466-4ED8-878BD0FC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POC: 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: Christian Trott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-Kernels: Siva Rajamanickam, Luc Berger-</a:t>
            </a:r>
            <a:r>
              <a:rPr lang="en-US" dirty="0" err="1"/>
              <a:t>Vergiat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Kokkos</a:t>
            </a:r>
            <a:r>
              <a:rPr lang="en-US" dirty="0"/>
              <a:t> drives C++ standards requirements</a:t>
            </a:r>
          </a:p>
          <a:p>
            <a:pPr lvl="1"/>
            <a:r>
              <a:rPr lang="en-US" dirty="0"/>
              <a:t>Current minimum is C++17</a:t>
            </a:r>
          </a:p>
          <a:p>
            <a:pPr lvl="1"/>
            <a:r>
              <a:rPr lang="en-US" dirty="0"/>
              <a:t>Require C++20 in mid-2025</a:t>
            </a:r>
          </a:p>
          <a:p>
            <a:pPr lvl="1"/>
            <a:endParaRPr lang="en-US" dirty="0"/>
          </a:p>
          <a:p>
            <a:r>
              <a:rPr lang="en-US" dirty="0"/>
              <a:t>Can now build </a:t>
            </a:r>
            <a:r>
              <a:rPr lang="en-US" dirty="0" err="1"/>
              <a:t>Trilinos</a:t>
            </a:r>
            <a:r>
              <a:rPr lang="en-US" dirty="0"/>
              <a:t> against an external install of </a:t>
            </a:r>
            <a:r>
              <a:rPr lang="en-US" dirty="0" err="1"/>
              <a:t>Kokkos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Trilinos</a:t>
            </a:r>
            <a:r>
              <a:rPr lang="en-US" dirty="0"/>
              <a:t> </a:t>
            </a:r>
            <a:r>
              <a:rPr lang="en-US" dirty="0" err="1"/>
              <a:t>Spack</a:t>
            </a:r>
            <a:r>
              <a:rPr lang="en-US" dirty="0"/>
              <a:t> builds do this by default (see Ross B. talk on Thursday)</a:t>
            </a:r>
          </a:p>
          <a:p>
            <a:endParaRPr lang="en-US" dirty="0"/>
          </a:p>
          <a:p>
            <a:r>
              <a:rPr lang="en-US" dirty="0"/>
              <a:t>Releases: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4.2 in November 2023</a:t>
            </a:r>
          </a:p>
          <a:p>
            <a:pPr lvl="2"/>
            <a:r>
              <a:rPr lang="en-US" dirty="0" err="1"/>
              <a:t>Kokkos</a:t>
            </a:r>
            <a:r>
              <a:rPr lang="en-US" dirty="0"/>
              <a:t> CHANGELOG: </a:t>
            </a:r>
            <a:r>
              <a:rPr lang="en-US" dirty="0">
                <a:hlinkClick r:id="rId2"/>
              </a:rPr>
              <a:t>https://github.com/kokkos/kokkos/issues/6197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A39C1-0ED1-780A-B269-CBBF728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5A25-2E54-0C78-DC59-CEC07D30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>
                <a:latin typeface="+mn-lt"/>
              </a:rPr>
              <a:t>FY24 </a:t>
            </a:r>
            <a:r>
              <a:rPr lang="en-US" cap="none" dirty="0" err="1">
                <a:latin typeface="+mn-lt"/>
              </a:rPr>
              <a:t>Kokkos</a:t>
            </a:r>
            <a:r>
              <a:rPr lang="en-US" cap="none" dirty="0">
                <a:latin typeface="+mn-lt"/>
              </a:rPr>
              <a:t>-Kernels Planned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0CCD-094E-8502-CF3F-B2F7C8E4B3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7764" y="1328927"/>
            <a:ext cx="5698236" cy="54181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Algortihms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Block-ILU(k) variant</a:t>
            </a:r>
          </a:p>
          <a:p>
            <a:pPr marL="726948" lvl="1" indent="-342900"/>
            <a:r>
              <a:rPr lang="en-US" dirty="0"/>
              <a:t>Fill based on block graph</a:t>
            </a:r>
          </a:p>
          <a:p>
            <a:pPr marL="726948" lvl="1" indent="-342900"/>
            <a:r>
              <a:rPr lang="en-US" dirty="0"/>
              <a:t>Integration with Ifpack2</a:t>
            </a:r>
          </a:p>
          <a:p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LAPACK select algorithms implementation (LU, SVD, QR)</a:t>
            </a:r>
          </a:p>
          <a:p>
            <a:pPr marL="726948" lvl="1" indent="-342900"/>
            <a:r>
              <a:rPr lang="en-US" dirty="0"/>
              <a:t>Add new library component</a:t>
            </a:r>
          </a:p>
          <a:p>
            <a:pPr marL="726948" lvl="1" indent="-342900"/>
            <a:r>
              <a:rPr lang="en-US" dirty="0"/>
              <a:t>Include </a:t>
            </a:r>
            <a:r>
              <a:rPr lang="en-US" dirty="0" err="1"/>
              <a:t>cuSOLVER</a:t>
            </a:r>
            <a:r>
              <a:rPr lang="en-US" dirty="0"/>
              <a:t>, </a:t>
            </a:r>
            <a:r>
              <a:rPr lang="en-US" dirty="0" err="1"/>
              <a:t>rocSOLVER</a:t>
            </a:r>
            <a:r>
              <a:rPr lang="en-US" dirty="0"/>
              <a:t>, MKL and Magma TPLs</a:t>
            </a:r>
          </a:p>
          <a:p>
            <a:pPr marL="342900" indent="-342900"/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BDF features: </a:t>
            </a:r>
          </a:p>
          <a:p>
            <a:pPr marL="726948" lvl="1" indent="-342900"/>
            <a:r>
              <a:rPr lang="en-US" dirty="0"/>
              <a:t>Numerical differentiation Jacobian </a:t>
            </a:r>
          </a:p>
          <a:p>
            <a:pPr marL="726948" lvl="1" indent="-342900"/>
            <a:r>
              <a:rPr lang="en-US" dirty="0"/>
              <a:t>Backtracking line search</a:t>
            </a:r>
          </a:p>
          <a:p>
            <a:pPr marL="342900" indent="-342900"/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Batched ODE solvers</a:t>
            </a:r>
          </a:p>
          <a:p>
            <a:pPr marL="726948" lvl="1" indent="-342900"/>
            <a:r>
              <a:rPr lang="en-US" dirty="0"/>
              <a:t>Reduce branch divergence on GPU</a:t>
            </a:r>
          </a:p>
          <a:p>
            <a:pPr marL="726948" lvl="1" indent="-342900"/>
            <a:r>
              <a:rPr lang="en-US" dirty="0"/>
              <a:t>Promote vectorization on CPU</a:t>
            </a:r>
          </a:p>
          <a:p>
            <a:pPr marL="726948" lvl="1" indent="-342900"/>
            <a:r>
              <a:rPr lang="en-US" dirty="0"/>
              <a:t>Potentially complicated for BDF, easier for RK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7B9E7-F155-962C-9E21-264C1F197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B2C342-917D-F1B1-BAD4-8860B194C10C}"/>
              </a:ext>
            </a:extLst>
          </p:cNvPr>
          <p:cNvSpPr txBox="1">
            <a:spLocks/>
          </p:cNvSpPr>
          <p:nvPr/>
        </p:nvSpPr>
        <p:spPr>
          <a:xfrm>
            <a:off x="6338655" y="1326206"/>
            <a:ext cx="5551991" cy="3085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Library</a:t>
            </a:r>
          </a:p>
          <a:p>
            <a:pPr marL="342900" indent="-342900"/>
            <a:r>
              <a:rPr lang="en-US" dirty="0"/>
              <a:t>SYCL backend: improve support and performance once Aurora comes online</a:t>
            </a:r>
          </a:p>
          <a:p>
            <a:endParaRPr lang="en-US" sz="1100" dirty="0"/>
          </a:p>
          <a:p>
            <a:pPr marL="342900" indent="-342900"/>
            <a:r>
              <a:rPr lang="en-US" dirty="0"/>
              <a:t>Improve integration with </a:t>
            </a:r>
            <a:r>
              <a:rPr lang="en-US" dirty="0" err="1"/>
              <a:t>Trilinos</a:t>
            </a:r>
            <a:r>
              <a:rPr lang="en-US" dirty="0"/>
              <a:t> and </a:t>
            </a:r>
            <a:r>
              <a:rPr lang="en-US" dirty="0" err="1"/>
              <a:t>PETSc</a:t>
            </a:r>
            <a:endParaRPr lang="en-US" dirty="0"/>
          </a:p>
          <a:p>
            <a:endParaRPr lang="en-US" sz="1000" dirty="0"/>
          </a:p>
          <a:p>
            <a:pPr marL="342900" indent="-342900"/>
            <a:r>
              <a:rPr lang="en-US" dirty="0"/>
              <a:t>Establish automated performance testing</a:t>
            </a:r>
          </a:p>
          <a:p>
            <a:endParaRPr lang="en-US" sz="1000" dirty="0"/>
          </a:p>
          <a:p>
            <a:pPr marL="342900" indent="-342900"/>
            <a:r>
              <a:rPr lang="en-US" dirty="0"/>
              <a:t>Improve interface to enable auto-tunning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11025</TotalTime>
  <Words>1156</Words>
  <Application>Microsoft Macintosh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Chalkboard SE</vt:lpstr>
      <vt:lpstr>Garamond</vt:lpstr>
      <vt:lpstr>Gill Sans</vt:lpstr>
      <vt:lpstr>Open Sans SemiBold</vt:lpstr>
      <vt:lpstr>Office Theme</vt:lpstr>
      <vt:lpstr>Trilinos Core Product Area Update</vt:lpstr>
      <vt:lpstr>Trilinos Core Product Area</vt:lpstr>
      <vt:lpstr>Teuchos</vt:lpstr>
      <vt:lpstr>Tpetra</vt:lpstr>
      <vt:lpstr>Epetra Deprecation Plan</vt:lpstr>
      <vt:lpstr>Parallel partitioning in Zoltan2 </vt:lpstr>
      <vt:lpstr>Other Packages</vt:lpstr>
      <vt:lpstr>Kokkos and Kokkos-Kernels</vt:lpstr>
      <vt:lpstr>FY24 Kokkos-Kernels Planned Work</vt:lpstr>
      <vt:lpstr>SEACAS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Pawlowski, Roger P.</cp:lastModifiedBy>
  <cp:revision>578</cp:revision>
  <cp:lastPrinted>2021-07-23T21:42:00Z</cp:lastPrinted>
  <dcterms:created xsi:type="dcterms:W3CDTF">2017-10-14T01:15:26Z</dcterms:created>
  <dcterms:modified xsi:type="dcterms:W3CDTF">2023-10-31T13:38:02Z</dcterms:modified>
</cp:coreProperties>
</file>