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8288000" cy="10287000"/>
  <p:notesSz cx="6858000" cy="9144000"/>
  <p:embeddedFontLst>
    <p:embeddedFont>
      <p:font typeface="Alata" charset="1" panose="00000500000000000000"/>
      <p:regular r:id="rId17"/>
    </p:embeddedFont>
    <p:embeddedFont>
      <p:font typeface="Glacial Indifference" charset="1" panose="00000000000000000000"/>
      <p:regular r:id="rId18"/>
    </p:embeddedFont>
    <p:embeddedFont>
      <p:font typeface="Canva Sans Bold" charset="1" panose="020B0803030501040103"/>
      <p:regular r:id="rId19"/>
    </p:embeddedFont>
    <p:embeddedFont>
      <p:font typeface="Canva Sans" charset="1" panose="020B0503030501040103"/>
      <p:regular r:id="rId20"/>
    </p:embeddedFont>
    <p:embeddedFont>
      <p:font typeface="Glacial Indifference Italics" charset="1" panose="00000000000000000000"/>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2.jpeg" Type="http://schemas.openxmlformats.org/officeDocument/2006/relationships/image"/><Relationship Id="rId3" Target="../media/image33.png" Type="http://schemas.openxmlformats.org/officeDocument/2006/relationships/image"/><Relationship Id="rId4" Target="../media/image34.svg" Type="http://schemas.openxmlformats.org/officeDocument/2006/relationships/image"/><Relationship Id="rId5" Target="../media/image8.jpe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35.png" Type="http://schemas.openxmlformats.org/officeDocument/2006/relationships/image"/><Relationship Id="rId4" Target="../media/image36.svg" Type="http://schemas.openxmlformats.org/officeDocument/2006/relationships/image"/><Relationship Id="rId5" Target="../media/image37.png" Type="http://schemas.openxmlformats.org/officeDocument/2006/relationships/image"/><Relationship Id="rId6" Target="../media/image38.svg" Type="http://schemas.openxmlformats.org/officeDocument/2006/relationships/image"/><Relationship Id="rId7" Target="../media/image39.png" Type="http://schemas.openxmlformats.org/officeDocument/2006/relationships/image"/><Relationship Id="rId8" Target="../media/image40.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8.jpeg" Type="http://schemas.openxmlformats.org/officeDocument/2006/relationships/image"/><Relationship Id="rId5" Target="../media/image9.png" Type="http://schemas.openxmlformats.org/officeDocument/2006/relationships/image"/><Relationship Id="rId6" Target="../media/image10.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jpeg" Type="http://schemas.openxmlformats.org/officeDocument/2006/relationships/image"/><Relationship Id="rId3" Target="../media/image14.jpeg" Type="http://schemas.openxmlformats.org/officeDocument/2006/relationships/image"/><Relationship Id="rId4" Target="../media/image15.jpeg" Type="http://schemas.openxmlformats.org/officeDocument/2006/relationships/image"/><Relationship Id="rId5" Target="../media/image16.jpeg" Type="http://schemas.openxmlformats.org/officeDocument/2006/relationships/image"/><Relationship Id="rId6" Target="../media/image17.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svg" Type="http://schemas.openxmlformats.org/officeDocument/2006/relationships/image"/><Relationship Id="rId4" Target="../media/image20.jpeg" Type="http://schemas.openxmlformats.org/officeDocument/2006/relationships/image"/><Relationship Id="rId5" Target="../media/image8.jpeg" Type="http://schemas.openxmlformats.org/officeDocument/2006/relationships/image"/><Relationship Id="rId6" Target="../media/image16.jpe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6.jpeg" Type="http://schemas.openxmlformats.org/officeDocument/2006/relationships/image"/><Relationship Id="rId2" Target="../media/image21.png" Type="http://schemas.openxmlformats.org/officeDocument/2006/relationships/image"/><Relationship Id="rId3" Target="../media/image22.png" Type="http://schemas.openxmlformats.org/officeDocument/2006/relationships/image"/><Relationship Id="rId4" Target="../media/image23.svg" Type="http://schemas.openxmlformats.org/officeDocument/2006/relationships/image"/><Relationship Id="rId5" Target="../media/image3.png" Type="http://schemas.openxmlformats.org/officeDocument/2006/relationships/image"/><Relationship Id="rId6" Target="../media/image24.png" Type="http://schemas.openxmlformats.org/officeDocument/2006/relationships/image"/><Relationship Id="rId7" Target="../media/image25.svg" Type="http://schemas.openxmlformats.org/officeDocument/2006/relationships/image"/><Relationship Id="rId8" Target="../media/image6.png" Type="http://schemas.openxmlformats.org/officeDocument/2006/relationships/image"/><Relationship Id="rId9" Target="../media/image7.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7.png" Type="http://schemas.openxmlformats.org/officeDocument/2006/relationships/image"/><Relationship Id="rId3" Target="../media/image28.jpeg" Type="http://schemas.openxmlformats.org/officeDocument/2006/relationships/image"/><Relationship Id="rId4" Target="../media/image29.jpe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0.png" Type="http://schemas.openxmlformats.org/officeDocument/2006/relationships/image"/><Relationship Id="rId3" Target="../media/image31.svg" Type="http://schemas.openxmlformats.org/officeDocument/2006/relationships/image"/><Relationship Id="rId4" Target="../media/image13.jpeg" Type="http://schemas.openxmlformats.org/officeDocument/2006/relationships/image"/><Relationship Id="rId5" Target="../media/image6.png" Type="http://schemas.openxmlformats.org/officeDocument/2006/relationships/image"/><Relationship Id="rId6" Target="../media/image7.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22211E"/>
        </a:solidFill>
      </p:bgPr>
    </p:bg>
    <p:spTree>
      <p:nvGrpSpPr>
        <p:cNvPr id="1" name=""/>
        <p:cNvGrpSpPr/>
        <p:nvPr/>
      </p:nvGrpSpPr>
      <p:grpSpPr>
        <a:xfrm>
          <a:off x="0" y="0"/>
          <a:ext cx="0" cy="0"/>
          <a:chOff x="0" y="0"/>
          <a:chExt cx="0" cy="0"/>
        </a:xfrm>
      </p:grpSpPr>
      <p:sp>
        <p:nvSpPr>
          <p:cNvPr name="Freeform 2" id="2"/>
          <p:cNvSpPr/>
          <p:nvPr/>
        </p:nvSpPr>
        <p:spPr>
          <a:xfrm flipH="false" flipV="false" rot="0">
            <a:off x="-2309225" y="-1775205"/>
            <a:ext cx="14034670" cy="4771788"/>
          </a:xfrm>
          <a:custGeom>
            <a:avLst/>
            <a:gdLst/>
            <a:ahLst/>
            <a:cxnLst/>
            <a:rect r="r" b="b" t="t" l="l"/>
            <a:pathLst>
              <a:path h="4771788" w="14034670">
                <a:moveTo>
                  <a:pt x="0" y="0"/>
                </a:moveTo>
                <a:lnTo>
                  <a:pt x="14034670" y="0"/>
                </a:lnTo>
                <a:lnTo>
                  <a:pt x="14034670" y="4771788"/>
                </a:lnTo>
                <a:lnTo>
                  <a:pt x="0" y="4771788"/>
                </a:lnTo>
                <a:lnTo>
                  <a:pt x="0" y="0"/>
                </a:lnTo>
                <a:close/>
              </a:path>
            </a:pathLst>
          </a:custGeom>
          <a:blipFill>
            <a:blip r:embed="rId2">
              <a:alphaModFix amt="18999"/>
              <a:extLst>
                <a:ext uri="{96DAC541-7B7A-43D3-8B79-37D633B846F1}">
                  <asvg:svgBlip xmlns:asvg="http://schemas.microsoft.com/office/drawing/2016/SVG/main" r:embed="rId3"/>
                </a:ext>
              </a:extLst>
            </a:blip>
            <a:stretch>
              <a:fillRect l="0" t="0" r="0" b="0"/>
            </a:stretch>
          </a:blipFill>
          <a:ln cap="sq">
            <a:noFill/>
            <a:prstDash val="solid"/>
            <a:miter/>
          </a:ln>
        </p:spPr>
      </p:sp>
      <p:grpSp>
        <p:nvGrpSpPr>
          <p:cNvPr name="Group 3" id="3"/>
          <p:cNvGrpSpPr/>
          <p:nvPr/>
        </p:nvGrpSpPr>
        <p:grpSpPr>
          <a:xfrm rot="0">
            <a:off x="1149705" y="3368058"/>
            <a:ext cx="47625" cy="3802747"/>
            <a:chOff x="0" y="0"/>
            <a:chExt cx="12543" cy="1001547"/>
          </a:xfrm>
        </p:grpSpPr>
        <p:sp>
          <p:nvSpPr>
            <p:cNvPr name="Freeform 4" id="4"/>
            <p:cNvSpPr/>
            <p:nvPr/>
          </p:nvSpPr>
          <p:spPr>
            <a:xfrm flipH="false" flipV="false" rot="0">
              <a:off x="0" y="0"/>
              <a:ext cx="12543" cy="1001547"/>
            </a:xfrm>
            <a:custGeom>
              <a:avLst/>
              <a:gdLst/>
              <a:ahLst/>
              <a:cxnLst/>
              <a:rect r="r" b="b" t="t" l="l"/>
              <a:pathLst>
                <a:path h="1001547" w="12543">
                  <a:moveTo>
                    <a:pt x="0" y="0"/>
                  </a:moveTo>
                  <a:lnTo>
                    <a:pt x="12543" y="0"/>
                  </a:lnTo>
                  <a:lnTo>
                    <a:pt x="12543" y="1001547"/>
                  </a:lnTo>
                  <a:lnTo>
                    <a:pt x="0" y="1001547"/>
                  </a:lnTo>
                  <a:close/>
                </a:path>
              </a:pathLst>
            </a:custGeom>
            <a:solidFill>
              <a:srgbClr val="499EB8"/>
            </a:solidFill>
          </p:spPr>
        </p:sp>
        <p:sp>
          <p:nvSpPr>
            <p:cNvPr name="TextBox 5" id="5"/>
            <p:cNvSpPr txBox="true"/>
            <p:nvPr/>
          </p:nvSpPr>
          <p:spPr>
            <a:xfrm>
              <a:off x="0" y="-38100"/>
              <a:ext cx="12543" cy="1039647"/>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false" flipV="false" rot="0">
            <a:off x="8370429" y="0"/>
            <a:ext cx="9917571" cy="10287000"/>
          </a:xfrm>
          <a:custGeom>
            <a:avLst/>
            <a:gdLst/>
            <a:ahLst/>
            <a:cxnLst/>
            <a:rect r="r" b="b" t="t" l="l"/>
            <a:pathLst>
              <a:path h="10287000" w="9917571">
                <a:moveTo>
                  <a:pt x="0" y="0"/>
                </a:moveTo>
                <a:lnTo>
                  <a:pt x="9917571" y="0"/>
                </a:lnTo>
                <a:lnTo>
                  <a:pt x="9917571" y="10287000"/>
                </a:lnTo>
                <a:lnTo>
                  <a:pt x="0" y="10287000"/>
                </a:lnTo>
                <a:lnTo>
                  <a:pt x="0" y="0"/>
                </a:lnTo>
                <a:close/>
              </a:path>
            </a:pathLst>
          </a:custGeom>
          <a:blipFill>
            <a:blip r:embed="rId4"/>
            <a:stretch>
              <a:fillRect l="-35518" t="0" r="-35518" b="0"/>
            </a:stretch>
          </a:blipFill>
        </p:spPr>
      </p:sp>
      <p:sp>
        <p:nvSpPr>
          <p:cNvPr name="Freeform 7" id="7"/>
          <p:cNvSpPr/>
          <p:nvPr/>
        </p:nvSpPr>
        <p:spPr>
          <a:xfrm flipH="false" flipV="false" rot="0">
            <a:off x="195270" y="939072"/>
            <a:ext cx="2442131" cy="1372168"/>
          </a:xfrm>
          <a:custGeom>
            <a:avLst/>
            <a:gdLst/>
            <a:ahLst/>
            <a:cxnLst/>
            <a:rect r="r" b="b" t="t" l="l"/>
            <a:pathLst>
              <a:path h="1372168" w="2442131">
                <a:moveTo>
                  <a:pt x="0" y="0"/>
                </a:moveTo>
                <a:lnTo>
                  <a:pt x="2442132" y="0"/>
                </a:lnTo>
                <a:lnTo>
                  <a:pt x="2442132" y="1372168"/>
                </a:lnTo>
                <a:lnTo>
                  <a:pt x="0" y="1372168"/>
                </a:lnTo>
                <a:lnTo>
                  <a:pt x="0" y="0"/>
                </a:lnTo>
                <a:close/>
              </a:path>
            </a:pathLst>
          </a:custGeom>
          <a:blipFill>
            <a:blip r:embed="rId5"/>
            <a:stretch>
              <a:fillRect l="0" t="0" r="0" b="0"/>
            </a:stretch>
          </a:blipFill>
        </p:spPr>
      </p:sp>
      <p:sp>
        <p:nvSpPr>
          <p:cNvPr name="TextBox 8" id="8"/>
          <p:cNvSpPr txBox="true"/>
          <p:nvPr/>
        </p:nvSpPr>
        <p:spPr>
          <a:xfrm rot="0">
            <a:off x="1416336" y="3244233"/>
            <a:ext cx="8569609" cy="3574952"/>
          </a:xfrm>
          <a:prstGeom prst="rect">
            <a:avLst/>
          </a:prstGeom>
        </p:spPr>
        <p:txBody>
          <a:bodyPr anchor="t" rtlCol="false" tIns="0" lIns="0" bIns="0" rIns="0">
            <a:spAutoFit/>
          </a:bodyPr>
          <a:lstStyle/>
          <a:p>
            <a:pPr algn="l" marL="0" indent="0" lvl="0">
              <a:lnSpc>
                <a:spcPts val="9549"/>
              </a:lnSpc>
              <a:spcBef>
                <a:spcPct val="0"/>
              </a:spcBef>
            </a:pPr>
            <a:r>
              <a:rPr lang="en-US" sz="6821" spc="736">
                <a:solidFill>
                  <a:srgbClr val="FFFFFF"/>
                </a:solidFill>
                <a:latin typeface="Alata"/>
                <a:ea typeface="Alata"/>
                <a:cs typeface="Alata"/>
                <a:sym typeface="Alata"/>
              </a:rPr>
              <a:t>JARVIS-THE VIRTUAL ASSISTANT </a:t>
            </a:r>
          </a:p>
        </p:txBody>
      </p:sp>
      <p:sp>
        <p:nvSpPr>
          <p:cNvPr name="TextBox 9" id="9"/>
          <p:cNvSpPr txBox="true"/>
          <p:nvPr/>
        </p:nvSpPr>
        <p:spPr>
          <a:xfrm rot="0">
            <a:off x="2230364" y="1653731"/>
            <a:ext cx="2174166" cy="350796"/>
          </a:xfrm>
          <a:prstGeom prst="rect">
            <a:avLst/>
          </a:prstGeom>
        </p:spPr>
        <p:txBody>
          <a:bodyPr anchor="t" rtlCol="false" tIns="0" lIns="0" bIns="0" rIns="0">
            <a:spAutoFit/>
          </a:bodyPr>
          <a:lstStyle/>
          <a:p>
            <a:pPr algn="l" marL="0" indent="0" lvl="0">
              <a:lnSpc>
                <a:spcPts val="2708"/>
              </a:lnSpc>
            </a:pPr>
            <a:r>
              <a:rPr lang="en-US" sz="2531" spc="179">
                <a:solidFill>
                  <a:srgbClr val="FFFFFF"/>
                </a:solidFill>
                <a:latin typeface="Glacial Indifference"/>
                <a:ea typeface="Glacial Indifference"/>
                <a:cs typeface="Glacial Indifference"/>
                <a:sym typeface="Glacial Indifference"/>
              </a:rPr>
              <a:t>Alan</a:t>
            </a:r>
          </a:p>
        </p:txBody>
      </p:sp>
      <p:sp>
        <p:nvSpPr>
          <p:cNvPr name="TextBox 10" id="10"/>
          <p:cNvSpPr txBox="true"/>
          <p:nvPr/>
        </p:nvSpPr>
        <p:spPr>
          <a:xfrm rot="0">
            <a:off x="4708110" y="7447280"/>
            <a:ext cx="4435890" cy="1811020"/>
          </a:xfrm>
          <a:prstGeom prst="rect">
            <a:avLst/>
          </a:prstGeom>
        </p:spPr>
        <p:txBody>
          <a:bodyPr anchor="t" rtlCol="false" tIns="0" lIns="0" bIns="0" rIns="0">
            <a:spAutoFit/>
          </a:bodyPr>
          <a:lstStyle/>
          <a:p>
            <a:pPr algn="ctr">
              <a:lnSpc>
                <a:spcPts val="7279"/>
              </a:lnSpc>
            </a:pPr>
            <a:r>
              <a:rPr lang="en-US" sz="5199">
                <a:solidFill>
                  <a:srgbClr val="FFFFFF"/>
                </a:solidFill>
                <a:latin typeface="Canva Sans Bold"/>
                <a:ea typeface="Canva Sans Bold"/>
                <a:cs typeface="Canva Sans Bold"/>
                <a:sym typeface="Canva Sans Bold"/>
              </a:rPr>
              <a:t>Presented by </a:t>
            </a:r>
          </a:p>
          <a:p>
            <a:pPr algn="ctr">
              <a:lnSpc>
                <a:spcPts val="7279"/>
              </a:lnSpc>
            </a:pPr>
            <a:r>
              <a:rPr lang="en-US" sz="5199">
                <a:solidFill>
                  <a:srgbClr val="FFFFFF"/>
                </a:solidFill>
                <a:latin typeface="Canva Sans Bold"/>
                <a:ea typeface="Canva Sans Bold"/>
                <a:cs typeface="Canva Sans Bold"/>
                <a:sym typeface="Canva Sans Bold"/>
              </a:rPr>
              <a:t>Vijayan.N</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60" t="0" r="-60" b="0"/>
            </a:stretch>
          </a:blipFill>
        </p:spPr>
      </p:sp>
      <p:grpSp>
        <p:nvGrpSpPr>
          <p:cNvPr name="Group 3" id="3"/>
          <p:cNvGrpSpPr/>
          <p:nvPr/>
        </p:nvGrpSpPr>
        <p:grpSpPr>
          <a:xfrm rot="0">
            <a:off x="2075248" y="2613705"/>
            <a:ext cx="90508" cy="1649490"/>
            <a:chOff x="0" y="0"/>
            <a:chExt cx="23837" cy="434434"/>
          </a:xfrm>
        </p:grpSpPr>
        <p:sp>
          <p:nvSpPr>
            <p:cNvPr name="Freeform 4" id="4"/>
            <p:cNvSpPr/>
            <p:nvPr/>
          </p:nvSpPr>
          <p:spPr>
            <a:xfrm flipH="false" flipV="false" rot="0">
              <a:off x="0" y="0"/>
              <a:ext cx="23837" cy="434434"/>
            </a:xfrm>
            <a:custGeom>
              <a:avLst/>
              <a:gdLst/>
              <a:ahLst/>
              <a:cxnLst/>
              <a:rect r="r" b="b" t="t" l="l"/>
              <a:pathLst>
                <a:path h="434434" w="23837">
                  <a:moveTo>
                    <a:pt x="0" y="0"/>
                  </a:moveTo>
                  <a:lnTo>
                    <a:pt x="23837" y="0"/>
                  </a:lnTo>
                  <a:lnTo>
                    <a:pt x="23837" y="434434"/>
                  </a:lnTo>
                  <a:lnTo>
                    <a:pt x="0" y="434434"/>
                  </a:lnTo>
                  <a:close/>
                </a:path>
              </a:pathLst>
            </a:custGeom>
            <a:solidFill>
              <a:srgbClr val="F2F4F5"/>
            </a:solidFill>
          </p:spPr>
        </p:sp>
        <p:sp>
          <p:nvSpPr>
            <p:cNvPr name="TextBox 5" id="5"/>
            <p:cNvSpPr txBox="true"/>
            <p:nvPr/>
          </p:nvSpPr>
          <p:spPr>
            <a:xfrm>
              <a:off x="0" y="-38100"/>
              <a:ext cx="23837" cy="472534"/>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2075248" y="4572018"/>
            <a:ext cx="90508" cy="1649490"/>
            <a:chOff x="0" y="0"/>
            <a:chExt cx="23837" cy="434434"/>
          </a:xfrm>
        </p:grpSpPr>
        <p:sp>
          <p:nvSpPr>
            <p:cNvPr name="Freeform 7" id="7"/>
            <p:cNvSpPr/>
            <p:nvPr/>
          </p:nvSpPr>
          <p:spPr>
            <a:xfrm flipH="false" flipV="false" rot="0">
              <a:off x="0" y="0"/>
              <a:ext cx="23837" cy="434434"/>
            </a:xfrm>
            <a:custGeom>
              <a:avLst/>
              <a:gdLst/>
              <a:ahLst/>
              <a:cxnLst/>
              <a:rect r="r" b="b" t="t" l="l"/>
              <a:pathLst>
                <a:path h="434434" w="23837">
                  <a:moveTo>
                    <a:pt x="0" y="0"/>
                  </a:moveTo>
                  <a:lnTo>
                    <a:pt x="23837" y="0"/>
                  </a:lnTo>
                  <a:lnTo>
                    <a:pt x="23837" y="434434"/>
                  </a:lnTo>
                  <a:lnTo>
                    <a:pt x="0" y="434434"/>
                  </a:lnTo>
                  <a:close/>
                </a:path>
              </a:pathLst>
            </a:custGeom>
            <a:solidFill>
              <a:srgbClr val="F2F4F5"/>
            </a:solidFill>
          </p:spPr>
        </p:sp>
        <p:sp>
          <p:nvSpPr>
            <p:cNvPr name="TextBox 8" id="8"/>
            <p:cNvSpPr txBox="true"/>
            <p:nvPr/>
          </p:nvSpPr>
          <p:spPr>
            <a:xfrm>
              <a:off x="0" y="-38100"/>
              <a:ext cx="23837" cy="472534"/>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2075248" y="6526308"/>
            <a:ext cx="90508" cy="1649490"/>
            <a:chOff x="0" y="0"/>
            <a:chExt cx="23837" cy="434434"/>
          </a:xfrm>
        </p:grpSpPr>
        <p:sp>
          <p:nvSpPr>
            <p:cNvPr name="Freeform 10" id="10"/>
            <p:cNvSpPr/>
            <p:nvPr/>
          </p:nvSpPr>
          <p:spPr>
            <a:xfrm flipH="false" flipV="false" rot="0">
              <a:off x="0" y="0"/>
              <a:ext cx="23837" cy="434434"/>
            </a:xfrm>
            <a:custGeom>
              <a:avLst/>
              <a:gdLst/>
              <a:ahLst/>
              <a:cxnLst/>
              <a:rect r="r" b="b" t="t" l="l"/>
              <a:pathLst>
                <a:path h="434434" w="23837">
                  <a:moveTo>
                    <a:pt x="0" y="0"/>
                  </a:moveTo>
                  <a:lnTo>
                    <a:pt x="23837" y="0"/>
                  </a:lnTo>
                  <a:lnTo>
                    <a:pt x="23837" y="434434"/>
                  </a:lnTo>
                  <a:lnTo>
                    <a:pt x="0" y="434434"/>
                  </a:lnTo>
                  <a:close/>
                </a:path>
              </a:pathLst>
            </a:custGeom>
            <a:solidFill>
              <a:srgbClr val="F2F4F5"/>
            </a:solidFill>
          </p:spPr>
        </p:sp>
        <p:sp>
          <p:nvSpPr>
            <p:cNvPr name="TextBox 11" id="11"/>
            <p:cNvSpPr txBox="true"/>
            <p:nvPr/>
          </p:nvSpPr>
          <p:spPr>
            <a:xfrm>
              <a:off x="0" y="-38100"/>
              <a:ext cx="23837" cy="472534"/>
            </a:xfrm>
            <a:prstGeom prst="rect">
              <a:avLst/>
            </a:prstGeom>
          </p:spPr>
          <p:txBody>
            <a:bodyPr anchor="ctr" rtlCol="false" tIns="50800" lIns="50800" bIns="50800" rIns="50800"/>
            <a:lstStyle/>
            <a:p>
              <a:pPr algn="ctr">
                <a:lnSpc>
                  <a:spcPts val="2659"/>
                </a:lnSpc>
              </a:pPr>
            </a:p>
          </p:txBody>
        </p:sp>
      </p:grpSp>
      <p:sp>
        <p:nvSpPr>
          <p:cNvPr name="Freeform 12" id="12"/>
          <p:cNvSpPr/>
          <p:nvPr/>
        </p:nvSpPr>
        <p:spPr>
          <a:xfrm flipH="false" flipV="false" rot="-5400000">
            <a:off x="4508581" y="-576860"/>
            <a:ext cx="6544563" cy="3211121"/>
          </a:xfrm>
          <a:custGeom>
            <a:avLst/>
            <a:gdLst/>
            <a:ahLst/>
            <a:cxnLst/>
            <a:rect r="r" b="b" t="t" l="l"/>
            <a:pathLst>
              <a:path h="3211121" w="6544563">
                <a:moveTo>
                  <a:pt x="0" y="0"/>
                </a:moveTo>
                <a:lnTo>
                  <a:pt x="6544563" y="0"/>
                </a:lnTo>
                <a:lnTo>
                  <a:pt x="6544563" y="3211120"/>
                </a:lnTo>
                <a:lnTo>
                  <a:pt x="0" y="3211120"/>
                </a:lnTo>
                <a:lnTo>
                  <a:pt x="0" y="0"/>
                </a:lnTo>
                <a:close/>
              </a:path>
            </a:pathLst>
          </a:custGeom>
          <a:blipFill>
            <a:blip r:embed="rId3">
              <a:alphaModFix amt="19999"/>
              <a:extLst>
                <a:ext uri="{96DAC541-7B7A-43D3-8B79-37D633B846F1}">
                  <asvg:svgBlip xmlns:asvg="http://schemas.microsoft.com/office/drawing/2016/SVG/main" r:embed="rId4"/>
                </a:ext>
              </a:extLst>
            </a:blip>
            <a:stretch>
              <a:fillRect l="0" t="0" r="0" b="-101516"/>
            </a:stretch>
          </a:blipFill>
          <a:ln cap="sq">
            <a:noFill/>
            <a:prstDash val="solid"/>
            <a:miter/>
          </a:ln>
        </p:spPr>
      </p:sp>
      <p:grpSp>
        <p:nvGrpSpPr>
          <p:cNvPr name="Group 13" id="13"/>
          <p:cNvGrpSpPr/>
          <p:nvPr/>
        </p:nvGrpSpPr>
        <p:grpSpPr>
          <a:xfrm rot="0">
            <a:off x="12757685" y="0"/>
            <a:ext cx="5864468" cy="10287000"/>
            <a:chOff x="0" y="0"/>
            <a:chExt cx="1544551" cy="2709333"/>
          </a:xfrm>
        </p:grpSpPr>
        <p:sp>
          <p:nvSpPr>
            <p:cNvPr name="Freeform 14" id="14"/>
            <p:cNvSpPr/>
            <p:nvPr/>
          </p:nvSpPr>
          <p:spPr>
            <a:xfrm flipH="false" flipV="false" rot="0">
              <a:off x="0" y="0"/>
              <a:ext cx="1544551" cy="2709333"/>
            </a:xfrm>
            <a:custGeom>
              <a:avLst/>
              <a:gdLst/>
              <a:ahLst/>
              <a:cxnLst/>
              <a:rect r="r" b="b" t="t" l="l"/>
              <a:pathLst>
                <a:path h="2709333" w="1544551">
                  <a:moveTo>
                    <a:pt x="0" y="0"/>
                  </a:moveTo>
                  <a:lnTo>
                    <a:pt x="1544551" y="0"/>
                  </a:lnTo>
                  <a:lnTo>
                    <a:pt x="1544551" y="2709333"/>
                  </a:lnTo>
                  <a:lnTo>
                    <a:pt x="0" y="2709333"/>
                  </a:lnTo>
                  <a:close/>
                </a:path>
              </a:pathLst>
            </a:custGeom>
            <a:solidFill>
              <a:srgbClr val="191919"/>
            </a:solidFill>
          </p:spPr>
        </p:sp>
        <p:sp>
          <p:nvSpPr>
            <p:cNvPr name="TextBox 15" id="15"/>
            <p:cNvSpPr txBox="true"/>
            <p:nvPr/>
          </p:nvSpPr>
          <p:spPr>
            <a:xfrm>
              <a:off x="0" y="-38100"/>
              <a:ext cx="1544551" cy="2747433"/>
            </a:xfrm>
            <a:prstGeom prst="rect">
              <a:avLst/>
            </a:prstGeom>
          </p:spPr>
          <p:txBody>
            <a:bodyPr anchor="ctr" rtlCol="false" tIns="50800" lIns="50800" bIns="50800" rIns="50800"/>
            <a:lstStyle/>
            <a:p>
              <a:pPr algn="ctr">
                <a:lnSpc>
                  <a:spcPts val="2659"/>
                </a:lnSpc>
              </a:pPr>
            </a:p>
          </p:txBody>
        </p:sp>
      </p:grpSp>
      <p:sp>
        <p:nvSpPr>
          <p:cNvPr name="Freeform 16" id="16"/>
          <p:cNvSpPr/>
          <p:nvPr/>
        </p:nvSpPr>
        <p:spPr>
          <a:xfrm flipH="false" flipV="false" rot="0">
            <a:off x="12757685" y="-338062"/>
            <a:ext cx="5864468" cy="10625062"/>
          </a:xfrm>
          <a:custGeom>
            <a:avLst/>
            <a:gdLst/>
            <a:ahLst/>
            <a:cxnLst/>
            <a:rect r="r" b="b" t="t" l="l"/>
            <a:pathLst>
              <a:path h="10625062" w="5864468">
                <a:moveTo>
                  <a:pt x="0" y="0"/>
                </a:moveTo>
                <a:lnTo>
                  <a:pt x="5864468" y="0"/>
                </a:lnTo>
                <a:lnTo>
                  <a:pt x="5864468" y="10625062"/>
                </a:lnTo>
                <a:lnTo>
                  <a:pt x="0" y="10625062"/>
                </a:lnTo>
                <a:lnTo>
                  <a:pt x="0" y="0"/>
                </a:lnTo>
                <a:close/>
              </a:path>
            </a:pathLst>
          </a:custGeom>
          <a:blipFill>
            <a:blip r:embed="rId5"/>
            <a:stretch>
              <a:fillRect l="-7696" t="-12949" r="-7696" b="0"/>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grpSp>
        <p:nvGrpSpPr>
          <p:cNvPr name="Group 2" id="2"/>
          <p:cNvGrpSpPr/>
          <p:nvPr/>
        </p:nvGrpSpPr>
        <p:grpSpPr>
          <a:xfrm rot="-1284157">
            <a:off x="-4903766" y="-786632"/>
            <a:ext cx="11454190" cy="14593204"/>
            <a:chOff x="0" y="0"/>
            <a:chExt cx="3016741" cy="3843478"/>
          </a:xfrm>
        </p:grpSpPr>
        <p:sp>
          <p:nvSpPr>
            <p:cNvPr name="Freeform 3" id="3"/>
            <p:cNvSpPr/>
            <p:nvPr/>
          </p:nvSpPr>
          <p:spPr>
            <a:xfrm flipH="false" flipV="false" rot="0">
              <a:off x="0" y="0"/>
              <a:ext cx="3016741" cy="3843478"/>
            </a:xfrm>
            <a:custGeom>
              <a:avLst/>
              <a:gdLst/>
              <a:ahLst/>
              <a:cxnLst/>
              <a:rect r="r" b="b" t="t" l="l"/>
              <a:pathLst>
                <a:path h="3843478" w="3016741">
                  <a:moveTo>
                    <a:pt x="0" y="0"/>
                  </a:moveTo>
                  <a:lnTo>
                    <a:pt x="3016741" y="0"/>
                  </a:lnTo>
                  <a:lnTo>
                    <a:pt x="3016741" y="3843478"/>
                  </a:lnTo>
                  <a:lnTo>
                    <a:pt x="0" y="3843478"/>
                  </a:lnTo>
                  <a:close/>
                </a:path>
              </a:pathLst>
            </a:custGeom>
            <a:solidFill>
              <a:srgbClr val="222222"/>
            </a:solidFill>
          </p:spPr>
        </p:sp>
        <p:sp>
          <p:nvSpPr>
            <p:cNvPr name="TextBox 4" id="4"/>
            <p:cNvSpPr txBox="true"/>
            <p:nvPr/>
          </p:nvSpPr>
          <p:spPr>
            <a:xfrm>
              <a:off x="0" y="-38100"/>
              <a:ext cx="3016741" cy="3881578"/>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14127082" y="8530034"/>
            <a:ext cx="2025971" cy="281867"/>
          </a:xfrm>
          <a:prstGeom prst="rect">
            <a:avLst/>
          </a:prstGeom>
        </p:spPr>
        <p:txBody>
          <a:bodyPr anchor="t" rtlCol="false" tIns="0" lIns="0" bIns="0" rIns="0">
            <a:spAutoFit/>
          </a:bodyPr>
          <a:lstStyle/>
          <a:p>
            <a:pPr algn="ctr">
              <a:lnSpc>
                <a:spcPts val="2314"/>
              </a:lnSpc>
              <a:spcBef>
                <a:spcPct val="0"/>
              </a:spcBef>
            </a:pPr>
            <a:r>
              <a:rPr lang="en-US" sz="1652" spc="39">
                <a:solidFill>
                  <a:srgbClr val="FFFFFF"/>
                </a:solidFill>
                <a:latin typeface="Glacial Indifference Italics"/>
                <a:ea typeface="Glacial Indifference Italics"/>
                <a:cs typeface="Glacial Indifference Italics"/>
                <a:sym typeface="Glacial Indifference Italics"/>
              </a:rPr>
              <a:t>Gerente General</a:t>
            </a:r>
          </a:p>
        </p:txBody>
      </p:sp>
      <p:sp>
        <p:nvSpPr>
          <p:cNvPr name="TextBox 6" id="6"/>
          <p:cNvSpPr txBox="true"/>
          <p:nvPr/>
        </p:nvSpPr>
        <p:spPr>
          <a:xfrm rot="0">
            <a:off x="8818150" y="3204205"/>
            <a:ext cx="6136317" cy="1094283"/>
          </a:xfrm>
          <a:prstGeom prst="rect">
            <a:avLst/>
          </a:prstGeom>
        </p:spPr>
        <p:txBody>
          <a:bodyPr anchor="t" rtlCol="false" tIns="0" lIns="0" bIns="0" rIns="0">
            <a:spAutoFit/>
          </a:bodyPr>
          <a:lstStyle/>
          <a:p>
            <a:pPr algn="just" marL="0" indent="0" lvl="0">
              <a:lnSpc>
                <a:spcPts val="8985"/>
              </a:lnSpc>
              <a:spcBef>
                <a:spcPct val="0"/>
              </a:spcBef>
            </a:pPr>
            <a:r>
              <a:rPr lang="en-US" sz="6417" spc="417">
                <a:solidFill>
                  <a:srgbClr val="1A1A1A"/>
                </a:solidFill>
                <a:latin typeface="Alata"/>
                <a:ea typeface="Alata"/>
                <a:cs typeface="Alata"/>
                <a:sym typeface="Alata"/>
              </a:rPr>
              <a:t>Thank You</a:t>
            </a:r>
          </a:p>
        </p:txBody>
      </p:sp>
      <p:grpSp>
        <p:nvGrpSpPr>
          <p:cNvPr name="Group 7" id="7"/>
          <p:cNvGrpSpPr/>
          <p:nvPr/>
        </p:nvGrpSpPr>
        <p:grpSpPr>
          <a:xfrm rot="0">
            <a:off x="-632541" y="-301597"/>
            <a:ext cx="9091216" cy="10892677"/>
            <a:chOff x="0" y="0"/>
            <a:chExt cx="8585708" cy="10287000"/>
          </a:xfrm>
        </p:grpSpPr>
        <p:sp>
          <p:nvSpPr>
            <p:cNvPr name="Freeform 8" id="8"/>
            <p:cNvSpPr/>
            <p:nvPr/>
          </p:nvSpPr>
          <p:spPr>
            <a:xfrm flipH="false" flipV="false" rot="0">
              <a:off x="0" y="0"/>
              <a:ext cx="8585708" cy="10287000"/>
            </a:xfrm>
            <a:custGeom>
              <a:avLst/>
              <a:gdLst/>
              <a:ahLst/>
              <a:cxnLst/>
              <a:rect r="r" b="b" t="t" l="l"/>
              <a:pathLst>
                <a:path h="10287000" w="8585708">
                  <a:moveTo>
                    <a:pt x="8585708" y="762"/>
                  </a:moveTo>
                  <a:cubicBezTo>
                    <a:pt x="8581644" y="20447"/>
                    <a:pt x="8577961" y="40132"/>
                    <a:pt x="8573515" y="59690"/>
                  </a:cubicBezTo>
                  <a:cubicBezTo>
                    <a:pt x="8478139" y="485521"/>
                    <a:pt x="8382635" y="911225"/>
                    <a:pt x="8287258" y="1337056"/>
                  </a:cubicBezTo>
                  <a:cubicBezTo>
                    <a:pt x="8146288" y="1966722"/>
                    <a:pt x="8005699" y="2596388"/>
                    <a:pt x="7864601" y="3225927"/>
                  </a:cubicBezTo>
                  <a:cubicBezTo>
                    <a:pt x="7691247" y="3999103"/>
                    <a:pt x="7517384" y="4772152"/>
                    <a:pt x="7344028" y="5545328"/>
                  </a:cubicBezTo>
                  <a:cubicBezTo>
                    <a:pt x="7194676" y="6211443"/>
                    <a:pt x="7045578" y="6877558"/>
                    <a:pt x="6896353" y="7543800"/>
                  </a:cubicBezTo>
                  <a:cubicBezTo>
                    <a:pt x="6765289" y="8129016"/>
                    <a:pt x="6634480" y="8714105"/>
                    <a:pt x="6503162" y="9299194"/>
                  </a:cubicBezTo>
                  <a:cubicBezTo>
                    <a:pt x="6429375" y="9628251"/>
                    <a:pt x="6354953" y="9957181"/>
                    <a:pt x="6280785" y="10286238"/>
                  </a:cubicBezTo>
                  <a:cubicBezTo>
                    <a:pt x="4199382" y="10286238"/>
                    <a:pt x="2118106" y="10286111"/>
                    <a:pt x="36830" y="10287000"/>
                  </a:cubicBezTo>
                  <a:cubicBezTo>
                    <a:pt x="6731" y="10287000"/>
                    <a:pt x="0" y="10280269"/>
                    <a:pt x="0" y="10250043"/>
                  </a:cubicBezTo>
                  <a:cubicBezTo>
                    <a:pt x="762" y="6845681"/>
                    <a:pt x="762" y="3441319"/>
                    <a:pt x="0" y="36957"/>
                  </a:cubicBezTo>
                  <a:cubicBezTo>
                    <a:pt x="0" y="6731"/>
                    <a:pt x="6731" y="0"/>
                    <a:pt x="36830" y="0"/>
                  </a:cubicBezTo>
                  <a:cubicBezTo>
                    <a:pt x="2886456" y="762"/>
                    <a:pt x="5736082" y="762"/>
                    <a:pt x="8585708" y="762"/>
                  </a:cubicBezTo>
                  <a:close/>
                </a:path>
              </a:pathLst>
            </a:custGeom>
            <a:blipFill>
              <a:blip r:embed="rId2"/>
              <a:stretch>
                <a:fillRect l="-48946" t="0" r="-48946" b="0"/>
              </a:stretch>
            </a:blipFill>
          </p:spPr>
        </p:sp>
      </p:grpSp>
      <p:sp>
        <p:nvSpPr>
          <p:cNvPr name="Freeform 9" id="9"/>
          <p:cNvSpPr/>
          <p:nvPr/>
        </p:nvSpPr>
        <p:spPr>
          <a:xfrm flipH="false" flipV="false" rot="0">
            <a:off x="231454" y="4920753"/>
            <a:ext cx="422754" cy="422754"/>
          </a:xfrm>
          <a:custGeom>
            <a:avLst/>
            <a:gdLst/>
            <a:ahLst/>
            <a:cxnLst/>
            <a:rect r="r" b="b" t="t" l="l"/>
            <a:pathLst>
              <a:path h="422754" w="422754">
                <a:moveTo>
                  <a:pt x="0" y="0"/>
                </a:moveTo>
                <a:lnTo>
                  <a:pt x="422754" y="0"/>
                </a:lnTo>
                <a:lnTo>
                  <a:pt x="422754" y="422754"/>
                </a:lnTo>
                <a:lnTo>
                  <a:pt x="0" y="42275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0" id="10"/>
          <p:cNvSpPr/>
          <p:nvPr/>
        </p:nvSpPr>
        <p:spPr>
          <a:xfrm flipH="false" flipV="false" rot="0">
            <a:off x="331416" y="5788545"/>
            <a:ext cx="538840" cy="539081"/>
          </a:xfrm>
          <a:custGeom>
            <a:avLst/>
            <a:gdLst/>
            <a:ahLst/>
            <a:cxnLst/>
            <a:rect r="r" b="b" t="t" l="l"/>
            <a:pathLst>
              <a:path h="539081" w="538840">
                <a:moveTo>
                  <a:pt x="0" y="0"/>
                </a:moveTo>
                <a:lnTo>
                  <a:pt x="538840" y="0"/>
                </a:lnTo>
                <a:lnTo>
                  <a:pt x="538840" y="539081"/>
                </a:lnTo>
                <a:lnTo>
                  <a:pt x="0" y="53908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1" id="11"/>
          <p:cNvSpPr/>
          <p:nvPr/>
        </p:nvSpPr>
        <p:spPr>
          <a:xfrm flipH="false" flipV="false" rot="0">
            <a:off x="76601" y="5360412"/>
            <a:ext cx="480277" cy="480277"/>
          </a:xfrm>
          <a:custGeom>
            <a:avLst/>
            <a:gdLst/>
            <a:ahLst/>
            <a:cxnLst/>
            <a:rect r="r" b="b" t="t" l="l"/>
            <a:pathLst>
              <a:path h="480277" w="480277">
                <a:moveTo>
                  <a:pt x="0" y="0"/>
                </a:moveTo>
                <a:lnTo>
                  <a:pt x="480277" y="0"/>
                </a:lnTo>
                <a:lnTo>
                  <a:pt x="480277" y="480277"/>
                </a:lnTo>
                <a:lnTo>
                  <a:pt x="0" y="480277"/>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12" id="12"/>
          <p:cNvGrpSpPr/>
          <p:nvPr/>
        </p:nvGrpSpPr>
        <p:grpSpPr>
          <a:xfrm rot="0">
            <a:off x="9062245" y="5245067"/>
            <a:ext cx="47625" cy="2066050"/>
            <a:chOff x="0" y="0"/>
            <a:chExt cx="12543" cy="544145"/>
          </a:xfrm>
        </p:grpSpPr>
        <p:sp>
          <p:nvSpPr>
            <p:cNvPr name="Freeform 13" id="13"/>
            <p:cNvSpPr/>
            <p:nvPr/>
          </p:nvSpPr>
          <p:spPr>
            <a:xfrm flipH="false" flipV="false" rot="0">
              <a:off x="0" y="0"/>
              <a:ext cx="12543" cy="544145"/>
            </a:xfrm>
            <a:custGeom>
              <a:avLst/>
              <a:gdLst/>
              <a:ahLst/>
              <a:cxnLst/>
              <a:rect r="r" b="b" t="t" l="l"/>
              <a:pathLst>
                <a:path h="544145" w="12543">
                  <a:moveTo>
                    <a:pt x="0" y="0"/>
                  </a:moveTo>
                  <a:lnTo>
                    <a:pt x="12543" y="0"/>
                  </a:lnTo>
                  <a:lnTo>
                    <a:pt x="12543" y="544145"/>
                  </a:lnTo>
                  <a:lnTo>
                    <a:pt x="0" y="544145"/>
                  </a:lnTo>
                  <a:close/>
                </a:path>
              </a:pathLst>
            </a:custGeom>
            <a:solidFill>
              <a:srgbClr val="22211E"/>
            </a:solidFill>
            <a:ln cap="sq">
              <a:noFill/>
              <a:prstDash val="solid"/>
              <a:miter/>
            </a:ln>
          </p:spPr>
        </p:sp>
        <p:sp>
          <p:nvSpPr>
            <p:cNvPr name="TextBox 14" id="14"/>
            <p:cNvSpPr txBox="true"/>
            <p:nvPr/>
          </p:nvSpPr>
          <p:spPr>
            <a:xfrm>
              <a:off x="0" y="-38100"/>
              <a:ext cx="12543" cy="582245"/>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TextBox 15" id="15"/>
          <p:cNvSpPr txBox="true"/>
          <p:nvPr/>
        </p:nvSpPr>
        <p:spPr>
          <a:xfrm rot="0">
            <a:off x="9686412" y="5693295"/>
            <a:ext cx="4399792" cy="887095"/>
          </a:xfrm>
          <a:prstGeom prst="rect">
            <a:avLst/>
          </a:prstGeom>
        </p:spPr>
        <p:txBody>
          <a:bodyPr anchor="t" rtlCol="false" tIns="0" lIns="0" bIns="0" rIns="0">
            <a:spAutoFit/>
          </a:bodyPr>
          <a:lstStyle/>
          <a:p>
            <a:pPr algn="ctr">
              <a:lnSpc>
                <a:spcPts val="7279"/>
              </a:lnSpc>
            </a:pPr>
            <a:r>
              <a:rPr lang="en-US" sz="5199">
                <a:solidFill>
                  <a:srgbClr val="000000"/>
                </a:solidFill>
                <a:latin typeface="Canva Sans Bold"/>
                <a:ea typeface="Canva Sans Bold"/>
                <a:cs typeface="Canva Sans Bold"/>
                <a:sym typeface="Canva Sans Bold"/>
              </a:rPr>
              <a:t>Any Queries ?</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TextBox 2" id="2"/>
          <p:cNvSpPr txBox="true"/>
          <p:nvPr/>
        </p:nvSpPr>
        <p:spPr>
          <a:xfrm rot="0">
            <a:off x="11938475" y="2476125"/>
            <a:ext cx="6349525" cy="1095795"/>
          </a:xfrm>
          <a:prstGeom prst="rect">
            <a:avLst/>
          </a:prstGeom>
        </p:spPr>
        <p:txBody>
          <a:bodyPr anchor="t" rtlCol="false" tIns="0" lIns="0" bIns="0" rIns="0">
            <a:spAutoFit/>
          </a:bodyPr>
          <a:lstStyle/>
          <a:p>
            <a:pPr algn="l" marL="0" indent="0" lvl="0">
              <a:lnSpc>
                <a:spcPts val="8985"/>
              </a:lnSpc>
              <a:spcBef>
                <a:spcPct val="0"/>
              </a:spcBef>
            </a:pPr>
            <a:r>
              <a:rPr lang="en-US" sz="6417" spc="417">
                <a:solidFill>
                  <a:srgbClr val="FFFFFF"/>
                </a:solidFill>
                <a:latin typeface="Alata"/>
                <a:ea typeface="Alata"/>
                <a:cs typeface="Alata"/>
                <a:sym typeface="Alata"/>
              </a:rPr>
              <a:t>AGENDA </a:t>
            </a:r>
          </a:p>
        </p:txBody>
      </p:sp>
      <p:grpSp>
        <p:nvGrpSpPr>
          <p:cNvPr name="Group 3" id="3"/>
          <p:cNvGrpSpPr/>
          <p:nvPr/>
        </p:nvGrpSpPr>
        <p:grpSpPr>
          <a:xfrm rot="0">
            <a:off x="-7524404" y="0"/>
            <a:ext cx="18434178" cy="11410432"/>
            <a:chOff x="0" y="0"/>
            <a:chExt cx="18433723" cy="11410150"/>
          </a:xfrm>
        </p:grpSpPr>
        <p:sp>
          <p:nvSpPr>
            <p:cNvPr name="Freeform 4" id="4"/>
            <p:cNvSpPr/>
            <p:nvPr/>
          </p:nvSpPr>
          <p:spPr>
            <a:xfrm flipH="false" flipV="false" rot="0">
              <a:off x="-2794" y="-127"/>
              <a:ext cx="18436517" cy="11410276"/>
            </a:xfrm>
            <a:custGeom>
              <a:avLst/>
              <a:gdLst/>
              <a:ahLst/>
              <a:cxnLst/>
              <a:rect r="r" b="b" t="t" l="l"/>
              <a:pathLst>
                <a:path h="11410276" w="18436517">
                  <a:moveTo>
                    <a:pt x="18436517" y="11370974"/>
                  </a:moveTo>
                  <a:cubicBezTo>
                    <a:pt x="18436517" y="11407741"/>
                    <a:pt x="18413659" y="11410276"/>
                    <a:pt x="18354066" y="11410276"/>
                  </a:cubicBezTo>
                  <a:cubicBezTo>
                    <a:pt x="12237791" y="11409572"/>
                    <a:pt x="6121789" y="11409572"/>
                    <a:pt x="5515" y="11409572"/>
                  </a:cubicBezTo>
                  <a:cubicBezTo>
                    <a:pt x="0" y="11394218"/>
                    <a:pt x="10413" y="11380271"/>
                    <a:pt x="16672" y="11366044"/>
                  </a:cubicBezTo>
                  <a:cubicBezTo>
                    <a:pt x="285519" y="10743119"/>
                    <a:pt x="554638" y="10120334"/>
                    <a:pt x="824302" y="9497550"/>
                  </a:cubicBezTo>
                  <a:cubicBezTo>
                    <a:pt x="1208797" y="8609650"/>
                    <a:pt x="1594109" y="7721891"/>
                    <a:pt x="1978332" y="6833990"/>
                  </a:cubicBezTo>
                  <a:cubicBezTo>
                    <a:pt x="2452896" y="5737461"/>
                    <a:pt x="2926372" y="4640932"/>
                    <a:pt x="3400664" y="3544545"/>
                  </a:cubicBezTo>
                  <a:cubicBezTo>
                    <a:pt x="3882575" y="2430690"/>
                    <a:pt x="4364759" y="1316975"/>
                    <a:pt x="4848031" y="203261"/>
                  </a:cubicBezTo>
                  <a:cubicBezTo>
                    <a:pt x="4877419" y="135503"/>
                    <a:pt x="4896195" y="66195"/>
                    <a:pt x="4943814" y="691"/>
                  </a:cubicBezTo>
                  <a:cubicBezTo>
                    <a:pt x="9414080" y="691"/>
                    <a:pt x="13884347" y="691"/>
                    <a:pt x="18354610" y="0"/>
                  </a:cubicBezTo>
                  <a:cubicBezTo>
                    <a:pt x="18415293" y="0"/>
                    <a:pt x="18435973" y="3790"/>
                    <a:pt x="18435973" y="39711"/>
                  </a:cubicBezTo>
                  <a:cubicBezTo>
                    <a:pt x="18434340" y="3816846"/>
                    <a:pt x="18434340" y="7593981"/>
                    <a:pt x="18436517" y="11370974"/>
                  </a:cubicBezTo>
                  <a:close/>
                </a:path>
              </a:pathLst>
            </a:custGeom>
            <a:blipFill>
              <a:blip r:embed="rId2"/>
              <a:stretch>
                <a:fillRect l="-18785" t="-1" r="-18779" b="-1"/>
              </a:stretch>
            </a:blipFill>
          </p:spPr>
        </p:sp>
      </p:grpSp>
      <p:sp>
        <p:nvSpPr>
          <p:cNvPr name="TextBox 5" id="5"/>
          <p:cNvSpPr txBox="true"/>
          <p:nvPr/>
        </p:nvSpPr>
        <p:spPr>
          <a:xfrm rot="0">
            <a:off x="12508115" y="4443231"/>
            <a:ext cx="4266561" cy="4790347"/>
          </a:xfrm>
          <a:prstGeom prst="rect">
            <a:avLst/>
          </a:prstGeom>
        </p:spPr>
        <p:txBody>
          <a:bodyPr anchor="t" rtlCol="false" tIns="0" lIns="0" bIns="0" rIns="0">
            <a:spAutoFit/>
          </a:bodyPr>
          <a:lstStyle/>
          <a:p>
            <a:pPr algn="l" marL="653892" indent="-326946" lvl="1">
              <a:lnSpc>
                <a:spcPts val="4240"/>
              </a:lnSpc>
              <a:buFont typeface="Arial"/>
              <a:buChar char="•"/>
            </a:pPr>
            <a:r>
              <a:rPr lang="en-US" sz="3028" spc="215">
                <a:solidFill>
                  <a:srgbClr val="FFFFFF"/>
                </a:solidFill>
                <a:latin typeface="Glacial Indifference"/>
                <a:ea typeface="Glacial Indifference"/>
                <a:cs typeface="Glacial Indifference"/>
                <a:sym typeface="Glacial Indifference"/>
              </a:rPr>
              <a:t>Introduction </a:t>
            </a:r>
          </a:p>
          <a:p>
            <a:pPr algn="l" marL="653892" indent="-326946" lvl="1">
              <a:lnSpc>
                <a:spcPts val="4240"/>
              </a:lnSpc>
              <a:buFont typeface="Arial"/>
              <a:buChar char="•"/>
            </a:pPr>
            <a:r>
              <a:rPr lang="en-US" sz="3028" spc="215">
                <a:solidFill>
                  <a:srgbClr val="FFFFFF"/>
                </a:solidFill>
                <a:latin typeface="Glacial Indifference"/>
                <a:ea typeface="Glacial Indifference"/>
                <a:cs typeface="Glacial Indifference"/>
                <a:sym typeface="Glacial Indifference"/>
              </a:rPr>
              <a:t>Purpose</a:t>
            </a:r>
          </a:p>
          <a:p>
            <a:pPr algn="l" marL="653892" indent="-326946" lvl="1">
              <a:lnSpc>
                <a:spcPts val="4240"/>
              </a:lnSpc>
              <a:buFont typeface="Arial"/>
              <a:buChar char="•"/>
            </a:pPr>
            <a:r>
              <a:rPr lang="en-US" sz="3028" spc="215">
                <a:solidFill>
                  <a:srgbClr val="FFFFFF"/>
                </a:solidFill>
                <a:latin typeface="Glacial Indifference"/>
                <a:ea typeface="Glacial Indifference"/>
                <a:cs typeface="Glacial Indifference"/>
                <a:sym typeface="Glacial Indifference"/>
              </a:rPr>
              <a:t>Technologies </a:t>
            </a:r>
          </a:p>
          <a:p>
            <a:pPr algn="l" marL="653892" indent="-326946" lvl="1">
              <a:lnSpc>
                <a:spcPts val="4240"/>
              </a:lnSpc>
              <a:buFont typeface="Arial"/>
              <a:buChar char="•"/>
            </a:pPr>
            <a:r>
              <a:rPr lang="en-US" sz="3028" spc="215">
                <a:solidFill>
                  <a:srgbClr val="FFFFFF"/>
                </a:solidFill>
                <a:latin typeface="Glacial Indifference"/>
                <a:ea typeface="Glacial Indifference"/>
                <a:cs typeface="Glacial Indifference"/>
                <a:sym typeface="Glacial Indifference"/>
              </a:rPr>
              <a:t>Working </a:t>
            </a:r>
          </a:p>
          <a:p>
            <a:pPr algn="l" marL="653892" indent="-326946" lvl="1">
              <a:lnSpc>
                <a:spcPts val="4240"/>
              </a:lnSpc>
              <a:buFont typeface="Arial"/>
              <a:buChar char="•"/>
            </a:pPr>
            <a:r>
              <a:rPr lang="en-US" sz="3028" spc="215">
                <a:solidFill>
                  <a:srgbClr val="FFFFFF"/>
                </a:solidFill>
                <a:latin typeface="Glacial Indifference"/>
                <a:ea typeface="Glacial Indifference"/>
                <a:cs typeface="Glacial Indifference"/>
                <a:sym typeface="Glacial Indifference"/>
              </a:rPr>
              <a:t>Architecture </a:t>
            </a:r>
          </a:p>
          <a:p>
            <a:pPr algn="l" marL="653892" indent="-326946" lvl="1">
              <a:lnSpc>
                <a:spcPts val="4240"/>
              </a:lnSpc>
              <a:buFont typeface="Arial"/>
              <a:buChar char="•"/>
            </a:pPr>
            <a:r>
              <a:rPr lang="en-US" sz="3028" spc="215">
                <a:solidFill>
                  <a:srgbClr val="FFFFFF"/>
                </a:solidFill>
                <a:latin typeface="Glacial Indifference"/>
                <a:ea typeface="Glacial Indifference"/>
                <a:cs typeface="Glacial Indifference"/>
                <a:sym typeface="Glacial Indifference"/>
              </a:rPr>
              <a:t>Modules and concepts </a:t>
            </a:r>
          </a:p>
          <a:p>
            <a:pPr algn="l" marL="653892" indent="-326946" lvl="1">
              <a:lnSpc>
                <a:spcPts val="4240"/>
              </a:lnSpc>
              <a:buFont typeface="Arial"/>
              <a:buChar char="•"/>
            </a:pPr>
            <a:r>
              <a:rPr lang="en-US" sz="3028" spc="215">
                <a:solidFill>
                  <a:srgbClr val="FFFFFF"/>
                </a:solidFill>
                <a:latin typeface="Glacial Indifference"/>
                <a:ea typeface="Glacial Indifference"/>
                <a:cs typeface="Glacial Indifference"/>
                <a:sym typeface="Glacial Indifference"/>
              </a:rPr>
              <a:t>Features</a:t>
            </a:r>
          </a:p>
          <a:p>
            <a:pPr algn="l" marL="653892" indent="-326946" lvl="1">
              <a:lnSpc>
                <a:spcPts val="4240"/>
              </a:lnSpc>
              <a:buFont typeface="Arial"/>
              <a:buChar char="•"/>
            </a:pPr>
            <a:r>
              <a:rPr lang="en-US" sz="3028" spc="215">
                <a:solidFill>
                  <a:srgbClr val="FFFFFF"/>
                </a:solidFill>
                <a:latin typeface="Glacial Indifference"/>
                <a:ea typeface="Glacial Indifference"/>
                <a:cs typeface="Glacial Indifference"/>
                <a:sym typeface="Glacial Indifference"/>
              </a:rPr>
              <a:t>Conclusion </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22211E"/>
        </a:solidFill>
      </p:bgPr>
    </p:bg>
    <p:spTree>
      <p:nvGrpSpPr>
        <p:cNvPr id="1" name=""/>
        <p:cNvGrpSpPr/>
        <p:nvPr/>
      </p:nvGrpSpPr>
      <p:grpSpPr>
        <a:xfrm>
          <a:off x="0" y="0"/>
          <a:ext cx="0" cy="0"/>
          <a:chOff x="0" y="0"/>
          <a:chExt cx="0" cy="0"/>
        </a:xfrm>
      </p:grpSpPr>
      <p:sp>
        <p:nvSpPr>
          <p:cNvPr name="Freeform 2" id="2"/>
          <p:cNvSpPr/>
          <p:nvPr/>
        </p:nvSpPr>
        <p:spPr>
          <a:xfrm flipH="false" flipV="false" rot="0">
            <a:off x="8016987" y="5337502"/>
            <a:ext cx="9379701" cy="9274179"/>
          </a:xfrm>
          <a:custGeom>
            <a:avLst/>
            <a:gdLst/>
            <a:ahLst/>
            <a:cxnLst/>
            <a:rect r="r" b="b" t="t" l="l"/>
            <a:pathLst>
              <a:path h="9274179" w="9379701">
                <a:moveTo>
                  <a:pt x="0" y="0"/>
                </a:moveTo>
                <a:lnTo>
                  <a:pt x="9379700" y="0"/>
                </a:lnTo>
                <a:lnTo>
                  <a:pt x="9379700" y="9274179"/>
                </a:lnTo>
                <a:lnTo>
                  <a:pt x="0" y="9274179"/>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14839129" y="-3084423"/>
            <a:ext cx="9212958" cy="9109312"/>
          </a:xfrm>
          <a:custGeom>
            <a:avLst/>
            <a:gdLst/>
            <a:ahLst/>
            <a:cxnLst/>
            <a:rect r="r" b="b" t="t" l="l"/>
            <a:pathLst>
              <a:path h="9109312" w="9212958">
                <a:moveTo>
                  <a:pt x="0" y="0"/>
                </a:moveTo>
                <a:lnTo>
                  <a:pt x="9212958" y="0"/>
                </a:lnTo>
                <a:lnTo>
                  <a:pt x="9212958" y="9109312"/>
                </a:lnTo>
                <a:lnTo>
                  <a:pt x="0" y="9109312"/>
                </a:lnTo>
                <a:lnTo>
                  <a:pt x="0" y="0"/>
                </a:lnTo>
                <a:close/>
              </a:path>
            </a:pathLst>
          </a:custGeom>
          <a:blipFill>
            <a:blip r:embed="rId2">
              <a:alphaModFix amt="20999"/>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4" id="4"/>
          <p:cNvSpPr/>
          <p:nvPr/>
        </p:nvSpPr>
        <p:spPr>
          <a:xfrm flipH="false" flipV="false" rot="0">
            <a:off x="-672303" y="-320348"/>
            <a:ext cx="19532086" cy="10607348"/>
          </a:xfrm>
          <a:custGeom>
            <a:avLst/>
            <a:gdLst/>
            <a:ahLst/>
            <a:cxnLst/>
            <a:rect r="r" b="b" t="t" l="l"/>
            <a:pathLst>
              <a:path h="10607348" w="19532086">
                <a:moveTo>
                  <a:pt x="0" y="0"/>
                </a:moveTo>
                <a:lnTo>
                  <a:pt x="19532086" y="0"/>
                </a:lnTo>
                <a:lnTo>
                  <a:pt x="19532086" y="10607348"/>
                </a:lnTo>
                <a:lnTo>
                  <a:pt x="0" y="10607348"/>
                </a:lnTo>
                <a:lnTo>
                  <a:pt x="0" y="0"/>
                </a:lnTo>
                <a:close/>
              </a:path>
            </a:pathLst>
          </a:custGeom>
          <a:blipFill>
            <a:blip r:embed="rId4"/>
            <a:stretch>
              <a:fillRect l="0" t="-114408" r="0" b="-114408"/>
            </a:stretch>
          </a:blipFill>
        </p:spPr>
      </p:sp>
      <p:sp>
        <p:nvSpPr>
          <p:cNvPr name="Freeform 5" id="5"/>
          <p:cNvSpPr/>
          <p:nvPr/>
        </p:nvSpPr>
        <p:spPr>
          <a:xfrm flipH="false" flipV="false" rot="0">
            <a:off x="1355821" y="2014458"/>
            <a:ext cx="11821423" cy="6646089"/>
          </a:xfrm>
          <a:custGeom>
            <a:avLst/>
            <a:gdLst/>
            <a:ahLst/>
            <a:cxnLst/>
            <a:rect r="r" b="b" t="t" l="l"/>
            <a:pathLst>
              <a:path h="6646089" w="11821423">
                <a:moveTo>
                  <a:pt x="0" y="0"/>
                </a:moveTo>
                <a:lnTo>
                  <a:pt x="11821423" y="0"/>
                </a:lnTo>
                <a:lnTo>
                  <a:pt x="11821423" y="6646089"/>
                </a:lnTo>
                <a:lnTo>
                  <a:pt x="0" y="664608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6" id="6"/>
          <p:cNvSpPr txBox="true"/>
          <p:nvPr/>
        </p:nvSpPr>
        <p:spPr>
          <a:xfrm rot="0">
            <a:off x="2456584" y="4270114"/>
            <a:ext cx="9619897" cy="3452401"/>
          </a:xfrm>
          <a:prstGeom prst="rect">
            <a:avLst/>
          </a:prstGeom>
        </p:spPr>
        <p:txBody>
          <a:bodyPr anchor="t" rtlCol="false" tIns="0" lIns="0" bIns="0" rIns="0">
            <a:spAutoFit/>
          </a:bodyPr>
          <a:lstStyle/>
          <a:p>
            <a:pPr algn="l">
              <a:lnSpc>
                <a:spcPts val="3960"/>
              </a:lnSpc>
              <a:spcBef>
                <a:spcPct val="0"/>
              </a:spcBef>
            </a:pPr>
            <a:r>
              <a:rPr lang="en-US" sz="2828" spc="200">
                <a:solidFill>
                  <a:srgbClr val="FFFFFF"/>
                </a:solidFill>
                <a:latin typeface="Glacial Indifference"/>
                <a:ea typeface="Glacial Indifference"/>
                <a:cs typeface="Glacial Indifference"/>
                <a:sym typeface="Glacial Indifference"/>
              </a:rPr>
              <a:t>Jarvis, an acronym for "Just A Rather Very Intelligent System," is a highly advanced artificial intelligence developed by Tony Stark in the Iron Man franchise.A virtual assistant is a sophisticated software designed to help users manage tasks and access information through various interfaces, such as voice, text, or graphical interactions</a:t>
            </a:r>
          </a:p>
        </p:txBody>
      </p:sp>
      <p:sp>
        <p:nvSpPr>
          <p:cNvPr name="TextBox 7" id="7"/>
          <p:cNvSpPr txBox="true"/>
          <p:nvPr/>
        </p:nvSpPr>
        <p:spPr>
          <a:xfrm rot="0">
            <a:off x="2456584" y="2819019"/>
            <a:ext cx="6349525" cy="1095795"/>
          </a:xfrm>
          <a:prstGeom prst="rect">
            <a:avLst/>
          </a:prstGeom>
        </p:spPr>
        <p:txBody>
          <a:bodyPr anchor="t" rtlCol="false" tIns="0" lIns="0" bIns="0" rIns="0">
            <a:spAutoFit/>
          </a:bodyPr>
          <a:lstStyle/>
          <a:p>
            <a:pPr algn="l" marL="0" indent="0" lvl="0">
              <a:lnSpc>
                <a:spcPts val="8985"/>
              </a:lnSpc>
              <a:spcBef>
                <a:spcPct val="0"/>
              </a:spcBef>
            </a:pPr>
            <a:r>
              <a:rPr lang="en-US" sz="6417" spc="417">
                <a:solidFill>
                  <a:srgbClr val="FFFFFF"/>
                </a:solidFill>
                <a:latin typeface="Alata"/>
                <a:ea typeface="Alata"/>
                <a:cs typeface="Alata"/>
                <a:sym typeface="Alata"/>
              </a:rPr>
              <a:t>Introduction</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1A1A1A"/>
        </a:solidFill>
      </p:bgPr>
    </p:bg>
    <p:spTree>
      <p:nvGrpSpPr>
        <p:cNvPr id="1" name=""/>
        <p:cNvGrpSpPr/>
        <p:nvPr/>
      </p:nvGrpSpPr>
      <p:grpSpPr>
        <a:xfrm>
          <a:off x="0" y="0"/>
          <a:ext cx="0" cy="0"/>
          <a:chOff x="0" y="0"/>
          <a:chExt cx="0" cy="0"/>
        </a:xfrm>
      </p:grpSpPr>
      <p:sp>
        <p:nvSpPr>
          <p:cNvPr name="Freeform 2" id="2"/>
          <p:cNvSpPr/>
          <p:nvPr/>
        </p:nvSpPr>
        <p:spPr>
          <a:xfrm flipH="true" flipV="false" rot="0">
            <a:off x="-77776" y="750979"/>
            <a:ext cx="18288000" cy="9343505"/>
          </a:xfrm>
          <a:custGeom>
            <a:avLst/>
            <a:gdLst/>
            <a:ahLst/>
            <a:cxnLst/>
            <a:rect r="r" b="b" t="t" l="l"/>
            <a:pathLst>
              <a:path h="9343505" w="18288000">
                <a:moveTo>
                  <a:pt x="18288000" y="0"/>
                </a:moveTo>
                <a:lnTo>
                  <a:pt x="0" y="0"/>
                </a:lnTo>
                <a:lnTo>
                  <a:pt x="0" y="9343505"/>
                </a:lnTo>
                <a:lnTo>
                  <a:pt x="18288000" y="9343505"/>
                </a:lnTo>
                <a:lnTo>
                  <a:pt x="18288000" y="0"/>
                </a:lnTo>
                <a:close/>
              </a:path>
            </a:pathLst>
          </a:custGeom>
          <a:blipFill>
            <a:blip r:embed="rId2">
              <a:alphaModFix amt="20999"/>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TextBox 3" id="3"/>
          <p:cNvSpPr txBox="true"/>
          <p:nvPr/>
        </p:nvSpPr>
        <p:spPr>
          <a:xfrm rot="0">
            <a:off x="14434747" y="6579810"/>
            <a:ext cx="1935716" cy="404486"/>
          </a:xfrm>
          <a:prstGeom prst="rect">
            <a:avLst/>
          </a:prstGeom>
        </p:spPr>
        <p:txBody>
          <a:bodyPr anchor="t" rtlCol="false" tIns="0" lIns="0" bIns="0" rIns="0">
            <a:spAutoFit/>
          </a:bodyPr>
          <a:lstStyle/>
          <a:p>
            <a:pPr algn="ctr" marL="0" indent="0" lvl="0">
              <a:lnSpc>
                <a:spcPts val="3383"/>
              </a:lnSpc>
            </a:pPr>
            <a:r>
              <a:rPr lang="en-US" sz="2285" spc="29">
                <a:solidFill>
                  <a:srgbClr val="191919"/>
                </a:solidFill>
                <a:latin typeface="Alata"/>
                <a:ea typeface="Alata"/>
                <a:cs typeface="Alata"/>
                <a:sym typeface="Alata"/>
              </a:rPr>
              <a:t>Preservation</a:t>
            </a:r>
          </a:p>
        </p:txBody>
      </p:sp>
      <p:sp>
        <p:nvSpPr>
          <p:cNvPr name="TextBox 4" id="4"/>
          <p:cNvSpPr txBox="true"/>
          <p:nvPr/>
        </p:nvSpPr>
        <p:spPr>
          <a:xfrm rot="0">
            <a:off x="781445" y="2504846"/>
            <a:ext cx="17506555" cy="5578595"/>
          </a:xfrm>
          <a:prstGeom prst="rect">
            <a:avLst/>
          </a:prstGeom>
        </p:spPr>
        <p:txBody>
          <a:bodyPr anchor="t" rtlCol="false" tIns="0" lIns="0" bIns="0" rIns="0">
            <a:spAutoFit/>
          </a:bodyPr>
          <a:lstStyle/>
          <a:p>
            <a:pPr algn="l" marL="866563" indent="-433281" lvl="1">
              <a:lnSpc>
                <a:spcPts val="7465"/>
              </a:lnSpc>
              <a:buFont typeface="Arial"/>
              <a:buChar char="•"/>
            </a:pPr>
            <a:r>
              <a:rPr lang="en-US" sz="4013">
                <a:solidFill>
                  <a:srgbClr val="FFFFFF"/>
                </a:solidFill>
                <a:latin typeface="Canva Sans"/>
                <a:ea typeface="Canva Sans"/>
                <a:cs typeface="Canva Sans"/>
                <a:sym typeface="Canva Sans"/>
              </a:rPr>
              <a:t>Automates Tasks: Streamlines complex operations and daily routines.</a:t>
            </a:r>
          </a:p>
          <a:p>
            <a:pPr algn="l" marL="866563" indent="-433281" lvl="1">
              <a:lnSpc>
                <a:spcPts val="7465"/>
              </a:lnSpc>
              <a:buFont typeface="Arial"/>
              <a:buChar char="•"/>
            </a:pPr>
            <a:r>
              <a:rPr lang="en-US" sz="4013">
                <a:solidFill>
                  <a:srgbClr val="FFFFFF"/>
                </a:solidFill>
                <a:latin typeface="Canva Sans"/>
                <a:ea typeface="Canva Sans"/>
                <a:cs typeface="Canva Sans"/>
                <a:sym typeface="Canva Sans"/>
              </a:rPr>
              <a:t>Real-Time Updates: Provides instant information and alerts.</a:t>
            </a:r>
          </a:p>
          <a:p>
            <a:pPr algn="l" marL="866563" indent="-433281" lvl="1">
              <a:lnSpc>
                <a:spcPts val="7465"/>
              </a:lnSpc>
              <a:buFont typeface="Arial"/>
              <a:buChar char="•"/>
            </a:pPr>
            <a:r>
              <a:rPr lang="en-US" sz="4013">
                <a:solidFill>
                  <a:srgbClr val="FFFFFF"/>
                </a:solidFill>
                <a:latin typeface="Canva Sans"/>
                <a:ea typeface="Canva Sans"/>
                <a:cs typeface="Canva Sans"/>
                <a:sym typeface="Canva Sans"/>
              </a:rPr>
              <a:t>Enhanced Productivity: Manages scheduling and reminders.</a:t>
            </a:r>
          </a:p>
          <a:p>
            <a:pPr algn="l" marL="866563" indent="-433281" lvl="1">
              <a:lnSpc>
                <a:spcPts val="7465"/>
              </a:lnSpc>
              <a:buFont typeface="Arial"/>
              <a:buChar char="•"/>
            </a:pPr>
            <a:r>
              <a:rPr lang="en-US" sz="4013">
                <a:solidFill>
                  <a:srgbClr val="FFFFFF"/>
                </a:solidFill>
                <a:latin typeface="Canva Sans"/>
                <a:ea typeface="Canva Sans"/>
                <a:cs typeface="Canva Sans"/>
                <a:sym typeface="Canva Sans"/>
              </a:rPr>
              <a:t>Tech Integration: Controls and integrates with advanced systems.</a:t>
            </a:r>
          </a:p>
          <a:p>
            <a:pPr algn="l" marL="866563" indent="-433281" lvl="1">
              <a:lnSpc>
                <a:spcPts val="7465"/>
              </a:lnSpc>
              <a:buFont typeface="Arial"/>
              <a:buChar char="•"/>
            </a:pPr>
            <a:r>
              <a:rPr lang="en-US" sz="4013">
                <a:solidFill>
                  <a:srgbClr val="FFFFFF"/>
                </a:solidFill>
                <a:latin typeface="Canva Sans"/>
                <a:ea typeface="Canva Sans"/>
                <a:cs typeface="Canva Sans"/>
                <a:sym typeface="Canva Sans"/>
              </a:rPr>
              <a:t>Mission Support: Assists in Iron Man’s superhero activities.</a:t>
            </a:r>
          </a:p>
        </p:txBody>
      </p:sp>
      <p:sp>
        <p:nvSpPr>
          <p:cNvPr name="TextBox 5" id="5"/>
          <p:cNvSpPr txBox="true"/>
          <p:nvPr/>
        </p:nvSpPr>
        <p:spPr>
          <a:xfrm rot="0">
            <a:off x="1266628" y="1231305"/>
            <a:ext cx="7799596" cy="1095795"/>
          </a:xfrm>
          <a:prstGeom prst="rect">
            <a:avLst/>
          </a:prstGeom>
        </p:spPr>
        <p:txBody>
          <a:bodyPr anchor="t" rtlCol="false" tIns="0" lIns="0" bIns="0" rIns="0">
            <a:spAutoFit/>
          </a:bodyPr>
          <a:lstStyle/>
          <a:p>
            <a:pPr algn="l" marL="0" indent="0" lvl="0">
              <a:lnSpc>
                <a:spcPts val="8985"/>
              </a:lnSpc>
              <a:spcBef>
                <a:spcPct val="0"/>
              </a:spcBef>
            </a:pPr>
            <a:r>
              <a:rPr lang="en-US" sz="6417" spc="417">
                <a:solidFill>
                  <a:srgbClr val="FFFFFF"/>
                </a:solidFill>
                <a:latin typeface="Alata"/>
                <a:ea typeface="Alata"/>
                <a:cs typeface="Alata"/>
                <a:sym typeface="Alata"/>
              </a:rPr>
              <a:t>Purpose </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22211E"/>
        </a:solidFill>
      </p:bgPr>
    </p:bg>
    <p:spTree>
      <p:nvGrpSpPr>
        <p:cNvPr id="1" name=""/>
        <p:cNvGrpSpPr/>
        <p:nvPr/>
      </p:nvGrpSpPr>
      <p:grpSpPr>
        <a:xfrm>
          <a:off x="0" y="0"/>
          <a:ext cx="0" cy="0"/>
          <a:chOff x="0" y="0"/>
          <a:chExt cx="0" cy="0"/>
        </a:xfrm>
      </p:grpSpPr>
      <p:sp>
        <p:nvSpPr>
          <p:cNvPr name="Freeform 2" id="2"/>
          <p:cNvSpPr/>
          <p:nvPr/>
        </p:nvSpPr>
        <p:spPr>
          <a:xfrm flipH="false" flipV="false" rot="0">
            <a:off x="9048280" y="-217392"/>
            <a:ext cx="18288000" cy="11550950"/>
          </a:xfrm>
          <a:custGeom>
            <a:avLst/>
            <a:gdLst/>
            <a:ahLst/>
            <a:cxnLst/>
            <a:rect r="r" b="b" t="t" l="l"/>
            <a:pathLst>
              <a:path h="11550950" w="18288000">
                <a:moveTo>
                  <a:pt x="0" y="0"/>
                </a:moveTo>
                <a:lnTo>
                  <a:pt x="18288000" y="0"/>
                </a:lnTo>
                <a:lnTo>
                  <a:pt x="18288000" y="11550950"/>
                </a:lnTo>
                <a:lnTo>
                  <a:pt x="0" y="11550950"/>
                </a:lnTo>
                <a:lnTo>
                  <a:pt x="0" y="0"/>
                </a:lnTo>
                <a:close/>
              </a:path>
            </a:pathLst>
          </a:custGeom>
          <a:blipFill>
            <a:blip r:embed="rId2"/>
            <a:stretch>
              <a:fillRect l="-36577" t="-10545" r="0" b="-10545"/>
            </a:stretch>
          </a:blipFill>
        </p:spPr>
      </p:sp>
      <p:grpSp>
        <p:nvGrpSpPr>
          <p:cNvPr name="Group 3" id="3"/>
          <p:cNvGrpSpPr/>
          <p:nvPr/>
        </p:nvGrpSpPr>
        <p:grpSpPr>
          <a:xfrm rot="0">
            <a:off x="900069" y="2658989"/>
            <a:ext cx="9355079" cy="1806724"/>
            <a:chOff x="0" y="0"/>
            <a:chExt cx="3177177" cy="613601"/>
          </a:xfrm>
        </p:grpSpPr>
        <p:sp>
          <p:nvSpPr>
            <p:cNvPr name="Freeform 4" id="4"/>
            <p:cNvSpPr/>
            <p:nvPr/>
          </p:nvSpPr>
          <p:spPr>
            <a:xfrm flipH="false" flipV="false" rot="0">
              <a:off x="0" y="0"/>
              <a:ext cx="3177177" cy="613601"/>
            </a:xfrm>
            <a:custGeom>
              <a:avLst/>
              <a:gdLst/>
              <a:ahLst/>
              <a:cxnLst/>
              <a:rect r="r" b="b" t="t" l="l"/>
              <a:pathLst>
                <a:path h="613601" w="3177177">
                  <a:moveTo>
                    <a:pt x="9103" y="0"/>
                  </a:moveTo>
                  <a:lnTo>
                    <a:pt x="3168074" y="0"/>
                  </a:lnTo>
                  <a:cubicBezTo>
                    <a:pt x="3170488" y="0"/>
                    <a:pt x="3172804" y="959"/>
                    <a:pt x="3174511" y="2666"/>
                  </a:cubicBezTo>
                  <a:cubicBezTo>
                    <a:pt x="3176218" y="4373"/>
                    <a:pt x="3177177" y="6689"/>
                    <a:pt x="3177177" y="9103"/>
                  </a:cubicBezTo>
                  <a:lnTo>
                    <a:pt x="3177177" y="604497"/>
                  </a:lnTo>
                  <a:cubicBezTo>
                    <a:pt x="3177177" y="609525"/>
                    <a:pt x="3173101" y="613601"/>
                    <a:pt x="3168074" y="613601"/>
                  </a:cubicBezTo>
                  <a:lnTo>
                    <a:pt x="9103" y="613601"/>
                  </a:lnTo>
                  <a:cubicBezTo>
                    <a:pt x="6689" y="613601"/>
                    <a:pt x="4373" y="612641"/>
                    <a:pt x="2666" y="610934"/>
                  </a:cubicBezTo>
                  <a:cubicBezTo>
                    <a:pt x="959" y="609227"/>
                    <a:pt x="0" y="606912"/>
                    <a:pt x="0" y="604497"/>
                  </a:cubicBezTo>
                  <a:lnTo>
                    <a:pt x="0" y="9103"/>
                  </a:lnTo>
                  <a:cubicBezTo>
                    <a:pt x="0" y="4076"/>
                    <a:pt x="4076" y="0"/>
                    <a:pt x="9103" y="0"/>
                  </a:cubicBezTo>
                  <a:close/>
                </a:path>
              </a:pathLst>
            </a:custGeom>
            <a:solidFill>
              <a:srgbClr val="F2F4F5"/>
            </a:solidFill>
          </p:spPr>
        </p:sp>
        <p:sp>
          <p:nvSpPr>
            <p:cNvPr name="TextBox 5" id="5"/>
            <p:cNvSpPr txBox="true"/>
            <p:nvPr/>
          </p:nvSpPr>
          <p:spPr>
            <a:xfrm>
              <a:off x="0" y="-38100"/>
              <a:ext cx="3177177" cy="651701"/>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900069" y="4654721"/>
            <a:ext cx="9355079" cy="1806724"/>
            <a:chOff x="0" y="0"/>
            <a:chExt cx="3177177" cy="613601"/>
          </a:xfrm>
        </p:grpSpPr>
        <p:sp>
          <p:nvSpPr>
            <p:cNvPr name="Freeform 7" id="7"/>
            <p:cNvSpPr/>
            <p:nvPr/>
          </p:nvSpPr>
          <p:spPr>
            <a:xfrm flipH="false" flipV="false" rot="0">
              <a:off x="0" y="0"/>
              <a:ext cx="3177177" cy="613601"/>
            </a:xfrm>
            <a:custGeom>
              <a:avLst/>
              <a:gdLst/>
              <a:ahLst/>
              <a:cxnLst/>
              <a:rect r="r" b="b" t="t" l="l"/>
              <a:pathLst>
                <a:path h="613601" w="3177177">
                  <a:moveTo>
                    <a:pt x="9103" y="0"/>
                  </a:moveTo>
                  <a:lnTo>
                    <a:pt x="3168074" y="0"/>
                  </a:lnTo>
                  <a:cubicBezTo>
                    <a:pt x="3170488" y="0"/>
                    <a:pt x="3172804" y="959"/>
                    <a:pt x="3174511" y="2666"/>
                  </a:cubicBezTo>
                  <a:cubicBezTo>
                    <a:pt x="3176218" y="4373"/>
                    <a:pt x="3177177" y="6689"/>
                    <a:pt x="3177177" y="9103"/>
                  </a:cubicBezTo>
                  <a:lnTo>
                    <a:pt x="3177177" y="604497"/>
                  </a:lnTo>
                  <a:cubicBezTo>
                    <a:pt x="3177177" y="609525"/>
                    <a:pt x="3173101" y="613601"/>
                    <a:pt x="3168074" y="613601"/>
                  </a:cubicBezTo>
                  <a:lnTo>
                    <a:pt x="9103" y="613601"/>
                  </a:lnTo>
                  <a:cubicBezTo>
                    <a:pt x="6689" y="613601"/>
                    <a:pt x="4373" y="612641"/>
                    <a:pt x="2666" y="610934"/>
                  </a:cubicBezTo>
                  <a:cubicBezTo>
                    <a:pt x="959" y="609227"/>
                    <a:pt x="0" y="606912"/>
                    <a:pt x="0" y="604497"/>
                  </a:cubicBezTo>
                  <a:lnTo>
                    <a:pt x="0" y="9103"/>
                  </a:lnTo>
                  <a:cubicBezTo>
                    <a:pt x="0" y="4076"/>
                    <a:pt x="4076" y="0"/>
                    <a:pt x="9103" y="0"/>
                  </a:cubicBezTo>
                  <a:close/>
                </a:path>
              </a:pathLst>
            </a:custGeom>
            <a:solidFill>
              <a:srgbClr val="F2F4F5"/>
            </a:solidFill>
          </p:spPr>
        </p:sp>
        <p:sp>
          <p:nvSpPr>
            <p:cNvPr name="TextBox 8" id="8"/>
            <p:cNvSpPr txBox="true"/>
            <p:nvPr/>
          </p:nvSpPr>
          <p:spPr>
            <a:xfrm>
              <a:off x="0" y="-38100"/>
              <a:ext cx="3177177" cy="651701"/>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900069" y="6575744"/>
            <a:ext cx="9355079" cy="1806724"/>
            <a:chOff x="0" y="0"/>
            <a:chExt cx="3177177" cy="613601"/>
          </a:xfrm>
        </p:grpSpPr>
        <p:sp>
          <p:nvSpPr>
            <p:cNvPr name="Freeform 10" id="10"/>
            <p:cNvSpPr/>
            <p:nvPr/>
          </p:nvSpPr>
          <p:spPr>
            <a:xfrm flipH="false" flipV="false" rot="0">
              <a:off x="0" y="0"/>
              <a:ext cx="3177177" cy="613601"/>
            </a:xfrm>
            <a:custGeom>
              <a:avLst/>
              <a:gdLst/>
              <a:ahLst/>
              <a:cxnLst/>
              <a:rect r="r" b="b" t="t" l="l"/>
              <a:pathLst>
                <a:path h="613601" w="3177177">
                  <a:moveTo>
                    <a:pt x="9103" y="0"/>
                  </a:moveTo>
                  <a:lnTo>
                    <a:pt x="3168074" y="0"/>
                  </a:lnTo>
                  <a:cubicBezTo>
                    <a:pt x="3170488" y="0"/>
                    <a:pt x="3172804" y="959"/>
                    <a:pt x="3174511" y="2666"/>
                  </a:cubicBezTo>
                  <a:cubicBezTo>
                    <a:pt x="3176218" y="4373"/>
                    <a:pt x="3177177" y="6689"/>
                    <a:pt x="3177177" y="9103"/>
                  </a:cubicBezTo>
                  <a:lnTo>
                    <a:pt x="3177177" y="604497"/>
                  </a:lnTo>
                  <a:cubicBezTo>
                    <a:pt x="3177177" y="609525"/>
                    <a:pt x="3173101" y="613601"/>
                    <a:pt x="3168074" y="613601"/>
                  </a:cubicBezTo>
                  <a:lnTo>
                    <a:pt x="9103" y="613601"/>
                  </a:lnTo>
                  <a:cubicBezTo>
                    <a:pt x="6689" y="613601"/>
                    <a:pt x="4373" y="612641"/>
                    <a:pt x="2666" y="610934"/>
                  </a:cubicBezTo>
                  <a:cubicBezTo>
                    <a:pt x="959" y="609227"/>
                    <a:pt x="0" y="606912"/>
                    <a:pt x="0" y="604497"/>
                  </a:cubicBezTo>
                  <a:lnTo>
                    <a:pt x="0" y="9103"/>
                  </a:lnTo>
                  <a:cubicBezTo>
                    <a:pt x="0" y="4076"/>
                    <a:pt x="4076" y="0"/>
                    <a:pt x="9103" y="0"/>
                  </a:cubicBezTo>
                  <a:close/>
                </a:path>
              </a:pathLst>
            </a:custGeom>
            <a:solidFill>
              <a:srgbClr val="F2F4F5"/>
            </a:solidFill>
          </p:spPr>
        </p:sp>
        <p:sp>
          <p:nvSpPr>
            <p:cNvPr name="TextBox 11" id="11"/>
            <p:cNvSpPr txBox="true"/>
            <p:nvPr/>
          </p:nvSpPr>
          <p:spPr>
            <a:xfrm>
              <a:off x="0" y="-38100"/>
              <a:ext cx="3177177" cy="651701"/>
            </a:xfrm>
            <a:prstGeom prst="rect">
              <a:avLst/>
            </a:prstGeom>
          </p:spPr>
          <p:txBody>
            <a:bodyPr anchor="ctr" rtlCol="false" tIns="50800" lIns="50800" bIns="50800" rIns="50800"/>
            <a:lstStyle/>
            <a:p>
              <a:pPr algn="ctr">
                <a:lnSpc>
                  <a:spcPts val="2659"/>
                </a:lnSpc>
              </a:pPr>
            </a:p>
          </p:txBody>
        </p:sp>
      </p:grpSp>
      <p:grpSp>
        <p:nvGrpSpPr>
          <p:cNvPr name="Group 12" id="12"/>
          <p:cNvGrpSpPr/>
          <p:nvPr/>
        </p:nvGrpSpPr>
        <p:grpSpPr>
          <a:xfrm rot="0">
            <a:off x="900069" y="8496768"/>
            <a:ext cx="9355079" cy="1379870"/>
            <a:chOff x="0" y="0"/>
            <a:chExt cx="3177177" cy="468632"/>
          </a:xfrm>
        </p:grpSpPr>
        <p:sp>
          <p:nvSpPr>
            <p:cNvPr name="Freeform 13" id="13"/>
            <p:cNvSpPr/>
            <p:nvPr/>
          </p:nvSpPr>
          <p:spPr>
            <a:xfrm flipH="false" flipV="false" rot="0">
              <a:off x="0" y="0"/>
              <a:ext cx="3177177" cy="468632"/>
            </a:xfrm>
            <a:custGeom>
              <a:avLst/>
              <a:gdLst/>
              <a:ahLst/>
              <a:cxnLst/>
              <a:rect r="r" b="b" t="t" l="l"/>
              <a:pathLst>
                <a:path h="468632" w="3177177">
                  <a:moveTo>
                    <a:pt x="9103" y="0"/>
                  </a:moveTo>
                  <a:lnTo>
                    <a:pt x="3168074" y="0"/>
                  </a:lnTo>
                  <a:cubicBezTo>
                    <a:pt x="3170488" y="0"/>
                    <a:pt x="3172804" y="959"/>
                    <a:pt x="3174511" y="2666"/>
                  </a:cubicBezTo>
                  <a:cubicBezTo>
                    <a:pt x="3176218" y="4373"/>
                    <a:pt x="3177177" y="6689"/>
                    <a:pt x="3177177" y="9103"/>
                  </a:cubicBezTo>
                  <a:lnTo>
                    <a:pt x="3177177" y="459529"/>
                  </a:lnTo>
                  <a:cubicBezTo>
                    <a:pt x="3177177" y="464557"/>
                    <a:pt x="3173101" y="468632"/>
                    <a:pt x="3168074" y="468632"/>
                  </a:cubicBezTo>
                  <a:lnTo>
                    <a:pt x="9103" y="468632"/>
                  </a:lnTo>
                  <a:cubicBezTo>
                    <a:pt x="4076" y="468632"/>
                    <a:pt x="0" y="464557"/>
                    <a:pt x="0" y="459529"/>
                  </a:cubicBezTo>
                  <a:lnTo>
                    <a:pt x="0" y="9103"/>
                  </a:lnTo>
                  <a:cubicBezTo>
                    <a:pt x="0" y="4076"/>
                    <a:pt x="4076" y="0"/>
                    <a:pt x="9103" y="0"/>
                  </a:cubicBezTo>
                  <a:close/>
                </a:path>
              </a:pathLst>
            </a:custGeom>
            <a:solidFill>
              <a:srgbClr val="F2F4F5"/>
            </a:solidFill>
          </p:spPr>
        </p:sp>
        <p:sp>
          <p:nvSpPr>
            <p:cNvPr name="TextBox 14" id="14"/>
            <p:cNvSpPr txBox="true"/>
            <p:nvPr/>
          </p:nvSpPr>
          <p:spPr>
            <a:xfrm>
              <a:off x="0" y="-38100"/>
              <a:ext cx="3177177" cy="506732"/>
            </a:xfrm>
            <a:prstGeom prst="rect">
              <a:avLst/>
            </a:prstGeom>
          </p:spPr>
          <p:txBody>
            <a:bodyPr anchor="ctr" rtlCol="false" tIns="50800" lIns="50800" bIns="50800" rIns="50800"/>
            <a:lstStyle/>
            <a:p>
              <a:pPr algn="ctr">
                <a:lnSpc>
                  <a:spcPts val="2659"/>
                </a:lnSpc>
              </a:pPr>
            </a:p>
          </p:txBody>
        </p:sp>
      </p:grpSp>
      <p:sp>
        <p:nvSpPr>
          <p:cNvPr name="Freeform 15" id="15"/>
          <p:cNvSpPr/>
          <p:nvPr/>
        </p:nvSpPr>
        <p:spPr>
          <a:xfrm flipH="false" flipV="false" rot="0">
            <a:off x="900069" y="2744570"/>
            <a:ext cx="1961312" cy="1961312"/>
          </a:xfrm>
          <a:custGeom>
            <a:avLst/>
            <a:gdLst/>
            <a:ahLst/>
            <a:cxnLst/>
            <a:rect r="r" b="b" t="t" l="l"/>
            <a:pathLst>
              <a:path h="1961312" w="1961312">
                <a:moveTo>
                  <a:pt x="0" y="0"/>
                </a:moveTo>
                <a:lnTo>
                  <a:pt x="1961312" y="0"/>
                </a:lnTo>
                <a:lnTo>
                  <a:pt x="1961312" y="1961312"/>
                </a:lnTo>
                <a:lnTo>
                  <a:pt x="0" y="1961312"/>
                </a:lnTo>
                <a:lnTo>
                  <a:pt x="0" y="0"/>
                </a:lnTo>
                <a:close/>
              </a:path>
            </a:pathLst>
          </a:custGeom>
          <a:blipFill>
            <a:blip r:embed="rId3"/>
            <a:stretch>
              <a:fillRect l="0" t="0" r="0" b="0"/>
            </a:stretch>
          </a:blipFill>
        </p:spPr>
      </p:sp>
      <p:sp>
        <p:nvSpPr>
          <p:cNvPr name="Freeform 16" id="16"/>
          <p:cNvSpPr/>
          <p:nvPr/>
        </p:nvSpPr>
        <p:spPr>
          <a:xfrm flipH="false" flipV="false" rot="0">
            <a:off x="1028700" y="8496768"/>
            <a:ext cx="1285210" cy="1285210"/>
          </a:xfrm>
          <a:custGeom>
            <a:avLst/>
            <a:gdLst/>
            <a:ahLst/>
            <a:cxnLst/>
            <a:rect r="r" b="b" t="t" l="l"/>
            <a:pathLst>
              <a:path h="1285210" w="1285210">
                <a:moveTo>
                  <a:pt x="0" y="0"/>
                </a:moveTo>
                <a:lnTo>
                  <a:pt x="1285210" y="0"/>
                </a:lnTo>
                <a:lnTo>
                  <a:pt x="1285210" y="1285210"/>
                </a:lnTo>
                <a:lnTo>
                  <a:pt x="0" y="1285210"/>
                </a:lnTo>
                <a:lnTo>
                  <a:pt x="0" y="0"/>
                </a:lnTo>
                <a:close/>
              </a:path>
            </a:pathLst>
          </a:custGeom>
          <a:blipFill>
            <a:blip r:embed="rId4"/>
            <a:stretch>
              <a:fillRect l="0" t="0" r="0" b="0"/>
            </a:stretch>
          </a:blipFill>
        </p:spPr>
      </p:sp>
      <p:sp>
        <p:nvSpPr>
          <p:cNvPr name="Freeform 17" id="17"/>
          <p:cNvSpPr/>
          <p:nvPr/>
        </p:nvSpPr>
        <p:spPr>
          <a:xfrm flipH="false" flipV="false" rot="0">
            <a:off x="900069" y="6575744"/>
            <a:ext cx="1608835" cy="1608835"/>
          </a:xfrm>
          <a:custGeom>
            <a:avLst/>
            <a:gdLst/>
            <a:ahLst/>
            <a:cxnLst/>
            <a:rect r="r" b="b" t="t" l="l"/>
            <a:pathLst>
              <a:path h="1608835" w="1608835">
                <a:moveTo>
                  <a:pt x="0" y="0"/>
                </a:moveTo>
                <a:lnTo>
                  <a:pt x="1608835" y="0"/>
                </a:lnTo>
                <a:lnTo>
                  <a:pt x="1608835" y="1608836"/>
                </a:lnTo>
                <a:lnTo>
                  <a:pt x="0" y="1608836"/>
                </a:lnTo>
                <a:lnTo>
                  <a:pt x="0" y="0"/>
                </a:lnTo>
                <a:close/>
              </a:path>
            </a:pathLst>
          </a:custGeom>
          <a:blipFill>
            <a:blip r:embed="rId5"/>
            <a:stretch>
              <a:fillRect l="0" t="0" r="0" b="0"/>
            </a:stretch>
          </a:blipFill>
        </p:spPr>
      </p:sp>
      <p:sp>
        <p:nvSpPr>
          <p:cNvPr name="Freeform 18" id="18"/>
          <p:cNvSpPr/>
          <p:nvPr/>
        </p:nvSpPr>
        <p:spPr>
          <a:xfrm flipH="false" flipV="false" rot="0">
            <a:off x="1028700" y="4858202"/>
            <a:ext cx="1603243" cy="1603243"/>
          </a:xfrm>
          <a:custGeom>
            <a:avLst/>
            <a:gdLst/>
            <a:ahLst/>
            <a:cxnLst/>
            <a:rect r="r" b="b" t="t" l="l"/>
            <a:pathLst>
              <a:path h="1603243" w="1603243">
                <a:moveTo>
                  <a:pt x="0" y="0"/>
                </a:moveTo>
                <a:lnTo>
                  <a:pt x="1603243" y="0"/>
                </a:lnTo>
                <a:lnTo>
                  <a:pt x="1603243" y="1603242"/>
                </a:lnTo>
                <a:lnTo>
                  <a:pt x="0" y="1603242"/>
                </a:lnTo>
                <a:lnTo>
                  <a:pt x="0" y="0"/>
                </a:lnTo>
                <a:close/>
              </a:path>
            </a:pathLst>
          </a:custGeom>
          <a:blipFill>
            <a:blip r:embed="rId6"/>
            <a:stretch>
              <a:fillRect l="0" t="0" r="0" b="0"/>
            </a:stretch>
          </a:blipFill>
        </p:spPr>
      </p:sp>
      <p:sp>
        <p:nvSpPr>
          <p:cNvPr name="TextBox 19" id="19"/>
          <p:cNvSpPr txBox="true"/>
          <p:nvPr/>
        </p:nvSpPr>
        <p:spPr>
          <a:xfrm rot="0">
            <a:off x="2836596" y="3417984"/>
            <a:ext cx="6737731" cy="658727"/>
          </a:xfrm>
          <a:prstGeom prst="rect">
            <a:avLst/>
          </a:prstGeom>
        </p:spPr>
        <p:txBody>
          <a:bodyPr anchor="t" rtlCol="false" tIns="0" lIns="0" bIns="0" rIns="0">
            <a:spAutoFit/>
          </a:bodyPr>
          <a:lstStyle/>
          <a:p>
            <a:pPr algn="l">
              <a:lnSpc>
                <a:spcPts val="2634"/>
              </a:lnSpc>
              <a:spcBef>
                <a:spcPct val="0"/>
              </a:spcBef>
            </a:pPr>
            <a:r>
              <a:rPr lang="en-US" sz="1881" spc="133">
                <a:solidFill>
                  <a:srgbClr val="191919"/>
                </a:solidFill>
                <a:latin typeface="Glacial Indifference"/>
                <a:ea typeface="Glacial Indifference"/>
                <a:cs typeface="Glacial Indifference"/>
                <a:sym typeface="Glacial Indifference"/>
              </a:rPr>
              <a:t>Allows Jarvis to learn from user interactions and improve over time.</a:t>
            </a:r>
          </a:p>
        </p:txBody>
      </p:sp>
      <p:sp>
        <p:nvSpPr>
          <p:cNvPr name="TextBox 20" id="20"/>
          <p:cNvSpPr txBox="true"/>
          <p:nvPr/>
        </p:nvSpPr>
        <p:spPr>
          <a:xfrm rot="0">
            <a:off x="2836596" y="2927734"/>
            <a:ext cx="3082593" cy="426459"/>
          </a:xfrm>
          <a:prstGeom prst="rect">
            <a:avLst/>
          </a:prstGeom>
        </p:spPr>
        <p:txBody>
          <a:bodyPr anchor="t" rtlCol="false" tIns="0" lIns="0" bIns="0" rIns="0">
            <a:spAutoFit/>
          </a:bodyPr>
          <a:lstStyle/>
          <a:p>
            <a:pPr algn="l" marL="0" indent="0" lvl="0">
              <a:lnSpc>
                <a:spcPts val="3411"/>
              </a:lnSpc>
              <a:spcBef>
                <a:spcPct val="0"/>
              </a:spcBef>
            </a:pPr>
            <a:r>
              <a:rPr lang="en-US" sz="2436" spc="158">
                <a:solidFill>
                  <a:srgbClr val="191919"/>
                </a:solidFill>
                <a:latin typeface="Alata"/>
                <a:ea typeface="Alata"/>
                <a:cs typeface="Alata"/>
                <a:sym typeface="Alata"/>
              </a:rPr>
              <a:t>Machine Learning</a:t>
            </a:r>
          </a:p>
        </p:txBody>
      </p:sp>
      <p:sp>
        <p:nvSpPr>
          <p:cNvPr name="TextBox 21" id="21"/>
          <p:cNvSpPr txBox="true"/>
          <p:nvPr/>
        </p:nvSpPr>
        <p:spPr>
          <a:xfrm rot="0">
            <a:off x="900069" y="610694"/>
            <a:ext cx="7799596" cy="1095795"/>
          </a:xfrm>
          <a:prstGeom prst="rect">
            <a:avLst/>
          </a:prstGeom>
        </p:spPr>
        <p:txBody>
          <a:bodyPr anchor="t" rtlCol="false" tIns="0" lIns="0" bIns="0" rIns="0">
            <a:spAutoFit/>
          </a:bodyPr>
          <a:lstStyle/>
          <a:p>
            <a:pPr algn="l" marL="0" indent="0" lvl="0">
              <a:lnSpc>
                <a:spcPts val="8985"/>
              </a:lnSpc>
              <a:spcBef>
                <a:spcPct val="0"/>
              </a:spcBef>
            </a:pPr>
            <a:r>
              <a:rPr lang="en-US" sz="6417" spc="417">
                <a:solidFill>
                  <a:srgbClr val="FFFFFF"/>
                </a:solidFill>
                <a:latin typeface="Alata"/>
                <a:ea typeface="Alata"/>
                <a:cs typeface="Alata"/>
                <a:sym typeface="Alata"/>
              </a:rPr>
              <a:t>Technologies </a:t>
            </a:r>
          </a:p>
        </p:txBody>
      </p:sp>
      <p:sp>
        <p:nvSpPr>
          <p:cNvPr name="TextBox 22" id="22"/>
          <p:cNvSpPr txBox="true"/>
          <p:nvPr/>
        </p:nvSpPr>
        <p:spPr>
          <a:xfrm rot="0">
            <a:off x="2836596" y="5367583"/>
            <a:ext cx="6737731" cy="658727"/>
          </a:xfrm>
          <a:prstGeom prst="rect">
            <a:avLst/>
          </a:prstGeom>
        </p:spPr>
        <p:txBody>
          <a:bodyPr anchor="t" rtlCol="false" tIns="0" lIns="0" bIns="0" rIns="0">
            <a:spAutoFit/>
          </a:bodyPr>
          <a:lstStyle/>
          <a:p>
            <a:pPr algn="l">
              <a:lnSpc>
                <a:spcPts val="2634"/>
              </a:lnSpc>
              <a:spcBef>
                <a:spcPct val="0"/>
              </a:spcBef>
            </a:pPr>
            <a:r>
              <a:rPr lang="en-US" sz="1881" spc="133">
                <a:solidFill>
                  <a:srgbClr val="191919"/>
                </a:solidFill>
                <a:latin typeface="Glacial Indifference"/>
                <a:ea typeface="Glacial Indifference"/>
                <a:cs typeface="Glacial Indifference"/>
                <a:sym typeface="Glacial Indifference"/>
              </a:rPr>
              <a:t>Facilitates accurate voice command processing and response.</a:t>
            </a:r>
          </a:p>
        </p:txBody>
      </p:sp>
      <p:sp>
        <p:nvSpPr>
          <p:cNvPr name="TextBox 23" id="23"/>
          <p:cNvSpPr txBox="true"/>
          <p:nvPr/>
        </p:nvSpPr>
        <p:spPr>
          <a:xfrm rot="0">
            <a:off x="2836596" y="4877332"/>
            <a:ext cx="5324901" cy="426459"/>
          </a:xfrm>
          <a:prstGeom prst="rect">
            <a:avLst/>
          </a:prstGeom>
        </p:spPr>
        <p:txBody>
          <a:bodyPr anchor="t" rtlCol="false" tIns="0" lIns="0" bIns="0" rIns="0">
            <a:spAutoFit/>
          </a:bodyPr>
          <a:lstStyle/>
          <a:p>
            <a:pPr algn="l" marL="0" indent="0" lvl="0">
              <a:lnSpc>
                <a:spcPts val="3411"/>
              </a:lnSpc>
              <a:spcBef>
                <a:spcPct val="0"/>
              </a:spcBef>
            </a:pPr>
            <a:r>
              <a:rPr lang="en-US" sz="2436" spc="158">
                <a:solidFill>
                  <a:srgbClr val="191919"/>
                </a:solidFill>
                <a:latin typeface="Alata"/>
                <a:ea typeface="Alata"/>
                <a:cs typeface="Alata"/>
                <a:sym typeface="Alata"/>
              </a:rPr>
              <a:t>Voice Recognition</a:t>
            </a:r>
          </a:p>
        </p:txBody>
      </p:sp>
      <p:sp>
        <p:nvSpPr>
          <p:cNvPr name="TextBox 24" id="24"/>
          <p:cNvSpPr txBox="true"/>
          <p:nvPr/>
        </p:nvSpPr>
        <p:spPr>
          <a:xfrm rot="0">
            <a:off x="2836596" y="7317181"/>
            <a:ext cx="7418551" cy="658727"/>
          </a:xfrm>
          <a:prstGeom prst="rect">
            <a:avLst/>
          </a:prstGeom>
        </p:spPr>
        <p:txBody>
          <a:bodyPr anchor="t" rtlCol="false" tIns="0" lIns="0" bIns="0" rIns="0">
            <a:spAutoFit/>
          </a:bodyPr>
          <a:lstStyle/>
          <a:p>
            <a:pPr algn="l">
              <a:lnSpc>
                <a:spcPts val="2634"/>
              </a:lnSpc>
              <a:spcBef>
                <a:spcPct val="0"/>
              </a:spcBef>
            </a:pPr>
            <a:r>
              <a:rPr lang="en-US" sz="1881" spc="133">
                <a:solidFill>
                  <a:srgbClr val="191919"/>
                </a:solidFill>
                <a:latin typeface="Glacial Indifference"/>
                <a:ea typeface="Glacial Indifference"/>
                <a:cs typeface="Glacial Indifference"/>
                <a:sym typeface="Glacial Indifference"/>
              </a:rPr>
              <a:t>Powers Jarvis's decision-making, problem-solving, and adaptive capabilities.</a:t>
            </a:r>
          </a:p>
        </p:txBody>
      </p:sp>
      <p:sp>
        <p:nvSpPr>
          <p:cNvPr name="TextBox 25" id="25"/>
          <p:cNvSpPr txBox="true"/>
          <p:nvPr/>
        </p:nvSpPr>
        <p:spPr>
          <a:xfrm rot="0">
            <a:off x="2836596" y="6826931"/>
            <a:ext cx="6030709" cy="426459"/>
          </a:xfrm>
          <a:prstGeom prst="rect">
            <a:avLst/>
          </a:prstGeom>
        </p:spPr>
        <p:txBody>
          <a:bodyPr anchor="t" rtlCol="false" tIns="0" lIns="0" bIns="0" rIns="0">
            <a:spAutoFit/>
          </a:bodyPr>
          <a:lstStyle/>
          <a:p>
            <a:pPr algn="l" marL="0" indent="0" lvl="0">
              <a:lnSpc>
                <a:spcPts val="3411"/>
              </a:lnSpc>
              <a:spcBef>
                <a:spcPct val="0"/>
              </a:spcBef>
            </a:pPr>
            <a:r>
              <a:rPr lang="en-US" sz="2436" spc="158">
                <a:solidFill>
                  <a:srgbClr val="191919"/>
                </a:solidFill>
                <a:latin typeface="Alata"/>
                <a:ea typeface="Alata"/>
                <a:cs typeface="Alata"/>
                <a:sym typeface="Alata"/>
              </a:rPr>
              <a:t>Artificial Intelligence </a:t>
            </a:r>
          </a:p>
        </p:txBody>
      </p:sp>
      <p:sp>
        <p:nvSpPr>
          <p:cNvPr name="TextBox 26" id="26"/>
          <p:cNvSpPr txBox="true"/>
          <p:nvPr/>
        </p:nvSpPr>
        <p:spPr>
          <a:xfrm rot="0">
            <a:off x="2689073" y="8515818"/>
            <a:ext cx="6030709" cy="426459"/>
          </a:xfrm>
          <a:prstGeom prst="rect">
            <a:avLst/>
          </a:prstGeom>
        </p:spPr>
        <p:txBody>
          <a:bodyPr anchor="t" rtlCol="false" tIns="0" lIns="0" bIns="0" rIns="0">
            <a:spAutoFit/>
          </a:bodyPr>
          <a:lstStyle/>
          <a:p>
            <a:pPr algn="l" marL="0" indent="0" lvl="0">
              <a:lnSpc>
                <a:spcPts val="3411"/>
              </a:lnSpc>
              <a:spcBef>
                <a:spcPct val="0"/>
              </a:spcBef>
            </a:pPr>
            <a:r>
              <a:rPr lang="en-US" sz="2436" spc="158">
                <a:solidFill>
                  <a:srgbClr val="191919"/>
                </a:solidFill>
                <a:latin typeface="Alata"/>
                <a:ea typeface="Alata"/>
                <a:cs typeface="Alata"/>
                <a:sym typeface="Alata"/>
              </a:rPr>
              <a:t>Natural Language Processing </a:t>
            </a:r>
          </a:p>
        </p:txBody>
      </p:sp>
      <p:sp>
        <p:nvSpPr>
          <p:cNvPr name="TextBox 27" id="27"/>
          <p:cNvSpPr txBox="true"/>
          <p:nvPr/>
        </p:nvSpPr>
        <p:spPr>
          <a:xfrm rot="0">
            <a:off x="2689073" y="9123252"/>
            <a:ext cx="7418551" cy="658727"/>
          </a:xfrm>
          <a:prstGeom prst="rect">
            <a:avLst/>
          </a:prstGeom>
        </p:spPr>
        <p:txBody>
          <a:bodyPr anchor="t" rtlCol="false" tIns="0" lIns="0" bIns="0" rIns="0">
            <a:spAutoFit/>
          </a:bodyPr>
          <a:lstStyle/>
          <a:p>
            <a:pPr algn="l">
              <a:lnSpc>
                <a:spcPts val="2634"/>
              </a:lnSpc>
              <a:spcBef>
                <a:spcPct val="0"/>
              </a:spcBef>
            </a:pPr>
            <a:r>
              <a:rPr lang="en-US" sz="1881" spc="133">
                <a:solidFill>
                  <a:srgbClr val="191919"/>
                </a:solidFill>
                <a:latin typeface="Glacial Indifference"/>
                <a:ea typeface="Glacial Indifference"/>
                <a:cs typeface="Glacial Indifference"/>
                <a:sym typeface="Glacial Indifference"/>
              </a:rPr>
              <a:t>Enables Jarvis to understand and interpret spoken and written commands.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22211E"/>
        </a:solidFill>
      </p:bgPr>
    </p:bg>
    <p:spTree>
      <p:nvGrpSpPr>
        <p:cNvPr id="1" name=""/>
        <p:cNvGrpSpPr/>
        <p:nvPr/>
      </p:nvGrpSpPr>
      <p:grpSpPr>
        <a:xfrm>
          <a:off x="0" y="0"/>
          <a:ext cx="0" cy="0"/>
          <a:chOff x="0" y="0"/>
          <a:chExt cx="0" cy="0"/>
        </a:xfrm>
      </p:grpSpPr>
      <p:sp>
        <p:nvSpPr>
          <p:cNvPr name="Freeform 2" id="2"/>
          <p:cNvSpPr/>
          <p:nvPr/>
        </p:nvSpPr>
        <p:spPr>
          <a:xfrm flipH="false" flipV="false" rot="1257840">
            <a:off x="9587899" y="-1323153"/>
            <a:ext cx="14604082" cy="10249410"/>
          </a:xfrm>
          <a:custGeom>
            <a:avLst/>
            <a:gdLst/>
            <a:ahLst/>
            <a:cxnLst/>
            <a:rect r="r" b="b" t="t" l="l"/>
            <a:pathLst>
              <a:path h="10249410" w="14604082">
                <a:moveTo>
                  <a:pt x="0" y="0"/>
                </a:moveTo>
                <a:lnTo>
                  <a:pt x="14604082" y="0"/>
                </a:lnTo>
                <a:lnTo>
                  <a:pt x="14604082" y="10249410"/>
                </a:lnTo>
                <a:lnTo>
                  <a:pt x="0" y="10249410"/>
                </a:lnTo>
                <a:lnTo>
                  <a:pt x="0" y="0"/>
                </a:lnTo>
                <a:close/>
              </a:path>
            </a:pathLst>
          </a:custGeom>
          <a:blipFill>
            <a:blip r:embed="rId2">
              <a:alphaModFix amt="13000"/>
              <a:extLst>
                <a:ext uri="{96DAC541-7B7A-43D3-8B79-37D633B846F1}">
                  <asvg:svgBlip xmlns:asvg="http://schemas.microsoft.com/office/drawing/2016/SVG/main" r:embed="rId3"/>
                </a:ext>
              </a:extLst>
            </a:blip>
            <a:stretch>
              <a:fillRect l="0" t="0" r="0" b="0"/>
            </a:stretch>
          </a:blipFill>
          <a:ln cap="sq">
            <a:noFill/>
            <a:prstDash val="solid"/>
            <a:miter/>
          </a:ln>
        </p:spPr>
      </p:sp>
      <p:grpSp>
        <p:nvGrpSpPr>
          <p:cNvPr name="Group 3" id="3"/>
          <p:cNvGrpSpPr/>
          <p:nvPr/>
        </p:nvGrpSpPr>
        <p:grpSpPr>
          <a:xfrm rot="0">
            <a:off x="7234039" y="4336385"/>
            <a:ext cx="9203249" cy="7969598"/>
            <a:chOff x="0" y="0"/>
            <a:chExt cx="4282440" cy="3708400"/>
          </a:xfrm>
        </p:grpSpPr>
        <p:sp>
          <p:nvSpPr>
            <p:cNvPr name="Freeform 4" id="4"/>
            <p:cNvSpPr/>
            <p:nvPr/>
          </p:nvSpPr>
          <p:spPr>
            <a:xfrm flipH="false" flipV="false" rot="0">
              <a:off x="0" y="0"/>
              <a:ext cx="4282440" cy="3708400"/>
            </a:xfrm>
            <a:custGeom>
              <a:avLst/>
              <a:gdLst/>
              <a:ahLst/>
              <a:cxnLst/>
              <a:rect r="r" b="b" t="t" l="l"/>
              <a:pathLst>
                <a:path h="3708400" w="4282440">
                  <a:moveTo>
                    <a:pt x="3211830" y="0"/>
                  </a:moveTo>
                  <a:lnTo>
                    <a:pt x="1070610" y="0"/>
                  </a:lnTo>
                  <a:lnTo>
                    <a:pt x="0" y="1854200"/>
                  </a:lnTo>
                  <a:lnTo>
                    <a:pt x="1070610" y="3708400"/>
                  </a:lnTo>
                  <a:lnTo>
                    <a:pt x="3211830" y="3708400"/>
                  </a:lnTo>
                  <a:lnTo>
                    <a:pt x="4282440" y="1854200"/>
                  </a:lnTo>
                  <a:close/>
                </a:path>
              </a:pathLst>
            </a:custGeom>
            <a:blipFill>
              <a:blip r:embed="rId4"/>
              <a:stretch>
                <a:fillRect l="-27067" t="0" r="-27067" b="0"/>
              </a:stretch>
            </a:blipFill>
          </p:spPr>
        </p:sp>
      </p:grpSp>
      <p:grpSp>
        <p:nvGrpSpPr>
          <p:cNvPr name="Group 5" id="5"/>
          <p:cNvGrpSpPr/>
          <p:nvPr/>
        </p:nvGrpSpPr>
        <p:grpSpPr>
          <a:xfrm rot="0">
            <a:off x="14183634" y="-183247"/>
            <a:ext cx="9203249" cy="7969598"/>
            <a:chOff x="0" y="0"/>
            <a:chExt cx="4282440" cy="3708400"/>
          </a:xfrm>
        </p:grpSpPr>
        <p:sp>
          <p:nvSpPr>
            <p:cNvPr name="Freeform 6" id="6"/>
            <p:cNvSpPr/>
            <p:nvPr/>
          </p:nvSpPr>
          <p:spPr>
            <a:xfrm flipH="false" flipV="false" rot="0">
              <a:off x="0" y="0"/>
              <a:ext cx="4282440" cy="3708400"/>
            </a:xfrm>
            <a:custGeom>
              <a:avLst/>
              <a:gdLst/>
              <a:ahLst/>
              <a:cxnLst/>
              <a:rect r="r" b="b" t="t" l="l"/>
              <a:pathLst>
                <a:path h="3708400" w="4282440">
                  <a:moveTo>
                    <a:pt x="3211830" y="0"/>
                  </a:moveTo>
                  <a:lnTo>
                    <a:pt x="1070610" y="0"/>
                  </a:lnTo>
                  <a:lnTo>
                    <a:pt x="0" y="1854200"/>
                  </a:lnTo>
                  <a:lnTo>
                    <a:pt x="1070610" y="3708400"/>
                  </a:lnTo>
                  <a:lnTo>
                    <a:pt x="3211830" y="3708400"/>
                  </a:lnTo>
                  <a:lnTo>
                    <a:pt x="4282440" y="1854200"/>
                  </a:lnTo>
                  <a:close/>
                </a:path>
              </a:pathLst>
            </a:custGeom>
            <a:blipFill>
              <a:blip r:embed="rId5"/>
              <a:stretch>
                <a:fillRect l="0" t="-53106" r="0" b="-53106"/>
              </a:stretch>
            </a:blipFill>
          </p:spPr>
        </p:sp>
      </p:grpSp>
      <p:grpSp>
        <p:nvGrpSpPr>
          <p:cNvPr name="Group 7" id="7"/>
          <p:cNvGrpSpPr/>
          <p:nvPr/>
        </p:nvGrpSpPr>
        <p:grpSpPr>
          <a:xfrm rot="0">
            <a:off x="14509977" y="8321185"/>
            <a:ext cx="9203249" cy="7969598"/>
            <a:chOff x="0" y="0"/>
            <a:chExt cx="4282440" cy="3708400"/>
          </a:xfrm>
        </p:grpSpPr>
        <p:sp>
          <p:nvSpPr>
            <p:cNvPr name="Freeform 8" id="8"/>
            <p:cNvSpPr/>
            <p:nvPr/>
          </p:nvSpPr>
          <p:spPr>
            <a:xfrm flipH="false" flipV="false" rot="0">
              <a:off x="0" y="0"/>
              <a:ext cx="4282440" cy="3708400"/>
            </a:xfrm>
            <a:custGeom>
              <a:avLst/>
              <a:gdLst/>
              <a:ahLst/>
              <a:cxnLst/>
              <a:rect r="r" b="b" t="t" l="l"/>
              <a:pathLst>
                <a:path h="3708400" w="4282440">
                  <a:moveTo>
                    <a:pt x="3211830" y="0"/>
                  </a:moveTo>
                  <a:lnTo>
                    <a:pt x="1070610" y="0"/>
                  </a:lnTo>
                  <a:lnTo>
                    <a:pt x="0" y="1854200"/>
                  </a:lnTo>
                  <a:lnTo>
                    <a:pt x="1070610" y="3708400"/>
                  </a:lnTo>
                  <a:lnTo>
                    <a:pt x="3211830" y="3708400"/>
                  </a:lnTo>
                  <a:lnTo>
                    <a:pt x="4282440" y="1854200"/>
                  </a:lnTo>
                  <a:close/>
                </a:path>
              </a:pathLst>
            </a:custGeom>
            <a:blipFill>
              <a:blip r:embed="rId6"/>
              <a:stretch>
                <a:fillRect l="0" t="-7739" r="0" b="-7739"/>
              </a:stretch>
            </a:blipFill>
          </p:spPr>
        </p:sp>
      </p:grpSp>
      <p:sp>
        <p:nvSpPr>
          <p:cNvPr name="TextBox 9" id="9"/>
          <p:cNvSpPr txBox="true"/>
          <p:nvPr/>
        </p:nvSpPr>
        <p:spPr>
          <a:xfrm rot="0">
            <a:off x="1194200" y="1321480"/>
            <a:ext cx="9895541" cy="1189674"/>
          </a:xfrm>
          <a:prstGeom prst="rect">
            <a:avLst/>
          </a:prstGeom>
        </p:spPr>
        <p:txBody>
          <a:bodyPr anchor="t" rtlCol="false" tIns="0" lIns="0" bIns="0" rIns="0">
            <a:spAutoFit/>
          </a:bodyPr>
          <a:lstStyle/>
          <a:p>
            <a:pPr algn="l" marL="0" indent="0" lvl="0">
              <a:lnSpc>
                <a:spcPts val="9764"/>
              </a:lnSpc>
              <a:spcBef>
                <a:spcPct val="0"/>
              </a:spcBef>
            </a:pPr>
            <a:r>
              <a:rPr lang="en-US" sz="6974" spc="453">
                <a:solidFill>
                  <a:srgbClr val="FFFFFF"/>
                </a:solidFill>
                <a:latin typeface="Alata"/>
                <a:ea typeface="Alata"/>
                <a:cs typeface="Alata"/>
                <a:sym typeface="Alata"/>
              </a:rPr>
              <a:t>Working </a:t>
            </a:r>
          </a:p>
        </p:txBody>
      </p:sp>
      <p:sp>
        <p:nvSpPr>
          <p:cNvPr name="TextBox 10" id="10"/>
          <p:cNvSpPr txBox="true"/>
          <p:nvPr/>
        </p:nvSpPr>
        <p:spPr>
          <a:xfrm rot="0">
            <a:off x="1028700" y="2635022"/>
            <a:ext cx="6744048" cy="6265545"/>
          </a:xfrm>
          <a:prstGeom prst="rect">
            <a:avLst/>
          </a:prstGeom>
        </p:spPr>
        <p:txBody>
          <a:bodyPr anchor="t" rtlCol="false" tIns="0" lIns="0" bIns="0" rIns="0">
            <a:spAutoFit/>
          </a:bodyPr>
          <a:lstStyle/>
          <a:p>
            <a:pPr algn="l" marL="604519" indent="-302260" lvl="1">
              <a:lnSpc>
                <a:spcPts val="4199"/>
              </a:lnSpc>
              <a:buAutoNum type="arabicPeriod" startAt="1"/>
            </a:pPr>
            <a:r>
              <a:rPr lang="en-US" sz="2799" spc="198">
                <a:solidFill>
                  <a:srgbClr val="FFFFFF"/>
                </a:solidFill>
                <a:latin typeface="Glacial Indifference"/>
                <a:ea typeface="Glacial Indifference"/>
                <a:cs typeface="Glacial Indifference"/>
                <a:sym typeface="Glacial Indifference"/>
              </a:rPr>
              <a:t>Receive Input: Processes user commands via voice or text.</a:t>
            </a:r>
          </a:p>
          <a:p>
            <a:pPr algn="l" marL="604519" indent="-302260" lvl="1">
              <a:lnSpc>
                <a:spcPts val="4199"/>
              </a:lnSpc>
              <a:buAutoNum type="arabicPeriod" startAt="1"/>
            </a:pPr>
            <a:r>
              <a:rPr lang="en-US" sz="2799" spc="198">
                <a:solidFill>
                  <a:srgbClr val="FFFFFF"/>
                </a:solidFill>
                <a:latin typeface="Glacial Indifference"/>
                <a:ea typeface="Glacial Indifference"/>
                <a:cs typeface="Glacial Indifference"/>
                <a:sym typeface="Glacial Indifference"/>
              </a:rPr>
              <a:t>Interpret Data: Uses NLP to understand and analyze the input.</a:t>
            </a:r>
          </a:p>
          <a:p>
            <a:pPr algn="l" marL="604519" indent="-302260" lvl="1">
              <a:lnSpc>
                <a:spcPts val="4199"/>
              </a:lnSpc>
              <a:buAutoNum type="arabicPeriod" startAt="1"/>
            </a:pPr>
            <a:r>
              <a:rPr lang="en-US" sz="2799" spc="198">
                <a:solidFill>
                  <a:srgbClr val="FFFFFF"/>
                </a:solidFill>
                <a:latin typeface="Glacial Indifference"/>
                <a:ea typeface="Glacial Indifference"/>
                <a:cs typeface="Glacial Indifference"/>
                <a:sym typeface="Glacial Indifference"/>
              </a:rPr>
              <a:t>Execute Commands: Performs tasks or retrieves information based on the input.</a:t>
            </a:r>
          </a:p>
          <a:p>
            <a:pPr algn="l" marL="604519" indent="-302260" lvl="1">
              <a:lnSpc>
                <a:spcPts val="4199"/>
              </a:lnSpc>
              <a:buAutoNum type="arabicPeriod" startAt="1"/>
            </a:pPr>
            <a:r>
              <a:rPr lang="en-US" sz="2799" spc="198">
                <a:solidFill>
                  <a:srgbClr val="FFFFFF"/>
                </a:solidFill>
                <a:latin typeface="Glacial Indifference"/>
                <a:ea typeface="Glacial Indifference"/>
                <a:cs typeface="Glacial Indifference"/>
                <a:sym typeface="Glacial Indifference"/>
              </a:rPr>
              <a:t>Provide Feedback: Delivers responses or updates to the user.</a:t>
            </a:r>
          </a:p>
          <a:p>
            <a:pPr algn="l" marL="604519" indent="-302260" lvl="1">
              <a:lnSpc>
                <a:spcPts val="4199"/>
              </a:lnSpc>
              <a:buAutoNum type="arabicPeriod" startAt="1"/>
            </a:pPr>
            <a:r>
              <a:rPr lang="en-US" sz="2799" spc="198">
                <a:solidFill>
                  <a:srgbClr val="FFFFFF"/>
                </a:solidFill>
                <a:latin typeface="Glacial Indifference"/>
                <a:ea typeface="Glacial Indifference"/>
                <a:cs typeface="Glacial Indifference"/>
                <a:sym typeface="Glacial Indifference"/>
              </a:rPr>
              <a:t>Learn and Adapt: Uses machine learning to refine performance and preferences over time.</a:t>
            </a:r>
          </a:p>
        </p:txBody>
      </p:sp>
      <p:sp>
        <p:nvSpPr>
          <p:cNvPr name="Freeform 11" id="11"/>
          <p:cNvSpPr/>
          <p:nvPr/>
        </p:nvSpPr>
        <p:spPr>
          <a:xfrm flipH="false" flipV="false" rot="1257840">
            <a:off x="-4515796" y="6609692"/>
            <a:ext cx="14604082" cy="10249410"/>
          </a:xfrm>
          <a:custGeom>
            <a:avLst/>
            <a:gdLst/>
            <a:ahLst/>
            <a:cxnLst/>
            <a:rect r="r" b="b" t="t" l="l"/>
            <a:pathLst>
              <a:path h="10249410" w="14604082">
                <a:moveTo>
                  <a:pt x="0" y="0"/>
                </a:moveTo>
                <a:lnTo>
                  <a:pt x="14604082" y="0"/>
                </a:lnTo>
                <a:lnTo>
                  <a:pt x="14604082" y="10249410"/>
                </a:lnTo>
                <a:lnTo>
                  <a:pt x="0" y="10249410"/>
                </a:lnTo>
                <a:lnTo>
                  <a:pt x="0" y="0"/>
                </a:lnTo>
                <a:close/>
              </a:path>
            </a:pathLst>
          </a:custGeom>
          <a:blipFill>
            <a:blip r:embed="rId2">
              <a:alphaModFix amt="13000"/>
              <a:extLst>
                <a:ext uri="{96DAC541-7B7A-43D3-8B79-37D633B846F1}">
                  <asvg:svgBlip xmlns:asvg="http://schemas.microsoft.com/office/drawing/2016/SVG/main" r:embed="rId3"/>
                </a:ext>
              </a:extLst>
            </a:blip>
            <a:stretch>
              <a:fillRect l="0" t="0" r="0" b="0"/>
            </a:stretch>
          </a:blipFill>
          <a:ln cap="sq">
            <a:noFill/>
            <a:prstDash val="solid"/>
            <a:miter/>
          </a:ln>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0">
            <a:off x="3233288" y="8235759"/>
            <a:ext cx="11699325" cy="1310604"/>
          </a:xfrm>
          <a:custGeom>
            <a:avLst/>
            <a:gdLst/>
            <a:ahLst/>
            <a:cxnLst/>
            <a:rect r="r" b="b" t="t" l="l"/>
            <a:pathLst>
              <a:path h="1310604" w="11699325">
                <a:moveTo>
                  <a:pt x="0" y="0"/>
                </a:moveTo>
                <a:lnTo>
                  <a:pt x="11699325" y="0"/>
                </a:lnTo>
                <a:lnTo>
                  <a:pt x="11699325" y="1310604"/>
                </a:lnTo>
                <a:lnTo>
                  <a:pt x="0" y="1310604"/>
                </a:lnTo>
                <a:lnTo>
                  <a:pt x="0" y="0"/>
                </a:lnTo>
                <a:close/>
              </a:path>
            </a:pathLst>
          </a:custGeom>
          <a:blipFill>
            <a:blip r:embed="rId2"/>
            <a:stretch>
              <a:fillRect l="0" t="-76301" r="0" b="0"/>
            </a:stretch>
          </a:blipFill>
        </p:spPr>
      </p:sp>
      <p:sp>
        <p:nvSpPr>
          <p:cNvPr name="Freeform 3" id="3"/>
          <p:cNvSpPr/>
          <p:nvPr/>
        </p:nvSpPr>
        <p:spPr>
          <a:xfrm flipH="false" flipV="false" rot="7583472">
            <a:off x="12305534" y="5954564"/>
            <a:ext cx="11240180" cy="5872994"/>
          </a:xfrm>
          <a:custGeom>
            <a:avLst/>
            <a:gdLst/>
            <a:ahLst/>
            <a:cxnLst/>
            <a:rect r="r" b="b" t="t" l="l"/>
            <a:pathLst>
              <a:path h="5872994" w="11240180">
                <a:moveTo>
                  <a:pt x="0" y="0"/>
                </a:moveTo>
                <a:lnTo>
                  <a:pt x="11240180" y="0"/>
                </a:lnTo>
                <a:lnTo>
                  <a:pt x="11240180" y="5872994"/>
                </a:lnTo>
                <a:lnTo>
                  <a:pt x="0" y="5872994"/>
                </a:lnTo>
                <a:lnTo>
                  <a:pt x="0" y="0"/>
                </a:lnTo>
                <a:close/>
              </a:path>
            </a:pathLst>
          </a:custGeom>
          <a:blipFill>
            <a:blip r:embed="rId3">
              <a:alphaModFix amt="9999"/>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7583472">
            <a:off x="-4825127" y="5217965"/>
            <a:ext cx="8002796" cy="4181461"/>
          </a:xfrm>
          <a:custGeom>
            <a:avLst/>
            <a:gdLst/>
            <a:ahLst/>
            <a:cxnLst/>
            <a:rect r="r" b="b" t="t" l="l"/>
            <a:pathLst>
              <a:path h="4181461" w="8002796">
                <a:moveTo>
                  <a:pt x="0" y="0"/>
                </a:moveTo>
                <a:lnTo>
                  <a:pt x="8002796" y="0"/>
                </a:lnTo>
                <a:lnTo>
                  <a:pt x="8002796" y="4181461"/>
                </a:lnTo>
                <a:lnTo>
                  <a:pt x="0" y="4181461"/>
                </a:lnTo>
                <a:lnTo>
                  <a:pt x="0" y="0"/>
                </a:lnTo>
                <a:close/>
              </a:path>
            </a:pathLst>
          </a:custGeom>
          <a:blipFill>
            <a:blip r:embed="rId3">
              <a:alphaModFix amt="9999"/>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5" id="5"/>
          <p:cNvSpPr/>
          <p:nvPr/>
        </p:nvSpPr>
        <p:spPr>
          <a:xfrm flipH="false" flipV="false" rot="0">
            <a:off x="-6200306" y="-371886"/>
            <a:ext cx="18427722" cy="7168726"/>
          </a:xfrm>
          <a:custGeom>
            <a:avLst/>
            <a:gdLst/>
            <a:ahLst/>
            <a:cxnLst/>
            <a:rect r="r" b="b" t="t" l="l"/>
            <a:pathLst>
              <a:path h="7168726" w="18427722">
                <a:moveTo>
                  <a:pt x="0" y="0"/>
                </a:moveTo>
                <a:lnTo>
                  <a:pt x="18427721" y="0"/>
                </a:lnTo>
                <a:lnTo>
                  <a:pt x="18427721" y="7168726"/>
                </a:lnTo>
                <a:lnTo>
                  <a:pt x="0" y="7168726"/>
                </a:lnTo>
                <a:lnTo>
                  <a:pt x="0" y="0"/>
                </a:lnTo>
                <a:close/>
              </a:path>
            </a:pathLst>
          </a:custGeom>
          <a:blipFill>
            <a:blip r:embed="rId5"/>
            <a:stretch>
              <a:fillRect l="0" t="-21524" r="0" b="-34112"/>
            </a:stretch>
          </a:blipFill>
        </p:spPr>
      </p:sp>
      <p:sp>
        <p:nvSpPr>
          <p:cNvPr name="Freeform 6" id="6"/>
          <p:cNvSpPr/>
          <p:nvPr/>
        </p:nvSpPr>
        <p:spPr>
          <a:xfrm flipH="false" flipV="false" rot="0">
            <a:off x="7021896" y="0"/>
            <a:ext cx="11608921" cy="6526619"/>
          </a:xfrm>
          <a:custGeom>
            <a:avLst/>
            <a:gdLst/>
            <a:ahLst/>
            <a:cxnLst/>
            <a:rect r="r" b="b" t="t" l="l"/>
            <a:pathLst>
              <a:path h="6526619" w="11608921">
                <a:moveTo>
                  <a:pt x="0" y="0"/>
                </a:moveTo>
                <a:lnTo>
                  <a:pt x="11608921" y="0"/>
                </a:lnTo>
                <a:lnTo>
                  <a:pt x="11608921" y="6526619"/>
                </a:lnTo>
                <a:lnTo>
                  <a:pt x="0" y="652661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7" id="7"/>
          <p:cNvSpPr txBox="true"/>
          <p:nvPr/>
        </p:nvSpPr>
        <p:spPr>
          <a:xfrm rot="0">
            <a:off x="7021896" y="-133350"/>
            <a:ext cx="10411038" cy="1194436"/>
          </a:xfrm>
          <a:prstGeom prst="rect">
            <a:avLst/>
          </a:prstGeom>
        </p:spPr>
        <p:txBody>
          <a:bodyPr anchor="t" rtlCol="false" tIns="0" lIns="0" bIns="0" rIns="0">
            <a:spAutoFit/>
          </a:bodyPr>
          <a:lstStyle/>
          <a:p>
            <a:pPr algn="ctr" marL="0" indent="0" lvl="0">
              <a:lnSpc>
                <a:spcPts val="9764"/>
              </a:lnSpc>
              <a:spcBef>
                <a:spcPct val="0"/>
              </a:spcBef>
            </a:pPr>
            <a:r>
              <a:rPr lang="en-US" sz="6974">
                <a:solidFill>
                  <a:srgbClr val="FFFFFF"/>
                </a:solidFill>
                <a:latin typeface="Alata"/>
                <a:ea typeface="Alata"/>
                <a:cs typeface="Alata"/>
                <a:sym typeface="Alata"/>
              </a:rPr>
              <a:t>Architecture </a:t>
            </a:r>
          </a:p>
        </p:txBody>
      </p:sp>
      <p:sp>
        <p:nvSpPr>
          <p:cNvPr name="Freeform 8" id="8"/>
          <p:cNvSpPr/>
          <p:nvPr/>
        </p:nvSpPr>
        <p:spPr>
          <a:xfrm flipH="false" flipV="false" rot="0">
            <a:off x="9690206" y="2818136"/>
            <a:ext cx="5364505" cy="5717703"/>
          </a:xfrm>
          <a:custGeom>
            <a:avLst/>
            <a:gdLst/>
            <a:ahLst/>
            <a:cxnLst/>
            <a:rect r="r" b="b" t="t" l="l"/>
            <a:pathLst>
              <a:path h="5717703" w="5364505">
                <a:moveTo>
                  <a:pt x="0" y="0"/>
                </a:moveTo>
                <a:lnTo>
                  <a:pt x="5364506" y="0"/>
                </a:lnTo>
                <a:lnTo>
                  <a:pt x="5364506" y="5717703"/>
                </a:lnTo>
                <a:lnTo>
                  <a:pt x="0" y="5717703"/>
                </a:lnTo>
                <a:lnTo>
                  <a:pt x="0" y="0"/>
                </a:lnTo>
                <a:close/>
              </a:path>
            </a:pathLst>
          </a:custGeom>
          <a:blipFill>
            <a:blip r:embed="rId8">
              <a:alphaModFix amt="15000"/>
              <a:extLst>
                <a:ext uri="{96DAC541-7B7A-43D3-8B79-37D633B846F1}">
                  <asvg:svgBlip xmlns:asvg="http://schemas.microsoft.com/office/drawing/2016/SVG/main" r:embed="rId9"/>
                </a:ext>
              </a:extLst>
            </a:blip>
            <a:stretch>
              <a:fillRect l="0" t="0" r="-61565" b="-49879"/>
            </a:stretch>
          </a:blipFill>
          <a:ln cap="sq">
            <a:noFill/>
            <a:prstDash val="solid"/>
            <a:miter/>
          </a:ln>
        </p:spPr>
      </p:sp>
      <p:sp>
        <p:nvSpPr>
          <p:cNvPr name="Freeform 9" id="9"/>
          <p:cNvSpPr/>
          <p:nvPr/>
        </p:nvSpPr>
        <p:spPr>
          <a:xfrm flipH="false" flipV="false" rot="0">
            <a:off x="-139722" y="5953125"/>
            <a:ext cx="18427722" cy="4745339"/>
          </a:xfrm>
          <a:custGeom>
            <a:avLst/>
            <a:gdLst/>
            <a:ahLst/>
            <a:cxnLst/>
            <a:rect r="r" b="b" t="t" l="l"/>
            <a:pathLst>
              <a:path h="4745339" w="18427722">
                <a:moveTo>
                  <a:pt x="0" y="0"/>
                </a:moveTo>
                <a:lnTo>
                  <a:pt x="18427722" y="0"/>
                </a:lnTo>
                <a:lnTo>
                  <a:pt x="18427722" y="4745339"/>
                </a:lnTo>
                <a:lnTo>
                  <a:pt x="0" y="4745339"/>
                </a:lnTo>
                <a:lnTo>
                  <a:pt x="0" y="0"/>
                </a:lnTo>
                <a:close/>
              </a:path>
            </a:pathLst>
          </a:custGeom>
          <a:blipFill>
            <a:blip r:embed="rId10"/>
            <a:stretch>
              <a:fillRect l="0" t="-67753" r="0" b="-50759"/>
            </a:stretch>
          </a:blipFill>
        </p:spPr>
      </p:sp>
      <p:sp>
        <p:nvSpPr>
          <p:cNvPr name="TextBox 10" id="10"/>
          <p:cNvSpPr txBox="true"/>
          <p:nvPr/>
        </p:nvSpPr>
        <p:spPr>
          <a:xfrm rot="0">
            <a:off x="7299510" y="1813572"/>
            <a:ext cx="11128212" cy="3329928"/>
          </a:xfrm>
          <a:prstGeom prst="rect">
            <a:avLst/>
          </a:prstGeom>
        </p:spPr>
        <p:txBody>
          <a:bodyPr anchor="t" rtlCol="false" tIns="0" lIns="0" bIns="0" rIns="0">
            <a:spAutoFit/>
          </a:bodyPr>
          <a:lstStyle/>
          <a:p>
            <a:pPr algn="ctr">
              <a:lnSpc>
                <a:spcPts val="3834"/>
              </a:lnSpc>
            </a:pPr>
            <a:r>
              <a:rPr lang="en-US" sz="2738" spc="194">
                <a:solidFill>
                  <a:srgbClr val="FFFFFF"/>
                </a:solidFill>
                <a:latin typeface="Glacial Indifference"/>
                <a:ea typeface="Glacial Indifference"/>
                <a:cs typeface="Glacial Indifference"/>
                <a:sym typeface="Glacial Indifference"/>
              </a:rPr>
              <a:t>The architecture of Jarvis integrates several advanced technological components to create a seamless and efficient virtual assistant. At its core, Jarvis employs Natural Language Processing (NLP) to understand and interpret user commands, allowing it to engage in natural conversations. It uses machine learning algorithms to continuously improve its performance and adapt to user preferences.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18" r="0" b="-3818"/>
            </a:stretch>
          </a:blipFill>
        </p:spPr>
      </p:sp>
      <p:sp>
        <p:nvSpPr>
          <p:cNvPr name="Freeform 3" id="3"/>
          <p:cNvSpPr/>
          <p:nvPr/>
        </p:nvSpPr>
        <p:spPr>
          <a:xfrm flipH="false" flipV="false" rot="0">
            <a:off x="262660" y="3380552"/>
            <a:ext cx="7431317" cy="5543596"/>
          </a:xfrm>
          <a:custGeom>
            <a:avLst/>
            <a:gdLst/>
            <a:ahLst/>
            <a:cxnLst/>
            <a:rect r="r" b="b" t="t" l="l"/>
            <a:pathLst>
              <a:path h="5543596" w="7431317">
                <a:moveTo>
                  <a:pt x="0" y="0"/>
                </a:moveTo>
                <a:lnTo>
                  <a:pt x="7431317" y="0"/>
                </a:lnTo>
                <a:lnTo>
                  <a:pt x="7431317" y="5543596"/>
                </a:lnTo>
                <a:lnTo>
                  <a:pt x="0" y="5543596"/>
                </a:lnTo>
                <a:lnTo>
                  <a:pt x="0" y="0"/>
                </a:lnTo>
                <a:close/>
              </a:path>
            </a:pathLst>
          </a:custGeom>
          <a:blipFill>
            <a:blip r:embed="rId3"/>
            <a:stretch>
              <a:fillRect l="-5816" t="0" r="-59347" b="-24584"/>
            </a:stretch>
          </a:blipFill>
        </p:spPr>
      </p:sp>
      <p:sp>
        <p:nvSpPr>
          <p:cNvPr name="Freeform 4" id="4"/>
          <p:cNvSpPr/>
          <p:nvPr/>
        </p:nvSpPr>
        <p:spPr>
          <a:xfrm flipH="false" flipV="false" rot="0">
            <a:off x="8190880" y="3450140"/>
            <a:ext cx="9604513" cy="5404420"/>
          </a:xfrm>
          <a:custGeom>
            <a:avLst/>
            <a:gdLst/>
            <a:ahLst/>
            <a:cxnLst/>
            <a:rect r="r" b="b" t="t" l="l"/>
            <a:pathLst>
              <a:path h="5404420" w="9604513">
                <a:moveTo>
                  <a:pt x="0" y="0"/>
                </a:moveTo>
                <a:lnTo>
                  <a:pt x="9604513" y="0"/>
                </a:lnTo>
                <a:lnTo>
                  <a:pt x="9604513" y="5404420"/>
                </a:lnTo>
                <a:lnTo>
                  <a:pt x="0" y="5404420"/>
                </a:lnTo>
                <a:lnTo>
                  <a:pt x="0" y="0"/>
                </a:lnTo>
                <a:close/>
              </a:path>
            </a:pathLst>
          </a:custGeom>
          <a:blipFill>
            <a:blip r:embed="rId4"/>
            <a:stretch>
              <a:fillRect l="0" t="0" r="0" b="0"/>
            </a:stretch>
          </a:blipFill>
        </p:spPr>
      </p:sp>
      <p:sp>
        <p:nvSpPr>
          <p:cNvPr name="TextBox 5" id="5"/>
          <p:cNvSpPr txBox="true"/>
          <p:nvPr/>
        </p:nvSpPr>
        <p:spPr>
          <a:xfrm rot="0">
            <a:off x="4111797" y="474408"/>
            <a:ext cx="8881340" cy="2398629"/>
          </a:xfrm>
          <a:prstGeom prst="rect">
            <a:avLst/>
          </a:prstGeom>
        </p:spPr>
        <p:txBody>
          <a:bodyPr anchor="t" rtlCol="false" tIns="0" lIns="0" bIns="0" rIns="0">
            <a:spAutoFit/>
          </a:bodyPr>
          <a:lstStyle/>
          <a:p>
            <a:pPr algn="ctr" marL="0" indent="0" lvl="0">
              <a:lnSpc>
                <a:spcPts val="9668"/>
              </a:lnSpc>
              <a:spcBef>
                <a:spcPct val="0"/>
              </a:spcBef>
            </a:pPr>
            <a:r>
              <a:rPr lang="en-US" sz="6905" spc="448">
                <a:solidFill>
                  <a:srgbClr val="B4B7BF"/>
                </a:solidFill>
                <a:latin typeface="Alata"/>
                <a:ea typeface="Alata"/>
                <a:cs typeface="Alata"/>
                <a:sym typeface="Alata"/>
              </a:rPr>
              <a:t>CONCEPTS AND MODULES </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0D1A26"/>
        </a:solidFill>
      </p:bgPr>
    </p:bg>
    <p:spTree>
      <p:nvGrpSpPr>
        <p:cNvPr id="1" name=""/>
        <p:cNvGrpSpPr/>
        <p:nvPr/>
      </p:nvGrpSpPr>
      <p:grpSpPr>
        <a:xfrm>
          <a:off x="0" y="0"/>
          <a:ext cx="0" cy="0"/>
          <a:chOff x="0" y="0"/>
          <a:chExt cx="0" cy="0"/>
        </a:xfrm>
      </p:grpSpPr>
      <p:sp>
        <p:nvSpPr>
          <p:cNvPr name="Freeform 2" id="2"/>
          <p:cNvSpPr/>
          <p:nvPr/>
        </p:nvSpPr>
        <p:spPr>
          <a:xfrm flipH="false" flipV="false" rot="5288367">
            <a:off x="-5349339" y="175344"/>
            <a:ext cx="13553399" cy="7081651"/>
          </a:xfrm>
          <a:custGeom>
            <a:avLst/>
            <a:gdLst/>
            <a:ahLst/>
            <a:cxnLst/>
            <a:rect r="r" b="b" t="t" l="l"/>
            <a:pathLst>
              <a:path h="7081651" w="13553399">
                <a:moveTo>
                  <a:pt x="0" y="0"/>
                </a:moveTo>
                <a:lnTo>
                  <a:pt x="13553399" y="0"/>
                </a:lnTo>
                <a:lnTo>
                  <a:pt x="13553399" y="7081652"/>
                </a:lnTo>
                <a:lnTo>
                  <a:pt x="0" y="7081652"/>
                </a:lnTo>
                <a:lnTo>
                  <a:pt x="0" y="0"/>
                </a:lnTo>
                <a:close/>
              </a:path>
            </a:pathLst>
          </a:custGeom>
          <a:blipFill>
            <a:blip r:embed="rId2">
              <a:alphaModFix amt="18000"/>
              <a:extLst>
                <a:ext uri="{96DAC541-7B7A-43D3-8B79-37D633B846F1}">
                  <asvg:svgBlip xmlns:asvg="http://schemas.microsoft.com/office/drawing/2016/SVG/main" r:embed="rId3"/>
                </a:ext>
              </a:extLst>
            </a:blip>
            <a:stretch>
              <a:fillRect l="0" t="0" r="0" b="0"/>
            </a:stretch>
          </a:blipFill>
          <a:ln cap="sq">
            <a:noFill/>
            <a:prstDash val="solid"/>
            <a:miter/>
          </a:ln>
        </p:spPr>
      </p:sp>
      <p:grpSp>
        <p:nvGrpSpPr>
          <p:cNvPr name="Group 3" id="3"/>
          <p:cNvGrpSpPr/>
          <p:nvPr/>
        </p:nvGrpSpPr>
        <p:grpSpPr>
          <a:xfrm rot="0">
            <a:off x="866050" y="1028700"/>
            <a:ext cx="5148157" cy="7722235"/>
            <a:chOff x="0" y="0"/>
            <a:chExt cx="6350000" cy="9525000"/>
          </a:xfrm>
        </p:grpSpPr>
        <p:sp>
          <p:nvSpPr>
            <p:cNvPr name="Freeform 4" id="4"/>
            <p:cNvSpPr/>
            <p:nvPr/>
          </p:nvSpPr>
          <p:spPr>
            <a:xfrm flipH="false" flipV="false" rot="0">
              <a:off x="0" y="0"/>
              <a:ext cx="6350000" cy="9525000"/>
            </a:xfrm>
            <a:custGeom>
              <a:avLst/>
              <a:gdLst/>
              <a:ahLst/>
              <a:cxnLst/>
              <a:rect r="r" b="b" t="t" l="l"/>
              <a:pathLst>
                <a:path h="9525000" w="6350000">
                  <a:moveTo>
                    <a:pt x="0" y="9042400"/>
                  </a:moveTo>
                  <a:lnTo>
                    <a:pt x="0" y="482600"/>
                  </a:lnTo>
                  <a:cubicBezTo>
                    <a:pt x="0" y="215900"/>
                    <a:pt x="215900" y="0"/>
                    <a:pt x="482600" y="0"/>
                  </a:cubicBezTo>
                  <a:lnTo>
                    <a:pt x="5867400" y="0"/>
                  </a:lnTo>
                  <a:cubicBezTo>
                    <a:pt x="6134100" y="0"/>
                    <a:pt x="6350000" y="217170"/>
                    <a:pt x="6350000" y="482600"/>
                  </a:cubicBezTo>
                  <a:lnTo>
                    <a:pt x="6350000" y="9042400"/>
                  </a:lnTo>
                  <a:cubicBezTo>
                    <a:pt x="6350000" y="9309100"/>
                    <a:pt x="6134100" y="9525000"/>
                    <a:pt x="5867400" y="9525000"/>
                  </a:cubicBezTo>
                  <a:lnTo>
                    <a:pt x="482600" y="9525000"/>
                  </a:lnTo>
                  <a:cubicBezTo>
                    <a:pt x="217170" y="9525000"/>
                    <a:pt x="0" y="9309100"/>
                    <a:pt x="0" y="9042400"/>
                  </a:cubicBezTo>
                  <a:close/>
                </a:path>
              </a:pathLst>
            </a:custGeom>
            <a:blipFill>
              <a:blip r:embed="rId4"/>
              <a:stretch>
                <a:fillRect l="-83928" t="0" r="-83928" b="0"/>
              </a:stretch>
            </a:blipFill>
          </p:spPr>
        </p:sp>
      </p:grpSp>
      <p:sp>
        <p:nvSpPr>
          <p:cNvPr name="Freeform 5" id="5"/>
          <p:cNvSpPr/>
          <p:nvPr/>
        </p:nvSpPr>
        <p:spPr>
          <a:xfrm flipH="false" flipV="false" rot="0">
            <a:off x="12569450" y="5445029"/>
            <a:ext cx="9379701" cy="9274179"/>
          </a:xfrm>
          <a:custGeom>
            <a:avLst/>
            <a:gdLst/>
            <a:ahLst/>
            <a:cxnLst/>
            <a:rect r="r" b="b" t="t" l="l"/>
            <a:pathLst>
              <a:path h="9274179" w="9379701">
                <a:moveTo>
                  <a:pt x="0" y="0"/>
                </a:moveTo>
                <a:lnTo>
                  <a:pt x="9379700" y="0"/>
                </a:lnTo>
                <a:lnTo>
                  <a:pt x="9379700" y="9274179"/>
                </a:lnTo>
                <a:lnTo>
                  <a:pt x="0" y="9274179"/>
                </a:lnTo>
                <a:lnTo>
                  <a:pt x="0" y="0"/>
                </a:lnTo>
                <a:close/>
              </a:path>
            </a:pathLst>
          </a:custGeom>
          <a:blipFill>
            <a:blip r:embed="rId5">
              <a:alphaModFix amt="16000"/>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TextBox 6" id="6"/>
          <p:cNvSpPr txBox="true"/>
          <p:nvPr/>
        </p:nvSpPr>
        <p:spPr>
          <a:xfrm rot="0">
            <a:off x="8040816" y="895350"/>
            <a:ext cx="7900804" cy="1192035"/>
          </a:xfrm>
          <a:prstGeom prst="rect">
            <a:avLst/>
          </a:prstGeom>
        </p:spPr>
        <p:txBody>
          <a:bodyPr anchor="t" rtlCol="false" tIns="0" lIns="0" bIns="0" rIns="0">
            <a:spAutoFit/>
          </a:bodyPr>
          <a:lstStyle/>
          <a:p>
            <a:pPr algn="l" marL="0" indent="0" lvl="0">
              <a:lnSpc>
                <a:spcPts val="9786"/>
              </a:lnSpc>
              <a:spcBef>
                <a:spcPct val="0"/>
              </a:spcBef>
            </a:pPr>
            <a:r>
              <a:rPr lang="en-US" sz="6990" spc="454">
                <a:solidFill>
                  <a:srgbClr val="FFFFFF"/>
                </a:solidFill>
                <a:latin typeface="Alata"/>
                <a:ea typeface="Alata"/>
                <a:cs typeface="Alata"/>
                <a:sym typeface="Alata"/>
              </a:rPr>
              <a:t>Features </a:t>
            </a:r>
          </a:p>
        </p:txBody>
      </p:sp>
      <p:sp>
        <p:nvSpPr>
          <p:cNvPr name="TextBox 7" id="7"/>
          <p:cNvSpPr txBox="true"/>
          <p:nvPr/>
        </p:nvSpPr>
        <p:spPr>
          <a:xfrm rot="0">
            <a:off x="8040816" y="2681405"/>
            <a:ext cx="6571744" cy="6496026"/>
          </a:xfrm>
          <a:prstGeom prst="rect">
            <a:avLst/>
          </a:prstGeom>
        </p:spPr>
        <p:txBody>
          <a:bodyPr anchor="t" rtlCol="false" tIns="0" lIns="0" bIns="0" rIns="0">
            <a:spAutoFit/>
          </a:bodyPr>
          <a:lstStyle/>
          <a:p>
            <a:pPr algn="l" marL="505011" indent="-252505" lvl="1">
              <a:lnSpc>
                <a:spcPts val="3274"/>
              </a:lnSpc>
              <a:buFont typeface="Arial"/>
              <a:buChar char="•"/>
            </a:pPr>
            <a:r>
              <a:rPr lang="en-US" sz="2339" spc="166">
                <a:solidFill>
                  <a:srgbClr val="FFFFFF"/>
                </a:solidFill>
                <a:latin typeface="Glacial Indifference"/>
                <a:ea typeface="Glacial Indifference"/>
                <a:cs typeface="Glacial Indifference"/>
                <a:sym typeface="Glacial Indifference"/>
              </a:rPr>
              <a:t>Voice Commands: Understands and executes spoken instructions.</a:t>
            </a:r>
          </a:p>
          <a:p>
            <a:pPr algn="l" marL="505011" indent="-252505" lvl="1">
              <a:lnSpc>
                <a:spcPts val="3274"/>
              </a:lnSpc>
              <a:buFont typeface="Arial"/>
              <a:buChar char="•"/>
            </a:pPr>
            <a:r>
              <a:rPr lang="en-US" sz="2339" spc="166">
                <a:solidFill>
                  <a:srgbClr val="FFFFFF"/>
                </a:solidFill>
                <a:latin typeface="Glacial Indifference"/>
                <a:ea typeface="Glacial Indifference"/>
                <a:cs typeface="Glacial Indifference"/>
                <a:sym typeface="Glacial Indifference"/>
              </a:rPr>
              <a:t>Real-Time Updates: Provides instant information and notifications.</a:t>
            </a:r>
          </a:p>
          <a:p>
            <a:pPr algn="l" marL="505011" indent="-252505" lvl="1">
              <a:lnSpc>
                <a:spcPts val="3274"/>
              </a:lnSpc>
              <a:buFont typeface="Arial"/>
              <a:buChar char="•"/>
            </a:pPr>
            <a:r>
              <a:rPr lang="en-US" sz="2339" spc="166">
                <a:solidFill>
                  <a:srgbClr val="FFFFFF"/>
                </a:solidFill>
                <a:latin typeface="Glacial Indifference"/>
                <a:ea typeface="Glacial Indifference"/>
                <a:cs typeface="Glacial Indifference"/>
                <a:sym typeface="Glacial Indifference"/>
              </a:rPr>
              <a:t>Task Automation: Manages and automates routine tasks and processes.</a:t>
            </a:r>
          </a:p>
          <a:p>
            <a:pPr algn="l" marL="505011" indent="-252505" lvl="1">
              <a:lnSpc>
                <a:spcPts val="3274"/>
              </a:lnSpc>
              <a:buFont typeface="Arial"/>
              <a:buChar char="•"/>
            </a:pPr>
            <a:r>
              <a:rPr lang="en-US" sz="2339" spc="166">
                <a:solidFill>
                  <a:srgbClr val="FFFFFF"/>
                </a:solidFill>
                <a:latin typeface="Glacial Indifference"/>
                <a:ea typeface="Glacial Indifference"/>
                <a:cs typeface="Glacial Indifference"/>
                <a:sym typeface="Glacial Indifference"/>
              </a:rPr>
              <a:t>Smart Device Integration: Controls and interacts with connected smart devices.</a:t>
            </a:r>
          </a:p>
          <a:p>
            <a:pPr algn="l" marL="505011" indent="-252505" lvl="1">
              <a:lnSpc>
                <a:spcPts val="3274"/>
              </a:lnSpc>
              <a:buFont typeface="Arial"/>
              <a:buChar char="•"/>
            </a:pPr>
            <a:r>
              <a:rPr lang="en-US" sz="2339" spc="166">
                <a:solidFill>
                  <a:srgbClr val="FFFFFF"/>
                </a:solidFill>
                <a:latin typeface="Glacial Indifference"/>
                <a:ea typeface="Glacial Indifference"/>
                <a:cs typeface="Glacial Indifference"/>
                <a:sym typeface="Glacial Indifference"/>
              </a:rPr>
              <a:t>Contextual Awareness: Adapts responses based on context and user preferences.</a:t>
            </a:r>
          </a:p>
          <a:p>
            <a:pPr algn="l" marL="505011" indent="-252505" lvl="1">
              <a:lnSpc>
                <a:spcPts val="3274"/>
              </a:lnSpc>
              <a:buFont typeface="Arial"/>
              <a:buChar char="•"/>
            </a:pPr>
            <a:r>
              <a:rPr lang="en-US" sz="2339" spc="166">
                <a:solidFill>
                  <a:srgbClr val="FFFFFF"/>
                </a:solidFill>
                <a:latin typeface="Glacial Indifference"/>
                <a:ea typeface="Glacial Indifference"/>
                <a:cs typeface="Glacial Indifference"/>
                <a:sym typeface="Glacial Indifference"/>
              </a:rPr>
              <a:t>Personalized Assistance: Customizes interactions and functionality to suit individual needs.</a:t>
            </a:r>
          </a:p>
          <a:p>
            <a:pPr algn="l" marL="505011" indent="-252505" lvl="1">
              <a:lnSpc>
                <a:spcPts val="3274"/>
              </a:lnSpc>
              <a:buFont typeface="Arial"/>
              <a:buChar char="•"/>
            </a:pPr>
            <a:r>
              <a:rPr lang="en-US" sz="2339" spc="166">
                <a:solidFill>
                  <a:srgbClr val="FFFFFF"/>
                </a:solidFill>
                <a:latin typeface="Glacial Indifference"/>
                <a:ea typeface="Glacial Indifference"/>
                <a:cs typeface="Glacial Indifference"/>
                <a:sym typeface="Glacial Indifference"/>
              </a:rPr>
              <a:t>Data Analysis: Analyzes and processes information for decision-making.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DAGPbhYlIHI</dc:identifier>
  <dcterms:modified xsi:type="dcterms:W3CDTF">2011-08-01T06:04:30Z</dcterms:modified>
  <cp:revision>1</cp:revision>
  <dc:title>Jarvis</dc:title>
</cp:coreProperties>
</file>