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9" r:id="rId18"/>
    <p:sldId id="290" r:id="rId19"/>
    <p:sldId id="29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5143500" type="screen16x9"/>
  <p:notesSz cx="6858000" cy="9144000"/>
  <p:embeddedFontLst>
    <p:embeddedFont>
      <p:font typeface="Amaranth" panose="020B0604020202020204" charset="0"/>
      <p:regular r:id="rId39"/>
      <p:bold r:id="rId40"/>
      <p:italic r:id="rId41"/>
      <p:boldItalic r:id="rId42"/>
    </p:embeddedFont>
    <p:embeddedFont>
      <p:font typeface="Lato" panose="020F0502020204030203"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EBBFD8F-FCFC-4467-A746-1EAE7C56EED1}">
          <p14:sldIdLst>
            <p14:sldId id="256"/>
            <p14:sldId id="257"/>
            <p14:sldId id="258"/>
            <p14:sldId id="259"/>
            <p14:sldId id="260"/>
            <p14:sldId id="261"/>
            <p14:sldId id="262"/>
            <p14:sldId id="263"/>
            <p14:sldId id="264"/>
            <p14:sldId id="265"/>
            <p14:sldId id="266"/>
            <p14:sldId id="267"/>
            <p14:sldId id="268"/>
            <p14:sldId id="269"/>
            <p14:sldId id="270"/>
            <p14:sldId id="271"/>
            <p14:sldId id="289"/>
            <p14:sldId id="290"/>
            <p14:sldId id="291"/>
          </p14:sldIdLst>
        </p14:section>
        <p14:section name="Mavis" id="{866D1453-E74C-4365-A6A2-E4DA126D77B1}">
          <p14:sldIdLst>
            <p14:sldId id="272"/>
            <p14:sldId id="273"/>
            <p14:sldId id="274"/>
            <p14:sldId id="275"/>
            <p14:sldId id="276"/>
            <p14:sldId id="277"/>
            <p14:sldId id="278"/>
            <p14:sldId id="279"/>
            <p14:sldId id="280"/>
            <p14:sldId id="281"/>
            <p14:sldId id="282"/>
            <p14:sldId id="283"/>
            <p14:sldId id="284"/>
          </p14:sldIdLst>
        </p14:section>
        <p14:section name="Keith Ang Ji Kao" id="{D554F7E9-7A0B-4439-8B51-2A6E7A23C3CC}">
          <p14:sldIdLst>
            <p14:sldId id="285"/>
            <p14:sldId id="286"/>
            <p14:sldId id="287"/>
            <p14:sldId id="28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0DEF1D-6AFC-431C-994E-491713F7BA89}">
  <a:tblStyle styleId="{480DEF1D-6AFC-431C-994E-491713F7BA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22" autoAdjust="0"/>
  </p:normalViewPr>
  <p:slideViewPr>
    <p:cSldViewPr snapToGrid="0">
      <p:cViewPr varScale="1">
        <p:scale>
          <a:sx n="130" d="100"/>
          <a:sy n="130" d="100"/>
        </p:scale>
        <p:origin x="1074" y="12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54e809445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54e80944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54e80944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54e80944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Spearman correlation coefficient is often used to evaluate relationships involving ordinal variable (Continuous - Ordinal)</a:t>
            </a:r>
            <a:endParaRPr/>
          </a:p>
          <a:p>
            <a:pPr marL="0" lvl="0" indent="0" algn="l" rtl="0">
              <a:spcBef>
                <a:spcPts val="0"/>
              </a:spcBef>
              <a:spcAft>
                <a:spcPts val="0"/>
              </a:spcAft>
              <a:buNone/>
            </a:pPr>
            <a:r>
              <a:rPr lang="en-GB"/>
              <a:t>Pearson correlation coefficient is used when you want to see if there is a linear relationship between two quantitative variables. (Continuous - Continuous)</a:t>
            </a:r>
            <a:endParaRPr/>
          </a:p>
          <a:p>
            <a:pPr marL="0" lvl="0" indent="0" algn="l" rtl="0">
              <a:spcBef>
                <a:spcPts val="0"/>
              </a:spcBef>
              <a:spcAft>
                <a:spcPts val="0"/>
              </a:spcAft>
              <a:buNone/>
            </a:pPr>
            <a:r>
              <a:rPr lang="en-GB">
                <a:solidFill>
                  <a:schemeClr val="dk1"/>
                </a:solidFill>
              </a:rPr>
              <a:t>We use this biserial method to validate that the binary correlations are correct. We use point biserial correlation when one variable is continuous (G3) and the other is nominal with just two categories (binary variable).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2575f38466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2575f38466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The correlation for ordinal data (traveltime &amp; studytime) , continuous data (G1 &amp; G2) and binary data (higher &amp; internet) derived from the three different methods did not show a significant difference.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575f3846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2575f3846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575f3846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575f384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KMeans → Fast in implementing but we have to manually select how many groups/clusters there are. </a:t>
            </a:r>
            <a:endParaRPr/>
          </a:p>
          <a:p>
            <a:pPr marL="0" lvl="0" indent="0" algn="l" rtl="0">
              <a:spcBef>
                <a:spcPts val="0"/>
              </a:spcBef>
              <a:spcAft>
                <a:spcPts val="0"/>
              </a:spcAft>
              <a:buNone/>
            </a:pPr>
            <a:r>
              <a:rPr lang="en-GB"/>
              <a:t>Hierarchical → Does not need us to specify number of clusters, is not sensitive to the choice of distance metric but has a higher time complexity</a:t>
            </a:r>
            <a:endParaRPr/>
          </a:p>
          <a:p>
            <a:pPr marL="0" lvl="0" indent="0" algn="l" rtl="0">
              <a:spcBef>
                <a:spcPts val="0"/>
              </a:spcBef>
              <a:spcAft>
                <a:spcPts val="0"/>
              </a:spcAft>
              <a:buNone/>
            </a:pPr>
            <a:r>
              <a:rPr lang="en-GB"/>
              <a:t>KPrototype → Similar to Kmeans and is more suitable for mixed data as it also measures the distance between categorical features and numerical features</a:t>
            </a:r>
            <a:endParaRPr/>
          </a:p>
          <a:p>
            <a:pPr marL="0" lvl="0" indent="0" algn="l" rtl="0">
              <a:spcBef>
                <a:spcPts val="0"/>
              </a:spcBef>
              <a:spcAft>
                <a:spcPts val="0"/>
              </a:spcAft>
              <a:buNone/>
            </a:pPr>
            <a:r>
              <a:rPr lang="en-GB"/>
              <a:t>We use Kmeans and Hierarchical to compare both clustering on numerical values to see the number of clusters formed is similar. We used KPrototype as it is most suitable for both Numerical &amp; Categorical Value.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575f3846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575f3846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use elbow plot to determine how many clusters are needed for Kmeans and Kprototype based on density.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575f3846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2575f3846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242c1574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242c1574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58bf8a8d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258bf8a8d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used decision tree as we can see the variable that split the nodes, which let us know the variable importance. Decision tree also allows pruning and bagging and boosting to improve accuracy and quality. Decision Tree is also good at handling mixed data type. We also did two different responses, one is pass/fail and the other is splitting the response into different bands. Splitting the response gives us a better indication of which predictors are better.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53568616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253568616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With this, we can see the breakdown of the different ways of handling the response variable G3.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f88252dc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f88252dc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53568616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253568616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did 3 sets of decision trees using different predictors with 2 different output, pass/fail and banded.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253568616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253568616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50">
                <a:solidFill>
                  <a:schemeClr val="dk1"/>
                </a:solidFill>
                <a:highlight>
                  <a:schemeClr val="lt1"/>
                </a:highlight>
              </a:rPr>
              <a:t>As you can see, the classification accuracy for the decision tree for predicting binary output, using all the variables as predictors is 0.907. </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253568616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253568616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While the classification accuracy when we put only the quantitative variables less age as the predictor is 0.914</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53568616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53568616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rgbClr val="FFFFFF"/>
                </a:highlight>
              </a:rPr>
              <a:t>And lastly the classification accuracy when using both Quantitative and the prominent variables that we got from clustering and correlation is 0.945.</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rgbClr val="FFFFFF"/>
                </a:highlight>
              </a:rPr>
              <a:t>With this, we can see that the decision tree which uses both quantitative + the prominent variables gives a higher classification accuracy with a low false positive rate.</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53568616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253568616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As for the decision tree that splits the output into different bands, when we use all the variables as predictors, it gives us a classification accuracy of 0.803.</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DTAll</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Binary .907</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Banded .803</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DTNum</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Binary .914</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Banded .907</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DTUseful</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Binary .945</a:t>
            </a:r>
            <a:endParaRPr sz="105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chemeClr val="lt1"/>
                </a:highlight>
              </a:rPr>
              <a:t>Banded .859</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253568616b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253568616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we use only quantitative variables less age as predictors, it gives us a classification accuracy of 0.907</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53568616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53568616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rgbClr val="202124"/>
                </a:solidFill>
                <a:highlight>
                  <a:schemeClr val="lt1"/>
                </a:highlight>
              </a:rPr>
              <a:t>And lastly, when we use only the quantitative less age + the prominent variables that we got from clustering and correlation as predictors, it gives us a classification accuracy of 0.859. However, the reason why it is lower might be because of the inaccurate grouping of band 3 and 4 but both still indicates that the student passes which explains the lower classification accuracy. </a:t>
            </a:r>
            <a:endParaRPr sz="1200">
              <a:solidFill>
                <a:srgbClr val="202124"/>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200">
              <a:solidFill>
                <a:srgbClr val="202124"/>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200" b="1">
                <a:solidFill>
                  <a:srgbClr val="202124"/>
                </a:solidFill>
                <a:highlight>
                  <a:schemeClr val="lt1"/>
                </a:highlight>
              </a:rPr>
              <a:t>TPR = TP/(TP+FN) = 1.0</a:t>
            </a:r>
            <a:r>
              <a:rPr lang="en-GB" sz="1200">
                <a:solidFill>
                  <a:srgbClr val="202124"/>
                </a:solidFill>
                <a:highlight>
                  <a:schemeClr val="lt1"/>
                </a:highlight>
              </a:rPr>
              <a:t>, FPR = FP/(FP+TN) = 1.0</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53568616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253568616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50">
                <a:solidFill>
                  <a:schemeClr val="dk1"/>
                </a:solidFill>
                <a:highlight>
                  <a:srgbClr val="FFFFFF"/>
                </a:highlight>
              </a:rPr>
              <a:t>This is the summary of all the previously mentioned values. We can clearly tell that the decision tree that used the prominent variables have a generally higher accuracy.</a:t>
            </a:r>
            <a:endParaRPr sz="1050">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258bf8a8d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258bf8a8d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50">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254e80944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254e80944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4c6de603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4c6de60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2242c1574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2242c1574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2575f38466_1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2575f38466_1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Based on the decision trees used, we can tell how the different environment variables which excludes G1 and G2 affects our response variable G3. With this, we split the environment variables into general variables and actionable variables. The general variables are variable that we cannot change, while the actionable variables are variables that we can change. From this we can see that parents education plays a part in whether a child will score well in their exam. We could also infer that students who want to go to a higher education, would generally do better.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2575f38466_1_1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2575f38466_1_1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Some recommendations that we can give is, firstly, the school could encourage the students mother to take up a job or volunteer outside. Also, the school could also start promoting higher education and improve the education outlook of students. Parents should also help to monitor their children study time and alcohol consumption rate too. Both the school and the parents should support online learning more to help better facilitate the students’ learning.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f88252dc4_0_1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f88252dc4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f88252dc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f88252dc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study will consider data collected during the 2005- 2006 school year from two public schools, from the Alentejo region of Portugal. Although there has been a trend for an increase of Information Technology investment from the Government, the majority of the Portuguese public school information systems are very poor, relying mostly on paper sheets (which was the current case). </a:t>
            </a:r>
            <a:endParaRPr/>
          </a:p>
          <a:p>
            <a:pPr marL="0" lvl="0" indent="0" algn="l" rtl="0">
              <a:spcBef>
                <a:spcPts val="0"/>
              </a:spcBef>
              <a:spcAft>
                <a:spcPts val="0"/>
              </a:spcAft>
              <a:buNone/>
            </a:pPr>
            <a:endParaRPr/>
          </a:p>
          <a:p>
            <a:pPr marL="0" lvl="0" indent="0" algn="l" rtl="0">
              <a:spcBef>
                <a:spcPts val="0"/>
              </a:spcBef>
              <a:spcAft>
                <a:spcPts val="0"/>
              </a:spcAft>
              <a:buNone/>
            </a:pPr>
            <a:r>
              <a:rPr lang="en-GB"/>
              <a:t>Hence, the database was built from two sources: school reports, based on paper sheets and including few attributes (i.e. the three period grades and number of school absences); and questionnaires, used to complement the previous information. We designed the latter with closed questions (i.e. with predefined options) related to several demographic (e.g. mother’s education, family income), social/emotional (e.g. alcohol consumption) (Pritchard and Wilson 2003) and school related (e.g. number of past class failures) variables that were expected to affect student performance. The questionnaire was reviewed by school professionals and tested on a small set of 15 students in order to get a feedback. The final version contained 37 questions in a single A4 sheet and it was answered in class by 788 students. Latter, 111 answers were discarded due to lack of identification details (necessary for merging with the school reports). Finally, the data was integrated into two datasets related to Mathematics (with 395 examples) and the Portuguese language (649 records) classes. During the preprocessing stage, some features were discarded due to the lack of discriminative value. For instance, few respondents answered about their family income (probably due to privacy issues), while almost 100% of the students live with their parents and have a personal computer at home. The remaining attributes are shown in Table 1, where the last four rows denote the variables taken from the school reports.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54e8094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54e8094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dataset is split into 4 different categories, numerical, nominal, ordinal and binary.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575f3846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575f3846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575f3846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575f3846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(One-hot)</a:t>
            </a:r>
            <a:endParaRPr/>
          </a:p>
          <a:p>
            <a:pPr marL="0" lvl="0" indent="0" algn="l" rtl="0">
              <a:spcBef>
                <a:spcPts val="0"/>
              </a:spcBef>
              <a:spcAft>
                <a:spcPts val="0"/>
              </a:spcAft>
              <a:buNone/>
            </a:pPr>
            <a:r>
              <a:rPr lang="en-GB"/>
              <a:t>Changing data type to fit tools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53568616b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53568616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DT cannot work with predictors that consist of different data types. For nominal variables with object as data type, they cannot be ordered in a meaningful way. Hence, we are unable to standardise all the variables by simply converting these nominal variables into integer data type. One-hot encoding is used to add a binary variable for each unique value in each nominal variable.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pic>
        <p:nvPicPr>
          <p:cNvPr id="10" name="Google Shape;10;p2" descr="shutterstock_429987889_edited.jpg"/>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487825"/>
            <a:ext cx="9144000" cy="4655676"/>
          </a:xfrm>
          <a:prstGeom prst="rect">
            <a:avLst/>
          </a:prstGeom>
          <a:noFill/>
          <a:ln>
            <a:noFill/>
          </a:ln>
        </p:spPr>
      </p:pic>
      <p:sp>
        <p:nvSpPr>
          <p:cNvPr id="11" name="Google Shape;11;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30392" y="1191256"/>
            <a:ext cx="745763" cy="45826"/>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6" name="Google Shape;16;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7" name="Google Shape;17;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8" name="Google Shape;18;p2"/>
          <p:cNvSpPr txBox="1"/>
          <p:nvPr/>
        </p:nvSpPr>
        <p:spPr>
          <a:xfrm>
            <a:off x="226550" y="78500"/>
            <a:ext cx="998100" cy="3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
                <a:latin typeface="Raleway"/>
                <a:ea typeface="Raleway"/>
                <a:cs typeface="Raleway"/>
                <a:sym typeface="Raleway"/>
              </a:rPr>
              <a:t>Alan</a:t>
            </a:r>
            <a:endParaRPr sz="600">
              <a:latin typeface="Raleway"/>
              <a:ea typeface="Raleway"/>
              <a:cs typeface="Raleway"/>
              <a:sym typeface="Raleway"/>
            </a:endParaRPr>
          </a:p>
          <a:p>
            <a:pPr marL="0" lvl="0" indent="0" algn="l" rtl="0">
              <a:spcBef>
                <a:spcPts val="0"/>
              </a:spcBef>
              <a:spcAft>
                <a:spcPts val="0"/>
              </a:spcAft>
              <a:buNone/>
            </a:pPr>
            <a:r>
              <a:rPr lang="en-GB" sz="600">
                <a:latin typeface="Raleway"/>
                <a:ea typeface="Raleway"/>
                <a:cs typeface="Raleway"/>
                <a:sym typeface="Raleway"/>
              </a:rPr>
              <a:t>Keith</a:t>
            </a:r>
            <a:endParaRPr sz="600">
              <a:latin typeface="Raleway"/>
              <a:ea typeface="Raleway"/>
              <a:cs typeface="Raleway"/>
              <a:sym typeface="Raleway"/>
            </a:endParaRPr>
          </a:p>
          <a:p>
            <a:pPr marL="0" lvl="0" indent="0" algn="l" rtl="0">
              <a:spcBef>
                <a:spcPts val="0"/>
              </a:spcBef>
              <a:spcAft>
                <a:spcPts val="0"/>
              </a:spcAft>
              <a:buNone/>
            </a:pPr>
            <a:r>
              <a:rPr lang="en-GB" sz="600">
                <a:latin typeface="Raleway"/>
                <a:ea typeface="Raleway"/>
                <a:cs typeface="Raleway"/>
                <a:sym typeface="Raleway"/>
              </a:rPr>
              <a:t>Mavis</a:t>
            </a:r>
            <a:endParaRPr sz="600">
              <a:latin typeface="Raleway"/>
              <a:ea typeface="Raleway"/>
              <a:cs typeface="Raleway"/>
              <a:sym typeface="Raleway"/>
            </a:endParaRPr>
          </a:p>
        </p:txBody>
      </p:sp>
      <p:sp>
        <p:nvSpPr>
          <p:cNvPr id="19" name="Google Shape;19;p2"/>
          <p:cNvSpPr txBox="1"/>
          <p:nvPr/>
        </p:nvSpPr>
        <p:spPr>
          <a:xfrm>
            <a:off x="1296767" y="78500"/>
            <a:ext cx="2100600" cy="3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
                <a:latin typeface="Raleway"/>
                <a:ea typeface="Raleway"/>
                <a:cs typeface="Raleway"/>
                <a:sym typeface="Raleway"/>
              </a:rPr>
              <a:t>Presentation for </a:t>
            </a:r>
            <a:r>
              <a:rPr lang="en-GB" sz="600" b="1">
                <a:latin typeface="Raleway"/>
                <a:ea typeface="Raleway"/>
                <a:cs typeface="Raleway"/>
                <a:sym typeface="Raleway"/>
              </a:rPr>
              <a:t>SC1015</a:t>
            </a:r>
            <a:endParaRPr sz="600">
              <a:latin typeface="Raleway"/>
              <a:ea typeface="Raleway"/>
              <a:cs typeface="Raleway"/>
              <a:sym typeface="Raleway"/>
            </a:endParaRPr>
          </a:p>
        </p:txBody>
      </p:sp>
      <p:sp>
        <p:nvSpPr>
          <p:cNvPr id="20" name="Google Shape;20;p2"/>
          <p:cNvSpPr txBox="1"/>
          <p:nvPr/>
        </p:nvSpPr>
        <p:spPr>
          <a:xfrm>
            <a:off x="8213935" y="78500"/>
            <a:ext cx="705900" cy="32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600">
                <a:latin typeface="Raleway"/>
                <a:ea typeface="Raleway"/>
                <a:cs typeface="Raleway"/>
                <a:sym typeface="Raleway"/>
              </a:rPr>
              <a:t>SC7</a:t>
            </a:r>
            <a:endParaRPr sz="600" b="1">
              <a:latin typeface="Raleway"/>
              <a:ea typeface="Raleway"/>
              <a:cs typeface="Raleway"/>
              <a:sym typeface="Raleway"/>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11"/>
          <p:cNvGrpSpPr/>
          <p:nvPr/>
        </p:nvGrpSpPr>
        <p:grpSpPr>
          <a:xfrm>
            <a:off x="830392" y="4169130"/>
            <a:ext cx="745763" cy="45826"/>
            <a:chOff x="4580561" y="2589004"/>
            <a:chExt cx="1064464" cy="25200"/>
          </a:xfrm>
        </p:grpSpPr>
        <p:sp>
          <p:nvSpPr>
            <p:cNvPr id="102" name="Google Shape;102;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1"/>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05" name="Google Shape;105;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06" name="Google Shape;106;p11">
            <a:hlinkClick r:id="rId2" action="ppaction://hlinksldjump"/>
          </p:cNvPr>
          <p:cNvSpPr/>
          <p:nvPr/>
        </p:nvSpPr>
        <p:spPr>
          <a:xfrm>
            <a:off x="8280450" y="0"/>
            <a:ext cx="863400" cy="45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11">
            <a:hlinkClick r:id="rId2" action="ppaction://hlinksldjump"/>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08" name="Google Shape;108;p11">
            <a:hlinkClick r:id="rId2" action="ppaction://hlinksldjump"/>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09" name="Google Shape;109;p11">
            <a:hlinkClick r:id="rId2" action="ppaction://hlinksldjump"/>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1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2"/>
          <p:cNvGrpSpPr/>
          <p:nvPr/>
        </p:nvGrpSpPr>
        <p:grpSpPr>
          <a:xfrm>
            <a:off x="830392" y="1191256"/>
            <a:ext cx="745763" cy="45826"/>
            <a:chOff x="4580561" y="2589004"/>
            <a:chExt cx="1064464" cy="25200"/>
          </a:xfrm>
        </p:grpSpPr>
        <p:sp>
          <p:nvSpPr>
            <p:cNvPr id="113" name="Google Shape;113;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16" name="Google Shape;11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17" name="Google Shape;11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8" name="Google Shape;118;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19" name="Google Shape;119;p12">
            <a:hlinkClick r:id="rId2" action="ppaction://hlinksldjump"/>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 name="Google Shape;120;p12">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21" name="Google Shape;121;p12">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22" name="Google Shape;122;p12">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3"/>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5" name="Google Shape;125;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6"/>
        <p:cNvGrpSpPr/>
        <p:nvPr/>
      </p:nvGrpSpPr>
      <p:grpSpPr>
        <a:xfrm>
          <a:off x="0" y="0"/>
          <a:ext cx="0" cy="0"/>
          <a:chOff x="0" y="0"/>
          <a:chExt cx="0" cy="0"/>
        </a:xfrm>
      </p:grpSpPr>
      <p:grpSp>
        <p:nvGrpSpPr>
          <p:cNvPr id="127" name="Google Shape;127;p14"/>
          <p:cNvGrpSpPr/>
          <p:nvPr/>
        </p:nvGrpSpPr>
        <p:grpSpPr>
          <a:xfrm>
            <a:off x="830392" y="4169130"/>
            <a:ext cx="745763" cy="45826"/>
            <a:chOff x="4580561" y="2589004"/>
            <a:chExt cx="1064464" cy="25200"/>
          </a:xfrm>
        </p:grpSpPr>
        <p:sp>
          <p:nvSpPr>
            <p:cNvPr id="128" name="Google Shape;128;p1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4"/>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31" name="Google Shape;131;p14"/>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32" name="Google Shape;132;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33" name="Google Shape;133;p14">
            <a:hlinkClick r:id="rId2" action="ppaction://hlinksldjump"/>
          </p:cNvPr>
          <p:cNvSpPr/>
          <p:nvPr/>
        </p:nvSpPr>
        <p:spPr>
          <a:xfrm>
            <a:off x="8280450" y="0"/>
            <a:ext cx="863400" cy="45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14">
            <a:hlinkClick r:id="rId2" action="ppaction://hlinksldjump"/>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35" name="Google Shape;135;p14">
            <a:hlinkClick r:id="rId2" action="ppaction://hlinksldjump"/>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36" name="Google Shape;136;p14">
            <a:hlinkClick r:id="rId2" action="ppaction://hlinksldjump"/>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7"/>
        <p:cNvGrpSpPr/>
        <p:nvPr/>
      </p:nvGrpSpPr>
      <p:grpSpPr>
        <a:xfrm>
          <a:off x="0" y="0"/>
          <a:ext cx="0" cy="0"/>
          <a:chOff x="0" y="0"/>
          <a:chExt cx="0" cy="0"/>
        </a:xfrm>
      </p:grpSpPr>
      <p:sp>
        <p:nvSpPr>
          <p:cNvPr id="138" name="Google Shape;13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OC">
  <p:cSld name="SECTION_HEADER_1">
    <p:bg>
      <p:bgPr>
        <a:solidFill>
          <a:schemeClr val="dk1"/>
        </a:solidFill>
        <a:effectLst/>
      </p:bgPr>
    </p:bg>
    <p:spTree>
      <p:nvGrpSpPr>
        <p:cNvPr id="1" name="Shape 139"/>
        <p:cNvGrpSpPr/>
        <p:nvPr/>
      </p:nvGrpSpPr>
      <p:grpSpPr>
        <a:xfrm>
          <a:off x="0" y="0"/>
          <a:ext cx="0" cy="0"/>
          <a:chOff x="0" y="0"/>
          <a:chExt cx="0" cy="0"/>
        </a:xfrm>
      </p:grpSpPr>
      <p:sp>
        <p:nvSpPr>
          <p:cNvPr id="140" name="Google Shape;140;p16"/>
          <p:cNvSpPr txBox="1">
            <a:spLocks noGrp="1"/>
          </p:cNvSpPr>
          <p:nvPr>
            <p:ph type="title"/>
          </p:nvPr>
        </p:nvSpPr>
        <p:spPr>
          <a:xfrm>
            <a:off x="1308150" y="1318650"/>
            <a:ext cx="7110000" cy="535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a:endParaRPr/>
          </a:p>
        </p:txBody>
      </p:sp>
      <p:sp>
        <p:nvSpPr>
          <p:cNvPr id="141" name="Google Shape;141;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42" name="Google Shape;142;p16"/>
          <p:cNvSpPr txBox="1"/>
          <p:nvPr/>
        </p:nvSpPr>
        <p:spPr>
          <a:xfrm>
            <a:off x="226550" y="78500"/>
            <a:ext cx="998100" cy="3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
                <a:solidFill>
                  <a:srgbClr val="FFFFFF"/>
                </a:solidFill>
                <a:latin typeface="Raleway"/>
                <a:ea typeface="Raleway"/>
                <a:cs typeface="Raleway"/>
                <a:sym typeface="Raleway"/>
              </a:rPr>
              <a:t>Alan</a:t>
            </a:r>
            <a:endParaRPr sz="600">
              <a:solidFill>
                <a:srgbClr val="FFFFFF"/>
              </a:solidFill>
              <a:latin typeface="Raleway"/>
              <a:ea typeface="Raleway"/>
              <a:cs typeface="Raleway"/>
              <a:sym typeface="Raleway"/>
            </a:endParaRPr>
          </a:p>
          <a:p>
            <a:pPr marL="0" lvl="0" indent="0" algn="l" rtl="0">
              <a:spcBef>
                <a:spcPts val="0"/>
              </a:spcBef>
              <a:spcAft>
                <a:spcPts val="0"/>
              </a:spcAft>
              <a:buNone/>
            </a:pPr>
            <a:r>
              <a:rPr lang="en-GB" sz="600">
                <a:solidFill>
                  <a:srgbClr val="FFFFFF"/>
                </a:solidFill>
                <a:latin typeface="Raleway"/>
                <a:ea typeface="Raleway"/>
                <a:cs typeface="Raleway"/>
                <a:sym typeface="Raleway"/>
              </a:rPr>
              <a:t>Keith</a:t>
            </a:r>
            <a:endParaRPr sz="600">
              <a:solidFill>
                <a:srgbClr val="FFFFFF"/>
              </a:solidFill>
              <a:latin typeface="Raleway"/>
              <a:ea typeface="Raleway"/>
              <a:cs typeface="Raleway"/>
              <a:sym typeface="Raleway"/>
            </a:endParaRPr>
          </a:p>
          <a:p>
            <a:pPr marL="0" lvl="0" indent="0" algn="l" rtl="0">
              <a:spcBef>
                <a:spcPts val="0"/>
              </a:spcBef>
              <a:spcAft>
                <a:spcPts val="0"/>
              </a:spcAft>
              <a:buNone/>
            </a:pPr>
            <a:r>
              <a:rPr lang="en-GB" sz="600">
                <a:solidFill>
                  <a:srgbClr val="FFFFFF"/>
                </a:solidFill>
                <a:latin typeface="Raleway"/>
                <a:ea typeface="Raleway"/>
                <a:cs typeface="Raleway"/>
                <a:sym typeface="Raleway"/>
              </a:rPr>
              <a:t>Mavis</a:t>
            </a:r>
            <a:endParaRPr sz="600">
              <a:solidFill>
                <a:srgbClr val="FFFFFF"/>
              </a:solidFill>
              <a:latin typeface="Raleway"/>
              <a:ea typeface="Raleway"/>
              <a:cs typeface="Raleway"/>
              <a:sym typeface="Raleway"/>
            </a:endParaRPr>
          </a:p>
        </p:txBody>
      </p:sp>
      <p:sp>
        <p:nvSpPr>
          <p:cNvPr id="143" name="Google Shape;143;p16"/>
          <p:cNvSpPr txBox="1"/>
          <p:nvPr/>
        </p:nvSpPr>
        <p:spPr>
          <a:xfrm>
            <a:off x="1296767" y="78500"/>
            <a:ext cx="2100600" cy="3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
                <a:solidFill>
                  <a:srgbClr val="FFFFFF"/>
                </a:solidFill>
                <a:latin typeface="Raleway"/>
                <a:ea typeface="Raleway"/>
                <a:cs typeface="Raleway"/>
                <a:sym typeface="Raleway"/>
              </a:rPr>
              <a:t>Presentation for </a:t>
            </a:r>
            <a:r>
              <a:rPr lang="en-GB" sz="600" b="1">
                <a:solidFill>
                  <a:srgbClr val="FFFFFF"/>
                </a:solidFill>
                <a:latin typeface="Raleway"/>
                <a:ea typeface="Raleway"/>
                <a:cs typeface="Raleway"/>
                <a:sym typeface="Raleway"/>
              </a:rPr>
              <a:t>SC1015</a:t>
            </a:r>
            <a:endParaRPr sz="600">
              <a:solidFill>
                <a:srgbClr val="FFFFFF"/>
              </a:solidFill>
              <a:latin typeface="Raleway"/>
              <a:ea typeface="Raleway"/>
              <a:cs typeface="Raleway"/>
              <a:sym typeface="Raleway"/>
            </a:endParaRPr>
          </a:p>
        </p:txBody>
      </p:sp>
      <p:sp>
        <p:nvSpPr>
          <p:cNvPr id="144" name="Google Shape;144;p16"/>
          <p:cNvSpPr txBox="1"/>
          <p:nvPr/>
        </p:nvSpPr>
        <p:spPr>
          <a:xfrm>
            <a:off x="8213935" y="78500"/>
            <a:ext cx="705900" cy="32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600">
                <a:solidFill>
                  <a:srgbClr val="FFFFFF"/>
                </a:solidFill>
                <a:latin typeface="Raleway"/>
                <a:ea typeface="Raleway"/>
                <a:cs typeface="Raleway"/>
                <a:sym typeface="Raleway"/>
              </a:rPr>
              <a:t>SC7</a:t>
            </a:r>
            <a:endParaRPr sz="600" b="1">
              <a:solidFill>
                <a:srgbClr val="FFFFFF"/>
              </a:solidFill>
              <a:latin typeface="Raleway"/>
              <a:ea typeface="Raleway"/>
              <a:cs typeface="Raleway"/>
              <a:sym typeface="Raleway"/>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_alt1">
  <p:cSld name="SECTION_HEADER_2">
    <p:bg>
      <p:bgPr>
        <a:solidFill>
          <a:srgbClr val="434343"/>
        </a:solidFill>
        <a:effectLst/>
      </p:bgPr>
    </p:bg>
    <p:spTree>
      <p:nvGrpSpPr>
        <p:cNvPr id="1" name="Shape 145"/>
        <p:cNvGrpSpPr/>
        <p:nvPr/>
      </p:nvGrpSpPr>
      <p:grpSpPr>
        <a:xfrm>
          <a:off x="0" y="0"/>
          <a:ext cx="0" cy="0"/>
          <a:chOff x="0" y="0"/>
          <a:chExt cx="0" cy="0"/>
        </a:xfrm>
      </p:grpSpPr>
      <p:grpSp>
        <p:nvGrpSpPr>
          <p:cNvPr id="146" name="Google Shape;146;p17"/>
          <p:cNvGrpSpPr/>
          <p:nvPr/>
        </p:nvGrpSpPr>
        <p:grpSpPr>
          <a:xfrm>
            <a:off x="319767" y="244756"/>
            <a:ext cx="745763" cy="45826"/>
            <a:chOff x="4580561" y="2589004"/>
            <a:chExt cx="1064464" cy="25200"/>
          </a:xfrm>
        </p:grpSpPr>
        <p:sp>
          <p:nvSpPr>
            <p:cNvPr id="147" name="Google Shape;147;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50" name="Google Shape;150;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grpSp>
        <p:nvGrpSpPr>
          <p:cNvPr id="151" name="Google Shape;151;p17"/>
          <p:cNvGrpSpPr/>
          <p:nvPr/>
        </p:nvGrpSpPr>
        <p:grpSpPr>
          <a:xfrm>
            <a:off x="8006842" y="4873906"/>
            <a:ext cx="745763" cy="45826"/>
            <a:chOff x="4580561" y="2589004"/>
            <a:chExt cx="1064464" cy="25200"/>
          </a:xfrm>
        </p:grpSpPr>
        <p:sp>
          <p:nvSpPr>
            <p:cNvPr id="152" name="Google Shape;152;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_alt1">
  <p:cSld name="TITLE_1">
    <p:bg>
      <p:bgPr>
        <a:solidFill>
          <a:schemeClr val="lt2"/>
        </a:solidFill>
        <a:effectLst/>
      </p:bgPr>
    </p:bg>
    <p:spTree>
      <p:nvGrpSpPr>
        <p:cNvPr id="1" name="Shape 21"/>
        <p:cNvGrpSpPr/>
        <p:nvPr/>
      </p:nvGrpSpPr>
      <p:grpSpPr>
        <a:xfrm>
          <a:off x="0" y="0"/>
          <a:ext cx="0" cy="0"/>
          <a:chOff x="0" y="0"/>
          <a:chExt cx="0" cy="0"/>
        </a:xfrm>
      </p:grpSpPr>
      <p:pic>
        <p:nvPicPr>
          <p:cNvPr id="22" name="Google Shape;22;p3" descr="shutterstock_429987889_edited.jpg"/>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487825"/>
            <a:ext cx="9144000" cy="4655676"/>
          </a:xfrm>
          <a:prstGeom prst="rect">
            <a:avLst/>
          </a:prstGeom>
          <a:noFill/>
          <a:ln>
            <a:noFill/>
          </a:ln>
        </p:spPr>
      </p:pic>
      <p:sp>
        <p:nvSpPr>
          <p:cNvPr id="23" name="Google Shape;23;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30392" y="1191256"/>
            <a:ext cx="745763" cy="45826"/>
            <a:chOff x="4580561" y="2589004"/>
            <a:chExt cx="1064464" cy="25200"/>
          </a:xfrm>
        </p:grpSpPr>
        <p:sp>
          <p:nvSpPr>
            <p:cNvPr id="25" name="Google Shape;25;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28" name="Google Shape;28;p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9" name="Google Shape;29;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0" name="Google Shape;30;p3">
            <a:hlinkClick r:id="rId3" action="ppaction://hlinksldjump"/>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grpSp>
        <p:nvGrpSpPr>
          <p:cNvPr id="32" name="Google Shape;32;p4"/>
          <p:cNvGrpSpPr/>
          <p:nvPr/>
        </p:nvGrpSpPr>
        <p:grpSpPr>
          <a:xfrm>
            <a:off x="830392" y="1191256"/>
            <a:ext cx="745763" cy="45826"/>
            <a:chOff x="4580561" y="2589004"/>
            <a:chExt cx="1064464" cy="25200"/>
          </a:xfrm>
        </p:grpSpPr>
        <p:sp>
          <p:nvSpPr>
            <p:cNvPr id="33" name="Google Shape;33;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6" name="Google Shape;36;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37" name="Google Shape;37;p4">
            <a:hlinkClick r:id="rId2" action="ppaction://hlinksldjump"/>
          </p:cNvPr>
          <p:cNvSpPr/>
          <p:nvPr/>
        </p:nvSpPr>
        <p:spPr>
          <a:xfrm>
            <a:off x="8280450" y="0"/>
            <a:ext cx="863400" cy="45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5"/>
          <p:cNvGrpSpPr/>
          <p:nvPr/>
        </p:nvGrpSpPr>
        <p:grpSpPr>
          <a:xfrm>
            <a:off x="830392" y="1191256"/>
            <a:ext cx="745763" cy="45826"/>
            <a:chOff x="4580561" y="2589004"/>
            <a:chExt cx="1064464" cy="25200"/>
          </a:xfrm>
        </p:grpSpPr>
        <p:sp>
          <p:nvSpPr>
            <p:cNvPr id="41" name="Google Shape;41;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4" name="Google Shape;44;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5" name="Google Shape;45;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46" name="Google Shape;46;p5">
            <a:hlinkClick r:id="rId2" action="ppaction://hlinksldjump"/>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ody only">
  <p:cSld name="TITLE_AND_BODY_1">
    <p:spTree>
      <p:nvGrpSpPr>
        <p:cNvPr id="1" name="Shape 47"/>
        <p:cNvGrpSpPr/>
        <p:nvPr/>
      </p:nvGrpSpPr>
      <p:grpSpPr>
        <a:xfrm>
          <a:off x="0" y="0"/>
          <a:ext cx="0" cy="0"/>
          <a:chOff x="0" y="0"/>
          <a:chExt cx="0" cy="0"/>
        </a:xfrm>
      </p:grpSpPr>
      <p:sp>
        <p:nvSpPr>
          <p:cNvPr id="48" name="Google Shape;4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0" name="Google Shape;50;p6">
            <a:hlinkClick r:id="rId2" action="ppaction://hlinksldjump"/>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6">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2" name="Google Shape;52;p6">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3" name="Google Shape;53;p6">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54" name="Google Shape;54;p6"/>
          <p:cNvSpPr txBox="1">
            <a:spLocks noGrp="1"/>
          </p:cNvSpPr>
          <p:nvPr>
            <p:ph type="body" idx="1"/>
          </p:nvPr>
        </p:nvSpPr>
        <p:spPr>
          <a:xfrm>
            <a:off x="729450" y="1068650"/>
            <a:ext cx="7688700" cy="1034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_alt2">
  <p:cSld name="TITLE_AND_BODY_1_1">
    <p:spTree>
      <p:nvGrpSpPr>
        <p:cNvPr id="1" name="Shape 55"/>
        <p:cNvGrpSpPr/>
        <p:nvPr/>
      </p:nvGrpSpPr>
      <p:grpSpPr>
        <a:xfrm>
          <a:off x="0" y="0"/>
          <a:ext cx="0" cy="0"/>
          <a:chOff x="0" y="0"/>
          <a:chExt cx="0" cy="0"/>
        </a:xfrm>
      </p:grpSpPr>
      <p:pic>
        <p:nvPicPr>
          <p:cNvPr id="56" name="Google Shape;56;p7" descr="shutterstock_31891705.jpg"/>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487825"/>
            <a:ext cx="9143999" cy="4655673"/>
          </a:xfrm>
          <a:prstGeom prst="rect">
            <a:avLst/>
          </a:prstGeom>
          <a:noFill/>
          <a:ln>
            <a:noFill/>
          </a:ln>
        </p:spPr>
      </p:pic>
      <p:sp>
        <p:nvSpPr>
          <p:cNvPr id="57" name="Google Shape;5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7">
            <a:hlinkClick r:id="rId3" action="ppaction://hlinksldjump"/>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7">
            <a:hlinkClick r:id="rId3"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1" name="Google Shape;61;p7">
            <a:hlinkClick r:id="rId3"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2" name="Google Shape;62;p7">
            <a:hlinkClick r:id="rId3"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63" name="Google Shape;63;p7"/>
          <p:cNvSpPr txBox="1">
            <a:spLocks noGrp="1"/>
          </p:cNvSpPr>
          <p:nvPr>
            <p:ph type="title"/>
          </p:nvPr>
        </p:nvSpPr>
        <p:spPr>
          <a:xfrm>
            <a:off x="729450" y="2056375"/>
            <a:ext cx="58875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8"/>
          <p:cNvGrpSpPr/>
          <p:nvPr/>
        </p:nvGrpSpPr>
        <p:grpSpPr>
          <a:xfrm>
            <a:off x="830392" y="1191256"/>
            <a:ext cx="745763" cy="45826"/>
            <a:chOff x="4580561" y="2589004"/>
            <a:chExt cx="1064464" cy="25200"/>
          </a:xfrm>
        </p:grpSpPr>
        <p:sp>
          <p:nvSpPr>
            <p:cNvPr id="67" name="Google Shape;67;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0" name="Google Shape;70;p8"/>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1" name="Google Shape;71;p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2" name="Google Shape;72;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3" name="Google Shape;73;p8">
            <a:hlinkClick r:id="rId2" action="ppaction://hlinksldjump"/>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8">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5" name="Google Shape;75;p8">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6" name="Google Shape;76;p8">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9"/>
          <p:cNvGrpSpPr/>
          <p:nvPr/>
        </p:nvGrpSpPr>
        <p:grpSpPr>
          <a:xfrm>
            <a:off x="830392" y="1191256"/>
            <a:ext cx="745763" cy="45826"/>
            <a:chOff x="4580561" y="2589004"/>
            <a:chExt cx="1064464" cy="25200"/>
          </a:xfrm>
        </p:grpSpPr>
        <p:sp>
          <p:nvSpPr>
            <p:cNvPr id="80" name="Google Shape;80;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84" name="Google Shape;84;p9">
            <a:hlinkClick r:id="rId2" action="ppaction://hlinksldjump"/>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9">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6" name="Google Shape;86;p9">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7" name="Google Shape;87;p9">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0"/>
          <p:cNvGrpSpPr/>
          <p:nvPr/>
        </p:nvGrpSpPr>
        <p:grpSpPr>
          <a:xfrm>
            <a:off x="830392" y="1191256"/>
            <a:ext cx="745763" cy="45826"/>
            <a:chOff x="4580561" y="2589004"/>
            <a:chExt cx="1064464" cy="25200"/>
          </a:xfrm>
        </p:grpSpPr>
        <p:sp>
          <p:nvSpPr>
            <p:cNvPr id="91" name="Google Shape;91;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0"/>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94" name="Google Shape;94;p10"/>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5" name="Google Shape;95;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96" name="Google Shape;96;p10">
            <a:hlinkClick r:id="rId2" action="ppaction://hlinksldjump"/>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10">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98" name="Google Shape;98;p10">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99" name="Google Shape;99;p10">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ctrTitle"/>
          </p:nvPr>
        </p:nvSpPr>
        <p:spPr>
          <a:xfrm>
            <a:off x="729450" y="1322450"/>
            <a:ext cx="7899900" cy="8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a:solidFill>
                  <a:srgbClr val="000000"/>
                </a:solidFill>
              </a:rPr>
              <a:t>Learning Analytics</a:t>
            </a:r>
            <a:endParaRPr/>
          </a:p>
        </p:txBody>
      </p:sp>
      <p:sp>
        <p:nvSpPr>
          <p:cNvPr id="159" name="Google Shape;159;p18"/>
          <p:cNvSpPr txBox="1">
            <a:spLocks noGrp="1"/>
          </p:cNvSpPr>
          <p:nvPr>
            <p:ph type="subTitle" idx="1"/>
          </p:nvPr>
        </p:nvSpPr>
        <p:spPr>
          <a:xfrm>
            <a:off x="729563" y="2083872"/>
            <a:ext cx="48909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t>Student Performance Dataset (Mini-Project)</a:t>
            </a:r>
            <a:endParaRPr sz="1400" b="1"/>
          </a:p>
          <a:p>
            <a:pPr marL="0" lvl="0" indent="0" algn="l" rtl="0">
              <a:spcBef>
                <a:spcPts val="0"/>
              </a:spcBef>
              <a:spcAft>
                <a:spcPts val="0"/>
              </a:spcAft>
              <a:buNone/>
            </a:pPr>
            <a:r>
              <a:rPr lang="en-GB" sz="1400" b="1"/>
              <a:t>Data Science and Artificial Intelligence SC1015 (SC7)</a:t>
            </a:r>
            <a:endParaRPr sz="1400" b="1"/>
          </a:p>
          <a:p>
            <a:pPr marL="0" lvl="0" indent="0" algn="l" rtl="0">
              <a:spcBef>
                <a:spcPts val="0"/>
              </a:spcBef>
              <a:spcAft>
                <a:spcPts val="0"/>
              </a:spcAft>
              <a:buNone/>
            </a:pPr>
            <a:r>
              <a:rPr lang="en-GB" sz="1400" b="1"/>
              <a:t>Alan Wong U2121088B</a:t>
            </a:r>
            <a:endParaRPr sz="1400" b="1"/>
          </a:p>
          <a:p>
            <a:pPr marL="0" lvl="0" indent="0" algn="l" rtl="0">
              <a:spcBef>
                <a:spcPts val="0"/>
              </a:spcBef>
              <a:spcAft>
                <a:spcPts val="0"/>
              </a:spcAft>
              <a:buNone/>
            </a:pPr>
            <a:r>
              <a:rPr lang="en-GB" sz="1400" b="1"/>
              <a:t>Keith Ang  U2121419F</a:t>
            </a:r>
            <a:endParaRPr sz="1400" b="1"/>
          </a:p>
          <a:p>
            <a:pPr marL="0" lvl="0" indent="0" algn="l" rtl="0">
              <a:spcBef>
                <a:spcPts val="0"/>
              </a:spcBef>
              <a:spcAft>
                <a:spcPts val="0"/>
              </a:spcAft>
              <a:buNone/>
            </a:pPr>
            <a:r>
              <a:rPr lang="en-GB" sz="1400" b="1"/>
              <a:t>Mavis Khoo U2121376B</a:t>
            </a:r>
            <a:endParaRPr sz="1400" b="1"/>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Descriptive Analytics</a:t>
            </a:r>
            <a:endParaRPr/>
          </a:p>
          <a:p>
            <a:pPr marL="0" lvl="0" indent="0" algn="l" rtl="0">
              <a:spcBef>
                <a:spcPts val="0"/>
              </a:spcBef>
              <a:spcAft>
                <a:spcPts val="0"/>
              </a:spcAft>
              <a:buNone/>
            </a:pPr>
            <a:r>
              <a:rPr lang="en-GB"/>
              <a:t>(Correlation)</a:t>
            </a: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p:nvPr/>
        </p:nvSpPr>
        <p:spPr>
          <a:xfrm>
            <a:off x="346200" y="192375"/>
            <a:ext cx="8451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900" b="1">
                <a:latin typeface="Raleway"/>
                <a:ea typeface="Raleway"/>
                <a:cs typeface="Raleway"/>
                <a:sym typeface="Raleway"/>
              </a:rPr>
              <a:t>Spearman VS Pearson VS Point Biserial</a:t>
            </a:r>
            <a:endParaRPr sz="2900" b="1">
              <a:latin typeface="Raleway"/>
              <a:ea typeface="Raleway"/>
              <a:cs typeface="Raleway"/>
              <a:sym typeface="Raleway"/>
            </a:endParaRPr>
          </a:p>
        </p:txBody>
      </p:sp>
      <p:pic>
        <p:nvPicPr>
          <p:cNvPr id="230" name="Google Shape;230;p28"/>
          <p:cNvPicPr preferRelativeResize="0"/>
          <p:nvPr/>
        </p:nvPicPr>
        <p:blipFill>
          <a:blip r:embed="rId3">
            <a:alphaModFix/>
          </a:blip>
          <a:stretch>
            <a:fillRect/>
          </a:stretch>
        </p:blipFill>
        <p:spPr>
          <a:xfrm>
            <a:off x="5721220" y="1388100"/>
            <a:ext cx="2085975" cy="3038475"/>
          </a:xfrm>
          <a:prstGeom prst="rect">
            <a:avLst/>
          </a:prstGeom>
          <a:noFill/>
          <a:ln>
            <a:noFill/>
          </a:ln>
        </p:spPr>
      </p:pic>
      <p:sp>
        <p:nvSpPr>
          <p:cNvPr id="231" name="Google Shape;231;p28"/>
          <p:cNvSpPr/>
          <p:nvPr/>
        </p:nvSpPr>
        <p:spPr>
          <a:xfrm>
            <a:off x="5721225" y="1586332"/>
            <a:ext cx="1520700" cy="162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5869101" y="3823666"/>
            <a:ext cx="1332000" cy="35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3" name="Google Shape;233;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896950" y="824737"/>
            <a:ext cx="1332000" cy="4165201"/>
          </a:xfrm>
          <a:prstGeom prst="rect">
            <a:avLst/>
          </a:prstGeom>
          <a:noFill/>
          <a:ln>
            <a:noFill/>
          </a:ln>
        </p:spPr>
      </p:pic>
      <p:sp>
        <p:nvSpPr>
          <p:cNvPr id="234" name="Google Shape;234;p28"/>
          <p:cNvSpPr/>
          <p:nvPr/>
        </p:nvSpPr>
        <p:spPr>
          <a:xfrm>
            <a:off x="1977275" y="1482955"/>
            <a:ext cx="1246200" cy="1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1903925" y="1934935"/>
            <a:ext cx="1332000" cy="789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1964150" y="3030484"/>
            <a:ext cx="1246200" cy="63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1903925" y="3965335"/>
            <a:ext cx="1432500" cy="324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1977275" y="1002221"/>
            <a:ext cx="1246200" cy="1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595025" y="823575"/>
            <a:ext cx="1867595" cy="4167525"/>
          </a:xfrm>
          <a:prstGeom prst="rect">
            <a:avLst/>
          </a:prstGeom>
          <a:noFill/>
          <a:ln>
            <a:noFill/>
          </a:ln>
        </p:spPr>
      </p:pic>
      <p:sp>
        <p:nvSpPr>
          <p:cNvPr id="240" name="Google Shape;240;p28"/>
          <p:cNvSpPr/>
          <p:nvPr/>
        </p:nvSpPr>
        <p:spPr>
          <a:xfrm>
            <a:off x="3681850" y="1483397"/>
            <a:ext cx="1260000" cy="1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3641157" y="1935025"/>
            <a:ext cx="1332000" cy="789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693607" y="3040850"/>
            <a:ext cx="1260000" cy="63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655857" y="3965175"/>
            <a:ext cx="1332000" cy="324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754782" y="1002061"/>
            <a:ext cx="1246200" cy="1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2000"/>
                                        <p:tgtEl>
                                          <p:spTgt spid="234"/>
                                        </p:tgtEl>
                                      </p:cBhvr>
                                    </p:animEffect>
                                  </p:childTnLst>
                                </p:cTn>
                              </p:par>
                              <p:par>
                                <p:cTn id="8" presetID="10" presetClass="entr" presetSubtype="0" fill="hold" nodeType="withEffect">
                                  <p:stCondLst>
                                    <p:cond delay="0"/>
                                  </p:stCondLst>
                                  <p:childTnLst>
                                    <p:set>
                                      <p:cBhvr>
                                        <p:cTn id="9" dur="1" fill="hold">
                                          <p:stCondLst>
                                            <p:cond delay="0"/>
                                          </p:stCondLst>
                                        </p:cTn>
                                        <p:tgtEl>
                                          <p:spTgt spid="235"/>
                                        </p:tgtEl>
                                        <p:attrNameLst>
                                          <p:attrName>style.visibility</p:attrName>
                                        </p:attrNameLst>
                                      </p:cBhvr>
                                      <p:to>
                                        <p:strVal val="visible"/>
                                      </p:to>
                                    </p:set>
                                    <p:animEffect transition="in" filter="fade">
                                      <p:cBhvr>
                                        <p:cTn id="10" dur="2000"/>
                                        <p:tgtEl>
                                          <p:spTgt spid="235"/>
                                        </p:tgtEl>
                                      </p:cBhvr>
                                    </p:animEffect>
                                  </p:childTnLst>
                                </p:cTn>
                              </p:par>
                              <p:par>
                                <p:cTn id="11" presetID="10" presetClass="entr" presetSubtype="0" fill="hold" nodeType="withEffect">
                                  <p:stCondLst>
                                    <p:cond delay="0"/>
                                  </p:stCondLst>
                                  <p:childTnLst>
                                    <p:set>
                                      <p:cBhvr>
                                        <p:cTn id="12" dur="1" fill="hold">
                                          <p:stCondLst>
                                            <p:cond delay="0"/>
                                          </p:stCondLst>
                                        </p:cTn>
                                        <p:tgtEl>
                                          <p:spTgt spid="236"/>
                                        </p:tgtEl>
                                        <p:attrNameLst>
                                          <p:attrName>style.visibility</p:attrName>
                                        </p:attrNameLst>
                                      </p:cBhvr>
                                      <p:to>
                                        <p:strVal val="visible"/>
                                      </p:to>
                                    </p:set>
                                    <p:animEffect transition="in" filter="fade">
                                      <p:cBhvr>
                                        <p:cTn id="13" dur="2000"/>
                                        <p:tgtEl>
                                          <p:spTgt spid="236"/>
                                        </p:tgtEl>
                                      </p:cBhvr>
                                    </p:animEffect>
                                  </p:childTnLst>
                                </p:cTn>
                              </p:par>
                              <p:par>
                                <p:cTn id="14" presetID="10" presetClass="entr" presetSubtype="0" fill="hold" nodeType="withEffect">
                                  <p:stCondLst>
                                    <p:cond delay="0"/>
                                  </p:stCondLst>
                                  <p:childTnLst>
                                    <p:set>
                                      <p:cBhvr>
                                        <p:cTn id="15" dur="1" fill="hold">
                                          <p:stCondLst>
                                            <p:cond delay="0"/>
                                          </p:stCondLst>
                                        </p:cTn>
                                        <p:tgtEl>
                                          <p:spTgt spid="237"/>
                                        </p:tgtEl>
                                        <p:attrNameLst>
                                          <p:attrName>style.visibility</p:attrName>
                                        </p:attrNameLst>
                                      </p:cBhvr>
                                      <p:to>
                                        <p:strVal val="visible"/>
                                      </p:to>
                                    </p:set>
                                    <p:animEffect transition="in" filter="fade">
                                      <p:cBhvr>
                                        <p:cTn id="16" dur="2000"/>
                                        <p:tgtEl>
                                          <p:spTgt spid="237"/>
                                        </p:tgtEl>
                                      </p:cBhvr>
                                    </p:animEffect>
                                  </p:childTnLst>
                                </p:cTn>
                              </p:par>
                              <p:par>
                                <p:cTn id="17" presetID="10" presetClass="entr" presetSubtype="0" fill="hold" nodeType="withEffect">
                                  <p:stCondLst>
                                    <p:cond delay="0"/>
                                  </p:stCondLst>
                                  <p:childTnLst>
                                    <p:set>
                                      <p:cBhvr>
                                        <p:cTn id="18" dur="1" fill="hold">
                                          <p:stCondLst>
                                            <p:cond delay="0"/>
                                          </p:stCondLst>
                                        </p:cTn>
                                        <p:tgtEl>
                                          <p:spTgt spid="240"/>
                                        </p:tgtEl>
                                        <p:attrNameLst>
                                          <p:attrName>style.visibility</p:attrName>
                                        </p:attrNameLst>
                                      </p:cBhvr>
                                      <p:to>
                                        <p:strVal val="visible"/>
                                      </p:to>
                                    </p:set>
                                    <p:animEffect transition="in" filter="fade">
                                      <p:cBhvr>
                                        <p:cTn id="19" dur="2000"/>
                                        <p:tgtEl>
                                          <p:spTgt spid="240"/>
                                        </p:tgtEl>
                                      </p:cBhvr>
                                    </p:animEffect>
                                  </p:childTnLst>
                                </p:cTn>
                              </p:par>
                              <p:par>
                                <p:cTn id="20" presetID="10" presetClass="entr" presetSubtype="0" fill="hold" nodeType="withEffect">
                                  <p:stCondLst>
                                    <p:cond delay="0"/>
                                  </p:stCondLst>
                                  <p:childTnLst>
                                    <p:set>
                                      <p:cBhvr>
                                        <p:cTn id="21" dur="1" fill="hold">
                                          <p:stCondLst>
                                            <p:cond delay="0"/>
                                          </p:stCondLst>
                                        </p:cTn>
                                        <p:tgtEl>
                                          <p:spTgt spid="241"/>
                                        </p:tgtEl>
                                        <p:attrNameLst>
                                          <p:attrName>style.visibility</p:attrName>
                                        </p:attrNameLst>
                                      </p:cBhvr>
                                      <p:to>
                                        <p:strVal val="visible"/>
                                      </p:to>
                                    </p:set>
                                    <p:animEffect transition="in" filter="fade">
                                      <p:cBhvr>
                                        <p:cTn id="22" dur="2000"/>
                                        <p:tgtEl>
                                          <p:spTgt spid="241"/>
                                        </p:tgtEl>
                                      </p:cBhvr>
                                    </p:animEffect>
                                  </p:childTnLst>
                                </p:cTn>
                              </p:par>
                              <p:par>
                                <p:cTn id="23" presetID="10" presetClass="entr" presetSubtype="0" fill="hold" nodeType="with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fade">
                                      <p:cBhvr>
                                        <p:cTn id="25" dur="2000"/>
                                        <p:tgtEl>
                                          <p:spTgt spid="242"/>
                                        </p:tgtEl>
                                      </p:cBhvr>
                                    </p:animEffect>
                                  </p:childTnLst>
                                </p:cTn>
                              </p:par>
                              <p:par>
                                <p:cTn id="26" presetID="10" presetClass="entr" presetSubtype="0" fill="hold" nodeType="withEffect">
                                  <p:stCondLst>
                                    <p:cond delay="0"/>
                                  </p:stCondLst>
                                  <p:childTnLst>
                                    <p:set>
                                      <p:cBhvr>
                                        <p:cTn id="27" dur="1" fill="hold">
                                          <p:stCondLst>
                                            <p:cond delay="0"/>
                                          </p:stCondLst>
                                        </p:cTn>
                                        <p:tgtEl>
                                          <p:spTgt spid="243"/>
                                        </p:tgtEl>
                                        <p:attrNameLst>
                                          <p:attrName>style.visibility</p:attrName>
                                        </p:attrNameLst>
                                      </p:cBhvr>
                                      <p:to>
                                        <p:strVal val="visible"/>
                                      </p:to>
                                    </p:set>
                                    <p:animEffect transition="in" filter="fade">
                                      <p:cBhvr>
                                        <p:cTn id="28" dur="2000"/>
                                        <p:tgtEl>
                                          <p:spTgt spid="243"/>
                                        </p:tgtEl>
                                      </p:cBhvr>
                                    </p:animEffect>
                                  </p:childTnLst>
                                </p:cTn>
                              </p:par>
                              <p:par>
                                <p:cTn id="29" presetID="10" presetClass="entr" presetSubtype="0" fill="hold" nodeType="withEffect">
                                  <p:stCondLst>
                                    <p:cond delay="0"/>
                                  </p:stCondLst>
                                  <p:childTnLst>
                                    <p:set>
                                      <p:cBhvr>
                                        <p:cTn id="30" dur="1" fill="hold">
                                          <p:stCondLst>
                                            <p:cond delay="0"/>
                                          </p:stCondLst>
                                        </p:cTn>
                                        <p:tgtEl>
                                          <p:spTgt spid="231"/>
                                        </p:tgtEl>
                                        <p:attrNameLst>
                                          <p:attrName>style.visibility</p:attrName>
                                        </p:attrNameLst>
                                      </p:cBhvr>
                                      <p:to>
                                        <p:strVal val="visible"/>
                                      </p:to>
                                    </p:set>
                                    <p:animEffect transition="in" filter="fade">
                                      <p:cBhvr>
                                        <p:cTn id="31" dur="2000"/>
                                        <p:tgtEl>
                                          <p:spTgt spid="231"/>
                                        </p:tgtEl>
                                      </p:cBhvr>
                                    </p:animEffect>
                                  </p:childTnLst>
                                </p:cTn>
                              </p:par>
                              <p:par>
                                <p:cTn id="32" presetID="10" presetClass="entr" presetSubtype="0" fill="hold" nodeType="withEffect">
                                  <p:stCondLst>
                                    <p:cond delay="0"/>
                                  </p:stCondLst>
                                  <p:childTnLst>
                                    <p:set>
                                      <p:cBhvr>
                                        <p:cTn id="33" dur="1" fill="hold">
                                          <p:stCondLst>
                                            <p:cond delay="0"/>
                                          </p:stCondLst>
                                        </p:cTn>
                                        <p:tgtEl>
                                          <p:spTgt spid="232"/>
                                        </p:tgtEl>
                                        <p:attrNameLst>
                                          <p:attrName>style.visibility</p:attrName>
                                        </p:attrNameLst>
                                      </p:cBhvr>
                                      <p:to>
                                        <p:strVal val="visible"/>
                                      </p:to>
                                    </p:set>
                                    <p:animEffect transition="in" filter="fade">
                                      <p:cBhvr>
                                        <p:cTn id="34" dur="2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p:nvPr/>
        </p:nvSpPr>
        <p:spPr>
          <a:xfrm>
            <a:off x="346200" y="192375"/>
            <a:ext cx="84516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600" b="1">
                <a:solidFill>
                  <a:schemeClr val="dk2"/>
                </a:solidFill>
                <a:latin typeface="Raleway"/>
                <a:ea typeface="Raleway"/>
                <a:cs typeface="Raleway"/>
                <a:sym typeface="Raleway"/>
              </a:rPr>
              <a:t>Main Variables </a:t>
            </a:r>
            <a:endParaRPr sz="2900" b="1">
              <a:latin typeface="Raleway"/>
              <a:ea typeface="Raleway"/>
              <a:cs typeface="Raleway"/>
              <a:sym typeface="Raleway"/>
            </a:endParaRPr>
          </a:p>
        </p:txBody>
      </p:sp>
      <p:pic>
        <p:nvPicPr>
          <p:cNvPr id="250" name="Google Shape;250;p2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532350" y="1307350"/>
            <a:ext cx="1492425" cy="3024000"/>
          </a:xfrm>
          <a:prstGeom prst="rect">
            <a:avLst/>
          </a:prstGeom>
          <a:noFill/>
          <a:ln>
            <a:noFill/>
          </a:ln>
        </p:spPr>
      </p:pic>
      <p:grpSp>
        <p:nvGrpSpPr>
          <p:cNvPr id="251" name="Google Shape;251;p29"/>
          <p:cNvGrpSpPr/>
          <p:nvPr/>
        </p:nvGrpSpPr>
        <p:grpSpPr>
          <a:xfrm>
            <a:off x="5665469" y="1307356"/>
            <a:ext cx="2071751" cy="3024000"/>
            <a:chOff x="5665469" y="1227650"/>
            <a:chExt cx="2071751" cy="3024000"/>
          </a:xfrm>
        </p:grpSpPr>
        <p:pic>
          <p:nvPicPr>
            <p:cNvPr id="252" name="Google Shape;252;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21220" y="1227650"/>
              <a:ext cx="2016000" cy="3024000"/>
            </a:xfrm>
            <a:prstGeom prst="rect">
              <a:avLst/>
            </a:prstGeom>
            <a:noFill/>
            <a:ln>
              <a:noFill/>
            </a:ln>
          </p:spPr>
        </p:pic>
        <p:sp>
          <p:nvSpPr>
            <p:cNvPr id="253" name="Google Shape;253;p29"/>
            <p:cNvSpPr/>
            <p:nvPr/>
          </p:nvSpPr>
          <p:spPr>
            <a:xfrm>
              <a:off x="5665469" y="1425882"/>
              <a:ext cx="1520700" cy="162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5827284" y="3663216"/>
              <a:ext cx="1332000" cy="35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5" name="Google Shape;255;p29"/>
          <p:cNvPicPr preferRelativeResize="0"/>
          <p:nvPr/>
        </p:nvPicPr>
        <p:blipFill>
          <a:blip r:embed="rId5">
            <a:alphaModFix/>
          </a:blip>
          <a:stretch>
            <a:fillRect/>
          </a:stretch>
        </p:blipFill>
        <p:spPr>
          <a:xfrm>
            <a:off x="3337122" y="1307356"/>
            <a:ext cx="2016000" cy="3024000"/>
          </a:xfrm>
          <a:prstGeom prst="rect">
            <a:avLst/>
          </a:prstGeom>
          <a:noFill/>
          <a:ln>
            <a:noFill/>
          </a:ln>
        </p:spPr>
      </p:pic>
      <p:pic>
        <p:nvPicPr>
          <p:cNvPr id="5122" name="Picture 2">
            <a:extLst>
              <a:ext uri="{FF2B5EF4-FFF2-40B4-BE49-F238E27FC236}">
                <a16:creationId xmlns:a16="http://schemas.microsoft.com/office/drawing/2014/main" id="{5E86C26A-59AB-4247-A7C0-DE3F83D98C48}"/>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278437" y="1292874"/>
            <a:ext cx="2000250" cy="303847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15C07134-EA88-4ED4-8589-3D037F70696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392873" y="1262979"/>
            <a:ext cx="2000250" cy="3038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Descriptive Analytics</a:t>
            </a:r>
            <a:endParaRPr/>
          </a:p>
          <a:p>
            <a:pPr marL="0" lvl="0" indent="0" algn="l" rtl="0">
              <a:spcBef>
                <a:spcPts val="0"/>
              </a:spcBef>
              <a:spcAft>
                <a:spcPts val="0"/>
              </a:spcAft>
              <a:buNone/>
            </a:pPr>
            <a:r>
              <a:rPr lang="en-GB"/>
              <a:t>(Clustering)</a:t>
            </a:r>
            <a:endParaRPr/>
          </a:p>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729450" y="1322450"/>
            <a:ext cx="7688400" cy="9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KMeans vs Hierarchical vs KPrototype</a:t>
            </a:r>
            <a:endParaRPr sz="2600"/>
          </a:p>
        </p:txBody>
      </p:sp>
      <p:sp>
        <p:nvSpPr>
          <p:cNvPr id="266" name="Google Shape;266;p31"/>
          <p:cNvSpPr txBox="1">
            <a:spLocks noGrp="1"/>
          </p:cNvSpPr>
          <p:nvPr>
            <p:ph type="body" idx="4294967295"/>
          </p:nvPr>
        </p:nvSpPr>
        <p:spPr>
          <a:xfrm>
            <a:off x="729450" y="1901750"/>
            <a:ext cx="7010100" cy="26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FFFFF"/>
                </a:solidFill>
              </a:rPr>
              <a:t>Aggregated clustering vs density-based clustering</a:t>
            </a:r>
            <a:endParaRPr sz="1800">
              <a:solidFill>
                <a:srgbClr val="FFFFFF"/>
              </a:solidFill>
            </a:endParaRPr>
          </a:p>
          <a:p>
            <a:pPr marL="0" lvl="0" indent="0" algn="l" rtl="0">
              <a:spcBef>
                <a:spcPts val="1600"/>
              </a:spcBef>
              <a:spcAft>
                <a:spcPts val="0"/>
              </a:spcAft>
              <a:buNone/>
            </a:pPr>
            <a:r>
              <a:rPr lang="en-GB" sz="1800">
                <a:solidFill>
                  <a:srgbClr val="FFFFFF"/>
                </a:solidFill>
              </a:rPr>
              <a:t>Allows detection of structure</a:t>
            </a:r>
            <a:endParaRPr sz="1800">
              <a:solidFill>
                <a:srgbClr val="FFFFFF"/>
              </a:solidFill>
            </a:endParaRPr>
          </a:p>
          <a:p>
            <a:pPr marL="457200" lvl="0" indent="-342900" algn="l" rtl="0">
              <a:spcBef>
                <a:spcPts val="1600"/>
              </a:spcBef>
              <a:spcAft>
                <a:spcPts val="0"/>
              </a:spcAft>
              <a:buClr>
                <a:srgbClr val="FFFFFF"/>
              </a:buClr>
              <a:buSzPts val="1800"/>
              <a:buChar char="●"/>
            </a:pPr>
            <a:r>
              <a:rPr lang="en-GB" sz="1800">
                <a:solidFill>
                  <a:srgbClr val="FFFFFF"/>
                </a:solidFill>
              </a:rPr>
              <a:t>KMeans - Fast but inaccurate (Numerical)</a:t>
            </a: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Hierarchical - Accurate but take longer time (Numerical)</a:t>
            </a: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KPrototype - Similar to KMeans (Numerical &amp; Categorical)</a:t>
            </a:r>
            <a:endParaRPr sz="1800">
              <a:solidFill>
                <a:srgbClr val="FFFFFF"/>
              </a:solidFill>
            </a:endParaRPr>
          </a:p>
          <a:p>
            <a:pPr marL="0" lvl="0" indent="0" algn="l" rtl="0">
              <a:spcBef>
                <a:spcPts val="1600"/>
              </a:spcBef>
              <a:spcAft>
                <a:spcPts val="1600"/>
              </a:spcAft>
              <a:buNone/>
            </a:pPr>
            <a:endParaRPr sz="18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2697" y="2004177"/>
            <a:ext cx="2348740" cy="1626306"/>
          </a:xfrm>
          <a:prstGeom prst="rect">
            <a:avLst/>
          </a:prstGeom>
          <a:noFill/>
          <a:ln>
            <a:noFill/>
          </a:ln>
        </p:spPr>
      </p:pic>
      <p:pic>
        <p:nvPicPr>
          <p:cNvPr id="272" name="Google Shape;272;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608383" y="2029201"/>
            <a:ext cx="2276461" cy="1576258"/>
          </a:xfrm>
          <a:prstGeom prst="rect">
            <a:avLst/>
          </a:prstGeom>
          <a:noFill/>
          <a:ln>
            <a:noFill/>
          </a:ln>
        </p:spPr>
      </p:pic>
      <p:pic>
        <p:nvPicPr>
          <p:cNvPr id="273" name="Google Shape;273;p3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883014" y="1693551"/>
            <a:ext cx="3377982" cy="2247547"/>
          </a:xfrm>
          <a:prstGeom prst="rect">
            <a:avLst/>
          </a:prstGeom>
          <a:noFill/>
          <a:ln>
            <a:noFill/>
          </a:ln>
        </p:spPr>
      </p:pic>
      <p:grpSp>
        <p:nvGrpSpPr>
          <p:cNvPr id="274" name="Google Shape;274;p32"/>
          <p:cNvGrpSpPr/>
          <p:nvPr/>
        </p:nvGrpSpPr>
        <p:grpSpPr>
          <a:xfrm>
            <a:off x="101238" y="331475"/>
            <a:ext cx="8941525" cy="861900"/>
            <a:chOff x="202475" y="331475"/>
            <a:chExt cx="8941525" cy="861900"/>
          </a:xfrm>
        </p:grpSpPr>
        <p:sp>
          <p:nvSpPr>
            <p:cNvPr id="275" name="Google Shape;275;p32"/>
            <p:cNvSpPr txBox="1"/>
            <p:nvPr/>
          </p:nvSpPr>
          <p:spPr>
            <a:xfrm>
              <a:off x="2845188" y="331475"/>
              <a:ext cx="32886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latin typeface="Raleway"/>
                  <a:ea typeface="Raleway"/>
                  <a:cs typeface="Raleway"/>
                  <a:sym typeface="Raleway"/>
                </a:rPr>
                <a:t>Hierarchical Clustering (Dendrogram)</a:t>
              </a:r>
              <a:endParaRPr sz="2200" b="1">
                <a:latin typeface="Raleway"/>
                <a:ea typeface="Raleway"/>
                <a:cs typeface="Raleway"/>
                <a:sym typeface="Raleway"/>
              </a:endParaRPr>
            </a:p>
          </p:txBody>
        </p:sp>
        <p:sp>
          <p:nvSpPr>
            <p:cNvPr id="276" name="Google Shape;276;p32"/>
            <p:cNvSpPr txBox="1"/>
            <p:nvPr/>
          </p:nvSpPr>
          <p:spPr>
            <a:xfrm>
              <a:off x="6500100" y="331475"/>
              <a:ext cx="26439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latin typeface="Raleway"/>
                  <a:ea typeface="Raleway"/>
                  <a:cs typeface="Raleway"/>
                  <a:sym typeface="Raleway"/>
                </a:rPr>
                <a:t>KPrototype</a:t>
              </a:r>
              <a:endParaRPr sz="2200" b="1">
                <a:latin typeface="Raleway"/>
                <a:ea typeface="Raleway"/>
                <a:cs typeface="Raleway"/>
                <a:sym typeface="Raleway"/>
              </a:endParaRPr>
            </a:p>
            <a:p>
              <a:pPr marL="0" lvl="0" indent="0" algn="ctr" rtl="0">
                <a:spcBef>
                  <a:spcPts val="0"/>
                </a:spcBef>
                <a:spcAft>
                  <a:spcPts val="0"/>
                </a:spcAft>
                <a:buNone/>
              </a:pPr>
              <a:r>
                <a:rPr lang="en-GB" sz="2200" b="1">
                  <a:latin typeface="Raleway"/>
                  <a:ea typeface="Raleway"/>
                  <a:cs typeface="Raleway"/>
                  <a:sym typeface="Raleway"/>
                </a:rPr>
                <a:t>(Elbow Plot)</a:t>
              </a:r>
              <a:endParaRPr sz="2200" b="1">
                <a:latin typeface="Raleway"/>
                <a:ea typeface="Raleway"/>
                <a:cs typeface="Raleway"/>
                <a:sym typeface="Raleway"/>
              </a:endParaRPr>
            </a:p>
          </p:txBody>
        </p:sp>
        <p:sp>
          <p:nvSpPr>
            <p:cNvPr id="277" name="Google Shape;277;p32"/>
            <p:cNvSpPr txBox="1"/>
            <p:nvPr/>
          </p:nvSpPr>
          <p:spPr>
            <a:xfrm>
              <a:off x="202475" y="331475"/>
              <a:ext cx="22764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latin typeface="Raleway"/>
                  <a:ea typeface="Raleway"/>
                  <a:cs typeface="Raleway"/>
                  <a:sym typeface="Raleway"/>
                </a:rPr>
                <a:t>KMeans</a:t>
              </a:r>
              <a:endParaRPr sz="2200" b="1">
                <a:latin typeface="Raleway"/>
                <a:ea typeface="Raleway"/>
                <a:cs typeface="Raleway"/>
                <a:sym typeface="Raleway"/>
              </a:endParaRPr>
            </a:p>
            <a:p>
              <a:pPr marL="0" lvl="0" indent="0" algn="ctr" rtl="0">
                <a:spcBef>
                  <a:spcPts val="0"/>
                </a:spcBef>
                <a:spcAft>
                  <a:spcPts val="0"/>
                </a:spcAft>
                <a:buNone/>
              </a:pPr>
              <a:r>
                <a:rPr lang="en-GB" sz="2200" b="1">
                  <a:latin typeface="Raleway"/>
                  <a:ea typeface="Raleway"/>
                  <a:cs typeface="Raleway"/>
                  <a:sym typeface="Raleway"/>
                </a:rPr>
                <a:t>(Elbow Plot)</a:t>
              </a:r>
              <a:endParaRPr sz="2200" b="1">
                <a:latin typeface="Raleway"/>
                <a:ea typeface="Raleway"/>
                <a:cs typeface="Raleway"/>
                <a:sym typeface="Raleway"/>
              </a:endParaRPr>
            </a:p>
          </p:txBody>
        </p:sp>
      </p:grpSp>
      <p:sp>
        <p:nvSpPr>
          <p:cNvPr id="278" name="Google Shape;278;p32"/>
          <p:cNvSpPr/>
          <p:nvPr/>
        </p:nvSpPr>
        <p:spPr>
          <a:xfrm>
            <a:off x="1094678" y="2906742"/>
            <a:ext cx="264900" cy="2787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7488044" y="2850057"/>
            <a:ext cx="264900" cy="2787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4800" y="1600200"/>
            <a:ext cx="2880000" cy="2646000"/>
          </a:xfrm>
          <a:prstGeom prst="rect">
            <a:avLst/>
          </a:prstGeom>
          <a:noFill/>
          <a:ln>
            <a:noFill/>
          </a:ln>
        </p:spPr>
      </p:pic>
      <p:pic>
        <p:nvPicPr>
          <p:cNvPr id="285" name="Google Shape;285;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228975" y="1600200"/>
            <a:ext cx="2880000" cy="2646000"/>
          </a:xfrm>
          <a:prstGeom prst="rect">
            <a:avLst/>
          </a:prstGeom>
          <a:noFill/>
          <a:ln>
            <a:noFill/>
          </a:ln>
        </p:spPr>
      </p:pic>
      <p:pic>
        <p:nvPicPr>
          <p:cNvPr id="286" name="Google Shape;286;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120100" y="1612384"/>
            <a:ext cx="2880000" cy="2646000"/>
          </a:xfrm>
          <a:prstGeom prst="rect">
            <a:avLst/>
          </a:prstGeom>
          <a:noFill/>
          <a:ln>
            <a:noFill/>
          </a:ln>
        </p:spPr>
      </p:pic>
      <p:sp>
        <p:nvSpPr>
          <p:cNvPr id="287" name="Google Shape;287;p33"/>
          <p:cNvSpPr txBox="1"/>
          <p:nvPr/>
        </p:nvSpPr>
        <p:spPr>
          <a:xfrm>
            <a:off x="346200" y="192375"/>
            <a:ext cx="8451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900" b="1">
                <a:latin typeface="Raleway"/>
                <a:ea typeface="Raleway"/>
                <a:cs typeface="Raleway"/>
                <a:sym typeface="Raleway"/>
              </a:rPr>
              <a:t>Clustering Comparison for G1-G3 (Test Scores)</a:t>
            </a:r>
            <a:endParaRPr sz="2900" b="1">
              <a:latin typeface="Raleway"/>
              <a:ea typeface="Raleway"/>
              <a:cs typeface="Raleway"/>
              <a:sym typeface="Raleway"/>
            </a:endParaRPr>
          </a:p>
        </p:txBody>
      </p:sp>
      <p:sp>
        <p:nvSpPr>
          <p:cNvPr id="288" name="Google Shape;288;p33"/>
          <p:cNvSpPr txBox="1"/>
          <p:nvPr/>
        </p:nvSpPr>
        <p:spPr>
          <a:xfrm>
            <a:off x="857700" y="4354925"/>
            <a:ext cx="17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KMeans Clustering</a:t>
            </a:r>
            <a:endParaRPr>
              <a:latin typeface="Lato"/>
              <a:ea typeface="Lato"/>
              <a:cs typeface="Lato"/>
              <a:sym typeface="Lato"/>
            </a:endParaRPr>
          </a:p>
        </p:txBody>
      </p:sp>
      <p:sp>
        <p:nvSpPr>
          <p:cNvPr id="289" name="Google Shape;289;p33"/>
          <p:cNvSpPr txBox="1"/>
          <p:nvPr/>
        </p:nvSpPr>
        <p:spPr>
          <a:xfrm>
            <a:off x="3580875" y="4354925"/>
            <a:ext cx="217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Hierarchical Clustering</a:t>
            </a:r>
            <a:endParaRPr>
              <a:latin typeface="Lato"/>
              <a:ea typeface="Lato"/>
              <a:cs typeface="Lato"/>
              <a:sym typeface="Lato"/>
            </a:endParaRPr>
          </a:p>
        </p:txBody>
      </p:sp>
      <p:sp>
        <p:nvSpPr>
          <p:cNvPr id="290" name="Google Shape;290;p33"/>
          <p:cNvSpPr txBox="1"/>
          <p:nvPr/>
        </p:nvSpPr>
        <p:spPr>
          <a:xfrm>
            <a:off x="6706050" y="4354925"/>
            <a:ext cx="17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KProto Clustering</a:t>
            </a:r>
            <a:endParaRPr>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1C3B9E96-74DF-402D-B15D-24943ACEC43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25211" y="1159160"/>
            <a:ext cx="5693577" cy="180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7D12F72-57E1-4448-90E6-938470DB381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60354" y="3153493"/>
            <a:ext cx="6223290" cy="180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951E1F-E9DE-4B7C-98BD-B6FDE09A077F}"/>
              </a:ext>
            </a:extLst>
          </p:cNvPr>
          <p:cNvSpPr txBox="1"/>
          <p:nvPr/>
        </p:nvSpPr>
        <p:spPr>
          <a:xfrm>
            <a:off x="3291040" y="302559"/>
            <a:ext cx="2561920" cy="307777"/>
          </a:xfrm>
          <a:prstGeom prst="rect">
            <a:avLst/>
          </a:prstGeom>
          <a:noFill/>
        </p:spPr>
        <p:txBody>
          <a:bodyPr wrap="none" rtlCol="0">
            <a:spAutoFit/>
          </a:bodyPr>
          <a:lstStyle/>
          <a:p>
            <a:r>
              <a:rPr lang="en-SG" dirty="0" err="1"/>
              <a:t>Kmeans</a:t>
            </a:r>
            <a:r>
              <a:rPr lang="en-SG" dirty="0"/>
              <a:t> (</a:t>
            </a:r>
            <a:r>
              <a:rPr lang="en-SG" dirty="0" err="1"/>
              <a:t>Mjob</a:t>
            </a:r>
            <a:r>
              <a:rPr lang="en-SG" dirty="0"/>
              <a:t> and absences)</a:t>
            </a:r>
          </a:p>
        </p:txBody>
      </p:sp>
    </p:spTree>
    <p:extLst>
      <p:ext uri="{BB962C8B-B14F-4D97-AF65-F5344CB8AC3E}">
        <p14:creationId xmlns:p14="http://schemas.microsoft.com/office/powerpoint/2010/main" val="2551173182"/>
      </p:ext>
    </p:extLst>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1B3C958-3D9C-4518-A32A-7DC7621F6A7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25212" y="1159160"/>
            <a:ext cx="5693576" cy="180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D411765-1693-4CE7-846F-63B4C9AE70B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60354" y="3153493"/>
            <a:ext cx="6223289" cy="180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CCABED-272A-4895-8CFF-D6EDB1057FF3}"/>
              </a:ext>
            </a:extLst>
          </p:cNvPr>
          <p:cNvSpPr txBox="1"/>
          <p:nvPr/>
        </p:nvSpPr>
        <p:spPr>
          <a:xfrm>
            <a:off x="3146770" y="302559"/>
            <a:ext cx="2850460" cy="307777"/>
          </a:xfrm>
          <a:prstGeom prst="rect">
            <a:avLst/>
          </a:prstGeom>
          <a:noFill/>
        </p:spPr>
        <p:txBody>
          <a:bodyPr wrap="none" rtlCol="0">
            <a:spAutoFit/>
          </a:bodyPr>
          <a:lstStyle/>
          <a:p>
            <a:r>
              <a:rPr lang="en-SG" dirty="0"/>
              <a:t>Hierarchical (</a:t>
            </a:r>
            <a:r>
              <a:rPr lang="en-SG" dirty="0" err="1"/>
              <a:t>Mjob</a:t>
            </a:r>
            <a:r>
              <a:rPr lang="en-SG" dirty="0"/>
              <a:t> and absences)</a:t>
            </a:r>
          </a:p>
        </p:txBody>
      </p:sp>
    </p:spTree>
    <p:extLst>
      <p:ext uri="{BB962C8B-B14F-4D97-AF65-F5344CB8AC3E}">
        <p14:creationId xmlns:p14="http://schemas.microsoft.com/office/powerpoint/2010/main" val="358106764"/>
      </p:ext>
    </p:extLst>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CCABED-272A-4895-8CFF-D6EDB1057FF3}"/>
              </a:ext>
            </a:extLst>
          </p:cNvPr>
          <p:cNvSpPr txBox="1"/>
          <p:nvPr/>
        </p:nvSpPr>
        <p:spPr>
          <a:xfrm>
            <a:off x="3146770" y="302559"/>
            <a:ext cx="2791149" cy="307777"/>
          </a:xfrm>
          <a:prstGeom prst="rect">
            <a:avLst/>
          </a:prstGeom>
          <a:noFill/>
        </p:spPr>
        <p:txBody>
          <a:bodyPr wrap="none" rtlCol="0">
            <a:spAutoFit/>
          </a:bodyPr>
          <a:lstStyle/>
          <a:p>
            <a:r>
              <a:rPr lang="en-SG" dirty="0" err="1"/>
              <a:t>KPrototype</a:t>
            </a:r>
            <a:r>
              <a:rPr lang="en-SG" dirty="0"/>
              <a:t> (</a:t>
            </a:r>
            <a:r>
              <a:rPr lang="en-SG" dirty="0" err="1"/>
              <a:t>Mjob</a:t>
            </a:r>
            <a:r>
              <a:rPr lang="en-SG" dirty="0"/>
              <a:t> and absences)</a:t>
            </a:r>
          </a:p>
        </p:txBody>
      </p:sp>
      <p:pic>
        <p:nvPicPr>
          <p:cNvPr id="1026" name="Picture 2">
            <a:extLst>
              <a:ext uri="{FF2B5EF4-FFF2-40B4-BE49-F238E27FC236}">
                <a16:creationId xmlns:a16="http://schemas.microsoft.com/office/drawing/2014/main" id="{EDB4042D-34D1-48BB-8A61-92999E21DDC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25212" y="1051579"/>
            <a:ext cx="5693576"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26A7CD-3DDB-4CDE-A178-604456C6067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51021" y="3040941"/>
            <a:ext cx="6041958"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891167"/>
      </p:ext>
    </p:extLst>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1308150" y="785250"/>
            <a:ext cx="7110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165" name="Google Shape;165;p19"/>
          <p:cNvSpPr txBox="1"/>
          <p:nvPr/>
        </p:nvSpPr>
        <p:spPr>
          <a:xfrm>
            <a:off x="1308150" y="1320450"/>
            <a:ext cx="4427400" cy="32310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Clr>
                <a:srgbClr val="FFFFFF"/>
              </a:buClr>
              <a:buSzPts val="3000"/>
              <a:buFont typeface="Raleway"/>
              <a:buChar char="●"/>
            </a:pPr>
            <a:r>
              <a:rPr lang="en-GB" sz="3000">
                <a:solidFill>
                  <a:srgbClr val="FFFFFF"/>
                </a:solidFill>
                <a:latin typeface="Raleway"/>
                <a:ea typeface="Raleway"/>
                <a:cs typeface="Raleway"/>
                <a:sym typeface="Raleway"/>
              </a:rPr>
              <a:t>Descriptive Analytics</a:t>
            </a:r>
            <a:endParaRPr sz="3000">
              <a:solidFill>
                <a:srgbClr val="FFFFFF"/>
              </a:solidFill>
              <a:latin typeface="Raleway"/>
              <a:ea typeface="Raleway"/>
              <a:cs typeface="Raleway"/>
              <a:sym typeface="Raleway"/>
            </a:endParaRPr>
          </a:p>
          <a:p>
            <a:pPr marL="914400" lvl="1" indent="-368300" algn="l" rtl="0">
              <a:spcBef>
                <a:spcPts val="0"/>
              </a:spcBef>
              <a:spcAft>
                <a:spcPts val="0"/>
              </a:spcAft>
              <a:buClr>
                <a:srgbClr val="FFFFFF"/>
              </a:buClr>
              <a:buSzPts val="2200"/>
              <a:buFont typeface="Raleway"/>
              <a:buChar char="○"/>
            </a:pPr>
            <a:r>
              <a:rPr lang="en-GB" sz="2200">
                <a:solidFill>
                  <a:srgbClr val="FFFFFF"/>
                </a:solidFill>
                <a:latin typeface="Raleway"/>
                <a:ea typeface="Raleway"/>
                <a:cs typeface="Raleway"/>
                <a:sym typeface="Raleway"/>
              </a:rPr>
              <a:t>Data Breakdown</a:t>
            </a:r>
            <a:endParaRPr sz="2200">
              <a:solidFill>
                <a:srgbClr val="FFFFFF"/>
              </a:solidFill>
              <a:latin typeface="Raleway"/>
              <a:ea typeface="Raleway"/>
              <a:cs typeface="Raleway"/>
              <a:sym typeface="Raleway"/>
            </a:endParaRPr>
          </a:p>
          <a:p>
            <a:pPr marL="914400" lvl="1" indent="-368300" algn="l" rtl="0">
              <a:spcBef>
                <a:spcPts val="0"/>
              </a:spcBef>
              <a:spcAft>
                <a:spcPts val="0"/>
              </a:spcAft>
              <a:buClr>
                <a:srgbClr val="FFFFFF"/>
              </a:buClr>
              <a:buSzPts val="2200"/>
              <a:buFont typeface="Raleway"/>
              <a:buChar char="○"/>
            </a:pPr>
            <a:r>
              <a:rPr lang="en-GB" sz="2200">
                <a:solidFill>
                  <a:srgbClr val="FFFFFF"/>
                </a:solidFill>
                <a:latin typeface="Raleway"/>
                <a:ea typeface="Raleway"/>
                <a:cs typeface="Raleway"/>
                <a:sym typeface="Raleway"/>
              </a:rPr>
              <a:t>EDA - Clustering</a:t>
            </a:r>
            <a:endParaRPr sz="2200">
              <a:solidFill>
                <a:srgbClr val="FFFFFF"/>
              </a:solidFill>
              <a:latin typeface="Raleway"/>
              <a:ea typeface="Raleway"/>
              <a:cs typeface="Raleway"/>
              <a:sym typeface="Raleway"/>
            </a:endParaRPr>
          </a:p>
          <a:p>
            <a:pPr marL="457200" lvl="0" indent="-419100" algn="l" rtl="0">
              <a:spcBef>
                <a:spcPts val="0"/>
              </a:spcBef>
              <a:spcAft>
                <a:spcPts val="0"/>
              </a:spcAft>
              <a:buClr>
                <a:schemeClr val="lt1"/>
              </a:buClr>
              <a:buSzPts val="3000"/>
              <a:buFont typeface="Raleway"/>
              <a:buChar char="●"/>
            </a:pPr>
            <a:r>
              <a:rPr lang="en-GB" sz="3000">
                <a:solidFill>
                  <a:schemeClr val="lt1"/>
                </a:solidFill>
                <a:latin typeface="Raleway"/>
                <a:ea typeface="Raleway"/>
                <a:cs typeface="Raleway"/>
                <a:sym typeface="Raleway"/>
              </a:rPr>
              <a:t>Predictive Analytics</a:t>
            </a:r>
            <a:endParaRPr sz="3000">
              <a:solidFill>
                <a:schemeClr val="lt1"/>
              </a:solidFill>
              <a:latin typeface="Raleway"/>
              <a:ea typeface="Raleway"/>
              <a:cs typeface="Raleway"/>
              <a:sym typeface="Raleway"/>
            </a:endParaRPr>
          </a:p>
          <a:p>
            <a:pPr marL="914400" lvl="1" indent="-368300" algn="l" rtl="0">
              <a:spcBef>
                <a:spcPts val="0"/>
              </a:spcBef>
              <a:spcAft>
                <a:spcPts val="0"/>
              </a:spcAft>
              <a:buClr>
                <a:schemeClr val="lt1"/>
              </a:buClr>
              <a:buSzPts val="2200"/>
              <a:buFont typeface="Raleway"/>
              <a:buChar char="○"/>
            </a:pPr>
            <a:r>
              <a:rPr lang="en-GB" sz="2200">
                <a:solidFill>
                  <a:schemeClr val="lt1"/>
                </a:solidFill>
                <a:latin typeface="Raleway"/>
                <a:ea typeface="Raleway"/>
                <a:cs typeface="Raleway"/>
                <a:sym typeface="Raleway"/>
              </a:rPr>
              <a:t>Decision Tree</a:t>
            </a:r>
            <a:endParaRPr sz="2200">
              <a:solidFill>
                <a:schemeClr val="lt1"/>
              </a:solidFill>
              <a:latin typeface="Raleway"/>
              <a:ea typeface="Raleway"/>
              <a:cs typeface="Raleway"/>
              <a:sym typeface="Raleway"/>
            </a:endParaRPr>
          </a:p>
          <a:p>
            <a:pPr marL="457200" lvl="0" indent="-419100" algn="l" rtl="0">
              <a:spcBef>
                <a:spcPts val="0"/>
              </a:spcBef>
              <a:spcAft>
                <a:spcPts val="0"/>
              </a:spcAft>
              <a:buClr>
                <a:schemeClr val="lt1"/>
              </a:buClr>
              <a:buSzPts val="3000"/>
              <a:buFont typeface="Raleway"/>
              <a:buChar char="●"/>
            </a:pPr>
            <a:r>
              <a:rPr lang="en-GB" sz="3000">
                <a:solidFill>
                  <a:schemeClr val="lt1"/>
                </a:solidFill>
                <a:latin typeface="Raleway"/>
                <a:ea typeface="Raleway"/>
                <a:cs typeface="Raleway"/>
                <a:sym typeface="Raleway"/>
              </a:rPr>
              <a:t>Prescriptive Analytics</a:t>
            </a:r>
            <a:endParaRPr sz="3000">
              <a:solidFill>
                <a:schemeClr val="lt1"/>
              </a:solidFill>
              <a:latin typeface="Raleway"/>
              <a:ea typeface="Raleway"/>
              <a:cs typeface="Raleway"/>
              <a:sym typeface="Raleway"/>
            </a:endParaRPr>
          </a:p>
          <a:p>
            <a:pPr marL="914400" lvl="1" indent="-368300" algn="l" rtl="0">
              <a:spcBef>
                <a:spcPts val="0"/>
              </a:spcBef>
              <a:spcAft>
                <a:spcPts val="0"/>
              </a:spcAft>
              <a:buClr>
                <a:schemeClr val="lt1"/>
              </a:buClr>
              <a:buSzPts val="2200"/>
              <a:buFont typeface="Raleway"/>
              <a:buChar char="○"/>
            </a:pPr>
            <a:r>
              <a:rPr lang="en-GB" sz="2200">
                <a:solidFill>
                  <a:schemeClr val="lt1"/>
                </a:solidFill>
                <a:latin typeface="Raleway"/>
                <a:ea typeface="Raleway"/>
                <a:cs typeface="Raleway"/>
                <a:sym typeface="Raleway"/>
              </a:rPr>
              <a:t>What can be done</a:t>
            </a:r>
            <a:endParaRPr sz="2200">
              <a:solidFill>
                <a:schemeClr val="lt1"/>
              </a:solidFill>
              <a:latin typeface="Raleway"/>
              <a:ea typeface="Raleway"/>
              <a:cs typeface="Raleway"/>
              <a:sym typeface="Raleway"/>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Predictive Analytics</a:t>
            </a:r>
            <a:endParaRPr/>
          </a:p>
          <a:p>
            <a:pPr marL="0" lvl="0" indent="0" algn="l" rtl="0">
              <a:spcBef>
                <a:spcPts val="0"/>
              </a:spcBef>
              <a:spcAft>
                <a:spcPts val="0"/>
              </a:spcAft>
              <a:buNone/>
            </a:pPr>
            <a:r>
              <a:rPr lang="en-GB"/>
              <a:t>(Decision Tree)</a:t>
            </a: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99"/>
        <p:cNvGrpSpPr/>
        <p:nvPr/>
      </p:nvGrpSpPr>
      <p:grpSpPr>
        <a:xfrm>
          <a:off x="0" y="0"/>
          <a:ext cx="0" cy="0"/>
          <a:chOff x="0" y="0"/>
          <a:chExt cx="0" cy="0"/>
        </a:xfrm>
      </p:grpSpPr>
      <p:sp>
        <p:nvSpPr>
          <p:cNvPr id="300" name="Google Shape;300;p3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Why Decision Tree?</a:t>
            </a:r>
            <a:endParaRPr sz="2600"/>
          </a:p>
          <a:p>
            <a:pPr marL="0" lvl="0" indent="0" algn="l" rtl="0">
              <a:spcBef>
                <a:spcPts val="0"/>
              </a:spcBef>
              <a:spcAft>
                <a:spcPts val="0"/>
              </a:spcAft>
              <a:buNone/>
            </a:pPr>
            <a:endParaRPr sz="2600"/>
          </a:p>
        </p:txBody>
      </p:sp>
      <p:sp>
        <p:nvSpPr>
          <p:cNvPr id="301" name="Google Shape;301;p35"/>
          <p:cNvSpPr txBox="1">
            <a:spLocks noGrp="1"/>
          </p:cNvSpPr>
          <p:nvPr>
            <p:ph type="body" idx="4294967295"/>
          </p:nvPr>
        </p:nvSpPr>
        <p:spPr>
          <a:xfrm>
            <a:off x="729450" y="1901750"/>
            <a:ext cx="7010100" cy="262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GB" sz="1800">
                <a:solidFill>
                  <a:srgbClr val="FFFFFF"/>
                </a:solidFill>
              </a:rPr>
              <a:t>Able to identify students who will pass/fail (binary)</a:t>
            </a: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Able to place students into bands (1-4)</a:t>
            </a:r>
            <a:endParaRPr sz="1800">
              <a:solidFill>
                <a:srgbClr val="FFFFFF"/>
              </a:solidFill>
            </a:endParaRPr>
          </a:p>
          <a:p>
            <a:pPr marL="914400" lvl="1" indent="-317500" algn="l" rtl="0">
              <a:spcBef>
                <a:spcPts val="0"/>
              </a:spcBef>
              <a:spcAft>
                <a:spcPts val="0"/>
              </a:spcAft>
              <a:buClr>
                <a:srgbClr val="FFFFFF"/>
              </a:buClr>
              <a:buSzPts val="1400"/>
              <a:buChar char="○"/>
            </a:pPr>
            <a:r>
              <a:rPr lang="en-GB" sz="1400">
                <a:solidFill>
                  <a:srgbClr val="FFFFFF"/>
                </a:solidFill>
              </a:rPr>
              <a:t>Band 1 - Compulsory remedial (Lowest test score G3)</a:t>
            </a:r>
            <a:endParaRPr sz="1400">
              <a:solidFill>
                <a:srgbClr val="FFFFFF"/>
              </a:solidFill>
            </a:endParaRPr>
          </a:p>
          <a:p>
            <a:pPr marL="914400" lvl="1" indent="-317500" algn="l" rtl="0">
              <a:spcBef>
                <a:spcPts val="0"/>
              </a:spcBef>
              <a:spcAft>
                <a:spcPts val="0"/>
              </a:spcAft>
              <a:buClr>
                <a:srgbClr val="FFFFFF"/>
              </a:buClr>
              <a:buSzPts val="1400"/>
              <a:buChar char="○"/>
            </a:pPr>
            <a:r>
              <a:rPr lang="en-GB" sz="1400">
                <a:solidFill>
                  <a:srgbClr val="FFFFFF"/>
                </a:solidFill>
              </a:rPr>
              <a:t>Band 2 - Recommended remedial</a:t>
            </a:r>
            <a:endParaRPr sz="1400">
              <a:solidFill>
                <a:srgbClr val="FFFFFF"/>
              </a:solidFill>
            </a:endParaRPr>
          </a:p>
          <a:p>
            <a:pPr marL="914400" lvl="1" indent="-317500" algn="l" rtl="0">
              <a:spcBef>
                <a:spcPts val="0"/>
              </a:spcBef>
              <a:spcAft>
                <a:spcPts val="0"/>
              </a:spcAft>
              <a:buClr>
                <a:srgbClr val="FFFFFF"/>
              </a:buClr>
              <a:buSzPts val="1400"/>
              <a:buChar char="○"/>
            </a:pPr>
            <a:r>
              <a:rPr lang="en-GB" sz="1400">
                <a:solidFill>
                  <a:srgbClr val="FFFFFF"/>
                </a:solidFill>
              </a:rPr>
              <a:t>Band 3 - Optional remedial</a:t>
            </a:r>
            <a:endParaRPr sz="1400">
              <a:solidFill>
                <a:srgbClr val="FFFFFF"/>
              </a:solidFill>
            </a:endParaRPr>
          </a:p>
          <a:p>
            <a:pPr marL="914400" lvl="1" indent="-317500" algn="l" rtl="0">
              <a:spcBef>
                <a:spcPts val="0"/>
              </a:spcBef>
              <a:spcAft>
                <a:spcPts val="0"/>
              </a:spcAft>
              <a:buClr>
                <a:srgbClr val="FFFFFF"/>
              </a:buClr>
              <a:buSzPts val="1400"/>
              <a:buChar char="○"/>
            </a:pPr>
            <a:r>
              <a:rPr lang="en-GB" sz="1400">
                <a:solidFill>
                  <a:srgbClr val="FFFFFF"/>
                </a:solidFill>
              </a:rPr>
              <a:t>Band 4 - Do not need remedial (Highest </a:t>
            </a:r>
            <a:r>
              <a:rPr lang="en-GB" sz="1400">
                <a:solidFill>
                  <a:schemeClr val="lt1"/>
                </a:solidFill>
              </a:rPr>
              <a:t>test score G3</a:t>
            </a:r>
            <a:r>
              <a:rPr lang="en-GB" sz="1400">
                <a:solidFill>
                  <a:srgbClr val="FFFFFF"/>
                </a:solidFill>
              </a:rPr>
              <a:t>)</a:t>
            </a:r>
            <a:endParaRPr sz="14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Splitting gives an indication of which predictors are better</a:t>
            </a:r>
            <a:endParaRPr sz="18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36"/>
          <p:cNvPicPr preferRelativeResize="0"/>
          <p:nvPr/>
        </p:nvPicPr>
        <p:blipFill>
          <a:blip r:embed="rId3">
            <a:alphaModFix/>
          </a:blip>
          <a:stretch>
            <a:fillRect/>
          </a:stretch>
        </p:blipFill>
        <p:spPr>
          <a:xfrm>
            <a:off x="349150" y="1098925"/>
            <a:ext cx="3858825" cy="3858825"/>
          </a:xfrm>
          <a:prstGeom prst="rect">
            <a:avLst/>
          </a:prstGeom>
          <a:noFill/>
          <a:ln>
            <a:noFill/>
          </a:ln>
        </p:spPr>
      </p:pic>
      <p:sp>
        <p:nvSpPr>
          <p:cNvPr id="307" name="Google Shape;307;p36"/>
          <p:cNvSpPr txBox="1"/>
          <p:nvPr/>
        </p:nvSpPr>
        <p:spPr>
          <a:xfrm>
            <a:off x="346200" y="268575"/>
            <a:ext cx="84516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Binary VS Banded</a:t>
            </a:r>
            <a:endParaRPr sz="3500" b="1">
              <a:latin typeface="Raleway"/>
              <a:ea typeface="Raleway"/>
              <a:cs typeface="Raleway"/>
              <a:sym typeface="Raleway"/>
            </a:endParaRPr>
          </a:p>
        </p:txBody>
      </p:sp>
      <p:grpSp>
        <p:nvGrpSpPr>
          <p:cNvPr id="308" name="Google Shape;308;p36"/>
          <p:cNvGrpSpPr/>
          <p:nvPr/>
        </p:nvGrpSpPr>
        <p:grpSpPr>
          <a:xfrm>
            <a:off x="4955475" y="1185849"/>
            <a:ext cx="3858825" cy="3771901"/>
            <a:chOff x="4955475" y="1185849"/>
            <a:chExt cx="3858825" cy="3771901"/>
          </a:xfrm>
        </p:grpSpPr>
        <p:pic>
          <p:nvPicPr>
            <p:cNvPr id="309" name="Google Shape;309;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55475" y="2749100"/>
              <a:ext cx="3858825" cy="2208650"/>
            </a:xfrm>
            <a:prstGeom prst="rect">
              <a:avLst/>
            </a:prstGeom>
            <a:noFill/>
            <a:ln>
              <a:noFill/>
            </a:ln>
          </p:spPr>
        </p:pic>
        <p:pic>
          <p:nvPicPr>
            <p:cNvPr id="310" name="Google Shape;310;p3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955475" y="1905799"/>
              <a:ext cx="3858825" cy="859275"/>
            </a:xfrm>
            <a:prstGeom prst="rect">
              <a:avLst/>
            </a:prstGeom>
            <a:noFill/>
            <a:ln>
              <a:noFill/>
            </a:ln>
          </p:spPr>
        </p:pic>
        <p:pic>
          <p:nvPicPr>
            <p:cNvPr id="311" name="Google Shape;311;p3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125775" y="1185849"/>
              <a:ext cx="3688525" cy="859275"/>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315"/>
        <p:cNvGrpSpPr/>
        <p:nvPr/>
      </p:nvGrpSpPr>
      <p:grpSpPr>
        <a:xfrm>
          <a:off x="0" y="0"/>
          <a:ext cx="0" cy="0"/>
          <a:chOff x="0" y="0"/>
          <a:chExt cx="0" cy="0"/>
        </a:xfrm>
      </p:grpSpPr>
      <p:sp>
        <p:nvSpPr>
          <p:cNvPr id="316" name="Google Shape;316;p37"/>
          <p:cNvSpPr txBox="1"/>
          <p:nvPr/>
        </p:nvSpPr>
        <p:spPr>
          <a:xfrm>
            <a:off x="346200" y="566800"/>
            <a:ext cx="84516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a:solidFill>
                  <a:srgbClr val="FFFFFF"/>
                </a:solidFill>
                <a:latin typeface="Raleway"/>
                <a:ea typeface="Raleway"/>
                <a:cs typeface="Raleway"/>
                <a:sym typeface="Raleway"/>
              </a:rPr>
              <a:t>Predictors</a:t>
            </a:r>
            <a:endParaRPr sz="3600" b="1">
              <a:solidFill>
                <a:srgbClr val="FFFFFF"/>
              </a:solidFill>
              <a:latin typeface="Raleway"/>
              <a:ea typeface="Raleway"/>
              <a:cs typeface="Raleway"/>
              <a:sym typeface="Raleway"/>
            </a:endParaRPr>
          </a:p>
        </p:txBody>
      </p:sp>
      <p:sp>
        <p:nvSpPr>
          <p:cNvPr id="317" name="Google Shape;317;p37"/>
          <p:cNvSpPr txBox="1"/>
          <p:nvPr/>
        </p:nvSpPr>
        <p:spPr>
          <a:xfrm>
            <a:off x="346200" y="1620598"/>
            <a:ext cx="8451600" cy="230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rgbClr val="EFEFEF"/>
                </a:solidFill>
                <a:latin typeface="Amaranth"/>
                <a:ea typeface="Amaranth"/>
                <a:cs typeface="Amaranth"/>
                <a:sym typeface="Amaranth"/>
              </a:rPr>
              <a:t>All Variables</a:t>
            </a:r>
            <a:endParaRPr sz="2400">
              <a:solidFill>
                <a:srgbClr val="EFEFEF"/>
              </a:solidFill>
              <a:latin typeface="Amaranth"/>
              <a:ea typeface="Amaranth"/>
              <a:cs typeface="Amaranth"/>
              <a:sym typeface="Amaranth"/>
            </a:endParaRPr>
          </a:p>
          <a:p>
            <a:pPr marL="0" lvl="0" indent="0" algn="ctr" rtl="0">
              <a:spcBef>
                <a:spcPts val="0"/>
              </a:spcBef>
              <a:spcAft>
                <a:spcPts val="0"/>
              </a:spcAft>
              <a:buNone/>
            </a:pPr>
            <a:endParaRPr sz="2400">
              <a:solidFill>
                <a:srgbClr val="EFEFEF"/>
              </a:solidFill>
              <a:latin typeface="Amaranth"/>
              <a:ea typeface="Amaranth"/>
              <a:cs typeface="Amaranth"/>
              <a:sym typeface="Amaranth"/>
            </a:endParaRPr>
          </a:p>
          <a:p>
            <a:pPr marL="0" lvl="0" indent="0" algn="ctr" rtl="0">
              <a:spcBef>
                <a:spcPts val="0"/>
              </a:spcBef>
              <a:spcAft>
                <a:spcPts val="0"/>
              </a:spcAft>
              <a:buNone/>
            </a:pPr>
            <a:r>
              <a:rPr lang="en-GB" sz="2400">
                <a:solidFill>
                  <a:srgbClr val="EFEFEF"/>
                </a:solidFill>
                <a:latin typeface="Amaranth"/>
                <a:ea typeface="Amaranth"/>
                <a:cs typeface="Amaranth"/>
                <a:sym typeface="Amaranth"/>
              </a:rPr>
              <a:t>Quantitative - (Numerical less Age)</a:t>
            </a:r>
            <a:endParaRPr sz="2400">
              <a:solidFill>
                <a:srgbClr val="EFEFEF"/>
              </a:solidFill>
              <a:latin typeface="Amaranth"/>
              <a:ea typeface="Amaranth"/>
              <a:cs typeface="Amaranth"/>
              <a:sym typeface="Amaranth"/>
            </a:endParaRPr>
          </a:p>
          <a:p>
            <a:pPr marL="0" lvl="0" indent="0" algn="ctr" rtl="0">
              <a:spcBef>
                <a:spcPts val="0"/>
              </a:spcBef>
              <a:spcAft>
                <a:spcPts val="0"/>
              </a:spcAft>
              <a:buNone/>
            </a:pPr>
            <a:endParaRPr sz="2400">
              <a:solidFill>
                <a:srgbClr val="EFEFEF"/>
              </a:solidFill>
              <a:latin typeface="Amaranth"/>
              <a:ea typeface="Amaranth"/>
              <a:cs typeface="Amaranth"/>
              <a:sym typeface="Amaranth"/>
            </a:endParaRPr>
          </a:p>
          <a:p>
            <a:pPr marL="0" lvl="0" indent="0" algn="ctr" rtl="0">
              <a:spcBef>
                <a:spcPts val="0"/>
              </a:spcBef>
              <a:spcAft>
                <a:spcPts val="0"/>
              </a:spcAft>
              <a:buNone/>
            </a:pPr>
            <a:r>
              <a:rPr lang="en-GB" sz="2400">
                <a:solidFill>
                  <a:srgbClr val="EFEFEF"/>
                </a:solidFill>
                <a:latin typeface="Amaranth"/>
                <a:ea typeface="Amaranth"/>
                <a:cs typeface="Amaranth"/>
                <a:sym typeface="Amaranth"/>
              </a:rPr>
              <a:t>Quantitative + Identified Variables</a:t>
            </a:r>
            <a:endParaRPr sz="2400">
              <a:solidFill>
                <a:srgbClr val="EFEFEF"/>
              </a:solidFill>
              <a:latin typeface="Amaranth"/>
              <a:ea typeface="Amaranth"/>
              <a:cs typeface="Amaranth"/>
              <a:sym typeface="Amaranth"/>
            </a:endParaRPr>
          </a:p>
          <a:p>
            <a:pPr marL="0" lvl="0" indent="0" algn="ctr" rtl="0">
              <a:spcBef>
                <a:spcPts val="0"/>
              </a:spcBef>
              <a:spcAft>
                <a:spcPts val="0"/>
              </a:spcAft>
              <a:buNone/>
            </a:pPr>
            <a:r>
              <a:rPr lang="en-GB" sz="1800">
                <a:solidFill>
                  <a:srgbClr val="EFEFEF"/>
                </a:solidFill>
                <a:latin typeface="Amaranth"/>
                <a:ea typeface="Amaranth"/>
                <a:cs typeface="Amaranth"/>
                <a:sym typeface="Amaranth"/>
              </a:rPr>
              <a:t>(Medu, Fedu, Mjob, studytime, failures, higher, internet, Dalc, Walc, Absences)</a:t>
            </a:r>
            <a:endParaRPr sz="1800">
              <a:solidFill>
                <a:srgbClr val="EFEFEF"/>
              </a:solidFill>
              <a:latin typeface="Amaranth"/>
              <a:ea typeface="Amaranth"/>
              <a:cs typeface="Amaranth"/>
              <a:sym typeface="Amaranth"/>
            </a:endParaRPr>
          </a:p>
        </p:txBody>
      </p:sp>
      <p:sp>
        <p:nvSpPr>
          <p:cNvPr id="318" name="Google Shape;318;p37"/>
          <p:cNvSpPr/>
          <p:nvPr/>
        </p:nvSpPr>
        <p:spPr>
          <a:xfrm>
            <a:off x="556350" y="1667200"/>
            <a:ext cx="8031300" cy="532200"/>
          </a:xfrm>
          <a:prstGeom prst="roundRect">
            <a:avLst>
              <a:gd name="adj" fmla="val 16667"/>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556350" y="2360575"/>
            <a:ext cx="8031300" cy="532200"/>
          </a:xfrm>
          <a:prstGeom prst="roundRect">
            <a:avLst>
              <a:gd name="adj" fmla="val 16667"/>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556350" y="3053950"/>
            <a:ext cx="8031300" cy="954600"/>
          </a:xfrm>
          <a:prstGeom prst="roundRect">
            <a:avLst>
              <a:gd name="adj" fmla="val 16667"/>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8"/>
          <p:cNvSpPr txBox="1"/>
          <p:nvPr/>
        </p:nvSpPr>
        <p:spPr>
          <a:xfrm>
            <a:off x="346200" y="268575"/>
            <a:ext cx="84516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All Variables</a:t>
            </a:r>
            <a:endParaRPr sz="3500" b="1">
              <a:latin typeface="Raleway"/>
              <a:ea typeface="Raleway"/>
              <a:cs typeface="Raleway"/>
              <a:sym typeface="Raleway"/>
            </a:endParaRPr>
          </a:p>
          <a:p>
            <a:pPr marL="0" lvl="0" indent="0" algn="ctr" rtl="0">
              <a:spcBef>
                <a:spcPts val="0"/>
              </a:spcBef>
              <a:spcAft>
                <a:spcPts val="0"/>
              </a:spcAft>
              <a:buNone/>
            </a:pPr>
            <a:r>
              <a:rPr lang="en-GB" sz="2900" b="1">
                <a:latin typeface="Raleway"/>
                <a:ea typeface="Raleway"/>
                <a:cs typeface="Raleway"/>
                <a:sym typeface="Raleway"/>
              </a:rPr>
              <a:t>(Pass/Fail)</a:t>
            </a:r>
            <a:endParaRPr sz="2900" b="1">
              <a:latin typeface="Raleway"/>
              <a:ea typeface="Raleway"/>
              <a:cs typeface="Raleway"/>
              <a:sym typeface="Raleway"/>
            </a:endParaRPr>
          </a:p>
        </p:txBody>
      </p:sp>
      <p:sp>
        <p:nvSpPr>
          <p:cNvPr id="326" name="Google Shape;326;p38"/>
          <p:cNvSpPr txBox="1"/>
          <p:nvPr/>
        </p:nvSpPr>
        <p:spPr>
          <a:xfrm>
            <a:off x="700375" y="4441600"/>
            <a:ext cx="338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latin typeface="Raleway"/>
                <a:ea typeface="Raleway"/>
                <a:cs typeface="Raleway"/>
                <a:sym typeface="Raleway"/>
              </a:rPr>
              <a:t>Test Set</a:t>
            </a:r>
            <a:endParaRPr sz="2400">
              <a:latin typeface="Raleway"/>
              <a:ea typeface="Raleway"/>
              <a:cs typeface="Raleway"/>
              <a:sym typeface="Raleway"/>
            </a:endParaRPr>
          </a:p>
        </p:txBody>
      </p:sp>
      <p:sp>
        <p:nvSpPr>
          <p:cNvPr id="327" name="Google Shape;327;p38"/>
          <p:cNvSpPr txBox="1"/>
          <p:nvPr/>
        </p:nvSpPr>
        <p:spPr>
          <a:xfrm>
            <a:off x="4763700" y="11411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All Var</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0.907</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TPR: </a:t>
            </a:r>
            <a:r>
              <a:rPr lang="en-GB" sz="1800" b="1">
                <a:latin typeface="Lato"/>
                <a:ea typeface="Lato"/>
                <a:cs typeface="Lato"/>
                <a:sym typeface="Lato"/>
              </a:rPr>
              <a:t>0.971       </a:t>
            </a:r>
            <a:r>
              <a:rPr lang="en-GB" sz="1800">
                <a:latin typeface="Lato"/>
                <a:ea typeface="Lato"/>
                <a:cs typeface="Lato"/>
                <a:sym typeface="Lato"/>
              </a:rPr>
              <a:t>FPR: </a:t>
            </a:r>
            <a:r>
              <a:rPr lang="en-GB" sz="1800" b="1">
                <a:latin typeface="Lato"/>
                <a:ea typeface="Lato"/>
                <a:cs typeface="Lato"/>
                <a:sym typeface="Lato"/>
              </a:rPr>
              <a:t>0.370</a:t>
            </a:r>
            <a:endParaRPr sz="1800" b="1">
              <a:latin typeface="Lato"/>
              <a:ea typeface="Lato"/>
              <a:cs typeface="Lato"/>
              <a:sym typeface="Lato"/>
            </a:endParaRPr>
          </a:p>
        </p:txBody>
      </p:sp>
      <p:pic>
        <p:nvPicPr>
          <p:cNvPr id="328" name="Google Shape;328;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64113" y="1359075"/>
            <a:ext cx="4256825" cy="308252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000"/>
                                        <p:tgtEl>
                                          <p:spTgt spid="328"/>
                                        </p:tgtEl>
                                      </p:cBhvr>
                                    </p:animEffect>
                                  </p:childTnLst>
                                </p:cTn>
                              </p:par>
                              <p:par>
                                <p:cTn id="8" presetID="10" presetClass="entr" presetSubtype="0" fill="hold" nodeType="withEffect">
                                  <p:stCondLst>
                                    <p:cond delay="0"/>
                                  </p:stCondLst>
                                  <p:childTnLst>
                                    <p:set>
                                      <p:cBhvr>
                                        <p:cTn id="9" dur="1" fill="hold">
                                          <p:stCondLst>
                                            <p:cond delay="0"/>
                                          </p:stCondLst>
                                        </p:cTn>
                                        <p:tgtEl>
                                          <p:spTgt spid="326"/>
                                        </p:tgtEl>
                                        <p:attrNameLst>
                                          <p:attrName>style.visibility</p:attrName>
                                        </p:attrNameLst>
                                      </p:cBhvr>
                                      <p:to>
                                        <p:strVal val="visible"/>
                                      </p:to>
                                    </p:set>
                                    <p:animEffect transition="in" filter="fade">
                                      <p:cBhvr>
                                        <p:cTn id="10" dur="1000"/>
                                        <p:tgtEl>
                                          <p:spTgt spid="326"/>
                                        </p:tgtEl>
                                      </p:cBhvr>
                                    </p:animEffect>
                                  </p:childTnLst>
                                </p:cTn>
                              </p:par>
                              <p:par>
                                <p:cTn id="11" presetID="10" presetClass="entr" presetSubtype="0" fill="hold" nodeType="withEffect">
                                  <p:stCondLst>
                                    <p:cond delay="0"/>
                                  </p:stCondLst>
                                  <p:childTnLst>
                                    <p:set>
                                      <p:cBhvr>
                                        <p:cTn id="12" dur="1" fill="hold">
                                          <p:stCondLst>
                                            <p:cond delay="0"/>
                                          </p:stCondLst>
                                        </p:cTn>
                                        <p:tgtEl>
                                          <p:spTgt spid="327"/>
                                        </p:tgtEl>
                                        <p:attrNameLst>
                                          <p:attrName>style.visibility</p:attrName>
                                        </p:attrNameLst>
                                      </p:cBhvr>
                                      <p:to>
                                        <p:strVal val="visible"/>
                                      </p:to>
                                    </p:set>
                                    <p:animEffect transition="in" filter="fade">
                                      <p:cBhvr>
                                        <p:cTn id="13"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9"/>
          <p:cNvSpPr txBox="1"/>
          <p:nvPr/>
        </p:nvSpPr>
        <p:spPr>
          <a:xfrm>
            <a:off x="346200" y="268575"/>
            <a:ext cx="84516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Quantitative</a:t>
            </a:r>
            <a:endParaRPr sz="3500" b="1">
              <a:latin typeface="Raleway"/>
              <a:ea typeface="Raleway"/>
              <a:cs typeface="Raleway"/>
              <a:sym typeface="Raleway"/>
            </a:endParaRPr>
          </a:p>
          <a:p>
            <a:pPr marL="0" lvl="0" indent="0" algn="ctr" rtl="0">
              <a:spcBef>
                <a:spcPts val="0"/>
              </a:spcBef>
              <a:spcAft>
                <a:spcPts val="0"/>
              </a:spcAft>
              <a:buNone/>
            </a:pPr>
            <a:r>
              <a:rPr lang="en-GB" sz="2900" b="1">
                <a:latin typeface="Raleway"/>
                <a:ea typeface="Raleway"/>
                <a:cs typeface="Raleway"/>
                <a:sym typeface="Raleway"/>
              </a:rPr>
              <a:t>(Pass/Fail)</a:t>
            </a:r>
            <a:endParaRPr sz="2900" b="1">
              <a:latin typeface="Raleway"/>
              <a:ea typeface="Raleway"/>
              <a:cs typeface="Raleway"/>
              <a:sym typeface="Raleway"/>
            </a:endParaRPr>
          </a:p>
        </p:txBody>
      </p:sp>
      <p:sp>
        <p:nvSpPr>
          <p:cNvPr id="334" name="Google Shape;334;p39"/>
          <p:cNvSpPr txBox="1"/>
          <p:nvPr/>
        </p:nvSpPr>
        <p:spPr>
          <a:xfrm>
            <a:off x="4763700" y="24647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Quantitative</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0.914</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TPR: </a:t>
            </a:r>
            <a:r>
              <a:rPr lang="en-GB" sz="1800" b="1">
                <a:latin typeface="Lato"/>
                <a:ea typeface="Lato"/>
                <a:cs typeface="Lato"/>
                <a:sym typeface="Lato"/>
              </a:rPr>
              <a:t>0.937       </a:t>
            </a:r>
            <a:r>
              <a:rPr lang="en-GB" sz="1800">
                <a:latin typeface="Lato"/>
                <a:ea typeface="Lato"/>
                <a:cs typeface="Lato"/>
                <a:sym typeface="Lato"/>
              </a:rPr>
              <a:t>FPR: </a:t>
            </a:r>
            <a:r>
              <a:rPr lang="en-GB" sz="1800" b="1">
                <a:latin typeface="Lato"/>
                <a:ea typeface="Lato"/>
                <a:cs typeface="Lato"/>
                <a:sym typeface="Lato"/>
              </a:rPr>
              <a:t>0.238</a:t>
            </a:r>
            <a:endParaRPr sz="1800" b="1">
              <a:latin typeface="Lato"/>
              <a:ea typeface="Lato"/>
              <a:cs typeface="Lato"/>
              <a:sym typeface="Lato"/>
            </a:endParaRPr>
          </a:p>
        </p:txBody>
      </p:sp>
      <p:sp>
        <p:nvSpPr>
          <p:cNvPr id="335" name="Google Shape;335;p39"/>
          <p:cNvSpPr txBox="1"/>
          <p:nvPr/>
        </p:nvSpPr>
        <p:spPr>
          <a:xfrm>
            <a:off x="4763700" y="11411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All Var</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0.907</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TPR: </a:t>
            </a:r>
            <a:r>
              <a:rPr lang="en-GB" sz="1800" b="1">
                <a:latin typeface="Lato"/>
                <a:ea typeface="Lato"/>
                <a:cs typeface="Lato"/>
                <a:sym typeface="Lato"/>
              </a:rPr>
              <a:t>0.971       </a:t>
            </a:r>
            <a:r>
              <a:rPr lang="en-GB" sz="1800">
                <a:latin typeface="Lato"/>
                <a:ea typeface="Lato"/>
                <a:cs typeface="Lato"/>
                <a:sym typeface="Lato"/>
              </a:rPr>
              <a:t>FPR: </a:t>
            </a:r>
            <a:r>
              <a:rPr lang="en-GB" sz="1800" b="1">
                <a:latin typeface="Lato"/>
                <a:ea typeface="Lato"/>
                <a:cs typeface="Lato"/>
                <a:sym typeface="Lato"/>
              </a:rPr>
              <a:t>0.370</a:t>
            </a:r>
            <a:endParaRPr sz="1800" b="1">
              <a:latin typeface="Lato"/>
              <a:ea typeface="Lato"/>
              <a:cs typeface="Lato"/>
              <a:sym typeface="Lato"/>
            </a:endParaRPr>
          </a:p>
        </p:txBody>
      </p:sp>
      <p:sp>
        <p:nvSpPr>
          <p:cNvPr id="336" name="Google Shape;336;p39"/>
          <p:cNvSpPr txBox="1"/>
          <p:nvPr/>
        </p:nvSpPr>
        <p:spPr>
          <a:xfrm>
            <a:off x="700375" y="4441600"/>
            <a:ext cx="338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latin typeface="Raleway"/>
                <a:ea typeface="Raleway"/>
                <a:cs typeface="Raleway"/>
                <a:sym typeface="Raleway"/>
              </a:rPr>
              <a:t>Test Set</a:t>
            </a:r>
            <a:endParaRPr sz="2400">
              <a:latin typeface="Raleway"/>
              <a:ea typeface="Raleway"/>
              <a:cs typeface="Raleway"/>
              <a:sym typeface="Raleway"/>
            </a:endParaRPr>
          </a:p>
        </p:txBody>
      </p:sp>
      <p:pic>
        <p:nvPicPr>
          <p:cNvPr id="337" name="Google Shape;337;p3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55625" y="1322225"/>
            <a:ext cx="4273800" cy="31193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1000"/>
                                        <p:tgtEl>
                                          <p:spTgt spid="337"/>
                                        </p:tgtEl>
                                      </p:cBhvr>
                                    </p:animEffect>
                                  </p:childTnLst>
                                </p:cTn>
                              </p:par>
                              <p:par>
                                <p:cTn id="8" presetID="10" presetClass="entr" presetSubtype="0" fill="hold" nodeType="withEffect">
                                  <p:stCondLst>
                                    <p:cond delay="0"/>
                                  </p:stCondLst>
                                  <p:childTnLst>
                                    <p:set>
                                      <p:cBhvr>
                                        <p:cTn id="9" dur="1" fill="hold">
                                          <p:stCondLst>
                                            <p:cond delay="0"/>
                                          </p:stCondLst>
                                        </p:cTn>
                                        <p:tgtEl>
                                          <p:spTgt spid="334"/>
                                        </p:tgtEl>
                                        <p:attrNameLst>
                                          <p:attrName>style.visibility</p:attrName>
                                        </p:attrNameLst>
                                      </p:cBhvr>
                                      <p:to>
                                        <p:strVal val="visible"/>
                                      </p:to>
                                    </p:set>
                                    <p:animEffect transition="in" filter="fade">
                                      <p:cBhvr>
                                        <p:cTn id="10" dur="1000"/>
                                        <p:tgtEl>
                                          <p:spTgt spid="334"/>
                                        </p:tgtEl>
                                      </p:cBhvr>
                                    </p:animEffect>
                                  </p:childTnLst>
                                </p:cTn>
                              </p:par>
                              <p:par>
                                <p:cTn id="11" presetID="10" presetClass="entr" presetSubtype="0" fill="hold" nodeType="withEffect">
                                  <p:stCondLst>
                                    <p:cond delay="0"/>
                                  </p:stCondLst>
                                  <p:childTnLst>
                                    <p:set>
                                      <p:cBhvr>
                                        <p:cTn id="12" dur="1" fill="hold">
                                          <p:stCondLst>
                                            <p:cond delay="0"/>
                                          </p:stCondLst>
                                        </p:cTn>
                                        <p:tgtEl>
                                          <p:spTgt spid="336"/>
                                        </p:tgtEl>
                                        <p:attrNameLst>
                                          <p:attrName>style.visibility</p:attrName>
                                        </p:attrNameLst>
                                      </p:cBhvr>
                                      <p:to>
                                        <p:strVal val="visible"/>
                                      </p:to>
                                    </p:set>
                                    <p:animEffect transition="in" filter="fade">
                                      <p:cBhvr>
                                        <p:cTn id="13" dur="10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2054" name="Picture 6">
            <a:extLst>
              <a:ext uri="{FF2B5EF4-FFF2-40B4-BE49-F238E27FC236}">
                <a16:creationId xmlns:a16="http://schemas.microsoft.com/office/drawing/2014/main" id="{999D3D08-347F-4757-ABE9-AD0E5C4559A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46200" y="1438274"/>
            <a:ext cx="4091329" cy="2962687"/>
          </a:xfrm>
          <a:prstGeom prst="rect">
            <a:avLst/>
          </a:prstGeom>
          <a:noFill/>
          <a:extLst>
            <a:ext uri="{909E8E84-426E-40DD-AFC4-6F175D3DCCD1}">
              <a14:hiddenFill xmlns:a14="http://schemas.microsoft.com/office/drawing/2010/main">
                <a:solidFill>
                  <a:srgbClr val="FFFFFF"/>
                </a:solidFill>
              </a14:hiddenFill>
            </a:ext>
          </a:extLst>
        </p:spPr>
      </p:pic>
      <p:sp>
        <p:nvSpPr>
          <p:cNvPr id="342" name="Google Shape;342;p40"/>
          <p:cNvSpPr txBox="1"/>
          <p:nvPr/>
        </p:nvSpPr>
        <p:spPr>
          <a:xfrm>
            <a:off x="346200" y="268575"/>
            <a:ext cx="84516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Prominent Variables</a:t>
            </a:r>
            <a:endParaRPr sz="3500" b="1">
              <a:latin typeface="Raleway"/>
              <a:ea typeface="Raleway"/>
              <a:cs typeface="Raleway"/>
              <a:sym typeface="Raleway"/>
            </a:endParaRPr>
          </a:p>
          <a:p>
            <a:pPr marL="0" lvl="0" indent="0" algn="ctr" rtl="0">
              <a:spcBef>
                <a:spcPts val="0"/>
              </a:spcBef>
              <a:spcAft>
                <a:spcPts val="0"/>
              </a:spcAft>
              <a:buNone/>
            </a:pPr>
            <a:r>
              <a:rPr lang="en-GB" sz="2900" b="1">
                <a:latin typeface="Raleway"/>
                <a:ea typeface="Raleway"/>
                <a:cs typeface="Raleway"/>
                <a:sym typeface="Raleway"/>
              </a:rPr>
              <a:t>(Pass/Fail)</a:t>
            </a:r>
            <a:endParaRPr sz="2900" b="1">
              <a:latin typeface="Raleway"/>
              <a:ea typeface="Raleway"/>
              <a:cs typeface="Raleway"/>
              <a:sym typeface="Raleway"/>
            </a:endParaRPr>
          </a:p>
        </p:txBody>
      </p:sp>
      <p:sp>
        <p:nvSpPr>
          <p:cNvPr id="343" name="Google Shape;343;p40"/>
          <p:cNvSpPr txBox="1"/>
          <p:nvPr/>
        </p:nvSpPr>
        <p:spPr>
          <a:xfrm>
            <a:off x="4763700" y="24647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Quantitative</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0.914</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TPR: </a:t>
            </a:r>
            <a:r>
              <a:rPr lang="en-GB" sz="1800" b="1">
                <a:latin typeface="Lato"/>
                <a:ea typeface="Lato"/>
                <a:cs typeface="Lato"/>
                <a:sym typeface="Lato"/>
              </a:rPr>
              <a:t>0.937       </a:t>
            </a:r>
            <a:r>
              <a:rPr lang="en-GB" sz="1800">
                <a:latin typeface="Lato"/>
                <a:ea typeface="Lato"/>
                <a:cs typeface="Lato"/>
                <a:sym typeface="Lato"/>
              </a:rPr>
              <a:t>FPR: </a:t>
            </a:r>
            <a:r>
              <a:rPr lang="en-GB" sz="1800" b="1">
                <a:latin typeface="Lato"/>
                <a:ea typeface="Lato"/>
                <a:cs typeface="Lato"/>
                <a:sym typeface="Lato"/>
              </a:rPr>
              <a:t>0.238</a:t>
            </a:r>
            <a:endParaRPr sz="1800" b="1">
              <a:latin typeface="Lato"/>
              <a:ea typeface="Lato"/>
              <a:cs typeface="Lato"/>
              <a:sym typeface="Lato"/>
            </a:endParaRPr>
          </a:p>
        </p:txBody>
      </p:sp>
      <p:sp>
        <p:nvSpPr>
          <p:cNvPr id="344" name="Google Shape;344;p40"/>
          <p:cNvSpPr txBox="1"/>
          <p:nvPr/>
        </p:nvSpPr>
        <p:spPr>
          <a:xfrm>
            <a:off x="4763700" y="11411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All Var</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0.907</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TPR: </a:t>
            </a:r>
            <a:r>
              <a:rPr lang="en-GB" sz="1800" b="1">
                <a:latin typeface="Lato"/>
                <a:ea typeface="Lato"/>
                <a:cs typeface="Lato"/>
                <a:sym typeface="Lato"/>
              </a:rPr>
              <a:t>0.971       </a:t>
            </a:r>
            <a:r>
              <a:rPr lang="en-GB" sz="1800">
                <a:latin typeface="Lato"/>
                <a:ea typeface="Lato"/>
                <a:cs typeface="Lato"/>
                <a:sym typeface="Lato"/>
              </a:rPr>
              <a:t>FPR: </a:t>
            </a:r>
            <a:r>
              <a:rPr lang="en-GB" sz="1800" b="1">
                <a:latin typeface="Lato"/>
                <a:ea typeface="Lato"/>
                <a:cs typeface="Lato"/>
                <a:sym typeface="Lato"/>
              </a:rPr>
              <a:t>0.370</a:t>
            </a:r>
            <a:endParaRPr sz="1800" b="1">
              <a:latin typeface="Lato"/>
              <a:ea typeface="Lato"/>
              <a:cs typeface="Lato"/>
              <a:sym typeface="Lato"/>
            </a:endParaRPr>
          </a:p>
        </p:txBody>
      </p:sp>
      <p:sp>
        <p:nvSpPr>
          <p:cNvPr id="345" name="Google Shape;345;p40"/>
          <p:cNvSpPr txBox="1"/>
          <p:nvPr/>
        </p:nvSpPr>
        <p:spPr>
          <a:xfrm>
            <a:off x="4763700" y="37883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dirty="0">
                <a:latin typeface="Lato"/>
                <a:ea typeface="Lato"/>
                <a:cs typeface="Lato"/>
                <a:sym typeface="Lato"/>
              </a:rPr>
              <a:t>Prominent Var</a:t>
            </a:r>
            <a:endParaRPr sz="2000" b="1" u="sng" dirty="0">
              <a:latin typeface="Lato"/>
              <a:ea typeface="Lato"/>
              <a:cs typeface="Lato"/>
              <a:sym typeface="Lato"/>
            </a:endParaRPr>
          </a:p>
          <a:p>
            <a:pPr marL="0" lvl="0" indent="0" algn="ctr" rtl="0">
              <a:spcBef>
                <a:spcPts val="0"/>
              </a:spcBef>
              <a:spcAft>
                <a:spcPts val="0"/>
              </a:spcAft>
              <a:buNone/>
            </a:pPr>
            <a:r>
              <a:rPr lang="en-GB" sz="1800" dirty="0">
                <a:latin typeface="Lato"/>
                <a:ea typeface="Lato"/>
                <a:cs typeface="Lato"/>
                <a:sym typeface="Lato"/>
              </a:rPr>
              <a:t>Classification Accuracy: </a:t>
            </a:r>
            <a:r>
              <a:rPr lang="en-GB" sz="1800" b="1" dirty="0">
                <a:latin typeface="Lato"/>
                <a:ea typeface="Lato"/>
                <a:cs typeface="Lato"/>
                <a:sym typeface="Lato"/>
              </a:rPr>
              <a:t>0.951</a:t>
            </a:r>
            <a:endParaRPr sz="1800" b="1" dirty="0">
              <a:latin typeface="Lato"/>
              <a:ea typeface="Lato"/>
              <a:cs typeface="Lato"/>
              <a:sym typeface="Lato"/>
            </a:endParaRPr>
          </a:p>
          <a:p>
            <a:pPr marL="0" lvl="0" indent="0" algn="ctr" rtl="0">
              <a:spcBef>
                <a:spcPts val="0"/>
              </a:spcBef>
              <a:spcAft>
                <a:spcPts val="0"/>
              </a:spcAft>
              <a:buNone/>
            </a:pPr>
            <a:r>
              <a:rPr lang="en-GB" sz="1800" dirty="0">
                <a:latin typeface="Lato"/>
                <a:ea typeface="Lato"/>
                <a:cs typeface="Lato"/>
                <a:sym typeface="Lato"/>
              </a:rPr>
              <a:t>TPR: </a:t>
            </a:r>
            <a:r>
              <a:rPr lang="en-GB" sz="1800" b="1" dirty="0">
                <a:latin typeface="Lato"/>
                <a:ea typeface="Lato"/>
                <a:cs typeface="Lato"/>
                <a:sym typeface="Lato"/>
              </a:rPr>
              <a:t>0.985       </a:t>
            </a:r>
            <a:r>
              <a:rPr lang="en-GB" sz="1800" dirty="0">
                <a:latin typeface="Lato"/>
                <a:ea typeface="Lato"/>
                <a:cs typeface="Lato"/>
                <a:sym typeface="Lato"/>
              </a:rPr>
              <a:t>FPR: </a:t>
            </a:r>
            <a:r>
              <a:rPr lang="en-GB" sz="1800" b="1" dirty="0">
                <a:latin typeface="Lato"/>
                <a:ea typeface="Lato"/>
                <a:cs typeface="Lato"/>
                <a:sym typeface="Lato"/>
              </a:rPr>
              <a:t>0.222</a:t>
            </a:r>
            <a:endParaRPr sz="1800" b="1" dirty="0">
              <a:latin typeface="Lato"/>
              <a:ea typeface="Lato"/>
              <a:cs typeface="Lato"/>
              <a:sym typeface="Lato"/>
            </a:endParaRPr>
          </a:p>
        </p:txBody>
      </p:sp>
      <p:sp>
        <p:nvSpPr>
          <p:cNvPr id="347" name="Google Shape;347;p40"/>
          <p:cNvSpPr txBox="1"/>
          <p:nvPr/>
        </p:nvSpPr>
        <p:spPr>
          <a:xfrm>
            <a:off x="699714" y="4441600"/>
            <a:ext cx="338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latin typeface="Raleway"/>
                <a:ea typeface="Raleway"/>
                <a:cs typeface="Raleway"/>
                <a:sym typeface="Raleway"/>
              </a:rPr>
              <a:t>Test Set</a:t>
            </a:r>
            <a:endParaRPr sz="2400">
              <a:latin typeface="Raleway"/>
              <a:ea typeface="Raleway"/>
              <a:cs typeface="Raleway"/>
              <a:sym typeface="Raleway"/>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childTnLst>
                                </p:cTn>
                              </p:par>
                              <p:par>
                                <p:cTn id="8" presetID="10" presetClass="entr" presetSubtype="0" fill="hold" nodeType="withEffect">
                                  <p:stCondLst>
                                    <p:cond delay="0"/>
                                  </p:stCondLst>
                                  <p:childTnLst>
                                    <p:set>
                                      <p:cBhvr>
                                        <p:cTn id="9" dur="1" fill="hold">
                                          <p:stCondLst>
                                            <p:cond delay="0"/>
                                          </p:stCondLst>
                                        </p:cTn>
                                        <p:tgtEl>
                                          <p:spTgt spid="347"/>
                                        </p:tgtEl>
                                        <p:attrNameLst>
                                          <p:attrName>style.visibility</p:attrName>
                                        </p:attrNameLst>
                                      </p:cBhvr>
                                      <p:to>
                                        <p:strVal val="visible"/>
                                      </p:to>
                                    </p:set>
                                    <p:animEffect transition="in" filter="fade">
                                      <p:cBhvr>
                                        <p:cTn id="10" dur="10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txBox="1"/>
          <p:nvPr/>
        </p:nvSpPr>
        <p:spPr>
          <a:xfrm>
            <a:off x="346200" y="268575"/>
            <a:ext cx="84516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All Variables</a:t>
            </a:r>
            <a:endParaRPr sz="3500" b="1">
              <a:latin typeface="Raleway"/>
              <a:ea typeface="Raleway"/>
              <a:cs typeface="Raleway"/>
              <a:sym typeface="Raleway"/>
            </a:endParaRPr>
          </a:p>
          <a:p>
            <a:pPr marL="0" lvl="0" indent="0" algn="ctr" rtl="0">
              <a:spcBef>
                <a:spcPts val="0"/>
              </a:spcBef>
              <a:spcAft>
                <a:spcPts val="0"/>
              </a:spcAft>
              <a:buNone/>
            </a:pPr>
            <a:r>
              <a:rPr lang="en-GB" sz="2900" b="1">
                <a:latin typeface="Raleway"/>
                <a:ea typeface="Raleway"/>
                <a:cs typeface="Raleway"/>
                <a:sym typeface="Raleway"/>
              </a:rPr>
              <a:t>(Banded)</a:t>
            </a:r>
            <a:endParaRPr sz="2900" b="1">
              <a:latin typeface="Raleway"/>
              <a:ea typeface="Raleway"/>
              <a:cs typeface="Raleway"/>
              <a:sym typeface="Raleway"/>
            </a:endParaRPr>
          </a:p>
        </p:txBody>
      </p:sp>
      <p:sp>
        <p:nvSpPr>
          <p:cNvPr id="353" name="Google Shape;353;p41"/>
          <p:cNvSpPr txBox="1"/>
          <p:nvPr/>
        </p:nvSpPr>
        <p:spPr>
          <a:xfrm>
            <a:off x="700375" y="4441600"/>
            <a:ext cx="338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latin typeface="Raleway"/>
                <a:ea typeface="Raleway"/>
                <a:cs typeface="Raleway"/>
                <a:sym typeface="Raleway"/>
              </a:rPr>
              <a:t>Test Set</a:t>
            </a:r>
            <a:endParaRPr sz="2400">
              <a:latin typeface="Raleway"/>
              <a:ea typeface="Raleway"/>
              <a:cs typeface="Raleway"/>
              <a:sym typeface="Raleway"/>
            </a:endParaRPr>
          </a:p>
        </p:txBody>
      </p:sp>
      <p:sp>
        <p:nvSpPr>
          <p:cNvPr id="354" name="Google Shape;354;p41"/>
          <p:cNvSpPr txBox="1"/>
          <p:nvPr/>
        </p:nvSpPr>
        <p:spPr>
          <a:xfrm>
            <a:off x="4763700" y="11411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All Var</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0.803</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Avg TPR: </a:t>
            </a:r>
            <a:r>
              <a:rPr lang="en-GB" sz="1800" b="1">
                <a:latin typeface="Lato"/>
                <a:ea typeface="Lato"/>
                <a:cs typeface="Lato"/>
                <a:sym typeface="Lato"/>
              </a:rPr>
              <a:t>0.628</a:t>
            </a:r>
            <a:r>
              <a:rPr lang="en-GB" sz="1800">
                <a:latin typeface="Lato"/>
                <a:ea typeface="Lato"/>
                <a:cs typeface="Lato"/>
                <a:sym typeface="Lato"/>
              </a:rPr>
              <a:t>       Avg FPR: </a:t>
            </a:r>
            <a:r>
              <a:rPr lang="en-GB" sz="1800" b="1">
                <a:latin typeface="Lato"/>
                <a:ea typeface="Lato"/>
                <a:cs typeface="Lato"/>
                <a:sym typeface="Lato"/>
              </a:rPr>
              <a:t>0.103</a:t>
            </a:r>
            <a:endParaRPr sz="1800" b="1">
              <a:latin typeface="Lato"/>
              <a:ea typeface="Lato"/>
              <a:cs typeface="Lato"/>
              <a:sym typeface="Lato"/>
            </a:endParaRPr>
          </a:p>
        </p:txBody>
      </p:sp>
      <p:pic>
        <p:nvPicPr>
          <p:cNvPr id="355" name="Google Shape;355;p4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99397" y="1359075"/>
            <a:ext cx="4186266" cy="3082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1000"/>
                                        <p:tgtEl>
                                          <p:spTgt spid="353"/>
                                        </p:tgtEl>
                                      </p:cBhvr>
                                    </p:animEffect>
                                  </p:childTnLst>
                                </p:cTn>
                              </p:par>
                              <p:par>
                                <p:cTn id="8" presetID="10" presetClass="entr" presetSubtype="0" fill="hold"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fade">
                                      <p:cBhvr>
                                        <p:cTn id="10" dur="1000"/>
                                        <p:tgtEl>
                                          <p:spTgt spid="354"/>
                                        </p:tgtEl>
                                      </p:cBhvr>
                                    </p:animEffect>
                                  </p:childTnLst>
                                </p:cTn>
                              </p:par>
                              <p:par>
                                <p:cTn id="11" presetID="10" presetClass="entr" presetSubtype="0" fill="hold" nodeType="withEffect">
                                  <p:stCondLst>
                                    <p:cond delay="0"/>
                                  </p:stCondLst>
                                  <p:childTnLst>
                                    <p:set>
                                      <p:cBhvr>
                                        <p:cTn id="12" dur="1" fill="hold">
                                          <p:stCondLst>
                                            <p:cond delay="0"/>
                                          </p:stCondLst>
                                        </p:cTn>
                                        <p:tgtEl>
                                          <p:spTgt spid="355"/>
                                        </p:tgtEl>
                                        <p:attrNameLst>
                                          <p:attrName>style.visibility</p:attrName>
                                        </p:attrNameLst>
                                      </p:cBhvr>
                                      <p:to>
                                        <p:strVal val="visible"/>
                                      </p:to>
                                    </p:set>
                                    <p:animEffect transition="in" filter="fade">
                                      <p:cBhvr>
                                        <p:cTn id="13" dur="10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2"/>
          <p:cNvSpPr txBox="1"/>
          <p:nvPr/>
        </p:nvSpPr>
        <p:spPr>
          <a:xfrm>
            <a:off x="346200" y="268575"/>
            <a:ext cx="84516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Quantitative</a:t>
            </a:r>
            <a:endParaRPr sz="3500" b="1">
              <a:latin typeface="Raleway"/>
              <a:ea typeface="Raleway"/>
              <a:cs typeface="Raleway"/>
              <a:sym typeface="Raleway"/>
            </a:endParaRPr>
          </a:p>
          <a:p>
            <a:pPr marL="0" lvl="0" indent="0" algn="ctr" rtl="0">
              <a:spcBef>
                <a:spcPts val="0"/>
              </a:spcBef>
              <a:spcAft>
                <a:spcPts val="0"/>
              </a:spcAft>
              <a:buNone/>
            </a:pPr>
            <a:r>
              <a:rPr lang="en-GB" sz="2900" b="1">
                <a:latin typeface="Raleway"/>
                <a:ea typeface="Raleway"/>
                <a:cs typeface="Raleway"/>
                <a:sym typeface="Raleway"/>
              </a:rPr>
              <a:t>(Banded)</a:t>
            </a:r>
            <a:endParaRPr sz="2900" b="1">
              <a:latin typeface="Raleway"/>
              <a:ea typeface="Raleway"/>
              <a:cs typeface="Raleway"/>
              <a:sym typeface="Raleway"/>
            </a:endParaRPr>
          </a:p>
        </p:txBody>
      </p:sp>
      <p:pic>
        <p:nvPicPr>
          <p:cNvPr id="361" name="Google Shape;361;p4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74063" y="1359100"/>
            <a:ext cx="4236924" cy="3082500"/>
          </a:xfrm>
          <a:prstGeom prst="rect">
            <a:avLst/>
          </a:prstGeom>
          <a:noFill/>
          <a:ln>
            <a:noFill/>
          </a:ln>
        </p:spPr>
      </p:pic>
      <p:sp>
        <p:nvSpPr>
          <p:cNvPr id="362" name="Google Shape;362;p42"/>
          <p:cNvSpPr txBox="1"/>
          <p:nvPr/>
        </p:nvSpPr>
        <p:spPr>
          <a:xfrm>
            <a:off x="700375" y="4441600"/>
            <a:ext cx="338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latin typeface="Raleway"/>
                <a:ea typeface="Raleway"/>
                <a:cs typeface="Raleway"/>
                <a:sym typeface="Raleway"/>
              </a:rPr>
              <a:t>Test Set</a:t>
            </a:r>
            <a:endParaRPr sz="2400">
              <a:latin typeface="Raleway"/>
              <a:ea typeface="Raleway"/>
              <a:cs typeface="Raleway"/>
              <a:sym typeface="Raleway"/>
            </a:endParaRPr>
          </a:p>
        </p:txBody>
      </p:sp>
      <p:sp>
        <p:nvSpPr>
          <p:cNvPr id="363" name="Google Shape;363;p42"/>
          <p:cNvSpPr txBox="1"/>
          <p:nvPr/>
        </p:nvSpPr>
        <p:spPr>
          <a:xfrm>
            <a:off x="4763700" y="24647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Quantitative</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0.907</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Avg TPR: </a:t>
            </a:r>
            <a:r>
              <a:rPr lang="en-GB" sz="1800" b="1">
                <a:latin typeface="Lato"/>
                <a:ea typeface="Lato"/>
                <a:cs typeface="Lato"/>
                <a:sym typeface="Lato"/>
              </a:rPr>
              <a:t>0.740</a:t>
            </a:r>
            <a:r>
              <a:rPr lang="en-GB" sz="1800">
                <a:latin typeface="Lato"/>
                <a:ea typeface="Lato"/>
                <a:cs typeface="Lato"/>
                <a:sym typeface="Lato"/>
              </a:rPr>
              <a:t> </a:t>
            </a:r>
            <a:r>
              <a:rPr lang="en-GB" sz="1800" b="1">
                <a:latin typeface="Lato"/>
                <a:ea typeface="Lato"/>
                <a:cs typeface="Lato"/>
                <a:sym typeface="Lato"/>
              </a:rPr>
              <a:t>      </a:t>
            </a:r>
            <a:r>
              <a:rPr lang="en-GB" sz="1800">
                <a:latin typeface="Lato"/>
                <a:ea typeface="Lato"/>
                <a:cs typeface="Lato"/>
                <a:sym typeface="Lato"/>
              </a:rPr>
              <a:t>Avg FPR: </a:t>
            </a:r>
            <a:r>
              <a:rPr lang="en-GB" sz="1800" b="1">
                <a:latin typeface="Lato"/>
                <a:ea typeface="Lato"/>
                <a:cs typeface="Lato"/>
                <a:sym typeface="Lato"/>
              </a:rPr>
              <a:t>0.055</a:t>
            </a:r>
            <a:endParaRPr sz="1800" b="1">
              <a:latin typeface="Lato"/>
              <a:ea typeface="Lato"/>
              <a:cs typeface="Lato"/>
              <a:sym typeface="Lato"/>
            </a:endParaRPr>
          </a:p>
        </p:txBody>
      </p:sp>
      <p:sp>
        <p:nvSpPr>
          <p:cNvPr id="364" name="Google Shape;364;p42"/>
          <p:cNvSpPr txBox="1"/>
          <p:nvPr/>
        </p:nvSpPr>
        <p:spPr>
          <a:xfrm>
            <a:off x="4763700" y="11411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All Var</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0.803</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Avg TPR: </a:t>
            </a:r>
            <a:r>
              <a:rPr lang="en-GB" sz="1800" b="1">
                <a:latin typeface="Lato"/>
                <a:ea typeface="Lato"/>
                <a:cs typeface="Lato"/>
                <a:sym typeface="Lato"/>
              </a:rPr>
              <a:t>0.628</a:t>
            </a:r>
            <a:r>
              <a:rPr lang="en-GB" sz="1800">
                <a:latin typeface="Lato"/>
                <a:ea typeface="Lato"/>
                <a:cs typeface="Lato"/>
                <a:sym typeface="Lato"/>
              </a:rPr>
              <a:t>       Avg FPR: </a:t>
            </a:r>
            <a:r>
              <a:rPr lang="en-GB" sz="1800" b="1">
                <a:latin typeface="Lato"/>
                <a:ea typeface="Lato"/>
                <a:cs typeface="Lato"/>
                <a:sym typeface="Lato"/>
              </a:rPr>
              <a:t>0.103</a:t>
            </a:r>
            <a:endParaRPr sz="1800" b="1">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1000"/>
                                        <p:tgtEl>
                                          <p:spTgt spid="361"/>
                                        </p:tgtEl>
                                      </p:cBhvr>
                                    </p:animEffect>
                                  </p:childTnLst>
                                </p:cTn>
                              </p:par>
                              <p:par>
                                <p:cTn id="8" presetID="10" presetClass="entr" presetSubtype="0" fill="hold" nodeType="withEffect">
                                  <p:stCondLst>
                                    <p:cond delay="0"/>
                                  </p:stCondLst>
                                  <p:childTnLst>
                                    <p:set>
                                      <p:cBhvr>
                                        <p:cTn id="9" dur="1" fill="hold">
                                          <p:stCondLst>
                                            <p:cond delay="0"/>
                                          </p:stCondLst>
                                        </p:cTn>
                                        <p:tgtEl>
                                          <p:spTgt spid="362"/>
                                        </p:tgtEl>
                                        <p:attrNameLst>
                                          <p:attrName>style.visibility</p:attrName>
                                        </p:attrNameLst>
                                      </p:cBhvr>
                                      <p:to>
                                        <p:strVal val="visible"/>
                                      </p:to>
                                    </p:set>
                                    <p:animEffect transition="in" filter="fade">
                                      <p:cBhvr>
                                        <p:cTn id="10" dur="1000"/>
                                        <p:tgtEl>
                                          <p:spTgt spid="362"/>
                                        </p:tgtEl>
                                      </p:cBhvr>
                                    </p:animEffect>
                                  </p:childTnLst>
                                </p:cTn>
                              </p:par>
                              <p:par>
                                <p:cTn id="11" presetID="10" presetClass="entr" presetSubtype="0" fill="hold" nodeType="withEffect">
                                  <p:stCondLst>
                                    <p:cond delay="0"/>
                                  </p:stCondLst>
                                  <p:childTnLst>
                                    <p:set>
                                      <p:cBhvr>
                                        <p:cTn id="12" dur="1" fill="hold">
                                          <p:stCondLst>
                                            <p:cond delay="0"/>
                                          </p:stCondLst>
                                        </p:cTn>
                                        <p:tgtEl>
                                          <p:spTgt spid="363"/>
                                        </p:tgtEl>
                                        <p:attrNameLst>
                                          <p:attrName>style.visibility</p:attrName>
                                        </p:attrNameLst>
                                      </p:cBhvr>
                                      <p:to>
                                        <p:strVal val="visible"/>
                                      </p:to>
                                    </p:set>
                                    <p:animEffect transition="in" filter="fade">
                                      <p:cBhvr>
                                        <p:cTn id="13" dur="10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074" name="Picture 2">
            <a:extLst>
              <a:ext uri="{FF2B5EF4-FFF2-40B4-BE49-F238E27FC236}">
                <a16:creationId xmlns:a16="http://schemas.microsoft.com/office/drawing/2014/main" id="{061EA825-48C1-4417-ADBF-6903138A2265}"/>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r="-2"/>
          <a:stretch/>
        </p:blipFill>
        <p:spPr bwMode="auto">
          <a:xfrm>
            <a:off x="346199" y="1438275"/>
            <a:ext cx="4128075" cy="3003325"/>
          </a:xfrm>
          <a:prstGeom prst="rect">
            <a:avLst/>
          </a:prstGeom>
          <a:noFill/>
          <a:extLst>
            <a:ext uri="{909E8E84-426E-40DD-AFC4-6F175D3DCCD1}">
              <a14:hiddenFill xmlns:a14="http://schemas.microsoft.com/office/drawing/2010/main">
                <a:solidFill>
                  <a:srgbClr val="FFFFFF"/>
                </a:solidFill>
              </a14:hiddenFill>
            </a:ext>
          </a:extLst>
        </p:spPr>
      </p:pic>
      <p:sp>
        <p:nvSpPr>
          <p:cNvPr id="369" name="Google Shape;369;p43"/>
          <p:cNvSpPr txBox="1"/>
          <p:nvPr/>
        </p:nvSpPr>
        <p:spPr>
          <a:xfrm>
            <a:off x="346200" y="268575"/>
            <a:ext cx="84516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Prominent Variables</a:t>
            </a:r>
            <a:endParaRPr sz="3500" b="1">
              <a:latin typeface="Raleway"/>
              <a:ea typeface="Raleway"/>
              <a:cs typeface="Raleway"/>
              <a:sym typeface="Raleway"/>
            </a:endParaRPr>
          </a:p>
          <a:p>
            <a:pPr marL="0" lvl="0" indent="0" algn="ctr" rtl="0">
              <a:spcBef>
                <a:spcPts val="0"/>
              </a:spcBef>
              <a:spcAft>
                <a:spcPts val="0"/>
              </a:spcAft>
              <a:buNone/>
            </a:pPr>
            <a:r>
              <a:rPr lang="en-GB" sz="2900" b="1">
                <a:latin typeface="Raleway"/>
                <a:ea typeface="Raleway"/>
                <a:cs typeface="Raleway"/>
                <a:sym typeface="Raleway"/>
              </a:rPr>
              <a:t>(Banded)</a:t>
            </a:r>
            <a:endParaRPr sz="2900" b="1">
              <a:latin typeface="Raleway"/>
              <a:ea typeface="Raleway"/>
              <a:cs typeface="Raleway"/>
              <a:sym typeface="Raleway"/>
            </a:endParaRPr>
          </a:p>
        </p:txBody>
      </p:sp>
      <p:sp>
        <p:nvSpPr>
          <p:cNvPr id="371" name="Google Shape;371;p43"/>
          <p:cNvSpPr txBox="1"/>
          <p:nvPr/>
        </p:nvSpPr>
        <p:spPr>
          <a:xfrm>
            <a:off x="4763700" y="24647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Quantitative</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0.907</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Avg TPR: </a:t>
            </a:r>
            <a:r>
              <a:rPr lang="en-GB" sz="1800" b="1">
                <a:latin typeface="Lato"/>
                <a:ea typeface="Lato"/>
                <a:cs typeface="Lato"/>
                <a:sym typeface="Lato"/>
              </a:rPr>
              <a:t>0.740</a:t>
            </a:r>
            <a:r>
              <a:rPr lang="en-GB" sz="1800">
                <a:latin typeface="Lato"/>
                <a:ea typeface="Lato"/>
                <a:cs typeface="Lato"/>
                <a:sym typeface="Lato"/>
              </a:rPr>
              <a:t> </a:t>
            </a:r>
            <a:r>
              <a:rPr lang="en-GB" sz="1800" b="1">
                <a:latin typeface="Lato"/>
                <a:ea typeface="Lato"/>
                <a:cs typeface="Lato"/>
                <a:sym typeface="Lato"/>
              </a:rPr>
              <a:t>      </a:t>
            </a:r>
            <a:r>
              <a:rPr lang="en-GB" sz="1800">
                <a:latin typeface="Lato"/>
                <a:ea typeface="Lato"/>
                <a:cs typeface="Lato"/>
                <a:sym typeface="Lato"/>
              </a:rPr>
              <a:t>Avg FPR: </a:t>
            </a:r>
            <a:r>
              <a:rPr lang="en-GB" sz="1800" b="1">
                <a:latin typeface="Lato"/>
                <a:ea typeface="Lato"/>
                <a:cs typeface="Lato"/>
                <a:sym typeface="Lato"/>
              </a:rPr>
              <a:t>0.055</a:t>
            </a:r>
            <a:endParaRPr sz="1800" b="1">
              <a:latin typeface="Lato"/>
              <a:ea typeface="Lato"/>
              <a:cs typeface="Lato"/>
              <a:sym typeface="Lato"/>
            </a:endParaRPr>
          </a:p>
        </p:txBody>
      </p:sp>
      <p:sp>
        <p:nvSpPr>
          <p:cNvPr id="372" name="Google Shape;372;p43"/>
          <p:cNvSpPr txBox="1"/>
          <p:nvPr/>
        </p:nvSpPr>
        <p:spPr>
          <a:xfrm>
            <a:off x="4763700" y="11411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All Var</a:t>
            </a:r>
            <a:endParaRPr sz="2000" b="1" u="sng">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Classification Accuracy: </a:t>
            </a:r>
            <a:r>
              <a:rPr lang="en-GB" sz="1800" b="1">
                <a:latin typeface="Lato"/>
                <a:ea typeface="Lato"/>
                <a:cs typeface="Lato"/>
                <a:sym typeface="Lato"/>
              </a:rPr>
              <a:t>0.803</a:t>
            </a:r>
            <a:endParaRPr sz="1800" b="1">
              <a:latin typeface="Lato"/>
              <a:ea typeface="Lato"/>
              <a:cs typeface="Lato"/>
              <a:sym typeface="Lato"/>
            </a:endParaRPr>
          </a:p>
          <a:p>
            <a:pPr marL="0" lvl="0" indent="0" algn="ctr" rtl="0">
              <a:spcBef>
                <a:spcPts val="0"/>
              </a:spcBef>
              <a:spcAft>
                <a:spcPts val="0"/>
              </a:spcAft>
              <a:buNone/>
            </a:pPr>
            <a:r>
              <a:rPr lang="en-GB" sz="1800">
                <a:latin typeface="Lato"/>
                <a:ea typeface="Lato"/>
                <a:cs typeface="Lato"/>
                <a:sym typeface="Lato"/>
              </a:rPr>
              <a:t>Avg TPR: </a:t>
            </a:r>
            <a:r>
              <a:rPr lang="en-GB" sz="1800" b="1">
                <a:latin typeface="Lato"/>
                <a:ea typeface="Lato"/>
                <a:cs typeface="Lato"/>
                <a:sym typeface="Lato"/>
              </a:rPr>
              <a:t>0.628</a:t>
            </a:r>
            <a:r>
              <a:rPr lang="en-GB" sz="1800">
                <a:latin typeface="Lato"/>
                <a:ea typeface="Lato"/>
                <a:cs typeface="Lato"/>
                <a:sym typeface="Lato"/>
              </a:rPr>
              <a:t>       Avg FPR: </a:t>
            </a:r>
            <a:r>
              <a:rPr lang="en-GB" sz="1800" b="1">
                <a:latin typeface="Lato"/>
                <a:ea typeface="Lato"/>
                <a:cs typeface="Lato"/>
                <a:sym typeface="Lato"/>
              </a:rPr>
              <a:t>0.103</a:t>
            </a:r>
            <a:endParaRPr sz="1800" b="1">
              <a:latin typeface="Lato"/>
              <a:ea typeface="Lato"/>
              <a:cs typeface="Lato"/>
              <a:sym typeface="Lato"/>
            </a:endParaRPr>
          </a:p>
        </p:txBody>
      </p:sp>
      <p:sp>
        <p:nvSpPr>
          <p:cNvPr id="373" name="Google Shape;373;p43"/>
          <p:cNvSpPr txBox="1"/>
          <p:nvPr/>
        </p:nvSpPr>
        <p:spPr>
          <a:xfrm>
            <a:off x="4763700" y="3788350"/>
            <a:ext cx="40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dirty="0">
                <a:latin typeface="Lato"/>
                <a:ea typeface="Lato"/>
                <a:cs typeface="Lato"/>
                <a:sym typeface="Lato"/>
              </a:rPr>
              <a:t>Prominent Var</a:t>
            </a:r>
            <a:endParaRPr sz="2000" b="1" u="sng" dirty="0">
              <a:latin typeface="Lato"/>
              <a:ea typeface="Lato"/>
              <a:cs typeface="Lato"/>
              <a:sym typeface="Lato"/>
            </a:endParaRPr>
          </a:p>
          <a:p>
            <a:pPr marL="0" lvl="0" indent="0" algn="ctr" rtl="0">
              <a:spcBef>
                <a:spcPts val="0"/>
              </a:spcBef>
              <a:spcAft>
                <a:spcPts val="0"/>
              </a:spcAft>
              <a:buNone/>
            </a:pPr>
            <a:r>
              <a:rPr lang="en-GB" sz="1800" dirty="0">
                <a:latin typeface="Lato"/>
                <a:ea typeface="Lato"/>
                <a:cs typeface="Lato"/>
                <a:sym typeface="Lato"/>
              </a:rPr>
              <a:t>Classification Accuracy: </a:t>
            </a:r>
            <a:r>
              <a:rPr lang="en-GB" sz="1800" b="1" dirty="0">
                <a:latin typeface="Lato"/>
                <a:ea typeface="Lato"/>
                <a:cs typeface="Lato"/>
                <a:sym typeface="Lato"/>
              </a:rPr>
              <a:t>0.859</a:t>
            </a:r>
            <a:endParaRPr sz="1800" b="1" dirty="0">
              <a:latin typeface="Lato"/>
              <a:ea typeface="Lato"/>
              <a:cs typeface="Lato"/>
              <a:sym typeface="Lato"/>
            </a:endParaRPr>
          </a:p>
          <a:p>
            <a:pPr marL="0" lvl="0" indent="0" algn="ctr" rtl="0">
              <a:spcBef>
                <a:spcPts val="0"/>
              </a:spcBef>
              <a:spcAft>
                <a:spcPts val="0"/>
              </a:spcAft>
              <a:buNone/>
            </a:pPr>
            <a:r>
              <a:rPr lang="en-GB" sz="1800" dirty="0" err="1">
                <a:latin typeface="Lato"/>
                <a:ea typeface="Lato"/>
                <a:cs typeface="Lato"/>
                <a:sym typeface="Lato"/>
              </a:rPr>
              <a:t>Avg</a:t>
            </a:r>
            <a:r>
              <a:rPr lang="en-GB" sz="1800" dirty="0">
                <a:latin typeface="Lato"/>
                <a:ea typeface="Lato"/>
                <a:cs typeface="Lato"/>
                <a:sym typeface="Lato"/>
              </a:rPr>
              <a:t> TPR: </a:t>
            </a:r>
            <a:r>
              <a:rPr lang="en-GB" sz="1800" b="1" dirty="0">
                <a:latin typeface="Lato"/>
                <a:ea typeface="Lato"/>
                <a:cs typeface="Lato"/>
                <a:sym typeface="Lato"/>
              </a:rPr>
              <a:t>0.748</a:t>
            </a:r>
            <a:r>
              <a:rPr lang="en-GB" sz="1800" dirty="0">
                <a:latin typeface="Lato"/>
                <a:ea typeface="Lato"/>
                <a:cs typeface="Lato"/>
                <a:sym typeface="Lato"/>
              </a:rPr>
              <a:t> </a:t>
            </a:r>
            <a:r>
              <a:rPr lang="en-GB" sz="1800" b="1" dirty="0">
                <a:latin typeface="Lato"/>
                <a:ea typeface="Lato"/>
                <a:cs typeface="Lato"/>
                <a:sym typeface="Lato"/>
              </a:rPr>
              <a:t>      </a:t>
            </a:r>
            <a:r>
              <a:rPr lang="en-GB" sz="1800" dirty="0" err="1">
                <a:latin typeface="Lato"/>
                <a:ea typeface="Lato"/>
                <a:cs typeface="Lato"/>
                <a:sym typeface="Lato"/>
              </a:rPr>
              <a:t>Avg</a:t>
            </a:r>
            <a:r>
              <a:rPr lang="en-GB" sz="1800" dirty="0">
                <a:latin typeface="Lato"/>
                <a:ea typeface="Lato"/>
                <a:cs typeface="Lato"/>
                <a:sym typeface="Lato"/>
              </a:rPr>
              <a:t> FPR: </a:t>
            </a:r>
            <a:r>
              <a:rPr lang="en-GB" sz="1800" b="1" dirty="0">
                <a:latin typeface="Lato"/>
                <a:ea typeface="Lato"/>
                <a:cs typeface="Lato"/>
                <a:sym typeface="Lato"/>
              </a:rPr>
              <a:t>0.069</a:t>
            </a:r>
            <a:endParaRPr sz="1800" b="1" dirty="0">
              <a:latin typeface="Lato"/>
              <a:ea typeface="Lato"/>
              <a:cs typeface="Lato"/>
              <a:sym typeface="Lato"/>
            </a:endParaRPr>
          </a:p>
        </p:txBody>
      </p:sp>
      <p:sp>
        <p:nvSpPr>
          <p:cNvPr id="374" name="Google Shape;374;p43"/>
          <p:cNvSpPr txBox="1"/>
          <p:nvPr/>
        </p:nvSpPr>
        <p:spPr>
          <a:xfrm>
            <a:off x="700375" y="4441600"/>
            <a:ext cx="338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latin typeface="Raleway"/>
                <a:ea typeface="Raleway"/>
                <a:cs typeface="Raleway"/>
                <a:sym typeface="Raleway"/>
              </a:rPr>
              <a:t>Test Set</a:t>
            </a:r>
            <a:endParaRPr sz="2400">
              <a:latin typeface="Raleway"/>
              <a:ea typeface="Raleway"/>
              <a:cs typeface="Raleway"/>
              <a:sym typeface="Raleway"/>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par>
                                <p:cTn id="8" presetID="10" presetClass="entr" presetSubtype="0" fill="hold" nodeType="withEffect">
                                  <p:stCondLst>
                                    <p:cond delay="0"/>
                                  </p:stCondLst>
                                  <p:childTnLst>
                                    <p:set>
                                      <p:cBhvr>
                                        <p:cTn id="9" dur="1" fill="hold">
                                          <p:stCondLst>
                                            <p:cond delay="0"/>
                                          </p:stCondLst>
                                        </p:cTn>
                                        <p:tgtEl>
                                          <p:spTgt spid="374"/>
                                        </p:tgtEl>
                                        <p:attrNameLst>
                                          <p:attrName>style.visibility</p:attrName>
                                        </p:attrNameLst>
                                      </p:cBhvr>
                                      <p:to>
                                        <p:strVal val="visible"/>
                                      </p:to>
                                    </p:set>
                                    <p:animEffect transition="in" filter="fade">
                                      <p:cBhvr>
                                        <p:cTn id="10" dur="10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Definition</a:t>
            </a:r>
            <a:endParaRPr/>
          </a:p>
        </p:txBody>
      </p:sp>
      <p:sp>
        <p:nvSpPr>
          <p:cNvPr id="171" name="Google Shape;171;p20"/>
          <p:cNvSpPr txBox="1"/>
          <p:nvPr/>
        </p:nvSpPr>
        <p:spPr>
          <a:xfrm>
            <a:off x="1811550" y="2791975"/>
            <a:ext cx="55209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rgbClr val="333333"/>
                </a:solidFill>
                <a:highlight>
                  <a:srgbClr val="FFFFFF"/>
                </a:highlight>
                <a:latin typeface="Lato"/>
                <a:ea typeface="Lato"/>
                <a:cs typeface="Lato"/>
                <a:sym typeface="Lato"/>
              </a:rPr>
              <a:t> </a:t>
            </a:r>
            <a:r>
              <a:rPr lang="en-GB" sz="1100" b="1">
                <a:solidFill>
                  <a:srgbClr val="333333"/>
                </a:solidFill>
                <a:highlight>
                  <a:srgbClr val="FFFFFF"/>
                </a:highlight>
                <a:latin typeface="Lato"/>
                <a:ea typeface="Lato"/>
                <a:cs typeface="Lato"/>
                <a:sym typeface="Lato"/>
              </a:rPr>
              <a:t>Learning Analytics</a:t>
            </a:r>
            <a:r>
              <a:rPr lang="en-GB" sz="1000">
                <a:solidFill>
                  <a:srgbClr val="333333"/>
                </a:solidFill>
                <a:highlight>
                  <a:srgbClr val="FFFFFF"/>
                </a:highlight>
                <a:latin typeface="Lato"/>
                <a:ea typeface="Lato"/>
                <a:cs typeface="Lato"/>
                <a:sym typeface="Lato"/>
              </a:rPr>
              <a:t> - Collection and analysis of data about learners and their environments for the purpose of understanding and improving learning outcomes</a:t>
            </a:r>
            <a:endParaRPr sz="1000">
              <a:latin typeface="Lato"/>
              <a:ea typeface="Lato"/>
              <a:cs typeface="Lato"/>
              <a:sym typeface="Lato"/>
            </a:endParaRPr>
          </a:p>
        </p:txBody>
      </p:sp>
      <p:sp>
        <p:nvSpPr>
          <p:cNvPr id="172" name="Google Shape;172;p20"/>
          <p:cNvSpPr txBox="1">
            <a:spLocks noGrp="1"/>
          </p:cNvSpPr>
          <p:nvPr>
            <p:ph type="body" idx="1"/>
          </p:nvPr>
        </p:nvSpPr>
        <p:spPr>
          <a:xfrm>
            <a:off x="1372350" y="2078875"/>
            <a:ext cx="6399300" cy="592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2400"/>
              <a:t>What are some factors affecting learning?</a:t>
            </a:r>
            <a:endParaRPr sz="2400"/>
          </a:p>
        </p:txBody>
      </p:sp>
      <p:pic>
        <p:nvPicPr>
          <p:cNvPr id="173" name="Google Shape;173;p20" descr="shutterstock_429987889_edited.jp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3835670"/>
            <a:ext cx="9144000" cy="1326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4"/>
          <p:cNvSpPr txBox="1"/>
          <p:nvPr/>
        </p:nvSpPr>
        <p:spPr>
          <a:xfrm>
            <a:off x="346200" y="268575"/>
            <a:ext cx="84516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Accuracies</a:t>
            </a:r>
            <a:endParaRPr sz="2900" b="1">
              <a:latin typeface="Raleway"/>
              <a:ea typeface="Raleway"/>
              <a:cs typeface="Raleway"/>
              <a:sym typeface="Raleway"/>
            </a:endParaRPr>
          </a:p>
        </p:txBody>
      </p:sp>
      <p:graphicFrame>
        <p:nvGraphicFramePr>
          <p:cNvPr id="380" name="Google Shape;380;p44"/>
          <p:cNvGraphicFramePr/>
          <p:nvPr>
            <p:extLst>
              <p:ext uri="{D42A27DB-BD31-4B8C-83A1-F6EECF244321}">
                <p14:modId xmlns:p14="http://schemas.microsoft.com/office/powerpoint/2010/main" val="2236517234"/>
              </p:ext>
            </p:extLst>
          </p:nvPr>
        </p:nvGraphicFramePr>
        <p:xfrm>
          <a:off x="476225" y="991863"/>
          <a:ext cx="8191525" cy="3927300"/>
        </p:xfrm>
        <a:graphic>
          <a:graphicData uri="http://schemas.openxmlformats.org/drawingml/2006/table">
            <a:tbl>
              <a:tblPr>
                <a:noFill/>
                <a:tableStyleId>{480DEF1D-6AFC-431C-994E-491713F7BA89}</a:tableStyleId>
              </a:tblPr>
              <a:tblGrid>
                <a:gridCol w="1090250">
                  <a:extLst>
                    <a:ext uri="{9D8B030D-6E8A-4147-A177-3AD203B41FA5}">
                      <a16:colId xmlns:a16="http://schemas.microsoft.com/office/drawing/2014/main" val="20000"/>
                    </a:ext>
                  </a:extLst>
                </a:gridCol>
                <a:gridCol w="1151275">
                  <a:extLst>
                    <a:ext uri="{9D8B030D-6E8A-4147-A177-3AD203B41FA5}">
                      <a16:colId xmlns:a16="http://schemas.microsoft.com/office/drawing/2014/main" val="20001"/>
                    </a:ext>
                  </a:extLst>
                </a:gridCol>
                <a:gridCol w="1120750">
                  <a:extLst>
                    <a:ext uri="{9D8B030D-6E8A-4147-A177-3AD203B41FA5}">
                      <a16:colId xmlns:a16="http://schemas.microsoft.com/office/drawing/2014/main" val="20002"/>
                    </a:ext>
                  </a:extLst>
                </a:gridCol>
                <a:gridCol w="1120750">
                  <a:extLst>
                    <a:ext uri="{9D8B030D-6E8A-4147-A177-3AD203B41FA5}">
                      <a16:colId xmlns:a16="http://schemas.microsoft.com/office/drawing/2014/main" val="20003"/>
                    </a:ext>
                  </a:extLst>
                </a:gridCol>
                <a:gridCol w="1120750">
                  <a:extLst>
                    <a:ext uri="{9D8B030D-6E8A-4147-A177-3AD203B41FA5}">
                      <a16:colId xmlns:a16="http://schemas.microsoft.com/office/drawing/2014/main" val="20004"/>
                    </a:ext>
                  </a:extLst>
                </a:gridCol>
                <a:gridCol w="1120750">
                  <a:extLst>
                    <a:ext uri="{9D8B030D-6E8A-4147-A177-3AD203B41FA5}">
                      <a16:colId xmlns:a16="http://schemas.microsoft.com/office/drawing/2014/main" val="20005"/>
                    </a:ext>
                  </a:extLst>
                </a:gridCol>
                <a:gridCol w="1467000">
                  <a:extLst>
                    <a:ext uri="{9D8B030D-6E8A-4147-A177-3AD203B41FA5}">
                      <a16:colId xmlns:a16="http://schemas.microsoft.com/office/drawing/2014/main" val="20006"/>
                    </a:ext>
                  </a:extLst>
                </a:gridCol>
              </a:tblGrid>
              <a:tr h="953150">
                <a:tc rowSpan="2">
                  <a:txBody>
                    <a:bodyPr/>
                    <a:lstStyle/>
                    <a:p>
                      <a:pPr marL="0" lvl="0" indent="0" algn="ctr" rtl="0">
                        <a:spcBef>
                          <a:spcPts val="0"/>
                        </a:spcBef>
                        <a:spcAft>
                          <a:spcPts val="0"/>
                        </a:spcAft>
                        <a:buNone/>
                      </a:pPr>
                      <a:endParaRPr sz="2000" b="1">
                        <a:latin typeface="Lato"/>
                        <a:ea typeface="Lato"/>
                        <a:cs typeface="Lato"/>
                        <a:sym typeface="Lato"/>
                      </a:endParaRPr>
                    </a:p>
                  </a:txBody>
                  <a:tcPr marL="91425" marR="91425" marT="91425" marB="91425" anchor="ctr"/>
                </a:tc>
                <a:tc gridSpan="2">
                  <a:txBody>
                    <a:bodyPr/>
                    <a:lstStyle/>
                    <a:p>
                      <a:pPr marL="0" lvl="0" indent="0" algn="ctr" rtl="0">
                        <a:spcBef>
                          <a:spcPts val="0"/>
                        </a:spcBef>
                        <a:spcAft>
                          <a:spcPts val="0"/>
                        </a:spcAft>
                        <a:buNone/>
                      </a:pPr>
                      <a:r>
                        <a:rPr lang="en-GB" sz="2000" b="1">
                          <a:latin typeface="Lato"/>
                          <a:ea typeface="Lato"/>
                          <a:cs typeface="Lato"/>
                          <a:sym typeface="Lato"/>
                        </a:rPr>
                        <a:t>All Variables</a:t>
                      </a:r>
                      <a:endParaRPr sz="2000" b="1">
                        <a:latin typeface="Lato"/>
                        <a:ea typeface="Lato"/>
                        <a:cs typeface="Lato"/>
                        <a:sym typeface="Lato"/>
                      </a:endParaRPr>
                    </a:p>
                  </a:txBody>
                  <a:tcPr marL="91425" marR="91425" marT="91425" marB="91425" anchor="ctr"/>
                </a:tc>
                <a:tc hMerge="1">
                  <a:txBody>
                    <a:bodyPr/>
                    <a:lstStyle/>
                    <a:p>
                      <a:endParaRPr lang="en-US"/>
                    </a:p>
                  </a:txBody>
                  <a:tcPr/>
                </a:tc>
                <a:tc gridSpan="2">
                  <a:txBody>
                    <a:bodyPr/>
                    <a:lstStyle/>
                    <a:p>
                      <a:pPr marL="0" lvl="0" indent="0" algn="ctr" rtl="0">
                        <a:spcBef>
                          <a:spcPts val="0"/>
                        </a:spcBef>
                        <a:spcAft>
                          <a:spcPts val="0"/>
                        </a:spcAft>
                        <a:buNone/>
                      </a:pPr>
                      <a:r>
                        <a:rPr lang="en-GB" sz="2000" b="1">
                          <a:latin typeface="Lato"/>
                          <a:ea typeface="Lato"/>
                          <a:cs typeface="Lato"/>
                          <a:sym typeface="Lato"/>
                        </a:rPr>
                        <a:t>Quantitative</a:t>
                      </a:r>
                      <a:endParaRPr sz="2000" b="1">
                        <a:latin typeface="Lato"/>
                        <a:ea typeface="Lato"/>
                        <a:cs typeface="Lato"/>
                        <a:sym typeface="Lato"/>
                      </a:endParaRPr>
                    </a:p>
                  </a:txBody>
                  <a:tcPr marL="91425" marR="91425" marT="91425" marB="91425" anchor="ctr">
                    <a:lnB w="9525" cap="flat" cmpd="sng">
                      <a:solidFill>
                        <a:srgbClr val="9E9E9E"/>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GB" sz="2000" b="1">
                          <a:latin typeface="Lato"/>
                          <a:ea typeface="Lato"/>
                          <a:cs typeface="Lato"/>
                          <a:sym typeface="Lato"/>
                        </a:rPr>
                        <a:t>Prominent Variables</a:t>
                      </a:r>
                      <a:endParaRPr sz="2000" b="1">
                        <a:latin typeface="Lato"/>
                        <a:ea typeface="Lato"/>
                        <a:cs typeface="Lato"/>
                        <a:sym typeface="Lato"/>
                      </a:endParaRPr>
                    </a:p>
                  </a:txBody>
                  <a:tcPr marL="91425" marR="91425" marT="91425" marB="91425" anchor="ctr">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609450">
                <a:tc vMerge="1">
                  <a:txBody>
                    <a:bodyPr/>
                    <a:lstStyle/>
                    <a:p>
                      <a:endParaRPr lang="en-US"/>
                    </a:p>
                  </a:txBody>
                  <a:tcPr/>
                </a:tc>
                <a:tc>
                  <a:txBody>
                    <a:bodyPr/>
                    <a:lstStyle/>
                    <a:p>
                      <a:pPr marL="0" lvl="0" indent="0" algn="ctr" rtl="0">
                        <a:spcBef>
                          <a:spcPts val="0"/>
                        </a:spcBef>
                        <a:spcAft>
                          <a:spcPts val="0"/>
                        </a:spcAft>
                        <a:buNone/>
                      </a:pPr>
                      <a:r>
                        <a:rPr lang="en-GB" sz="1800" b="1">
                          <a:latin typeface="Lato"/>
                          <a:ea typeface="Lato"/>
                          <a:cs typeface="Lato"/>
                          <a:sym typeface="Lato"/>
                        </a:rPr>
                        <a:t>Train</a:t>
                      </a:r>
                      <a:endParaRPr sz="1800" b="1">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b="1">
                          <a:latin typeface="Lato"/>
                          <a:ea typeface="Lato"/>
                          <a:cs typeface="Lato"/>
                          <a:sym typeface="Lato"/>
                        </a:rPr>
                        <a:t>Test</a:t>
                      </a:r>
                      <a:endParaRPr sz="1800" b="1">
                        <a:latin typeface="Lato"/>
                        <a:ea typeface="Lato"/>
                        <a:cs typeface="Lato"/>
                        <a:sym typeface="Lato"/>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sz="1800" b="1">
                          <a:latin typeface="Lato"/>
                          <a:ea typeface="Lato"/>
                          <a:cs typeface="Lato"/>
                          <a:sym typeface="Lato"/>
                        </a:rPr>
                        <a:t>Train</a:t>
                      </a:r>
                      <a:endParaRPr sz="1800" b="1">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800" b="1">
                          <a:latin typeface="Lato"/>
                          <a:ea typeface="Lato"/>
                          <a:cs typeface="Lato"/>
                          <a:sym typeface="Lato"/>
                        </a:rPr>
                        <a:t>Test</a:t>
                      </a:r>
                      <a:endParaRPr sz="1800" b="1">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800" b="1" dirty="0">
                          <a:latin typeface="Lato"/>
                          <a:ea typeface="Lato"/>
                          <a:cs typeface="Lato"/>
                          <a:sym typeface="Lato"/>
                        </a:rPr>
                        <a:t>Train</a:t>
                      </a:r>
                      <a:endParaRPr sz="1800" b="1" dirty="0">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800" b="1">
                          <a:latin typeface="Lato"/>
                          <a:ea typeface="Lato"/>
                          <a:cs typeface="Lato"/>
                          <a:sym typeface="Lato"/>
                        </a:rPr>
                        <a:t>Test</a:t>
                      </a:r>
                      <a:endParaRPr sz="1800" b="1">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82350">
                <a:tc>
                  <a:txBody>
                    <a:bodyPr/>
                    <a:lstStyle/>
                    <a:p>
                      <a:pPr marL="0" lvl="0" indent="0" algn="ctr" rtl="0">
                        <a:spcBef>
                          <a:spcPts val="0"/>
                        </a:spcBef>
                        <a:spcAft>
                          <a:spcPts val="0"/>
                        </a:spcAft>
                        <a:buNone/>
                      </a:pPr>
                      <a:r>
                        <a:rPr lang="en-GB" sz="2000" b="1">
                          <a:latin typeface="Lato"/>
                          <a:ea typeface="Lato"/>
                          <a:cs typeface="Lato"/>
                          <a:sym typeface="Lato"/>
                        </a:rPr>
                        <a:t>Pass/</a:t>
                      </a:r>
                      <a:endParaRPr sz="2000" b="1">
                        <a:latin typeface="Lato"/>
                        <a:ea typeface="Lato"/>
                        <a:cs typeface="Lato"/>
                        <a:sym typeface="Lato"/>
                      </a:endParaRPr>
                    </a:p>
                    <a:p>
                      <a:pPr marL="0" lvl="0" indent="0" algn="ctr" rtl="0">
                        <a:spcBef>
                          <a:spcPts val="0"/>
                        </a:spcBef>
                        <a:spcAft>
                          <a:spcPts val="0"/>
                        </a:spcAft>
                        <a:buNone/>
                      </a:pPr>
                      <a:r>
                        <a:rPr lang="en-GB" sz="2000" b="1">
                          <a:latin typeface="Lato"/>
                          <a:ea typeface="Lato"/>
                          <a:cs typeface="Lato"/>
                          <a:sym typeface="Lato"/>
                        </a:rPr>
                        <a:t>Fail</a:t>
                      </a:r>
                      <a:endParaRPr sz="2000" b="1">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a:latin typeface="Lato"/>
                          <a:ea typeface="Lato"/>
                          <a:cs typeface="Lato"/>
                          <a:sym typeface="Lato"/>
                        </a:rPr>
                        <a:t>0.959</a:t>
                      </a:r>
                      <a:endParaRPr sz="1800">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a:latin typeface="Lato"/>
                          <a:ea typeface="Lato"/>
                          <a:cs typeface="Lato"/>
                          <a:sym typeface="Lato"/>
                        </a:rPr>
                        <a:t>0.908</a:t>
                      </a:r>
                      <a:endParaRPr sz="1800">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a:latin typeface="Lato"/>
                          <a:ea typeface="Lato"/>
                          <a:cs typeface="Lato"/>
                          <a:sym typeface="Lato"/>
                        </a:rPr>
                        <a:t>0.955</a:t>
                      </a:r>
                      <a:endParaRPr sz="1800">
                        <a:latin typeface="Lato"/>
                        <a:ea typeface="Lato"/>
                        <a:cs typeface="Lato"/>
                        <a:sym typeface="Lato"/>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800">
                          <a:latin typeface="Lato"/>
                          <a:ea typeface="Lato"/>
                          <a:cs typeface="Lato"/>
                          <a:sym typeface="Lato"/>
                        </a:rPr>
                        <a:t>0.914</a:t>
                      </a:r>
                      <a:endParaRPr sz="1800">
                        <a:latin typeface="Lato"/>
                        <a:ea typeface="Lato"/>
                        <a:cs typeface="Lato"/>
                        <a:sym typeface="Lato"/>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800" dirty="0">
                          <a:latin typeface="Lato"/>
                          <a:ea typeface="Lato"/>
                          <a:cs typeface="Lato"/>
                          <a:sym typeface="Lato"/>
                        </a:rPr>
                        <a:t>0.951</a:t>
                      </a:r>
                      <a:endParaRPr sz="1800" dirty="0">
                        <a:latin typeface="Lato"/>
                        <a:ea typeface="Lato"/>
                        <a:cs typeface="Lato"/>
                        <a:sym typeface="Lato"/>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800" dirty="0">
                          <a:latin typeface="Lato"/>
                          <a:ea typeface="Lato"/>
                          <a:cs typeface="Lato"/>
                          <a:sym typeface="Lato"/>
                        </a:rPr>
                        <a:t>0.951</a:t>
                      </a:r>
                      <a:endParaRPr sz="1800" dirty="0">
                        <a:latin typeface="Lato"/>
                        <a:ea typeface="Lato"/>
                        <a:cs typeface="Lato"/>
                        <a:sym typeface="Lato"/>
                      </a:endParaRPr>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1182350">
                <a:tc>
                  <a:txBody>
                    <a:bodyPr/>
                    <a:lstStyle/>
                    <a:p>
                      <a:pPr marL="0" lvl="0" indent="0" algn="ctr" rtl="0">
                        <a:spcBef>
                          <a:spcPts val="0"/>
                        </a:spcBef>
                        <a:spcAft>
                          <a:spcPts val="0"/>
                        </a:spcAft>
                        <a:buNone/>
                      </a:pPr>
                      <a:r>
                        <a:rPr lang="en-GB" sz="2000" b="1">
                          <a:latin typeface="Lato"/>
                          <a:ea typeface="Lato"/>
                          <a:cs typeface="Lato"/>
                          <a:sym typeface="Lato"/>
                        </a:rPr>
                        <a:t>Banded</a:t>
                      </a:r>
                      <a:endParaRPr sz="2000" b="1">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a:latin typeface="Lato"/>
                          <a:ea typeface="Lato"/>
                          <a:cs typeface="Lato"/>
                          <a:sym typeface="Lato"/>
                        </a:rPr>
                        <a:t>0.922</a:t>
                      </a:r>
                      <a:endParaRPr sz="1800">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a:latin typeface="Lato"/>
                          <a:ea typeface="Lato"/>
                          <a:cs typeface="Lato"/>
                          <a:sym typeface="Lato"/>
                        </a:rPr>
                        <a:t>0.804</a:t>
                      </a:r>
                      <a:endParaRPr sz="1800">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a:latin typeface="Lato"/>
                          <a:ea typeface="Lato"/>
                          <a:cs typeface="Lato"/>
                          <a:sym typeface="Lato"/>
                        </a:rPr>
                        <a:t>0.885</a:t>
                      </a:r>
                      <a:endParaRPr sz="1800">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a:latin typeface="Lato"/>
                          <a:ea typeface="Lato"/>
                          <a:cs typeface="Lato"/>
                          <a:sym typeface="Lato"/>
                        </a:rPr>
                        <a:t>0.908</a:t>
                      </a:r>
                      <a:endParaRPr sz="1800">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dirty="0">
                          <a:latin typeface="Lato"/>
                          <a:ea typeface="Lato"/>
                          <a:cs typeface="Lato"/>
                          <a:sym typeface="Lato"/>
                        </a:rPr>
                        <a:t>0.903</a:t>
                      </a:r>
                      <a:endParaRPr sz="1800" dirty="0">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GB" sz="1800" dirty="0">
                          <a:latin typeface="Lato"/>
                          <a:ea typeface="Lato"/>
                          <a:cs typeface="Lato"/>
                          <a:sym typeface="Lato"/>
                        </a:rPr>
                        <a:t>0.859</a:t>
                      </a:r>
                      <a:endParaRPr sz="1800" dirty="0">
                        <a:latin typeface="Lato"/>
                        <a:ea typeface="Lato"/>
                        <a:cs typeface="Lato"/>
                        <a:sym typeface="Lato"/>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5"/>
          <p:cNvSpPr txBox="1"/>
          <p:nvPr/>
        </p:nvSpPr>
        <p:spPr>
          <a:xfrm>
            <a:off x="346200" y="268575"/>
            <a:ext cx="84516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Splitting Node Variables</a:t>
            </a:r>
            <a:endParaRPr sz="2900" b="1">
              <a:latin typeface="Raleway"/>
              <a:ea typeface="Raleway"/>
              <a:cs typeface="Raleway"/>
              <a:sym typeface="Raleway"/>
            </a:endParaRPr>
          </a:p>
        </p:txBody>
      </p:sp>
      <p:sp>
        <p:nvSpPr>
          <p:cNvPr id="386" name="Google Shape;386;p45"/>
          <p:cNvSpPr txBox="1"/>
          <p:nvPr/>
        </p:nvSpPr>
        <p:spPr>
          <a:xfrm>
            <a:off x="346200" y="1198925"/>
            <a:ext cx="68604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Lato"/>
              <a:buAutoNum type="arabicPeriod"/>
            </a:pPr>
            <a:r>
              <a:rPr lang="en-GB" sz="1800">
                <a:latin typeface="Lato"/>
                <a:ea typeface="Lato"/>
                <a:cs typeface="Lato"/>
                <a:sym typeface="Lato"/>
              </a:rPr>
              <a:t>Mjob </a:t>
            </a:r>
            <a:endParaRPr sz="1800">
              <a:latin typeface="Lato"/>
              <a:ea typeface="Lato"/>
              <a:cs typeface="Lato"/>
              <a:sym typeface="Lato"/>
            </a:endParaRPr>
          </a:p>
          <a:p>
            <a:pPr marL="914400" lvl="1" indent="-342900" algn="l" rtl="0">
              <a:spcBef>
                <a:spcPts val="0"/>
              </a:spcBef>
              <a:spcAft>
                <a:spcPts val="0"/>
              </a:spcAft>
              <a:buSzPts val="1800"/>
              <a:buFont typeface="Lato"/>
              <a:buAutoNum type="alphaLcPeriod"/>
            </a:pPr>
            <a:r>
              <a:rPr lang="en-GB" sz="1800">
                <a:latin typeface="Lato"/>
                <a:ea typeface="Lato"/>
                <a:cs typeface="Lato"/>
                <a:sym typeface="Lato"/>
              </a:rPr>
              <a:t>At_home plays a detrimental part</a:t>
            </a:r>
            <a:endParaRPr sz="1800">
              <a:latin typeface="Lato"/>
              <a:ea typeface="Lato"/>
              <a:cs typeface="Lato"/>
              <a:sym typeface="Lato"/>
            </a:endParaRPr>
          </a:p>
          <a:p>
            <a:pPr marL="914400" lvl="1" indent="-342900" algn="l" rtl="0">
              <a:spcBef>
                <a:spcPts val="0"/>
              </a:spcBef>
              <a:spcAft>
                <a:spcPts val="0"/>
              </a:spcAft>
              <a:buSzPts val="1800"/>
              <a:buFont typeface="Lato"/>
              <a:buAutoNum type="alphaLcPeriod"/>
            </a:pPr>
            <a:r>
              <a:rPr lang="en-GB" sz="1800">
                <a:latin typeface="Lato"/>
                <a:ea typeface="Lato"/>
                <a:cs typeface="Lato"/>
                <a:sym typeface="Lato"/>
              </a:rPr>
              <a:t>Health and Service relates to better score  </a:t>
            </a:r>
            <a:endParaRPr sz="1800">
              <a:latin typeface="Lato"/>
              <a:ea typeface="Lato"/>
              <a:cs typeface="Lato"/>
              <a:sym typeface="Lato"/>
            </a:endParaRPr>
          </a:p>
          <a:p>
            <a:pPr marL="457200" lvl="0" indent="-342900" algn="l" rtl="0">
              <a:spcBef>
                <a:spcPts val="0"/>
              </a:spcBef>
              <a:spcAft>
                <a:spcPts val="0"/>
              </a:spcAft>
              <a:buSzPts val="1800"/>
              <a:buFont typeface="Lato"/>
              <a:buAutoNum type="arabicPeriod"/>
            </a:pPr>
            <a:r>
              <a:rPr lang="en-GB" sz="1800">
                <a:latin typeface="Lato"/>
                <a:ea typeface="Lato"/>
                <a:cs typeface="Lato"/>
                <a:sym typeface="Lato"/>
              </a:rPr>
              <a:t>Medu &amp; Fedu </a:t>
            </a:r>
            <a:endParaRPr sz="1800">
              <a:latin typeface="Lato"/>
              <a:ea typeface="Lato"/>
              <a:cs typeface="Lato"/>
              <a:sym typeface="Lato"/>
            </a:endParaRPr>
          </a:p>
          <a:p>
            <a:pPr marL="914400" lvl="1" indent="-342900" algn="l" rtl="0">
              <a:spcBef>
                <a:spcPts val="0"/>
              </a:spcBef>
              <a:spcAft>
                <a:spcPts val="0"/>
              </a:spcAft>
              <a:buSzPts val="1800"/>
              <a:buFont typeface="Lato"/>
              <a:buAutoNum type="alphaLcPeriod"/>
            </a:pPr>
            <a:r>
              <a:rPr lang="en-GB" sz="1800">
                <a:latin typeface="Lato"/>
                <a:ea typeface="Lato"/>
                <a:cs typeface="Lato"/>
                <a:sym typeface="Lato"/>
              </a:rPr>
              <a:t>Higher education relates to better score</a:t>
            </a:r>
            <a:endParaRPr sz="1800">
              <a:latin typeface="Lato"/>
              <a:ea typeface="Lato"/>
              <a:cs typeface="Lato"/>
              <a:sym typeface="Lato"/>
            </a:endParaRPr>
          </a:p>
          <a:p>
            <a:pPr marL="457200" lvl="0" indent="-342900" algn="l" rtl="0">
              <a:spcBef>
                <a:spcPts val="0"/>
              </a:spcBef>
              <a:spcAft>
                <a:spcPts val="0"/>
              </a:spcAft>
              <a:buSzPts val="1800"/>
              <a:buFont typeface="Lato"/>
              <a:buAutoNum type="arabicPeriod"/>
            </a:pPr>
            <a:r>
              <a:rPr lang="en-GB" sz="1800">
                <a:latin typeface="Lato"/>
                <a:ea typeface="Lato"/>
                <a:cs typeface="Lato"/>
                <a:sym typeface="Lato"/>
              </a:rPr>
              <a:t>Absences </a:t>
            </a:r>
            <a:endParaRPr sz="1800">
              <a:latin typeface="Lato"/>
              <a:ea typeface="Lato"/>
              <a:cs typeface="Lato"/>
              <a:sym typeface="Lato"/>
            </a:endParaRPr>
          </a:p>
          <a:p>
            <a:pPr marL="914400" lvl="1" indent="-342900" algn="l" rtl="0">
              <a:spcBef>
                <a:spcPts val="0"/>
              </a:spcBef>
              <a:spcAft>
                <a:spcPts val="0"/>
              </a:spcAft>
              <a:buSzPts val="1800"/>
              <a:buFont typeface="Lato"/>
              <a:buAutoNum type="alphaLcPeriod"/>
            </a:pPr>
            <a:r>
              <a:rPr lang="en-GB" sz="1800">
                <a:latin typeface="Lato"/>
                <a:ea typeface="Lato"/>
                <a:cs typeface="Lato"/>
                <a:sym typeface="Lato"/>
              </a:rPr>
              <a:t>For some, higher absences relate to better score</a:t>
            </a:r>
            <a:endParaRPr sz="1800">
              <a:latin typeface="Lato"/>
              <a:ea typeface="Lato"/>
              <a:cs typeface="Lato"/>
              <a:sym typeface="Lato"/>
            </a:endParaRPr>
          </a:p>
          <a:p>
            <a:pPr marL="914400" lvl="1" indent="-342900" algn="l" rtl="0">
              <a:spcBef>
                <a:spcPts val="0"/>
              </a:spcBef>
              <a:spcAft>
                <a:spcPts val="0"/>
              </a:spcAft>
              <a:buSzPts val="1800"/>
              <a:buFont typeface="Lato"/>
              <a:buAutoNum type="alphaLcPeriod"/>
            </a:pPr>
            <a:r>
              <a:rPr lang="en-GB" sz="1800">
                <a:latin typeface="Lato"/>
                <a:ea typeface="Lato"/>
                <a:cs typeface="Lato"/>
                <a:sym typeface="Lato"/>
              </a:rPr>
              <a:t>General trend where being absent relates to lower score</a:t>
            </a:r>
            <a:endParaRPr sz="1800">
              <a:latin typeface="Lato"/>
              <a:ea typeface="Lato"/>
              <a:cs typeface="Lato"/>
              <a:sym typeface="Lato"/>
            </a:endParaRPr>
          </a:p>
        </p:txBody>
      </p:sp>
      <p:pic>
        <p:nvPicPr>
          <p:cNvPr id="387" name="Google Shape;387;p4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05400" y="1265700"/>
            <a:ext cx="2461025" cy="1377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91"/>
        <p:cNvGrpSpPr/>
        <p:nvPr/>
      </p:nvGrpSpPr>
      <p:grpSpPr>
        <a:xfrm>
          <a:off x="0" y="0"/>
          <a:ext cx="0" cy="0"/>
          <a:chOff x="0" y="0"/>
          <a:chExt cx="0" cy="0"/>
        </a:xfrm>
      </p:grpSpPr>
      <p:sp>
        <p:nvSpPr>
          <p:cNvPr id="392" name="Google Shape;392;p4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PARAMETER TUNING</a:t>
            </a:r>
            <a:endParaRPr/>
          </a:p>
          <a:p>
            <a:pPr marL="0" lvl="0" indent="0" algn="l" rtl="0">
              <a:spcBef>
                <a:spcPts val="0"/>
              </a:spcBef>
              <a:spcAft>
                <a:spcPts val="0"/>
              </a:spcAft>
              <a:buNone/>
            </a:pPr>
            <a:r>
              <a:rPr lang="en-GB"/>
              <a:t>BASELINE, NUM, CLUSTER ACC</a:t>
            </a:r>
            <a:endParaRPr/>
          </a:p>
          <a:p>
            <a:pPr marL="0" lvl="0" indent="0" algn="l" rtl="0">
              <a:spcBef>
                <a:spcPts val="0"/>
              </a:spcBef>
              <a:spcAft>
                <a:spcPts val="0"/>
              </a:spcAft>
              <a:buNone/>
            </a:pPr>
            <a:r>
              <a:rPr lang="en-GB"/>
              <a:t>XGBOOST AS ML </a:t>
            </a: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Prescriptive Analytics</a:t>
            </a:r>
            <a:endParaRPr/>
          </a:p>
          <a:p>
            <a:pPr marL="0" lvl="0" indent="0" algn="l" rtl="0">
              <a:spcBef>
                <a:spcPts val="0"/>
              </a:spcBef>
              <a:spcAft>
                <a:spcPts val="0"/>
              </a:spcAft>
              <a:buNone/>
            </a:pPr>
            <a:r>
              <a:rPr lang="en-GB"/>
              <a:t>(Outcome and insights)</a:t>
            </a: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56000"/>
            <a:lum/>
            <a:extLst>
              <a:ext uri="{28A0092B-C50C-407E-A947-70E740481C1C}">
                <a14:useLocalDpi xmlns:a14="http://schemas.microsoft.com/office/drawing/2010/main"/>
              </a:ext>
            </a:extLst>
          </a:blip>
          <a:srcRect/>
          <a:stretch>
            <a:fillRect t="-39000" b="-39000"/>
          </a:stretch>
        </a:blipFill>
        <a:effectLst/>
      </p:bgPr>
    </p:bg>
    <p:spTree>
      <p:nvGrpSpPr>
        <p:cNvPr id="1" name="Shape 401"/>
        <p:cNvGrpSpPr/>
        <p:nvPr/>
      </p:nvGrpSpPr>
      <p:grpSpPr>
        <a:xfrm>
          <a:off x="0" y="0"/>
          <a:ext cx="0" cy="0"/>
          <a:chOff x="0" y="0"/>
          <a:chExt cx="0" cy="0"/>
        </a:xfrm>
      </p:grpSpPr>
      <p:sp>
        <p:nvSpPr>
          <p:cNvPr id="402" name="Google Shape;402;p48"/>
          <p:cNvSpPr txBox="1"/>
          <p:nvPr/>
        </p:nvSpPr>
        <p:spPr>
          <a:xfrm>
            <a:off x="346200" y="268575"/>
            <a:ext cx="8451600" cy="1123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Outcome and Insights</a:t>
            </a:r>
            <a:endParaRPr sz="3500" b="1">
              <a:latin typeface="Raleway"/>
              <a:ea typeface="Raleway"/>
              <a:cs typeface="Raleway"/>
              <a:sym typeface="Raleway"/>
            </a:endParaRPr>
          </a:p>
          <a:p>
            <a:pPr marL="0" lvl="0" indent="0" algn="ctr" rtl="0">
              <a:spcBef>
                <a:spcPts val="0"/>
              </a:spcBef>
              <a:spcAft>
                <a:spcPts val="0"/>
              </a:spcAft>
              <a:buNone/>
            </a:pPr>
            <a:r>
              <a:rPr lang="en-GB" sz="2600" b="1">
                <a:latin typeface="Raleway"/>
                <a:ea typeface="Raleway"/>
                <a:cs typeface="Raleway"/>
                <a:sym typeface="Raleway"/>
              </a:rPr>
              <a:t>(Environmental Variable)</a:t>
            </a:r>
            <a:endParaRPr sz="2600" b="1">
              <a:latin typeface="Raleway"/>
              <a:ea typeface="Raleway"/>
              <a:cs typeface="Raleway"/>
              <a:sym typeface="Raleway"/>
            </a:endParaRPr>
          </a:p>
        </p:txBody>
      </p:sp>
      <p:sp>
        <p:nvSpPr>
          <p:cNvPr id="403" name="Google Shape;403;p48"/>
          <p:cNvSpPr txBox="1"/>
          <p:nvPr/>
        </p:nvSpPr>
        <p:spPr>
          <a:xfrm>
            <a:off x="346200" y="2127575"/>
            <a:ext cx="4034100" cy="1862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General</a:t>
            </a:r>
            <a:endParaRPr sz="2000" b="1" u="sng">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Mother’s Education (Medu)</a:t>
            </a:r>
            <a:endParaRPr sz="2000">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Father’s Education (Fedu)</a:t>
            </a:r>
            <a:endParaRPr sz="2000">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Failures</a:t>
            </a:r>
            <a:endParaRPr sz="2000">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Absences</a:t>
            </a:r>
            <a:endParaRPr sz="2000">
              <a:latin typeface="Lato"/>
              <a:ea typeface="Lato"/>
              <a:cs typeface="Lato"/>
              <a:sym typeface="Lato"/>
            </a:endParaRPr>
          </a:p>
        </p:txBody>
      </p:sp>
      <p:sp>
        <p:nvSpPr>
          <p:cNvPr id="404" name="Google Shape;404;p48"/>
          <p:cNvSpPr txBox="1"/>
          <p:nvPr/>
        </p:nvSpPr>
        <p:spPr>
          <a:xfrm>
            <a:off x="4461000" y="2127575"/>
            <a:ext cx="4034100" cy="257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latin typeface="Lato"/>
                <a:ea typeface="Lato"/>
                <a:cs typeface="Lato"/>
                <a:sym typeface="Lato"/>
              </a:rPr>
              <a:t>Actionable Variable</a:t>
            </a:r>
            <a:endParaRPr sz="2000" b="1" u="sng">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Mother’s Job (Mjob)</a:t>
            </a:r>
            <a:endParaRPr sz="2000">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Study Time (studytime)</a:t>
            </a:r>
            <a:endParaRPr sz="2000">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Higher Education? (higher)</a:t>
            </a:r>
            <a:endParaRPr sz="2000">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Internet? (internet)</a:t>
            </a:r>
            <a:endParaRPr sz="2000">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Daily Alcohol Intake (Dalc)</a:t>
            </a:r>
            <a:endParaRPr sz="2000">
              <a:latin typeface="Lato"/>
              <a:ea typeface="Lato"/>
              <a:cs typeface="Lato"/>
              <a:sym typeface="Lato"/>
            </a:endParaRPr>
          </a:p>
          <a:p>
            <a:pPr marL="457200" lvl="0" indent="-355600" algn="ctr" rtl="0">
              <a:lnSpc>
                <a:spcPct val="115000"/>
              </a:lnSpc>
              <a:spcBef>
                <a:spcPts val="0"/>
              </a:spcBef>
              <a:spcAft>
                <a:spcPts val="0"/>
              </a:spcAft>
              <a:buSzPts val="2000"/>
              <a:buFont typeface="Lato"/>
              <a:buAutoNum type="arabicPeriod"/>
            </a:pPr>
            <a:r>
              <a:rPr lang="en-GB" sz="2000">
                <a:latin typeface="Lato"/>
                <a:ea typeface="Lato"/>
                <a:cs typeface="Lato"/>
                <a:sym typeface="Lato"/>
              </a:rPr>
              <a:t>Weekly Alcohol Intake (Walc)</a:t>
            </a:r>
            <a:endParaRPr sz="2000">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9"/>
          <p:cNvSpPr txBox="1"/>
          <p:nvPr/>
        </p:nvSpPr>
        <p:spPr>
          <a:xfrm>
            <a:off x="346200" y="268575"/>
            <a:ext cx="84516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b="1">
                <a:latin typeface="Raleway"/>
                <a:ea typeface="Raleway"/>
                <a:cs typeface="Raleway"/>
                <a:sym typeface="Raleway"/>
              </a:rPr>
              <a:t>Recommendation</a:t>
            </a:r>
            <a:endParaRPr sz="2600" b="1">
              <a:latin typeface="Raleway"/>
              <a:ea typeface="Raleway"/>
              <a:cs typeface="Raleway"/>
              <a:sym typeface="Raleway"/>
            </a:endParaRPr>
          </a:p>
        </p:txBody>
      </p:sp>
      <p:sp>
        <p:nvSpPr>
          <p:cNvPr id="410" name="Google Shape;410;p49"/>
          <p:cNvSpPr txBox="1"/>
          <p:nvPr/>
        </p:nvSpPr>
        <p:spPr>
          <a:xfrm>
            <a:off x="590425" y="1594700"/>
            <a:ext cx="64995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u="sng">
                <a:latin typeface="Lato"/>
                <a:ea typeface="Lato"/>
                <a:cs typeface="Lato"/>
                <a:sym typeface="Lato"/>
              </a:rPr>
              <a:t>Recommended Actions for the School</a:t>
            </a:r>
            <a:endParaRPr sz="2000" b="1" u="sng">
              <a:latin typeface="Lato"/>
              <a:ea typeface="Lato"/>
              <a:cs typeface="Lato"/>
              <a:sym typeface="Lato"/>
            </a:endParaRPr>
          </a:p>
          <a:p>
            <a:pPr marL="457200" lvl="0" indent="-355600" algn="l" rtl="0">
              <a:lnSpc>
                <a:spcPct val="115000"/>
              </a:lnSpc>
              <a:spcBef>
                <a:spcPts val="0"/>
              </a:spcBef>
              <a:spcAft>
                <a:spcPts val="0"/>
              </a:spcAft>
              <a:buSzPts val="2000"/>
              <a:buFont typeface="Lato"/>
              <a:buAutoNum type="arabicPeriod"/>
            </a:pPr>
            <a:r>
              <a:rPr lang="en-GB" sz="2000">
                <a:latin typeface="Lato"/>
                <a:ea typeface="Lato"/>
                <a:cs typeface="Lato"/>
                <a:sym typeface="Lato"/>
              </a:rPr>
              <a:t>Mother taking up job or volunteer</a:t>
            </a:r>
            <a:endParaRPr sz="2000">
              <a:latin typeface="Lato"/>
              <a:ea typeface="Lato"/>
              <a:cs typeface="Lato"/>
              <a:sym typeface="Lato"/>
            </a:endParaRPr>
          </a:p>
          <a:p>
            <a:pPr marL="457200" lvl="0" indent="-355600" algn="l" rtl="0">
              <a:lnSpc>
                <a:spcPct val="115000"/>
              </a:lnSpc>
              <a:spcBef>
                <a:spcPts val="0"/>
              </a:spcBef>
              <a:spcAft>
                <a:spcPts val="0"/>
              </a:spcAft>
              <a:buSzPts val="2000"/>
              <a:buFont typeface="Lato"/>
              <a:buAutoNum type="arabicPeriod"/>
            </a:pPr>
            <a:r>
              <a:rPr lang="en-GB" sz="2000">
                <a:latin typeface="Lato"/>
                <a:ea typeface="Lato"/>
                <a:cs typeface="Lato"/>
                <a:sym typeface="Lato"/>
              </a:rPr>
              <a:t>Increase study time</a:t>
            </a:r>
            <a:endParaRPr sz="2000">
              <a:latin typeface="Lato"/>
              <a:ea typeface="Lato"/>
              <a:cs typeface="Lato"/>
              <a:sym typeface="Lato"/>
            </a:endParaRPr>
          </a:p>
          <a:p>
            <a:pPr marL="457200" lvl="0" indent="-355600" algn="l" rtl="0">
              <a:lnSpc>
                <a:spcPct val="115000"/>
              </a:lnSpc>
              <a:spcBef>
                <a:spcPts val="0"/>
              </a:spcBef>
              <a:spcAft>
                <a:spcPts val="0"/>
              </a:spcAft>
              <a:buSzPts val="2000"/>
              <a:buFont typeface="Lato"/>
              <a:buAutoNum type="arabicPeriod"/>
            </a:pPr>
            <a:r>
              <a:rPr lang="en-GB" sz="2000">
                <a:latin typeface="Lato"/>
                <a:ea typeface="Lato"/>
                <a:cs typeface="Lato"/>
                <a:sym typeface="Lato"/>
              </a:rPr>
              <a:t>Promote higher education and education outlook</a:t>
            </a:r>
            <a:endParaRPr sz="2000">
              <a:latin typeface="Lato"/>
              <a:ea typeface="Lato"/>
              <a:cs typeface="Lato"/>
              <a:sym typeface="Lato"/>
            </a:endParaRPr>
          </a:p>
          <a:p>
            <a:pPr marL="457200" lvl="0" indent="-355600" algn="l" rtl="0">
              <a:lnSpc>
                <a:spcPct val="115000"/>
              </a:lnSpc>
              <a:spcBef>
                <a:spcPts val="0"/>
              </a:spcBef>
              <a:spcAft>
                <a:spcPts val="0"/>
              </a:spcAft>
              <a:buSzPts val="2000"/>
              <a:buFont typeface="Lato"/>
              <a:buAutoNum type="arabicPeriod"/>
            </a:pPr>
            <a:r>
              <a:rPr lang="en-GB" sz="2000">
                <a:latin typeface="Lato"/>
                <a:ea typeface="Lato"/>
                <a:cs typeface="Lato"/>
                <a:sym typeface="Lato"/>
              </a:rPr>
              <a:t>Internet access support</a:t>
            </a:r>
            <a:endParaRPr sz="2000">
              <a:latin typeface="Lato"/>
              <a:ea typeface="Lato"/>
              <a:cs typeface="Lato"/>
              <a:sym typeface="Lato"/>
            </a:endParaRPr>
          </a:p>
          <a:p>
            <a:pPr marL="457200" lvl="0" indent="-355600" algn="l" rtl="0">
              <a:lnSpc>
                <a:spcPct val="115000"/>
              </a:lnSpc>
              <a:spcBef>
                <a:spcPts val="0"/>
              </a:spcBef>
              <a:spcAft>
                <a:spcPts val="0"/>
              </a:spcAft>
              <a:buSzPts val="2000"/>
              <a:buFont typeface="Lato"/>
              <a:buAutoNum type="arabicPeriod"/>
            </a:pPr>
            <a:r>
              <a:rPr lang="en-GB" sz="2000">
                <a:latin typeface="Lato"/>
                <a:ea typeface="Lato"/>
                <a:cs typeface="Lato"/>
                <a:sym typeface="Lato"/>
              </a:rPr>
              <a:t>Reduce alcohol consumption</a:t>
            </a:r>
            <a:endParaRPr sz="2000">
              <a:latin typeface="Lato"/>
              <a:ea typeface="Lato"/>
              <a:cs typeface="Lato"/>
              <a:sym typeface="Lato"/>
            </a:endParaRPr>
          </a:p>
        </p:txBody>
      </p:sp>
      <p:pic>
        <p:nvPicPr>
          <p:cNvPr id="2050" name="Picture 2" descr="Mother housework cartoon Images, Stock Photos &amp; Vectors | Shutterstock">
            <a:extLst>
              <a:ext uri="{FF2B5EF4-FFF2-40B4-BE49-F238E27FC236}">
                <a16:creationId xmlns:a16="http://schemas.microsoft.com/office/drawing/2014/main" id="{53CB8DB7-73A9-45B8-AF89-B70B05170AC4}"/>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5828427" y="3262612"/>
            <a:ext cx="3136000" cy="17749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Greatest Black Nerds in Television History - The Geek Twins">
            <a:extLst>
              <a:ext uri="{FF2B5EF4-FFF2-40B4-BE49-F238E27FC236}">
                <a16:creationId xmlns:a16="http://schemas.microsoft.com/office/drawing/2014/main" id="{797C7455-03C4-4408-B2A7-0FFD1B96BDC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3961974"/>
            <a:ext cx="2222306" cy="1181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a:solidFill>
                  <a:srgbClr val="000000"/>
                </a:solidFill>
              </a:rPr>
              <a:t>Thank you </a:t>
            </a:r>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Description of Dataset</a:t>
            </a:r>
            <a:endParaRPr/>
          </a:p>
        </p:txBody>
      </p:sp>
      <p:sp>
        <p:nvSpPr>
          <p:cNvPr id="179" name="Google Shape;179;p21"/>
          <p:cNvSpPr txBox="1">
            <a:spLocks noGrp="1"/>
          </p:cNvSpPr>
          <p:nvPr>
            <p:ph type="body" idx="1"/>
          </p:nvPr>
        </p:nvSpPr>
        <p:spPr>
          <a:xfrm>
            <a:off x="1295325" y="2078875"/>
            <a:ext cx="7122900" cy="13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Student Performance Dataset from Paulo Cortez and Alice Silva (2005-2006)</a:t>
            </a:r>
            <a:endParaRPr sz="1100"/>
          </a:p>
          <a:p>
            <a:pPr marL="0" lvl="0" indent="0" algn="l" rtl="0">
              <a:spcBef>
                <a:spcPts val="1600"/>
              </a:spcBef>
              <a:spcAft>
                <a:spcPts val="0"/>
              </a:spcAft>
              <a:buNone/>
            </a:pPr>
            <a:r>
              <a:rPr lang="en-GB" sz="1100"/>
              <a:t>Qualitative and Quantitative analysis</a:t>
            </a:r>
            <a:endParaRPr sz="1100"/>
          </a:p>
          <a:p>
            <a:pPr marL="0" lvl="0" indent="0" algn="l" rtl="0">
              <a:spcBef>
                <a:spcPts val="1600"/>
              </a:spcBef>
              <a:spcAft>
                <a:spcPts val="0"/>
              </a:spcAft>
              <a:buNone/>
            </a:pPr>
            <a:r>
              <a:rPr lang="en-GB" sz="1100"/>
              <a:t>Derived from Paper Reports and Questionnaires</a:t>
            </a:r>
            <a:endParaRPr sz="1100"/>
          </a:p>
          <a:p>
            <a:pPr marL="0" lvl="0" indent="0" algn="l" rtl="0">
              <a:spcBef>
                <a:spcPts val="1600"/>
              </a:spcBef>
              <a:spcAft>
                <a:spcPts val="1600"/>
              </a:spcAft>
              <a:buNone/>
            </a:pPr>
            <a:endParaRPr sz="1100"/>
          </a:p>
        </p:txBody>
      </p:sp>
      <p:pic>
        <p:nvPicPr>
          <p:cNvPr id="180" name="Google Shape;180;p21" descr="shutterstock_429987889_edited.jp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3835670"/>
            <a:ext cx="9144000" cy="1326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9987" y="84300"/>
            <a:ext cx="8024025" cy="4974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body" idx="1"/>
          </p:nvPr>
        </p:nvSpPr>
        <p:spPr>
          <a:xfrm>
            <a:off x="5536112" y="3307900"/>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13 Binary Data (Categorical)</a:t>
            </a:r>
            <a:endParaRPr sz="1100"/>
          </a:p>
          <a:p>
            <a:pPr marL="0" lvl="0" indent="0" algn="l" rtl="0">
              <a:spcBef>
                <a:spcPts val="0"/>
              </a:spcBef>
              <a:spcAft>
                <a:spcPts val="0"/>
              </a:spcAft>
              <a:buNone/>
            </a:pPr>
            <a:r>
              <a:rPr lang="en-GB" sz="1100"/>
              <a:t>(school, sex, address, famsize, Pstatus schoolsup, famsup, paid, activities, nursery, higher, internet, romantic)</a:t>
            </a:r>
            <a:endParaRPr sz="1100"/>
          </a:p>
          <a:p>
            <a:pPr marL="0" lvl="0" indent="0" algn="l" rtl="0">
              <a:spcBef>
                <a:spcPts val="0"/>
              </a:spcBef>
              <a:spcAft>
                <a:spcPts val="1600"/>
              </a:spcAft>
              <a:buNone/>
            </a:pPr>
            <a:endParaRPr sz="1100"/>
          </a:p>
        </p:txBody>
      </p:sp>
      <p:sp>
        <p:nvSpPr>
          <p:cNvPr id="191" name="Google Shape;191;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Dataset Characteristics (33 Variables)</a:t>
            </a:r>
            <a:endParaRPr dirty="0"/>
          </a:p>
        </p:txBody>
      </p:sp>
      <p:sp>
        <p:nvSpPr>
          <p:cNvPr id="192" name="Google Shape;192;p23"/>
          <p:cNvSpPr/>
          <p:nvPr/>
        </p:nvSpPr>
        <p:spPr>
          <a:xfrm>
            <a:off x="1400790" y="21816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1</a:t>
            </a:r>
            <a:endParaRPr sz="800" b="1">
              <a:solidFill>
                <a:srgbClr val="FFFFFF"/>
              </a:solidFill>
            </a:endParaRPr>
          </a:p>
        </p:txBody>
      </p:sp>
      <p:sp>
        <p:nvSpPr>
          <p:cNvPr id="193" name="Google Shape;193;p23"/>
          <p:cNvSpPr txBox="1">
            <a:spLocks noGrp="1"/>
          </p:cNvSpPr>
          <p:nvPr>
            <p:ph type="body" idx="1"/>
          </p:nvPr>
        </p:nvSpPr>
        <p:spPr>
          <a:xfrm>
            <a:off x="1847691" y="2073775"/>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6 Numerical Data (Quantitative)</a:t>
            </a:r>
            <a:endParaRPr sz="1100"/>
          </a:p>
          <a:p>
            <a:pPr marL="0" lvl="0" indent="0" algn="l" rtl="0">
              <a:spcBef>
                <a:spcPts val="0"/>
              </a:spcBef>
              <a:spcAft>
                <a:spcPts val="0"/>
              </a:spcAft>
              <a:buNone/>
            </a:pPr>
            <a:r>
              <a:rPr lang="en-GB" sz="1100"/>
              <a:t>(age, absences, failure, G1, G2, </a:t>
            </a:r>
            <a:r>
              <a:rPr lang="en-GB" sz="1100" b="1" u="sng"/>
              <a:t>G3</a:t>
            </a:r>
            <a:r>
              <a:rPr lang="en-GB" sz="1100"/>
              <a:t>)</a:t>
            </a:r>
            <a:endParaRPr sz="1100"/>
          </a:p>
        </p:txBody>
      </p:sp>
      <p:sp>
        <p:nvSpPr>
          <p:cNvPr id="194" name="Google Shape;194;p23"/>
          <p:cNvSpPr/>
          <p:nvPr/>
        </p:nvSpPr>
        <p:spPr>
          <a:xfrm>
            <a:off x="1400790" y="34040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3</a:t>
            </a:r>
            <a:endParaRPr sz="800" b="1">
              <a:solidFill>
                <a:srgbClr val="FFFFFF"/>
              </a:solidFill>
            </a:endParaRPr>
          </a:p>
        </p:txBody>
      </p:sp>
      <p:sp>
        <p:nvSpPr>
          <p:cNvPr id="195" name="Google Shape;195;p23"/>
          <p:cNvSpPr txBox="1">
            <a:spLocks noGrp="1"/>
          </p:cNvSpPr>
          <p:nvPr>
            <p:ph type="body" idx="1"/>
          </p:nvPr>
        </p:nvSpPr>
        <p:spPr>
          <a:xfrm>
            <a:off x="1847691" y="3307900"/>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10 Ordinal Data (Qualitative)</a:t>
            </a:r>
            <a:endParaRPr sz="1100"/>
          </a:p>
          <a:p>
            <a:pPr marL="0" lvl="0" indent="0" algn="l" rtl="0">
              <a:spcBef>
                <a:spcPts val="0"/>
              </a:spcBef>
              <a:spcAft>
                <a:spcPts val="0"/>
              </a:spcAft>
              <a:buNone/>
            </a:pPr>
            <a:r>
              <a:rPr lang="en-GB" sz="1100"/>
              <a:t>(Medu, Fedu, traveltime, studytime, famrel, freetime, goout, Dalc, Walc, health)</a:t>
            </a:r>
            <a:endParaRPr sz="1100"/>
          </a:p>
          <a:p>
            <a:pPr marL="0" lvl="0" indent="0" algn="l" rtl="0">
              <a:spcBef>
                <a:spcPts val="0"/>
              </a:spcBef>
              <a:spcAft>
                <a:spcPts val="1600"/>
              </a:spcAft>
              <a:buNone/>
            </a:pPr>
            <a:endParaRPr sz="1100"/>
          </a:p>
        </p:txBody>
      </p:sp>
      <p:sp>
        <p:nvSpPr>
          <p:cNvPr id="196" name="Google Shape;196;p23"/>
          <p:cNvSpPr txBox="1">
            <a:spLocks noGrp="1"/>
          </p:cNvSpPr>
          <p:nvPr>
            <p:ph type="body" idx="1"/>
          </p:nvPr>
        </p:nvSpPr>
        <p:spPr>
          <a:xfrm>
            <a:off x="5536112" y="2073775"/>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t>4 Nominal Data (Categorical)</a:t>
            </a:r>
            <a:endParaRPr sz="1100"/>
          </a:p>
          <a:p>
            <a:pPr marL="0" lvl="0" indent="0" algn="l" rtl="0">
              <a:spcBef>
                <a:spcPts val="0"/>
              </a:spcBef>
              <a:spcAft>
                <a:spcPts val="0"/>
              </a:spcAft>
              <a:buNone/>
            </a:pPr>
            <a:r>
              <a:rPr lang="en-GB" sz="1100"/>
              <a:t>(Mjob, Fjob, reason, guardian)</a:t>
            </a:r>
            <a:endParaRPr sz="1100"/>
          </a:p>
        </p:txBody>
      </p:sp>
      <p:sp>
        <p:nvSpPr>
          <p:cNvPr id="197" name="Google Shape;197;p23"/>
          <p:cNvSpPr/>
          <p:nvPr/>
        </p:nvSpPr>
        <p:spPr>
          <a:xfrm>
            <a:off x="5090809" y="21816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2</a:t>
            </a:r>
            <a:endParaRPr sz="800" b="1">
              <a:solidFill>
                <a:srgbClr val="FFFFFF"/>
              </a:solidFill>
            </a:endParaRPr>
          </a:p>
        </p:txBody>
      </p:sp>
      <p:sp>
        <p:nvSpPr>
          <p:cNvPr id="198" name="Google Shape;198;p23"/>
          <p:cNvSpPr/>
          <p:nvPr/>
        </p:nvSpPr>
        <p:spPr>
          <a:xfrm>
            <a:off x="5090809" y="34040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4</a:t>
            </a:r>
            <a:endParaRPr sz="800" b="1">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Response Variable identified</a:t>
            </a:r>
            <a:endParaRPr sz="2600"/>
          </a:p>
        </p:txBody>
      </p:sp>
      <p:sp>
        <p:nvSpPr>
          <p:cNvPr id="204" name="Google Shape;204;p24"/>
          <p:cNvSpPr txBox="1">
            <a:spLocks noGrp="1"/>
          </p:cNvSpPr>
          <p:nvPr>
            <p:ph type="body" idx="4294967295"/>
          </p:nvPr>
        </p:nvSpPr>
        <p:spPr>
          <a:xfrm>
            <a:off x="729450" y="1901750"/>
            <a:ext cx="7010100" cy="26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FFFFF"/>
                </a:solidFill>
              </a:rPr>
              <a:t>For this research, G3 is the response variable.</a:t>
            </a:r>
            <a:endParaRPr sz="1800">
              <a:solidFill>
                <a:srgbClr val="FFFFFF"/>
              </a:solidFill>
            </a:endParaRPr>
          </a:p>
          <a:p>
            <a:pPr marL="0" lvl="0" indent="0" algn="l" rtl="0">
              <a:spcBef>
                <a:spcPts val="1600"/>
              </a:spcBef>
              <a:spcAft>
                <a:spcPts val="0"/>
              </a:spcAft>
              <a:buNone/>
            </a:pPr>
            <a:r>
              <a:rPr lang="en-GB" sz="1800">
                <a:solidFill>
                  <a:srgbClr val="FFFFFF"/>
                </a:solidFill>
              </a:rPr>
              <a:t>Environmental variables provide insight on how G3 is affected.</a:t>
            </a:r>
            <a:endParaRPr sz="1800">
              <a:solidFill>
                <a:srgbClr val="FFFFFF"/>
              </a:solidFill>
            </a:endParaRPr>
          </a:p>
          <a:p>
            <a:pPr marL="0" lvl="0" indent="0" algn="l" rtl="0">
              <a:spcBef>
                <a:spcPts val="1600"/>
              </a:spcBef>
              <a:spcAft>
                <a:spcPts val="0"/>
              </a:spcAft>
              <a:buNone/>
            </a:pPr>
            <a:r>
              <a:rPr lang="en-GB" sz="1800">
                <a:solidFill>
                  <a:srgbClr val="FFFFFF"/>
                </a:solidFill>
              </a:rPr>
              <a:t>G1 and G2 act as validation for such lifestyle.</a:t>
            </a:r>
            <a:endParaRPr sz="1800">
              <a:solidFill>
                <a:srgbClr val="FFFFFF"/>
              </a:solidFill>
            </a:endParaRPr>
          </a:p>
          <a:p>
            <a:pPr marL="0" lvl="0" indent="0" algn="l" rtl="0">
              <a:spcBef>
                <a:spcPts val="1600"/>
              </a:spcBef>
              <a:spcAft>
                <a:spcPts val="1600"/>
              </a:spcAft>
              <a:buNone/>
            </a:pPr>
            <a:r>
              <a:rPr lang="en-GB" sz="1500" i="1">
                <a:solidFill>
                  <a:srgbClr val="FFFFFF"/>
                </a:solidFill>
              </a:rPr>
              <a:t>*This paper assumes that lifestyles are consistent and recorded before G1, G2 and G3</a:t>
            </a:r>
            <a:endParaRPr sz="1500" i="1">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Data Preparation</a:t>
            </a:r>
            <a:endParaRPr sz="2600"/>
          </a:p>
        </p:txBody>
      </p:sp>
      <p:sp>
        <p:nvSpPr>
          <p:cNvPr id="210" name="Google Shape;210;p25"/>
          <p:cNvSpPr txBox="1">
            <a:spLocks noGrp="1"/>
          </p:cNvSpPr>
          <p:nvPr>
            <p:ph type="body" idx="4294967295"/>
          </p:nvPr>
        </p:nvSpPr>
        <p:spPr>
          <a:xfrm>
            <a:off x="729450" y="1901750"/>
            <a:ext cx="7010100" cy="26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FFFFF"/>
                </a:solidFill>
              </a:rPr>
              <a:t>There are no missing values and outliers will be kept as they would provide meaningful information when doing this research.</a:t>
            </a:r>
            <a:endParaRPr sz="1800">
              <a:solidFill>
                <a:srgbClr val="FFFFFF"/>
              </a:solidFill>
            </a:endParaRPr>
          </a:p>
          <a:p>
            <a:pPr marL="0" lvl="0" indent="0" algn="l" rtl="0">
              <a:spcBef>
                <a:spcPts val="1600"/>
              </a:spcBef>
              <a:spcAft>
                <a:spcPts val="1600"/>
              </a:spcAft>
              <a:buNone/>
            </a:pPr>
            <a:r>
              <a:rPr lang="en-GB" sz="1800">
                <a:solidFill>
                  <a:srgbClr val="FFFFFF"/>
                </a:solidFill>
              </a:rPr>
              <a:t>Relevant in Learning Analytics where anomalies are prominent.</a:t>
            </a:r>
            <a:endParaRPr sz="18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a:t>One-Hot Encoding (Model Building)</a:t>
            </a:r>
            <a:endParaRPr sz="2600"/>
          </a:p>
          <a:p>
            <a:pPr marL="0" lvl="0" indent="0" algn="l" rtl="0">
              <a:spcBef>
                <a:spcPts val="0"/>
              </a:spcBef>
              <a:spcAft>
                <a:spcPts val="0"/>
              </a:spcAft>
              <a:buNone/>
            </a:pPr>
            <a:endParaRPr sz="2600"/>
          </a:p>
        </p:txBody>
      </p:sp>
      <p:sp>
        <p:nvSpPr>
          <p:cNvPr id="216" name="Google Shape;216;p26"/>
          <p:cNvSpPr txBox="1">
            <a:spLocks noGrp="1"/>
          </p:cNvSpPr>
          <p:nvPr>
            <p:ph type="body" idx="4294967295"/>
          </p:nvPr>
        </p:nvSpPr>
        <p:spPr>
          <a:xfrm>
            <a:off x="729450" y="1901750"/>
            <a:ext cx="7010100" cy="262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GB" sz="1800">
                <a:solidFill>
                  <a:srgbClr val="FFFFFF"/>
                </a:solidFill>
              </a:rPr>
              <a:t>Nominal variables cannot be ordered in a meaningful way</a:t>
            </a: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Convert each value in nominal variable into a binary variable</a:t>
            </a:r>
            <a:endParaRPr sz="1800">
              <a:solidFill>
                <a:srgbClr val="FFFFFF"/>
              </a:solidFill>
            </a:endParaRPr>
          </a:p>
          <a:p>
            <a:pPr marL="914400" lvl="1" indent="-342900" algn="l" rtl="0">
              <a:spcBef>
                <a:spcPts val="0"/>
              </a:spcBef>
              <a:spcAft>
                <a:spcPts val="0"/>
              </a:spcAft>
              <a:buClr>
                <a:srgbClr val="FFFFFF"/>
              </a:buClr>
              <a:buSzPts val="1800"/>
              <a:buChar char="○"/>
            </a:pPr>
            <a:r>
              <a:rPr lang="en-GB" sz="1800">
                <a:solidFill>
                  <a:srgbClr val="FFFFFF"/>
                </a:solidFill>
              </a:rPr>
              <a:t>Eg. Mjob - Health, Services, At home etc.</a:t>
            </a:r>
            <a:endParaRPr sz="1800">
              <a:solidFill>
                <a:srgbClr val="FFFFFF"/>
              </a:solidFill>
            </a:endParaRPr>
          </a:p>
        </p:txBody>
      </p:sp>
      <p:graphicFrame>
        <p:nvGraphicFramePr>
          <p:cNvPr id="217" name="Google Shape;217;p26"/>
          <p:cNvGraphicFramePr/>
          <p:nvPr/>
        </p:nvGraphicFramePr>
        <p:xfrm>
          <a:off x="1397950" y="3047898"/>
          <a:ext cx="1418325" cy="1699585"/>
        </p:xfrm>
        <a:graphic>
          <a:graphicData uri="http://schemas.openxmlformats.org/drawingml/2006/table">
            <a:tbl>
              <a:tblPr>
                <a:noFill/>
                <a:tableStyleId>{480DEF1D-6AFC-431C-994E-491713F7BA89}</a:tableStyleId>
              </a:tblPr>
              <a:tblGrid>
                <a:gridCol w="1418325">
                  <a:extLst>
                    <a:ext uri="{9D8B030D-6E8A-4147-A177-3AD203B41FA5}">
                      <a16:colId xmlns:a16="http://schemas.microsoft.com/office/drawing/2014/main" val="20000"/>
                    </a:ext>
                  </a:extLst>
                </a:gridCol>
              </a:tblGrid>
              <a:tr h="463775">
                <a:tc>
                  <a:txBody>
                    <a:bodyPr/>
                    <a:lstStyle/>
                    <a:p>
                      <a:pPr marL="0" lvl="0" indent="0" algn="ctr" rtl="0">
                        <a:spcBef>
                          <a:spcPts val="0"/>
                        </a:spcBef>
                        <a:spcAft>
                          <a:spcPts val="0"/>
                        </a:spcAft>
                        <a:buNone/>
                      </a:pPr>
                      <a:r>
                        <a:rPr lang="en-GB" b="1">
                          <a:solidFill>
                            <a:schemeClr val="lt1"/>
                          </a:solidFill>
                          <a:latin typeface="Lato"/>
                          <a:ea typeface="Lato"/>
                          <a:cs typeface="Lato"/>
                          <a:sym typeface="Lato"/>
                        </a:rPr>
                        <a:t>Mjob</a:t>
                      </a:r>
                      <a:endParaRPr b="1">
                        <a:solidFill>
                          <a:schemeClr val="lt1"/>
                        </a:solidFill>
                        <a:latin typeface="Lato"/>
                        <a:ea typeface="Lato"/>
                        <a:cs typeface="Lato"/>
                        <a:sym typeface="Lato"/>
                      </a:endParaRPr>
                    </a:p>
                  </a:txBody>
                  <a:tcPr marL="91425" marR="91425" marT="91425" marB="91425" anchor="ctr">
                    <a:solidFill>
                      <a:schemeClr val="accent2"/>
                    </a:solidFill>
                  </a:tcPr>
                </a:tc>
                <a:extLst>
                  <a:ext uri="{0D108BD9-81ED-4DB2-BD59-A6C34878D82A}">
                    <a16:rowId xmlns:a16="http://schemas.microsoft.com/office/drawing/2014/main" val="10000"/>
                  </a:ext>
                </a:extLst>
              </a:tr>
              <a:tr h="419800">
                <a:tc>
                  <a:txBody>
                    <a:bodyPr/>
                    <a:lstStyle/>
                    <a:p>
                      <a:pPr marL="0" lvl="0" indent="0" algn="ctr" rtl="0">
                        <a:spcBef>
                          <a:spcPts val="0"/>
                        </a:spcBef>
                        <a:spcAft>
                          <a:spcPts val="0"/>
                        </a:spcAft>
                        <a:buNone/>
                      </a:pPr>
                      <a:r>
                        <a:rPr lang="en-GB">
                          <a:solidFill>
                            <a:schemeClr val="dk2"/>
                          </a:solidFill>
                          <a:latin typeface="Lato"/>
                          <a:ea typeface="Lato"/>
                          <a:cs typeface="Lato"/>
                          <a:sym typeface="Lato"/>
                        </a:rPr>
                        <a:t>Health</a:t>
                      </a:r>
                      <a:endParaRPr>
                        <a:solidFill>
                          <a:schemeClr val="dk2"/>
                        </a:solidFill>
                        <a:latin typeface="Lato"/>
                        <a:ea typeface="Lato"/>
                        <a:cs typeface="Lato"/>
                        <a:sym typeface="Lato"/>
                      </a:endParaRPr>
                    </a:p>
                  </a:txBody>
                  <a:tcPr marL="91425" marR="91425" marT="91425" marB="91425" anchor="ctr">
                    <a:solidFill>
                      <a:srgbClr val="D0E0E3"/>
                    </a:solidFill>
                  </a:tcPr>
                </a:tc>
                <a:extLst>
                  <a:ext uri="{0D108BD9-81ED-4DB2-BD59-A6C34878D82A}">
                    <a16:rowId xmlns:a16="http://schemas.microsoft.com/office/drawing/2014/main" val="10001"/>
                  </a:ext>
                </a:extLst>
              </a:tr>
              <a:tr h="419800">
                <a:tc>
                  <a:txBody>
                    <a:bodyPr/>
                    <a:lstStyle/>
                    <a:p>
                      <a:pPr marL="0" lvl="0" indent="0" algn="ctr" rtl="0">
                        <a:spcBef>
                          <a:spcPts val="0"/>
                        </a:spcBef>
                        <a:spcAft>
                          <a:spcPts val="0"/>
                        </a:spcAft>
                        <a:buNone/>
                      </a:pPr>
                      <a:r>
                        <a:rPr lang="en-GB">
                          <a:solidFill>
                            <a:schemeClr val="dk2"/>
                          </a:solidFill>
                          <a:latin typeface="Lato"/>
                          <a:ea typeface="Lato"/>
                          <a:cs typeface="Lato"/>
                          <a:sym typeface="Lato"/>
                        </a:rPr>
                        <a:t>Services</a:t>
                      </a:r>
                      <a:endParaRPr>
                        <a:solidFill>
                          <a:schemeClr val="dk2"/>
                        </a:solidFill>
                        <a:latin typeface="Lato"/>
                        <a:ea typeface="Lato"/>
                        <a:cs typeface="Lato"/>
                        <a:sym typeface="Lato"/>
                      </a:endParaRPr>
                    </a:p>
                  </a:txBody>
                  <a:tcPr marL="91425" marR="91425" marT="91425" marB="91425" anchor="ctr">
                    <a:solidFill>
                      <a:srgbClr val="D0E0E3"/>
                    </a:solidFill>
                  </a:tcPr>
                </a:tc>
                <a:extLst>
                  <a:ext uri="{0D108BD9-81ED-4DB2-BD59-A6C34878D82A}">
                    <a16:rowId xmlns:a16="http://schemas.microsoft.com/office/drawing/2014/main" val="10002"/>
                  </a:ext>
                </a:extLst>
              </a:tr>
              <a:tr h="375125">
                <a:tc>
                  <a:txBody>
                    <a:bodyPr/>
                    <a:lstStyle/>
                    <a:p>
                      <a:pPr marL="0" lvl="0" indent="0" algn="ctr" rtl="0">
                        <a:spcBef>
                          <a:spcPts val="0"/>
                        </a:spcBef>
                        <a:spcAft>
                          <a:spcPts val="0"/>
                        </a:spcAft>
                        <a:buNone/>
                      </a:pPr>
                      <a:r>
                        <a:rPr lang="en-GB">
                          <a:solidFill>
                            <a:schemeClr val="dk2"/>
                          </a:solidFill>
                          <a:latin typeface="Lato"/>
                          <a:ea typeface="Lato"/>
                          <a:cs typeface="Lato"/>
                          <a:sym typeface="Lato"/>
                        </a:rPr>
                        <a:t>At_Home</a:t>
                      </a:r>
                      <a:endParaRPr>
                        <a:solidFill>
                          <a:schemeClr val="dk2"/>
                        </a:solidFill>
                        <a:latin typeface="Lato"/>
                        <a:ea typeface="Lato"/>
                        <a:cs typeface="Lato"/>
                        <a:sym typeface="Lato"/>
                      </a:endParaRPr>
                    </a:p>
                  </a:txBody>
                  <a:tcPr marL="91425" marR="91425" marT="91425" marB="91425" anchor="ctr">
                    <a:solidFill>
                      <a:srgbClr val="D0E0E3"/>
                    </a:solidFill>
                  </a:tcPr>
                </a:tc>
                <a:extLst>
                  <a:ext uri="{0D108BD9-81ED-4DB2-BD59-A6C34878D82A}">
                    <a16:rowId xmlns:a16="http://schemas.microsoft.com/office/drawing/2014/main" val="10003"/>
                  </a:ext>
                </a:extLst>
              </a:tr>
            </a:tbl>
          </a:graphicData>
        </a:graphic>
      </p:graphicFrame>
      <p:graphicFrame>
        <p:nvGraphicFramePr>
          <p:cNvPr id="218" name="Google Shape;218;p26"/>
          <p:cNvGraphicFramePr/>
          <p:nvPr/>
        </p:nvGraphicFramePr>
        <p:xfrm>
          <a:off x="3755175" y="3047875"/>
          <a:ext cx="4419375" cy="1678480"/>
        </p:xfrm>
        <a:graphic>
          <a:graphicData uri="http://schemas.openxmlformats.org/drawingml/2006/table">
            <a:tbl>
              <a:tblPr>
                <a:noFill/>
                <a:tableStyleId>{480DEF1D-6AFC-431C-994E-491713F7BA89}</a:tableStyleId>
              </a:tblPr>
              <a:tblGrid>
                <a:gridCol w="1473125">
                  <a:extLst>
                    <a:ext uri="{9D8B030D-6E8A-4147-A177-3AD203B41FA5}">
                      <a16:colId xmlns:a16="http://schemas.microsoft.com/office/drawing/2014/main" val="20000"/>
                    </a:ext>
                  </a:extLst>
                </a:gridCol>
                <a:gridCol w="1473125">
                  <a:extLst>
                    <a:ext uri="{9D8B030D-6E8A-4147-A177-3AD203B41FA5}">
                      <a16:colId xmlns:a16="http://schemas.microsoft.com/office/drawing/2014/main" val="20001"/>
                    </a:ext>
                  </a:extLst>
                </a:gridCol>
                <a:gridCol w="1473125">
                  <a:extLst>
                    <a:ext uri="{9D8B030D-6E8A-4147-A177-3AD203B41FA5}">
                      <a16:colId xmlns:a16="http://schemas.microsoft.com/office/drawing/2014/main" val="20002"/>
                    </a:ext>
                  </a:extLst>
                </a:gridCol>
              </a:tblGrid>
              <a:tr h="489850">
                <a:tc>
                  <a:txBody>
                    <a:bodyPr/>
                    <a:lstStyle/>
                    <a:p>
                      <a:pPr marL="0" lvl="0" indent="0" algn="ctr" rtl="0">
                        <a:spcBef>
                          <a:spcPts val="0"/>
                        </a:spcBef>
                        <a:spcAft>
                          <a:spcPts val="0"/>
                        </a:spcAft>
                        <a:buNone/>
                      </a:pPr>
                      <a:r>
                        <a:rPr lang="en-GB">
                          <a:solidFill>
                            <a:srgbClr val="FFFFFF"/>
                          </a:solidFill>
                          <a:latin typeface="Lato"/>
                          <a:ea typeface="Lato"/>
                          <a:cs typeface="Lato"/>
                          <a:sym typeface="Lato"/>
                        </a:rPr>
                        <a:t>Mjob_Health</a:t>
                      </a:r>
                      <a:endParaRPr>
                        <a:solidFill>
                          <a:srgbClr val="FFFFFF"/>
                        </a:solidFill>
                        <a:latin typeface="Lato"/>
                        <a:ea typeface="Lato"/>
                        <a:cs typeface="Lato"/>
                        <a:sym typeface="Lato"/>
                      </a:endParaRPr>
                    </a:p>
                  </a:txBody>
                  <a:tcPr marL="91425" marR="91425" marT="91425" marB="91425" anchor="ctr">
                    <a:solidFill>
                      <a:schemeClr val="accent2"/>
                    </a:solidFill>
                  </a:tcPr>
                </a:tc>
                <a:tc>
                  <a:txBody>
                    <a:bodyPr/>
                    <a:lstStyle/>
                    <a:p>
                      <a:pPr marL="0" lvl="0" indent="0" algn="ctr" rtl="0">
                        <a:spcBef>
                          <a:spcPts val="0"/>
                        </a:spcBef>
                        <a:spcAft>
                          <a:spcPts val="0"/>
                        </a:spcAft>
                        <a:buNone/>
                      </a:pPr>
                      <a:r>
                        <a:rPr lang="en-GB">
                          <a:solidFill>
                            <a:srgbClr val="FFFFFF"/>
                          </a:solidFill>
                          <a:latin typeface="Lato"/>
                          <a:ea typeface="Lato"/>
                          <a:cs typeface="Lato"/>
                          <a:sym typeface="Lato"/>
                        </a:rPr>
                        <a:t>Mjob_Services</a:t>
                      </a:r>
                      <a:endParaRPr>
                        <a:solidFill>
                          <a:srgbClr val="FFFFFF"/>
                        </a:solidFill>
                        <a:latin typeface="Lato"/>
                        <a:ea typeface="Lato"/>
                        <a:cs typeface="Lato"/>
                        <a:sym typeface="Lato"/>
                      </a:endParaRPr>
                    </a:p>
                  </a:txBody>
                  <a:tcPr marL="91425" marR="91425" marT="91425" marB="91425" anchor="ctr">
                    <a:solidFill>
                      <a:schemeClr val="accent2"/>
                    </a:solidFill>
                  </a:tcPr>
                </a:tc>
                <a:tc>
                  <a:txBody>
                    <a:bodyPr/>
                    <a:lstStyle/>
                    <a:p>
                      <a:pPr marL="0" lvl="0" indent="0" algn="ctr" rtl="0">
                        <a:spcBef>
                          <a:spcPts val="0"/>
                        </a:spcBef>
                        <a:spcAft>
                          <a:spcPts val="0"/>
                        </a:spcAft>
                        <a:buNone/>
                      </a:pPr>
                      <a:r>
                        <a:rPr lang="en-GB">
                          <a:solidFill>
                            <a:srgbClr val="FFFFFF"/>
                          </a:solidFill>
                          <a:latin typeface="Lato"/>
                          <a:ea typeface="Lato"/>
                          <a:cs typeface="Lato"/>
                          <a:sym typeface="Lato"/>
                        </a:rPr>
                        <a:t>Mjob_At_Home</a:t>
                      </a:r>
                      <a:endParaRPr>
                        <a:solidFill>
                          <a:srgbClr val="FFFFFF"/>
                        </a:solidFill>
                        <a:latin typeface="Lato"/>
                        <a:ea typeface="Lato"/>
                        <a:cs typeface="Lato"/>
                        <a:sym typeface="Lato"/>
                      </a:endParaRPr>
                    </a:p>
                  </a:txBody>
                  <a:tcPr marL="91425" marR="91425" marT="91425" marB="91425" anchor="ctr">
                    <a:solidFill>
                      <a:schemeClr val="accent2"/>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GB">
                          <a:latin typeface="Lato"/>
                          <a:ea typeface="Lato"/>
                          <a:cs typeface="Lato"/>
                          <a:sym typeface="Lato"/>
                        </a:rPr>
                        <a:t>1</a:t>
                      </a:r>
                      <a:endParaRPr>
                        <a:latin typeface="Lato"/>
                        <a:ea typeface="Lato"/>
                        <a:cs typeface="Lato"/>
                        <a:sym typeface="Lato"/>
                      </a:endParaRPr>
                    </a:p>
                  </a:txBody>
                  <a:tcPr marL="91425" marR="91425" marT="91425" marB="91425" anchor="ctr">
                    <a:solidFill>
                      <a:srgbClr val="D0E0E3"/>
                    </a:solidFill>
                  </a:tcPr>
                </a:tc>
                <a:tc>
                  <a:txBody>
                    <a:bodyPr/>
                    <a:lstStyle/>
                    <a:p>
                      <a:pPr marL="0" lvl="0" indent="0" algn="ctr" rtl="0">
                        <a:spcBef>
                          <a:spcPts val="0"/>
                        </a:spcBef>
                        <a:spcAft>
                          <a:spcPts val="0"/>
                        </a:spcAft>
                        <a:buNone/>
                      </a:pPr>
                      <a:r>
                        <a:rPr lang="en-GB">
                          <a:latin typeface="Lato"/>
                          <a:ea typeface="Lato"/>
                          <a:cs typeface="Lato"/>
                          <a:sym typeface="Lato"/>
                        </a:rPr>
                        <a:t>0</a:t>
                      </a:r>
                      <a:endParaRPr>
                        <a:latin typeface="Lato"/>
                        <a:ea typeface="Lato"/>
                        <a:cs typeface="Lato"/>
                        <a:sym typeface="Lato"/>
                      </a:endParaRPr>
                    </a:p>
                  </a:txBody>
                  <a:tcPr marL="91425" marR="91425" marT="91425" marB="91425" anchor="ctr">
                    <a:solidFill>
                      <a:srgbClr val="D0E0E3"/>
                    </a:solidFill>
                  </a:tcPr>
                </a:tc>
                <a:tc>
                  <a:txBody>
                    <a:bodyPr/>
                    <a:lstStyle/>
                    <a:p>
                      <a:pPr marL="0" lvl="0" indent="0" algn="ctr" rtl="0">
                        <a:spcBef>
                          <a:spcPts val="0"/>
                        </a:spcBef>
                        <a:spcAft>
                          <a:spcPts val="0"/>
                        </a:spcAft>
                        <a:buNone/>
                      </a:pPr>
                      <a:r>
                        <a:rPr lang="en-GB">
                          <a:latin typeface="Lato"/>
                          <a:ea typeface="Lato"/>
                          <a:cs typeface="Lato"/>
                          <a:sym typeface="Lato"/>
                        </a:rPr>
                        <a:t>0</a:t>
                      </a:r>
                      <a:endParaRPr>
                        <a:latin typeface="Lato"/>
                        <a:ea typeface="Lato"/>
                        <a:cs typeface="Lato"/>
                        <a:sym typeface="Lato"/>
                      </a:endParaRPr>
                    </a:p>
                  </a:txBody>
                  <a:tcPr marL="91425" marR="91425" marT="91425" marB="91425" anchor="ctr">
                    <a:solidFill>
                      <a:srgbClr val="D0E0E3"/>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latin typeface="Lato"/>
                          <a:ea typeface="Lato"/>
                          <a:cs typeface="Lato"/>
                          <a:sym typeface="Lato"/>
                        </a:rPr>
                        <a:t>0</a:t>
                      </a:r>
                      <a:endParaRPr>
                        <a:latin typeface="Lato"/>
                        <a:ea typeface="Lato"/>
                        <a:cs typeface="Lato"/>
                        <a:sym typeface="Lato"/>
                      </a:endParaRPr>
                    </a:p>
                  </a:txBody>
                  <a:tcPr marL="91425" marR="91425" marT="91425" marB="91425" anchor="ctr">
                    <a:solidFill>
                      <a:srgbClr val="D0E0E3"/>
                    </a:solidFill>
                  </a:tcPr>
                </a:tc>
                <a:tc>
                  <a:txBody>
                    <a:bodyPr/>
                    <a:lstStyle/>
                    <a:p>
                      <a:pPr marL="0" lvl="0" indent="0" algn="ctr" rtl="0">
                        <a:spcBef>
                          <a:spcPts val="0"/>
                        </a:spcBef>
                        <a:spcAft>
                          <a:spcPts val="0"/>
                        </a:spcAft>
                        <a:buNone/>
                      </a:pPr>
                      <a:r>
                        <a:rPr lang="en-GB">
                          <a:latin typeface="Lato"/>
                          <a:ea typeface="Lato"/>
                          <a:cs typeface="Lato"/>
                          <a:sym typeface="Lato"/>
                        </a:rPr>
                        <a:t>1</a:t>
                      </a:r>
                      <a:endParaRPr>
                        <a:latin typeface="Lato"/>
                        <a:ea typeface="Lato"/>
                        <a:cs typeface="Lato"/>
                        <a:sym typeface="Lato"/>
                      </a:endParaRPr>
                    </a:p>
                  </a:txBody>
                  <a:tcPr marL="91425" marR="91425" marT="91425" marB="91425" anchor="ctr">
                    <a:solidFill>
                      <a:srgbClr val="D0E0E3"/>
                    </a:solidFill>
                  </a:tcPr>
                </a:tc>
                <a:tc>
                  <a:txBody>
                    <a:bodyPr/>
                    <a:lstStyle/>
                    <a:p>
                      <a:pPr marL="0" lvl="0" indent="0" algn="ctr" rtl="0">
                        <a:spcBef>
                          <a:spcPts val="0"/>
                        </a:spcBef>
                        <a:spcAft>
                          <a:spcPts val="0"/>
                        </a:spcAft>
                        <a:buNone/>
                      </a:pPr>
                      <a:r>
                        <a:rPr lang="en-GB">
                          <a:latin typeface="Lato"/>
                          <a:ea typeface="Lato"/>
                          <a:cs typeface="Lato"/>
                          <a:sym typeface="Lato"/>
                        </a:rPr>
                        <a:t>0</a:t>
                      </a:r>
                      <a:endParaRPr>
                        <a:latin typeface="Lato"/>
                        <a:ea typeface="Lato"/>
                        <a:cs typeface="Lato"/>
                        <a:sym typeface="Lato"/>
                      </a:endParaRPr>
                    </a:p>
                  </a:txBody>
                  <a:tcPr marL="91425" marR="91425" marT="91425" marB="91425" anchor="ctr">
                    <a:solidFill>
                      <a:srgbClr val="D0E0E3"/>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latin typeface="Lato"/>
                          <a:ea typeface="Lato"/>
                          <a:cs typeface="Lato"/>
                          <a:sym typeface="Lato"/>
                        </a:rPr>
                        <a:t>0</a:t>
                      </a:r>
                      <a:endParaRPr>
                        <a:latin typeface="Lato"/>
                        <a:ea typeface="Lato"/>
                        <a:cs typeface="Lato"/>
                        <a:sym typeface="Lato"/>
                      </a:endParaRPr>
                    </a:p>
                  </a:txBody>
                  <a:tcPr marL="91425" marR="91425" marT="91425" marB="91425" anchor="ctr">
                    <a:solidFill>
                      <a:srgbClr val="D0E0E3"/>
                    </a:solidFill>
                  </a:tcPr>
                </a:tc>
                <a:tc>
                  <a:txBody>
                    <a:bodyPr/>
                    <a:lstStyle/>
                    <a:p>
                      <a:pPr marL="0" lvl="0" indent="0" algn="ctr" rtl="0">
                        <a:spcBef>
                          <a:spcPts val="0"/>
                        </a:spcBef>
                        <a:spcAft>
                          <a:spcPts val="0"/>
                        </a:spcAft>
                        <a:buNone/>
                      </a:pPr>
                      <a:r>
                        <a:rPr lang="en-GB">
                          <a:latin typeface="Lato"/>
                          <a:ea typeface="Lato"/>
                          <a:cs typeface="Lato"/>
                          <a:sym typeface="Lato"/>
                        </a:rPr>
                        <a:t>0</a:t>
                      </a:r>
                      <a:endParaRPr>
                        <a:latin typeface="Lato"/>
                        <a:ea typeface="Lato"/>
                        <a:cs typeface="Lato"/>
                        <a:sym typeface="Lato"/>
                      </a:endParaRPr>
                    </a:p>
                  </a:txBody>
                  <a:tcPr marL="91425" marR="91425" marT="91425" marB="91425" anchor="ctr">
                    <a:solidFill>
                      <a:srgbClr val="D0E0E3"/>
                    </a:solidFill>
                  </a:tcPr>
                </a:tc>
                <a:tc>
                  <a:txBody>
                    <a:bodyPr/>
                    <a:lstStyle/>
                    <a:p>
                      <a:pPr marL="0" lvl="0" indent="0" algn="ctr" rtl="0">
                        <a:spcBef>
                          <a:spcPts val="0"/>
                        </a:spcBef>
                        <a:spcAft>
                          <a:spcPts val="0"/>
                        </a:spcAft>
                        <a:buNone/>
                      </a:pPr>
                      <a:r>
                        <a:rPr lang="en-GB">
                          <a:latin typeface="Lato"/>
                          <a:ea typeface="Lato"/>
                          <a:cs typeface="Lato"/>
                          <a:sym typeface="Lato"/>
                        </a:rPr>
                        <a:t>1</a:t>
                      </a:r>
                      <a:endParaRPr>
                        <a:latin typeface="Lato"/>
                        <a:ea typeface="Lato"/>
                        <a:cs typeface="Lato"/>
                        <a:sym typeface="Lato"/>
                      </a:endParaRPr>
                    </a:p>
                  </a:txBody>
                  <a:tcPr marL="91425" marR="91425" marT="91425" marB="91425" anchor="ctr">
                    <a:solidFill>
                      <a:srgbClr val="D0E0E3"/>
                    </a:solidFill>
                  </a:tcPr>
                </a:tc>
                <a:extLst>
                  <a:ext uri="{0D108BD9-81ED-4DB2-BD59-A6C34878D82A}">
                    <a16:rowId xmlns:a16="http://schemas.microsoft.com/office/drawing/2014/main" val="10003"/>
                  </a:ext>
                </a:extLst>
              </a:tr>
            </a:tbl>
          </a:graphicData>
        </a:graphic>
      </p:graphicFrame>
      <p:cxnSp>
        <p:nvCxnSpPr>
          <p:cNvPr id="219" name="Google Shape;219;p26"/>
          <p:cNvCxnSpPr/>
          <p:nvPr/>
        </p:nvCxnSpPr>
        <p:spPr>
          <a:xfrm>
            <a:off x="2855525" y="3866500"/>
            <a:ext cx="886800" cy="0"/>
          </a:xfrm>
          <a:prstGeom prst="straightConnector1">
            <a:avLst/>
          </a:prstGeom>
          <a:noFill/>
          <a:ln w="76200" cap="flat" cmpd="sng">
            <a:solidFill>
              <a:schemeClr val="lt1"/>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0000" advTm="10000"/>
    </mc:Choice>
    <mc:Fallback xmlns="">
      <p:transition spd="slow" advTm="10000"/>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2234</Words>
  <Application>Microsoft Office PowerPoint</Application>
  <PresentationFormat>On-screen Show (16:9)</PresentationFormat>
  <Paragraphs>262</Paragraphs>
  <Slides>36</Slides>
  <Notes>33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Lato</vt:lpstr>
      <vt:lpstr>Amaranth</vt:lpstr>
      <vt:lpstr>Arial</vt:lpstr>
      <vt:lpstr>Raleway</vt:lpstr>
      <vt:lpstr>Streamline</vt:lpstr>
      <vt:lpstr>Learning Analytics</vt:lpstr>
      <vt:lpstr>Overview</vt:lpstr>
      <vt:lpstr>Problem Definition</vt:lpstr>
      <vt:lpstr>Description of Dataset</vt:lpstr>
      <vt:lpstr>PowerPoint Presentation</vt:lpstr>
      <vt:lpstr>Dataset Characteristics (33 Variables)</vt:lpstr>
      <vt:lpstr>Response Variable identified</vt:lpstr>
      <vt:lpstr>Data Preparation</vt:lpstr>
      <vt:lpstr>One-Hot Encoding (Model Building) </vt:lpstr>
      <vt:lpstr>Descriptive Analytics (Correlation)</vt:lpstr>
      <vt:lpstr>PowerPoint Presentation</vt:lpstr>
      <vt:lpstr>PowerPoint Presentation</vt:lpstr>
      <vt:lpstr>Descriptive Analytics (Clustering) </vt:lpstr>
      <vt:lpstr>KMeans vs Hierarchical vs KPrototype</vt:lpstr>
      <vt:lpstr>PowerPoint Presentation</vt:lpstr>
      <vt:lpstr>PowerPoint Presentation</vt:lpstr>
      <vt:lpstr>PowerPoint Presentation</vt:lpstr>
      <vt:lpstr>PowerPoint Presentation</vt:lpstr>
      <vt:lpstr>PowerPoint Presentation</vt:lpstr>
      <vt:lpstr>Predictive Analytics (Decision Tree)</vt:lpstr>
      <vt:lpstr>Why Decision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PARAMETER TUNING BASELINE, NUM, CLUSTER ACC XGBOOST AS ML </vt:lpstr>
      <vt:lpstr>Prescriptive Analytics (Outcome and insights)</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Analytics</dc:title>
  <dc:creator>Alan Wong</dc:creator>
  <cp:lastModifiedBy>Alan Wong</cp:lastModifiedBy>
  <cp:revision>6</cp:revision>
  <dcterms:modified xsi:type="dcterms:W3CDTF">2022-04-24T05:17:49Z</dcterms:modified>
</cp:coreProperties>
</file>