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302" r:id="rId3"/>
    <p:sldId id="266" r:id="rId4"/>
    <p:sldId id="317" r:id="rId5"/>
    <p:sldId id="313" r:id="rId6"/>
    <p:sldId id="315" r:id="rId7"/>
    <p:sldId id="316" r:id="rId8"/>
    <p:sldId id="314" r:id="rId9"/>
    <p:sldId id="329" r:id="rId10"/>
    <p:sldId id="322" r:id="rId11"/>
    <p:sldId id="340" r:id="rId12"/>
    <p:sldId id="337" r:id="rId13"/>
    <p:sldId id="330" r:id="rId14"/>
    <p:sldId id="333" r:id="rId15"/>
    <p:sldId id="334" r:id="rId16"/>
    <p:sldId id="335" r:id="rId17"/>
    <p:sldId id="336" r:id="rId18"/>
    <p:sldId id="338" r:id="rId19"/>
    <p:sldId id="339" r:id="rId20"/>
    <p:sldId id="341" r:id="rId21"/>
    <p:sldId id="312" r:id="rId22"/>
    <p:sldId id="33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5D8B0C-6445-AA4A-9F99-933F4A23A04B}">
          <p14:sldIdLst>
            <p14:sldId id="257"/>
            <p14:sldId id="302"/>
            <p14:sldId id="266"/>
            <p14:sldId id="317"/>
            <p14:sldId id="313"/>
            <p14:sldId id="315"/>
            <p14:sldId id="316"/>
            <p14:sldId id="314"/>
          </p14:sldIdLst>
        </p14:section>
        <p14:section name="Centrality" id="{709FCE8A-6832-E548-8EED-2B28D1B3BEE9}">
          <p14:sldIdLst>
            <p14:sldId id="329"/>
            <p14:sldId id="322"/>
            <p14:sldId id="340"/>
            <p14:sldId id="337"/>
          </p14:sldIdLst>
        </p14:section>
        <p14:section name="Assortativity" id="{931AC816-B2EF-0A40-BFE9-B090013BFC7F}">
          <p14:sldIdLst>
            <p14:sldId id="330"/>
          </p14:sldIdLst>
        </p14:section>
        <p14:section name="Small-World Effect" id="{8053E713-48C1-A04A-9D46-9A332494E21F}">
          <p14:sldIdLst>
            <p14:sldId id="333"/>
            <p14:sldId id="334"/>
          </p14:sldIdLst>
        </p14:section>
        <p14:section name="Target Attack Tolerence" id="{103DC8E4-4FB1-0140-90A5-C38B8D16C1E6}">
          <p14:sldIdLst>
            <p14:sldId id="335"/>
            <p14:sldId id="336"/>
          </p14:sldIdLst>
        </p14:section>
        <p14:section name="Conclusions &amp; Limitations" id="{5C49E942-70C2-BD40-9685-FBC07BD5AC44}">
          <p14:sldIdLst>
            <p14:sldId id="338"/>
            <p14:sldId id="339"/>
            <p14:sldId id="341"/>
            <p14:sldId id="312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5FCEA-C9E9-F042-B2A0-043AD48A356A}" v="2577" dt="2022-12-09T08:52:23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2" d="100"/>
          <a:sy n="92" d="100"/>
        </p:scale>
        <p:origin x="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8DBCB-A137-4AB3-BCDE-3E2ACA9B4CA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21CF9F3-2336-409A-8522-919E5DE73E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Original dataset: ~ 800 MB / Year; we have 10 years; that’s 8GB</a:t>
          </a:r>
        </a:p>
      </dgm:t>
    </dgm:pt>
    <dgm:pt modelId="{C59E1B07-12AE-4B7D-B96B-48629452A68D}" type="parTrans" cxnId="{7BD5B731-7C5E-4F39-A823-38D2B16800F6}">
      <dgm:prSet/>
      <dgm:spPr/>
      <dgm:t>
        <a:bodyPr/>
        <a:lstStyle/>
        <a:p>
          <a:endParaRPr lang="en-US"/>
        </a:p>
      </dgm:t>
    </dgm:pt>
    <dgm:pt modelId="{5E85B74D-E6DF-4B2C-993D-25899706FB45}" type="sibTrans" cxnId="{7BD5B731-7C5E-4F39-A823-38D2B16800F6}">
      <dgm:prSet/>
      <dgm:spPr/>
      <dgm:t>
        <a:bodyPr/>
        <a:lstStyle/>
        <a:p>
          <a:endParaRPr lang="en-US"/>
        </a:p>
      </dgm:t>
    </dgm:pt>
    <dgm:pt modelId="{74D8D21E-DCCA-4854-ACC1-B53D6D48E17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We only want the `ORIGIN`, `DESTINATION`, `AIRLINE`, `Date`, and `DELAY`.</a:t>
          </a:r>
        </a:p>
      </dgm:t>
    </dgm:pt>
    <dgm:pt modelId="{5E879B99-F9F6-4D04-AE22-6EB5C2B4E46C}" type="parTrans" cxnId="{BF1CF676-3810-4972-87B8-53FA3E4032BF}">
      <dgm:prSet/>
      <dgm:spPr/>
      <dgm:t>
        <a:bodyPr/>
        <a:lstStyle/>
        <a:p>
          <a:endParaRPr lang="en-US"/>
        </a:p>
      </dgm:t>
    </dgm:pt>
    <dgm:pt modelId="{1C995BBF-F5C9-4D12-9F19-C3AE78AEEDAB}" type="sibTrans" cxnId="{BF1CF676-3810-4972-87B8-53FA3E4032BF}">
      <dgm:prSet/>
      <dgm:spPr/>
      <dgm:t>
        <a:bodyPr/>
        <a:lstStyle/>
        <a:p>
          <a:endParaRPr lang="en-US"/>
        </a:p>
      </dgm:t>
    </dgm:pt>
    <dgm:pt modelId="{F118FE11-3CFE-45C3-91BE-5949D518CC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We group everything together by `AIRLINE`, `ORIGIN`, and `DESTINATION` and compute the total number of flights and average delay.</a:t>
          </a:r>
        </a:p>
      </dgm:t>
    </dgm:pt>
    <dgm:pt modelId="{DC204027-6F5D-471B-AE16-EB3DD72F4B50}" type="parTrans" cxnId="{8BED8A4D-1D6F-4BCA-9697-D08FD7C55A4B}">
      <dgm:prSet/>
      <dgm:spPr/>
      <dgm:t>
        <a:bodyPr/>
        <a:lstStyle/>
        <a:p>
          <a:endParaRPr lang="en-US"/>
        </a:p>
      </dgm:t>
    </dgm:pt>
    <dgm:pt modelId="{DACECF53-BB64-4381-AB2A-CDCDB1622006}" type="sibTrans" cxnId="{8BED8A4D-1D6F-4BCA-9697-D08FD7C55A4B}">
      <dgm:prSet/>
      <dgm:spPr/>
      <dgm:t>
        <a:bodyPr/>
        <a:lstStyle/>
        <a:p>
          <a:endParaRPr lang="en-US"/>
        </a:p>
      </dgm:t>
    </dgm:pt>
    <dgm:pt modelId="{B09E42BC-F2EC-4E1B-BD8C-E798A4CFB0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Through SQL =&gt; Reduced the dataset to ~10MB / Year</a:t>
          </a:r>
        </a:p>
      </dgm:t>
    </dgm:pt>
    <dgm:pt modelId="{9C98CAC5-4C34-4E98-9557-D6466A85DF28}" type="parTrans" cxnId="{103391FA-8832-4BF4-B413-44470C6A3279}">
      <dgm:prSet/>
      <dgm:spPr/>
      <dgm:t>
        <a:bodyPr/>
        <a:lstStyle/>
        <a:p>
          <a:endParaRPr lang="en-US"/>
        </a:p>
      </dgm:t>
    </dgm:pt>
    <dgm:pt modelId="{6393C0D0-F6D1-40D7-B21F-3286C2EEA088}" type="sibTrans" cxnId="{103391FA-8832-4BF4-B413-44470C6A3279}">
      <dgm:prSet/>
      <dgm:spPr/>
      <dgm:t>
        <a:bodyPr/>
        <a:lstStyle/>
        <a:p>
          <a:endParaRPr lang="en-US"/>
        </a:p>
      </dgm:t>
    </dgm:pt>
    <dgm:pt modelId="{AD462919-37A8-45C4-96C4-5E3FE0149ADA}" type="pres">
      <dgm:prSet presAssocID="{A478DBCB-A137-4AB3-BCDE-3E2ACA9B4CAE}" presName="root" presStyleCnt="0">
        <dgm:presLayoutVars>
          <dgm:dir/>
          <dgm:resizeHandles val="exact"/>
        </dgm:presLayoutVars>
      </dgm:prSet>
      <dgm:spPr/>
    </dgm:pt>
    <dgm:pt modelId="{38748450-07E0-4CC5-A7E7-FDF5B6103957}" type="pres">
      <dgm:prSet presAssocID="{521CF9F3-2336-409A-8522-919E5DE73EB5}" presName="compNode" presStyleCnt="0"/>
      <dgm:spPr/>
    </dgm:pt>
    <dgm:pt modelId="{45C51B22-0931-4D9E-8BFB-6E905F76F7A8}" type="pres">
      <dgm:prSet presAssocID="{521CF9F3-2336-409A-8522-919E5DE73EB5}" presName="bgRect" presStyleLbl="bgShp" presStyleIdx="0" presStyleCnt="4"/>
      <dgm:spPr/>
    </dgm:pt>
    <dgm:pt modelId="{AFE432EE-107F-449A-8B93-E68081523839}" type="pres">
      <dgm:prSet presAssocID="{521CF9F3-2336-409A-8522-919E5DE73E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F8477B6-ECE5-4309-B7AC-A7C7C5B89E9D}" type="pres">
      <dgm:prSet presAssocID="{521CF9F3-2336-409A-8522-919E5DE73EB5}" presName="spaceRect" presStyleCnt="0"/>
      <dgm:spPr/>
    </dgm:pt>
    <dgm:pt modelId="{341687B5-25F5-40FD-949A-577BA62EA986}" type="pres">
      <dgm:prSet presAssocID="{521CF9F3-2336-409A-8522-919E5DE73EB5}" presName="parTx" presStyleLbl="revTx" presStyleIdx="0" presStyleCnt="4">
        <dgm:presLayoutVars>
          <dgm:chMax val="0"/>
          <dgm:chPref val="0"/>
        </dgm:presLayoutVars>
      </dgm:prSet>
      <dgm:spPr/>
    </dgm:pt>
    <dgm:pt modelId="{41864C96-7044-427C-9153-274E340E5911}" type="pres">
      <dgm:prSet presAssocID="{5E85B74D-E6DF-4B2C-993D-25899706FB45}" presName="sibTrans" presStyleCnt="0"/>
      <dgm:spPr/>
    </dgm:pt>
    <dgm:pt modelId="{0AE730DA-140D-44BB-A694-1F2BBF45E776}" type="pres">
      <dgm:prSet presAssocID="{74D8D21E-DCCA-4854-ACC1-B53D6D48E172}" presName="compNode" presStyleCnt="0"/>
      <dgm:spPr/>
    </dgm:pt>
    <dgm:pt modelId="{1A0DC424-4EA6-498A-BBC8-AB3DB8184CBA}" type="pres">
      <dgm:prSet presAssocID="{74D8D21E-DCCA-4854-ACC1-B53D6D48E172}" presName="bgRect" presStyleLbl="bgShp" presStyleIdx="1" presStyleCnt="4"/>
      <dgm:spPr/>
    </dgm:pt>
    <dgm:pt modelId="{D566F198-50A4-462D-941E-BAFD4A662320}" type="pres">
      <dgm:prSet presAssocID="{74D8D21E-DCCA-4854-ACC1-B53D6D48E1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D95865E3-FBAB-4772-839D-A207CCD77411}" type="pres">
      <dgm:prSet presAssocID="{74D8D21E-DCCA-4854-ACC1-B53D6D48E172}" presName="spaceRect" presStyleCnt="0"/>
      <dgm:spPr/>
    </dgm:pt>
    <dgm:pt modelId="{069FEA2A-53EE-4821-86DF-4E092D303735}" type="pres">
      <dgm:prSet presAssocID="{74D8D21E-DCCA-4854-ACC1-B53D6D48E172}" presName="parTx" presStyleLbl="revTx" presStyleIdx="1" presStyleCnt="4">
        <dgm:presLayoutVars>
          <dgm:chMax val="0"/>
          <dgm:chPref val="0"/>
        </dgm:presLayoutVars>
      </dgm:prSet>
      <dgm:spPr/>
    </dgm:pt>
    <dgm:pt modelId="{C570BD34-3380-4416-A72E-C177C850DD3A}" type="pres">
      <dgm:prSet presAssocID="{1C995BBF-F5C9-4D12-9F19-C3AE78AEEDAB}" presName="sibTrans" presStyleCnt="0"/>
      <dgm:spPr/>
    </dgm:pt>
    <dgm:pt modelId="{0F951D0C-D9D8-48F2-86D3-F0F79070F048}" type="pres">
      <dgm:prSet presAssocID="{F118FE11-3CFE-45C3-91BE-5949D518CCAF}" presName="compNode" presStyleCnt="0"/>
      <dgm:spPr/>
    </dgm:pt>
    <dgm:pt modelId="{36FC6D55-7A82-4118-92AE-97D8B0DCB832}" type="pres">
      <dgm:prSet presAssocID="{F118FE11-3CFE-45C3-91BE-5949D518CCAF}" presName="bgRect" presStyleLbl="bgShp" presStyleIdx="2" presStyleCnt="4"/>
      <dgm:spPr/>
    </dgm:pt>
    <dgm:pt modelId="{B6227CCA-AC62-419B-A6B6-567C5C59527D}" type="pres">
      <dgm:prSet presAssocID="{F118FE11-3CFE-45C3-91BE-5949D518CC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58E5EF24-7990-407A-9A62-378D8E9CF70E}" type="pres">
      <dgm:prSet presAssocID="{F118FE11-3CFE-45C3-91BE-5949D518CCAF}" presName="spaceRect" presStyleCnt="0"/>
      <dgm:spPr/>
    </dgm:pt>
    <dgm:pt modelId="{D30000BC-02CF-475A-96C2-3DD8B4E39207}" type="pres">
      <dgm:prSet presAssocID="{F118FE11-3CFE-45C3-91BE-5949D518CCAF}" presName="parTx" presStyleLbl="revTx" presStyleIdx="2" presStyleCnt="4">
        <dgm:presLayoutVars>
          <dgm:chMax val="0"/>
          <dgm:chPref val="0"/>
        </dgm:presLayoutVars>
      </dgm:prSet>
      <dgm:spPr/>
    </dgm:pt>
    <dgm:pt modelId="{41C128D1-C1E3-4A79-94F4-2E4812BF7741}" type="pres">
      <dgm:prSet presAssocID="{DACECF53-BB64-4381-AB2A-CDCDB1622006}" presName="sibTrans" presStyleCnt="0"/>
      <dgm:spPr/>
    </dgm:pt>
    <dgm:pt modelId="{DAA9C4F6-E94B-45BA-9A38-2A7A62791151}" type="pres">
      <dgm:prSet presAssocID="{B09E42BC-F2EC-4E1B-BD8C-E798A4CFB063}" presName="compNode" presStyleCnt="0"/>
      <dgm:spPr/>
    </dgm:pt>
    <dgm:pt modelId="{F036AE9A-CCD7-4497-9C1B-3E66068E992B}" type="pres">
      <dgm:prSet presAssocID="{B09E42BC-F2EC-4E1B-BD8C-E798A4CFB063}" presName="bgRect" presStyleLbl="bgShp" presStyleIdx="3" presStyleCnt="4"/>
      <dgm:spPr/>
    </dgm:pt>
    <dgm:pt modelId="{4B11D4F0-A8DB-4224-8BC3-896D5F71767E}" type="pres">
      <dgm:prSet presAssocID="{B09E42BC-F2EC-4E1B-BD8C-E798A4CFB0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366F342-0F83-4490-BB14-70580EDDAA1A}" type="pres">
      <dgm:prSet presAssocID="{B09E42BC-F2EC-4E1B-BD8C-E798A4CFB063}" presName="spaceRect" presStyleCnt="0"/>
      <dgm:spPr/>
    </dgm:pt>
    <dgm:pt modelId="{1AF3D2F8-6C51-491B-B991-F6CF4F551B69}" type="pres">
      <dgm:prSet presAssocID="{B09E42BC-F2EC-4E1B-BD8C-E798A4CFB06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BD5B731-7C5E-4F39-A823-38D2B16800F6}" srcId="{A478DBCB-A137-4AB3-BCDE-3E2ACA9B4CAE}" destId="{521CF9F3-2336-409A-8522-919E5DE73EB5}" srcOrd="0" destOrd="0" parTransId="{C59E1B07-12AE-4B7D-B96B-48629452A68D}" sibTransId="{5E85B74D-E6DF-4B2C-993D-25899706FB45}"/>
    <dgm:cxn modelId="{8BED8A4D-1D6F-4BCA-9697-D08FD7C55A4B}" srcId="{A478DBCB-A137-4AB3-BCDE-3E2ACA9B4CAE}" destId="{F118FE11-3CFE-45C3-91BE-5949D518CCAF}" srcOrd="2" destOrd="0" parTransId="{DC204027-6F5D-471B-AE16-EB3DD72F4B50}" sibTransId="{DACECF53-BB64-4381-AB2A-CDCDB1622006}"/>
    <dgm:cxn modelId="{88B73E51-C637-4159-9E01-63E7DD87BBAC}" type="presOf" srcId="{74D8D21E-DCCA-4854-ACC1-B53D6D48E172}" destId="{069FEA2A-53EE-4821-86DF-4E092D303735}" srcOrd="0" destOrd="0" presId="urn:microsoft.com/office/officeart/2018/2/layout/IconVerticalSolidList"/>
    <dgm:cxn modelId="{BF1CF676-3810-4972-87B8-53FA3E4032BF}" srcId="{A478DBCB-A137-4AB3-BCDE-3E2ACA9B4CAE}" destId="{74D8D21E-DCCA-4854-ACC1-B53D6D48E172}" srcOrd="1" destOrd="0" parTransId="{5E879B99-F9F6-4D04-AE22-6EB5C2B4E46C}" sibTransId="{1C995BBF-F5C9-4D12-9F19-C3AE78AEEDAB}"/>
    <dgm:cxn modelId="{C0B15097-68DA-473D-ADA5-18790DEE204A}" type="presOf" srcId="{F118FE11-3CFE-45C3-91BE-5949D518CCAF}" destId="{D30000BC-02CF-475A-96C2-3DD8B4E39207}" srcOrd="0" destOrd="0" presId="urn:microsoft.com/office/officeart/2018/2/layout/IconVerticalSolidList"/>
    <dgm:cxn modelId="{8CF916AE-CCB6-4536-AD47-5C1136BB3649}" type="presOf" srcId="{A478DBCB-A137-4AB3-BCDE-3E2ACA9B4CAE}" destId="{AD462919-37A8-45C4-96C4-5E3FE0149ADA}" srcOrd="0" destOrd="0" presId="urn:microsoft.com/office/officeart/2018/2/layout/IconVerticalSolidList"/>
    <dgm:cxn modelId="{57471FE0-BCA4-4B07-9D57-8931DBC70582}" type="presOf" srcId="{B09E42BC-F2EC-4E1B-BD8C-E798A4CFB063}" destId="{1AF3D2F8-6C51-491B-B991-F6CF4F551B69}" srcOrd="0" destOrd="0" presId="urn:microsoft.com/office/officeart/2018/2/layout/IconVerticalSolidList"/>
    <dgm:cxn modelId="{EBEBA8E9-D9DB-45BC-AEA5-9996B8E882A7}" type="presOf" srcId="{521CF9F3-2336-409A-8522-919E5DE73EB5}" destId="{341687B5-25F5-40FD-949A-577BA62EA986}" srcOrd="0" destOrd="0" presId="urn:microsoft.com/office/officeart/2018/2/layout/IconVerticalSolidList"/>
    <dgm:cxn modelId="{103391FA-8832-4BF4-B413-44470C6A3279}" srcId="{A478DBCB-A137-4AB3-BCDE-3E2ACA9B4CAE}" destId="{B09E42BC-F2EC-4E1B-BD8C-E798A4CFB063}" srcOrd="3" destOrd="0" parTransId="{9C98CAC5-4C34-4E98-9557-D6466A85DF28}" sibTransId="{6393C0D0-F6D1-40D7-B21F-3286C2EEA088}"/>
    <dgm:cxn modelId="{3E5C0EB9-B4DC-4777-BAA8-DA8D36F19068}" type="presParOf" srcId="{AD462919-37A8-45C4-96C4-5E3FE0149ADA}" destId="{38748450-07E0-4CC5-A7E7-FDF5B6103957}" srcOrd="0" destOrd="0" presId="urn:microsoft.com/office/officeart/2018/2/layout/IconVerticalSolidList"/>
    <dgm:cxn modelId="{CFE0B566-0285-4406-A1A1-F447CA5805AB}" type="presParOf" srcId="{38748450-07E0-4CC5-A7E7-FDF5B6103957}" destId="{45C51B22-0931-4D9E-8BFB-6E905F76F7A8}" srcOrd="0" destOrd="0" presId="urn:microsoft.com/office/officeart/2018/2/layout/IconVerticalSolidList"/>
    <dgm:cxn modelId="{335CB8D3-3DE8-489B-9702-53912D73E68C}" type="presParOf" srcId="{38748450-07E0-4CC5-A7E7-FDF5B6103957}" destId="{AFE432EE-107F-449A-8B93-E68081523839}" srcOrd="1" destOrd="0" presId="urn:microsoft.com/office/officeart/2018/2/layout/IconVerticalSolidList"/>
    <dgm:cxn modelId="{B64A04D9-DC25-4532-951D-119F31B323A1}" type="presParOf" srcId="{38748450-07E0-4CC5-A7E7-FDF5B6103957}" destId="{8F8477B6-ECE5-4309-B7AC-A7C7C5B89E9D}" srcOrd="2" destOrd="0" presId="urn:microsoft.com/office/officeart/2018/2/layout/IconVerticalSolidList"/>
    <dgm:cxn modelId="{FAC4880B-C440-4519-B741-05423381E34F}" type="presParOf" srcId="{38748450-07E0-4CC5-A7E7-FDF5B6103957}" destId="{341687B5-25F5-40FD-949A-577BA62EA986}" srcOrd="3" destOrd="0" presId="urn:microsoft.com/office/officeart/2018/2/layout/IconVerticalSolidList"/>
    <dgm:cxn modelId="{2F7BF82C-570A-47DC-99C0-E579085A7F95}" type="presParOf" srcId="{AD462919-37A8-45C4-96C4-5E3FE0149ADA}" destId="{41864C96-7044-427C-9153-274E340E5911}" srcOrd="1" destOrd="0" presId="urn:microsoft.com/office/officeart/2018/2/layout/IconVerticalSolidList"/>
    <dgm:cxn modelId="{6BB6BC11-818D-4713-91F3-69A5C41DA571}" type="presParOf" srcId="{AD462919-37A8-45C4-96C4-5E3FE0149ADA}" destId="{0AE730DA-140D-44BB-A694-1F2BBF45E776}" srcOrd="2" destOrd="0" presId="urn:microsoft.com/office/officeart/2018/2/layout/IconVerticalSolidList"/>
    <dgm:cxn modelId="{1DF06A80-CFE3-4893-954E-70BAF71BBA72}" type="presParOf" srcId="{0AE730DA-140D-44BB-A694-1F2BBF45E776}" destId="{1A0DC424-4EA6-498A-BBC8-AB3DB8184CBA}" srcOrd="0" destOrd="0" presId="urn:microsoft.com/office/officeart/2018/2/layout/IconVerticalSolidList"/>
    <dgm:cxn modelId="{45D07243-393D-49E8-A5A1-ED75D4478462}" type="presParOf" srcId="{0AE730DA-140D-44BB-A694-1F2BBF45E776}" destId="{D566F198-50A4-462D-941E-BAFD4A662320}" srcOrd="1" destOrd="0" presId="urn:microsoft.com/office/officeart/2018/2/layout/IconVerticalSolidList"/>
    <dgm:cxn modelId="{3E5D77C5-5DDD-41EE-BCFC-167F54AEEE0B}" type="presParOf" srcId="{0AE730DA-140D-44BB-A694-1F2BBF45E776}" destId="{D95865E3-FBAB-4772-839D-A207CCD77411}" srcOrd="2" destOrd="0" presId="urn:microsoft.com/office/officeart/2018/2/layout/IconVerticalSolidList"/>
    <dgm:cxn modelId="{564645C6-F287-406D-A2A7-C369ED1EEAA0}" type="presParOf" srcId="{0AE730DA-140D-44BB-A694-1F2BBF45E776}" destId="{069FEA2A-53EE-4821-86DF-4E092D303735}" srcOrd="3" destOrd="0" presId="urn:microsoft.com/office/officeart/2018/2/layout/IconVerticalSolidList"/>
    <dgm:cxn modelId="{F8B80DC8-BAA0-47EB-99BF-67B326B39EC9}" type="presParOf" srcId="{AD462919-37A8-45C4-96C4-5E3FE0149ADA}" destId="{C570BD34-3380-4416-A72E-C177C850DD3A}" srcOrd="3" destOrd="0" presId="urn:microsoft.com/office/officeart/2018/2/layout/IconVerticalSolidList"/>
    <dgm:cxn modelId="{3E3560A7-5997-413B-B637-68C5EEF85B0A}" type="presParOf" srcId="{AD462919-37A8-45C4-96C4-5E3FE0149ADA}" destId="{0F951D0C-D9D8-48F2-86D3-F0F79070F048}" srcOrd="4" destOrd="0" presId="urn:microsoft.com/office/officeart/2018/2/layout/IconVerticalSolidList"/>
    <dgm:cxn modelId="{B9B152E7-988C-4903-BE98-E16EC88389A4}" type="presParOf" srcId="{0F951D0C-D9D8-48F2-86D3-F0F79070F048}" destId="{36FC6D55-7A82-4118-92AE-97D8B0DCB832}" srcOrd="0" destOrd="0" presId="urn:microsoft.com/office/officeart/2018/2/layout/IconVerticalSolidList"/>
    <dgm:cxn modelId="{54C2D334-084B-451D-B6B7-D34FD7CF0509}" type="presParOf" srcId="{0F951D0C-D9D8-48F2-86D3-F0F79070F048}" destId="{B6227CCA-AC62-419B-A6B6-567C5C59527D}" srcOrd="1" destOrd="0" presId="urn:microsoft.com/office/officeart/2018/2/layout/IconVerticalSolidList"/>
    <dgm:cxn modelId="{B2BE51FA-3DBE-403D-8623-F4DCDB26567D}" type="presParOf" srcId="{0F951D0C-D9D8-48F2-86D3-F0F79070F048}" destId="{58E5EF24-7990-407A-9A62-378D8E9CF70E}" srcOrd="2" destOrd="0" presId="urn:microsoft.com/office/officeart/2018/2/layout/IconVerticalSolidList"/>
    <dgm:cxn modelId="{8DBBB0D9-EB4C-4C4E-B5AC-472C04D3D6D5}" type="presParOf" srcId="{0F951D0C-D9D8-48F2-86D3-F0F79070F048}" destId="{D30000BC-02CF-475A-96C2-3DD8B4E39207}" srcOrd="3" destOrd="0" presId="urn:microsoft.com/office/officeart/2018/2/layout/IconVerticalSolidList"/>
    <dgm:cxn modelId="{AF705794-845C-4386-ACF2-EABA9B27BD39}" type="presParOf" srcId="{AD462919-37A8-45C4-96C4-5E3FE0149ADA}" destId="{41C128D1-C1E3-4A79-94F4-2E4812BF7741}" srcOrd="5" destOrd="0" presId="urn:microsoft.com/office/officeart/2018/2/layout/IconVerticalSolidList"/>
    <dgm:cxn modelId="{ADA0E646-0E5C-4E93-A193-7F9A74762B3A}" type="presParOf" srcId="{AD462919-37A8-45C4-96C4-5E3FE0149ADA}" destId="{DAA9C4F6-E94B-45BA-9A38-2A7A62791151}" srcOrd="6" destOrd="0" presId="urn:microsoft.com/office/officeart/2018/2/layout/IconVerticalSolidList"/>
    <dgm:cxn modelId="{3E574449-4B07-4A82-A36E-2E53B8325A95}" type="presParOf" srcId="{DAA9C4F6-E94B-45BA-9A38-2A7A62791151}" destId="{F036AE9A-CCD7-4497-9C1B-3E66068E992B}" srcOrd="0" destOrd="0" presId="urn:microsoft.com/office/officeart/2018/2/layout/IconVerticalSolidList"/>
    <dgm:cxn modelId="{52600506-1406-4268-B859-0F0833306563}" type="presParOf" srcId="{DAA9C4F6-E94B-45BA-9A38-2A7A62791151}" destId="{4B11D4F0-A8DB-4224-8BC3-896D5F71767E}" srcOrd="1" destOrd="0" presId="urn:microsoft.com/office/officeart/2018/2/layout/IconVerticalSolidList"/>
    <dgm:cxn modelId="{30857A0F-ED1A-44AD-AA64-4538D5B7C265}" type="presParOf" srcId="{DAA9C4F6-E94B-45BA-9A38-2A7A62791151}" destId="{B366F342-0F83-4490-BB14-70580EDDAA1A}" srcOrd="2" destOrd="0" presId="urn:microsoft.com/office/officeart/2018/2/layout/IconVerticalSolidList"/>
    <dgm:cxn modelId="{587AEC22-4F37-49A8-846D-728F2AD4A563}" type="presParOf" srcId="{DAA9C4F6-E94B-45BA-9A38-2A7A62791151}" destId="{1AF3D2F8-6C51-491B-B991-F6CF4F551B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51B22-0931-4D9E-8BFB-6E905F76F7A8}">
      <dsp:nvSpPr>
        <dsp:cNvPr id="0" name=""/>
        <dsp:cNvSpPr/>
      </dsp:nvSpPr>
      <dsp:spPr>
        <a:xfrm>
          <a:off x="0" y="2051"/>
          <a:ext cx="11520487" cy="1039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432EE-107F-449A-8B93-E68081523839}">
      <dsp:nvSpPr>
        <dsp:cNvPr id="0" name=""/>
        <dsp:cNvSpPr/>
      </dsp:nvSpPr>
      <dsp:spPr>
        <a:xfrm>
          <a:off x="314559" y="236021"/>
          <a:ext cx="571927" cy="5719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687B5-25F5-40FD-949A-577BA62EA986}">
      <dsp:nvSpPr>
        <dsp:cNvPr id="0" name=""/>
        <dsp:cNvSpPr/>
      </dsp:nvSpPr>
      <dsp:spPr>
        <a:xfrm>
          <a:off x="1201047" y="2051"/>
          <a:ext cx="10319439" cy="1039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53" tIns="110053" rIns="110053" bIns="11005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Original dataset: ~ 800 MB / Year; we have 10 years; that’s 8GB</a:t>
          </a:r>
        </a:p>
      </dsp:txBody>
      <dsp:txXfrm>
        <a:off x="1201047" y="2051"/>
        <a:ext cx="10319439" cy="1039867"/>
      </dsp:txXfrm>
    </dsp:sp>
    <dsp:sp modelId="{1A0DC424-4EA6-498A-BBC8-AB3DB8184CBA}">
      <dsp:nvSpPr>
        <dsp:cNvPr id="0" name=""/>
        <dsp:cNvSpPr/>
      </dsp:nvSpPr>
      <dsp:spPr>
        <a:xfrm>
          <a:off x="0" y="1301886"/>
          <a:ext cx="11520487" cy="1039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6F198-50A4-462D-941E-BAFD4A662320}">
      <dsp:nvSpPr>
        <dsp:cNvPr id="0" name=""/>
        <dsp:cNvSpPr/>
      </dsp:nvSpPr>
      <dsp:spPr>
        <a:xfrm>
          <a:off x="314559" y="1535856"/>
          <a:ext cx="571927" cy="5719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FEA2A-53EE-4821-86DF-4E092D303735}">
      <dsp:nvSpPr>
        <dsp:cNvPr id="0" name=""/>
        <dsp:cNvSpPr/>
      </dsp:nvSpPr>
      <dsp:spPr>
        <a:xfrm>
          <a:off x="1201047" y="1301886"/>
          <a:ext cx="10319439" cy="1039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53" tIns="110053" rIns="110053" bIns="11005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only want the `ORIGIN`, `DESTINATION`, `AIRLINE`, `Date`, and `DELAY`.</a:t>
          </a:r>
        </a:p>
      </dsp:txBody>
      <dsp:txXfrm>
        <a:off x="1201047" y="1301886"/>
        <a:ext cx="10319439" cy="1039867"/>
      </dsp:txXfrm>
    </dsp:sp>
    <dsp:sp modelId="{36FC6D55-7A82-4118-92AE-97D8B0DCB832}">
      <dsp:nvSpPr>
        <dsp:cNvPr id="0" name=""/>
        <dsp:cNvSpPr/>
      </dsp:nvSpPr>
      <dsp:spPr>
        <a:xfrm>
          <a:off x="0" y="2601720"/>
          <a:ext cx="11520487" cy="1039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27CCA-AC62-419B-A6B6-567C5C59527D}">
      <dsp:nvSpPr>
        <dsp:cNvPr id="0" name=""/>
        <dsp:cNvSpPr/>
      </dsp:nvSpPr>
      <dsp:spPr>
        <a:xfrm>
          <a:off x="314559" y="2835691"/>
          <a:ext cx="571927" cy="5719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000BC-02CF-475A-96C2-3DD8B4E39207}">
      <dsp:nvSpPr>
        <dsp:cNvPr id="0" name=""/>
        <dsp:cNvSpPr/>
      </dsp:nvSpPr>
      <dsp:spPr>
        <a:xfrm>
          <a:off x="1201047" y="2601720"/>
          <a:ext cx="10319439" cy="1039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53" tIns="110053" rIns="110053" bIns="11005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group everything together by `AIRLINE`, `ORIGIN`, and `DESTINATION` and compute the total number of flights and average delay.</a:t>
          </a:r>
        </a:p>
      </dsp:txBody>
      <dsp:txXfrm>
        <a:off x="1201047" y="2601720"/>
        <a:ext cx="10319439" cy="1039867"/>
      </dsp:txXfrm>
    </dsp:sp>
    <dsp:sp modelId="{F036AE9A-CCD7-4497-9C1B-3E66068E992B}">
      <dsp:nvSpPr>
        <dsp:cNvPr id="0" name=""/>
        <dsp:cNvSpPr/>
      </dsp:nvSpPr>
      <dsp:spPr>
        <a:xfrm>
          <a:off x="0" y="3901555"/>
          <a:ext cx="11520487" cy="1039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1D4F0-A8DB-4224-8BC3-896D5F71767E}">
      <dsp:nvSpPr>
        <dsp:cNvPr id="0" name=""/>
        <dsp:cNvSpPr/>
      </dsp:nvSpPr>
      <dsp:spPr>
        <a:xfrm>
          <a:off x="314559" y="4135525"/>
          <a:ext cx="571927" cy="5719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3D2F8-6C51-491B-B991-F6CF4F551B69}">
      <dsp:nvSpPr>
        <dsp:cNvPr id="0" name=""/>
        <dsp:cNvSpPr/>
      </dsp:nvSpPr>
      <dsp:spPr>
        <a:xfrm>
          <a:off x="1201047" y="3901555"/>
          <a:ext cx="10319439" cy="1039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53" tIns="110053" rIns="110053" bIns="11005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Through SQL =&gt; Reduced the dataset to ~10MB / Year</a:t>
          </a:r>
        </a:p>
      </dsp:txBody>
      <dsp:txXfrm>
        <a:off x="1201047" y="3901555"/>
        <a:ext cx="10319439" cy="1039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22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Brenden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81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Alam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84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72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err="1"/>
              <a:t>chris</a:t>
            </a:r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62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Chris </a:t>
            </a:r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16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1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Chris</a:t>
            </a:r>
          </a:p>
          <a:p>
            <a:r>
              <a:rPr kumimoji="1" lang="en-US" altLang="zh-CN"/>
              <a:t>Frontier</a:t>
            </a:r>
            <a:r>
              <a:rPr kumimoji="1" lang="zh-CN" altLang="en-US"/>
              <a:t> </a:t>
            </a:r>
            <a:r>
              <a:rPr kumimoji="1" lang="en-US" altLang="zh-CN"/>
              <a:t>is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worst;</a:t>
            </a:r>
          </a:p>
          <a:p>
            <a:r>
              <a:rPr kumimoji="1" lang="en-US" altLang="zh-CN"/>
              <a:t>Surprise</a:t>
            </a:r>
            <a:r>
              <a:rPr kumimoji="1" lang="zh-CN" altLang="en-US"/>
              <a:t> </a:t>
            </a:r>
            <a:r>
              <a:rPr kumimoji="1" lang="en-US" altLang="zh-CN"/>
              <a:t>to</a:t>
            </a:r>
            <a:r>
              <a:rPr kumimoji="1" lang="zh-CN" altLang="en-US"/>
              <a:t> </a:t>
            </a:r>
            <a:r>
              <a:rPr kumimoji="1" lang="en-US" altLang="zh-CN"/>
              <a:t>see</a:t>
            </a:r>
            <a:r>
              <a:rPr kumimoji="1" lang="zh-CN" altLang="en-US"/>
              <a:t> </a:t>
            </a:r>
            <a:r>
              <a:rPr kumimoji="1" lang="en-US" altLang="zh-CN"/>
              <a:t>that</a:t>
            </a:r>
            <a:r>
              <a:rPr kumimoji="1" lang="zh-CN" altLang="en-US"/>
              <a:t> </a:t>
            </a:r>
            <a:r>
              <a:rPr kumimoji="1" lang="en-US" altLang="zh-CN"/>
              <a:t>South</a:t>
            </a:r>
            <a:r>
              <a:rPr kumimoji="1" lang="zh-CN" altLang="en-US"/>
              <a:t> </a:t>
            </a:r>
            <a:r>
              <a:rPr kumimoji="1" lang="en-US" altLang="zh-CN"/>
              <a:t>West</a:t>
            </a:r>
            <a:r>
              <a:rPr kumimoji="1" lang="zh-CN" altLang="en-US"/>
              <a:t> </a:t>
            </a:r>
            <a:r>
              <a:rPr kumimoji="1" lang="en-US" altLang="zh-CN"/>
              <a:t>has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second</a:t>
            </a:r>
            <a:r>
              <a:rPr kumimoji="1" lang="zh-CN" altLang="en-US"/>
              <a:t> </a:t>
            </a:r>
            <a:r>
              <a:rPr kumimoji="1" lang="en-US" altLang="zh-CN"/>
              <a:t>largest</a:t>
            </a:r>
            <a:r>
              <a:rPr kumimoji="1" lang="zh-CN" altLang="en-US"/>
              <a:t> </a:t>
            </a:r>
            <a:r>
              <a:rPr kumimoji="1" lang="en-US" altLang="zh-CN"/>
              <a:t>delay,</a:t>
            </a:r>
            <a:r>
              <a:rPr kumimoji="1" lang="zh-CN" altLang="en-US"/>
              <a:t> </a:t>
            </a:r>
            <a:r>
              <a:rPr kumimoji="1" lang="en-US" altLang="zh-CN"/>
              <a:t>because</a:t>
            </a:r>
            <a:r>
              <a:rPr kumimoji="1" lang="zh-CN" altLang="en-US"/>
              <a:t> </a:t>
            </a:r>
            <a:r>
              <a:rPr kumimoji="1" lang="en-US" altLang="zh-CN"/>
              <a:t>South</a:t>
            </a:r>
            <a:r>
              <a:rPr kumimoji="1" lang="zh-CN" altLang="en-US"/>
              <a:t> </a:t>
            </a:r>
            <a:r>
              <a:rPr kumimoji="1" lang="en-US" altLang="zh-CN"/>
              <a:t>West</a:t>
            </a:r>
            <a:r>
              <a:rPr kumimoji="1" lang="zh-CN" altLang="en-US"/>
              <a:t> </a:t>
            </a:r>
            <a:r>
              <a:rPr kumimoji="1" lang="en-US" altLang="zh-CN"/>
              <a:t>tries</a:t>
            </a:r>
            <a:r>
              <a:rPr kumimoji="1" lang="zh-CN" altLang="en-US"/>
              <a:t> </a:t>
            </a:r>
            <a:r>
              <a:rPr kumimoji="1" lang="en-US" altLang="zh-CN"/>
              <a:t>to</a:t>
            </a:r>
            <a:r>
              <a:rPr kumimoji="1" lang="zh-CN" altLang="en-US"/>
              <a:t> </a:t>
            </a:r>
            <a:r>
              <a:rPr kumimoji="1" lang="en-US" altLang="zh-CN"/>
              <a:t>maximum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time</a:t>
            </a:r>
            <a:r>
              <a:rPr kumimoji="1" lang="zh-CN" altLang="en-US"/>
              <a:t> </a:t>
            </a:r>
            <a:r>
              <a:rPr kumimoji="1" lang="en-US" altLang="zh-CN"/>
              <a:t>an</a:t>
            </a:r>
            <a:r>
              <a:rPr kumimoji="1" lang="zh-CN" altLang="en-US"/>
              <a:t> </a:t>
            </a:r>
            <a:r>
              <a:rPr kumimoji="1" lang="en-US" altLang="zh-CN"/>
              <a:t>airplane</a:t>
            </a:r>
            <a:r>
              <a:rPr kumimoji="1" lang="zh-CN" altLang="en-US"/>
              <a:t> </a:t>
            </a:r>
            <a:r>
              <a:rPr kumimoji="1" lang="en-US" altLang="zh-CN"/>
              <a:t>is</a:t>
            </a:r>
            <a:r>
              <a:rPr kumimoji="1" lang="zh-CN" altLang="en-US"/>
              <a:t> </a:t>
            </a:r>
            <a:r>
              <a:rPr kumimoji="1" lang="en-US" altLang="zh-CN"/>
              <a:t>flying</a:t>
            </a:r>
            <a:r>
              <a:rPr kumimoji="1" lang="zh-CN" altLang="en-US"/>
              <a:t> </a:t>
            </a:r>
            <a:r>
              <a:rPr kumimoji="1" lang="en-US" altLang="zh-CN"/>
              <a:t>so</a:t>
            </a:r>
            <a:r>
              <a:rPr kumimoji="1" lang="zh-CN" altLang="en-US"/>
              <a:t> </a:t>
            </a:r>
            <a:r>
              <a:rPr kumimoji="1" lang="en-US" altLang="zh-CN"/>
              <a:t>that</a:t>
            </a:r>
            <a:r>
              <a:rPr kumimoji="1" lang="zh-CN" altLang="en-US"/>
              <a:t> </a:t>
            </a:r>
            <a:r>
              <a:rPr kumimoji="1" lang="en-US" altLang="zh-CN"/>
              <a:t>it</a:t>
            </a:r>
            <a:r>
              <a:rPr kumimoji="1" lang="zh-CN" altLang="en-US"/>
              <a:t> </a:t>
            </a:r>
            <a:r>
              <a:rPr kumimoji="1" lang="en-US" altLang="zh-CN"/>
              <a:t>can</a:t>
            </a:r>
            <a:r>
              <a:rPr kumimoji="1" lang="zh-CN" altLang="en-US"/>
              <a:t> </a:t>
            </a:r>
            <a:r>
              <a:rPr kumimoji="1" lang="en-US" altLang="zh-CN"/>
              <a:t>maximize</a:t>
            </a:r>
            <a:r>
              <a:rPr kumimoji="1" lang="zh-CN" altLang="en-US"/>
              <a:t> </a:t>
            </a:r>
            <a:r>
              <a:rPr kumimoji="1" lang="en-US" altLang="zh-CN"/>
              <a:t>revenue</a:t>
            </a:r>
            <a:r>
              <a:rPr kumimoji="1" lang="zh-CN" altLang="en-US"/>
              <a:t> </a:t>
            </a:r>
            <a:r>
              <a:rPr kumimoji="1" lang="en-US" altLang="zh-CN"/>
              <a:t>at</a:t>
            </a:r>
            <a:r>
              <a:rPr kumimoji="1" lang="zh-CN" altLang="en-US"/>
              <a:t> </a:t>
            </a:r>
            <a:r>
              <a:rPr kumimoji="1" lang="en-US" altLang="zh-CN"/>
              <a:t>a</a:t>
            </a:r>
            <a:r>
              <a:rPr kumimoji="1" lang="zh-CN" altLang="en-US"/>
              <a:t> </a:t>
            </a:r>
            <a:r>
              <a:rPr kumimoji="1" lang="en-US" altLang="zh-CN"/>
              <a:t>given</a:t>
            </a:r>
            <a:r>
              <a:rPr kumimoji="1" lang="zh-CN" altLang="en-US"/>
              <a:t> </a:t>
            </a:r>
            <a:r>
              <a:rPr kumimoji="1" lang="en-US" altLang="zh-CN"/>
              <a:t>cost;</a:t>
            </a:r>
            <a:r>
              <a:rPr kumimoji="1" lang="zh-CN" altLang="en-US"/>
              <a:t> </a:t>
            </a:r>
            <a:r>
              <a:rPr kumimoji="1" lang="en-US" altLang="zh-CN"/>
              <a:t>not</a:t>
            </a:r>
            <a:r>
              <a:rPr kumimoji="1" lang="zh-CN" altLang="en-US"/>
              <a:t> </a:t>
            </a:r>
            <a:r>
              <a:rPr kumimoji="1" lang="en-US" altLang="zh-CN"/>
              <a:t>good</a:t>
            </a:r>
            <a:r>
              <a:rPr kumimoji="1" lang="zh-CN" altLang="en-US"/>
              <a:t> </a:t>
            </a:r>
            <a:r>
              <a:rPr kumimoji="1" lang="en-US" altLang="zh-CN"/>
              <a:t>for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business</a:t>
            </a:r>
          </a:p>
          <a:p>
            <a:r>
              <a:rPr kumimoji="1" lang="en-US" altLang="zh-CN"/>
              <a:t>JetBlue</a:t>
            </a:r>
            <a:r>
              <a:rPr kumimoji="1" lang="zh-CN" altLang="en-US"/>
              <a:t> </a:t>
            </a:r>
            <a:r>
              <a:rPr kumimoji="1" lang="en-US" altLang="zh-CN"/>
              <a:t>has</a:t>
            </a:r>
            <a:r>
              <a:rPr kumimoji="1" lang="zh-CN" altLang="en-US"/>
              <a:t> </a:t>
            </a:r>
            <a:r>
              <a:rPr kumimoji="1" lang="en-US" altLang="zh-CN"/>
              <a:t>most</a:t>
            </a:r>
            <a:r>
              <a:rPr kumimoji="1" lang="zh-CN" altLang="en-US"/>
              <a:t> </a:t>
            </a:r>
            <a:r>
              <a:rPr kumimoji="1" lang="en-US" altLang="zh-CN"/>
              <a:t>flights</a:t>
            </a:r>
            <a:r>
              <a:rPr kumimoji="1" lang="zh-CN" altLang="en-US"/>
              <a:t> </a:t>
            </a:r>
            <a:r>
              <a:rPr kumimoji="1" lang="en-US" altLang="zh-CN"/>
              <a:t>going</a:t>
            </a:r>
            <a:r>
              <a:rPr kumimoji="1" lang="zh-CN" altLang="en-US"/>
              <a:t> </a:t>
            </a:r>
            <a:r>
              <a:rPr kumimoji="1" lang="en-US" altLang="zh-CN"/>
              <a:t>to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east</a:t>
            </a:r>
            <a:r>
              <a:rPr kumimoji="1" lang="zh-CN" altLang="en-US"/>
              <a:t> </a:t>
            </a:r>
            <a:r>
              <a:rPr kumimoji="1" lang="en-US" altLang="zh-CN"/>
              <a:t>coast,</a:t>
            </a:r>
            <a:r>
              <a:rPr kumimoji="1" lang="zh-CN" altLang="en-US"/>
              <a:t> </a:t>
            </a:r>
            <a:r>
              <a:rPr kumimoji="1" lang="en-US" altLang="zh-CN"/>
              <a:t>so</a:t>
            </a:r>
            <a:r>
              <a:rPr kumimoji="1" lang="zh-CN" altLang="en-US"/>
              <a:t> </a:t>
            </a:r>
            <a:r>
              <a:rPr kumimoji="1" lang="en-US" altLang="zh-CN"/>
              <a:t>average</a:t>
            </a:r>
            <a:r>
              <a:rPr kumimoji="1" lang="zh-CN" altLang="en-US"/>
              <a:t> </a:t>
            </a:r>
            <a:r>
              <a:rPr kumimoji="1" lang="en-US" altLang="zh-CN"/>
              <a:t>delay</a:t>
            </a:r>
            <a:r>
              <a:rPr kumimoji="1" lang="zh-CN" altLang="en-US"/>
              <a:t> </a:t>
            </a:r>
            <a:r>
              <a:rPr kumimoji="1" lang="en-US" altLang="zh-CN"/>
              <a:t>has</a:t>
            </a:r>
            <a:r>
              <a:rPr kumimoji="1" lang="zh-CN" altLang="en-US"/>
              <a:t> </a:t>
            </a:r>
            <a:r>
              <a:rPr kumimoji="1" lang="en-US" altLang="zh-CN"/>
              <a:t>large</a:t>
            </a:r>
            <a:r>
              <a:rPr kumimoji="1" lang="zh-CN" altLang="en-US"/>
              <a:t> </a:t>
            </a:r>
            <a:r>
              <a:rPr kumimoji="1" lang="en-US" altLang="zh-CN"/>
              <a:t>variations.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 noProof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 noProof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 noProof="0"/>
              <a:t>Click icon to add picture</a:t>
            </a:r>
            <a:endParaRPr lang="en-US" noProof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 noProof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57206C-3DD5-A1AB-7E82-6080872F3AD9}"/>
              </a:ext>
            </a:extLst>
          </p:cNvPr>
          <p:cNvSpPr/>
          <p:nvPr userDrawn="1"/>
        </p:nvSpPr>
        <p:spPr>
          <a:xfrm>
            <a:off x="6096000" y="2542916"/>
            <a:ext cx="5612364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7BA59C-315C-8EC9-8469-75086A988D5B}"/>
              </a:ext>
            </a:extLst>
          </p:cNvPr>
          <p:cNvSpPr/>
          <p:nvPr userDrawn="1"/>
        </p:nvSpPr>
        <p:spPr>
          <a:xfrm>
            <a:off x="6096000" y="1233488"/>
            <a:ext cx="5612363" cy="12715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5612363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5403597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5612363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5403597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4359629-84E8-D91F-6090-C4D970CBFF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00384" y="2623929"/>
            <a:ext cx="5404427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D07DA99-2938-9240-1C77-67A3EF41B8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00384" y="1339602"/>
            <a:ext cx="5404427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01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57206C-3DD5-A1AB-7E82-6080872F3AD9}"/>
              </a:ext>
            </a:extLst>
          </p:cNvPr>
          <p:cNvSpPr/>
          <p:nvPr userDrawn="1"/>
        </p:nvSpPr>
        <p:spPr>
          <a:xfrm>
            <a:off x="7063826" y="2542916"/>
            <a:ext cx="4644537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7BA59C-315C-8EC9-8469-75086A988D5B}"/>
              </a:ext>
            </a:extLst>
          </p:cNvPr>
          <p:cNvSpPr/>
          <p:nvPr userDrawn="1"/>
        </p:nvSpPr>
        <p:spPr>
          <a:xfrm>
            <a:off x="7063826" y="1233488"/>
            <a:ext cx="4644537" cy="12715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4359629-84E8-D91F-6090-C4D970CBFF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55292" y="2623929"/>
            <a:ext cx="4449519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D07DA99-2938-9240-1C77-67A3EF41B8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55292" y="1339602"/>
            <a:ext cx="4449519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11970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57206C-3DD5-A1AB-7E82-6080872F3AD9}"/>
              </a:ext>
            </a:extLst>
          </p:cNvPr>
          <p:cNvSpPr/>
          <p:nvPr userDrawn="1"/>
        </p:nvSpPr>
        <p:spPr>
          <a:xfrm>
            <a:off x="8038138" y="2542916"/>
            <a:ext cx="360119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7BA59C-315C-8EC9-8469-75086A988D5B}"/>
              </a:ext>
            </a:extLst>
          </p:cNvPr>
          <p:cNvSpPr/>
          <p:nvPr userDrawn="1"/>
        </p:nvSpPr>
        <p:spPr>
          <a:xfrm>
            <a:off x="8038138" y="1244074"/>
            <a:ext cx="3601199" cy="12715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5" y="1233488"/>
            <a:ext cx="3601201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3346984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601200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3346984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4204807" y="1249054"/>
            <a:ext cx="3601200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4204807" y="2542916"/>
            <a:ext cx="3601200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73833" y="1330963"/>
            <a:ext cx="3445972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73833" y="2623930"/>
            <a:ext cx="3445971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4359629-84E8-D91F-6090-C4D970CBFF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12035" y="2623929"/>
            <a:ext cx="3406866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D07DA99-2938-9240-1C77-67A3EF41B8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2035" y="1339602"/>
            <a:ext cx="3406866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75901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559474" y="1233488"/>
            <a:ext cx="7332489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B8A0A8-3750-5ADF-8186-6E318CA49E8D}"/>
              </a:ext>
            </a:extLst>
          </p:cNvPr>
          <p:cNvSpPr/>
          <p:nvPr userDrawn="1"/>
        </p:nvSpPr>
        <p:spPr>
          <a:xfrm>
            <a:off x="371475" y="1233488"/>
            <a:ext cx="4012635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3CDCEBC-24DE-D66E-5F23-B4564D98C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3800264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0CDC7-186A-4261-B305-297E636654B4}"/>
              </a:ext>
            </a:extLst>
          </p:cNvPr>
          <p:cNvSpPr/>
          <p:nvPr userDrawn="1"/>
        </p:nvSpPr>
        <p:spPr>
          <a:xfrm>
            <a:off x="371474" y="2542916"/>
            <a:ext cx="4012635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8B4F725-D0CA-DEFC-A2F7-1B47E8927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5" y="2623930"/>
            <a:ext cx="3800265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6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altLang="zh-CN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705" r:id="rId29"/>
    <p:sldLayoutId id="2147483682" r:id="rId30"/>
    <p:sldLayoutId id="2147483703" r:id="rId31"/>
    <p:sldLayoutId id="2147483704" r:id="rId32"/>
    <p:sldLayoutId id="2147483683" r:id="rId33"/>
    <p:sldLayoutId id="2147483684" r:id="rId34"/>
    <p:sldLayoutId id="2147483685" r:id="rId35"/>
    <p:sldLayoutId id="2147483654" r:id="rId36"/>
    <p:sldLayoutId id="2147483686" r:id="rId37"/>
    <p:sldLayoutId id="2147483687" r:id="rId38"/>
    <p:sldLayoutId id="2147483689" r:id="rId39"/>
    <p:sldLayoutId id="2147483688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706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656" r:id="rId55"/>
    <p:sldLayoutId id="2147483657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ocw.tudelft.nl/courses/big-data-strategies-transform-busines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736" y="1481251"/>
            <a:ext cx="4986338" cy="3262311"/>
          </a:xfrm>
        </p:spPr>
        <p:txBody>
          <a:bodyPr/>
          <a:lstStyle/>
          <a:p>
            <a:r>
              <a:rPr lang="en-US" altLang="zh-CN"/>
              <a:t>U.S.</a:t>
            </a:r>
            <a:r>
              <a:rPr lang="zh-CN" altLang="en-US"/>
              <a:t> </a:t>
            </a:r>
            <a:r>
              <a:rPr lang="en-US" altLang="zh-CN"/>
              <a:t>Airport</a:t>
            </a:r>
            <a:r>
              <a:rPr lang="zh-CN" altLang="en-US"/>
              <a:t> </a:t>
            </a:r>
            <a:r>
              <a:rPr lang="en-US" altLang="zh-CN"/>
              <a:t>Network</a:t>
            </a: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4736" y="4895962"/>
            <a:ext cx="4986338" cy="1750483"/>
          </a:xfrm>
        </p:spPr>
        <p:txBody>
          <a:bodyPr>
            <a:normAutofit/>
          </a:bodyPr>
          <a:lstStyle/>
          <a:p>
            <a:r>
              <a:rPr lang="en-US" altLang="zh-CN"/>
              <a:t>By</a:t>
            </a:r>
            <a:r>
              <a:rPr lang="zh-CN" altLang="en-US"/>
              <a:t> </a:t>
            </a:r>
            <a:r>
              <a:rPr lang="en-US" altLang="zh-CN"/>
              <a:t>Alan</a:t>
            </a:r>
            <a:r>
              <a:rPr lang="zh-CN" altLang="en-US"/>
              <a:t> </a:t>
            </a:r>
            <a:r>
              <a:rPr lang="en-US" altLang="zh-CN"/>
              <a:t>Wang, </a:t>
            </a:r>
          </a:p>
          <a:p>
            <a:r>
              <a:rPr lang="zh-CN" altLang="en-US"/>
              <a:t>     </a:t>
            </a:r>
            <a:r>
              <a:rPr lang="en-US" altLang="zh-CN"/>
              <a:t>Brenden</a:t>
            </a:r>
            <a:r>
              <a:rPr lang="zh-CN" altLang="en-US"/>
              <a:t> </a:t>
            </a:r>
            <a:r>
              <a:rPr lang="en-US" altLang="zh-CN"/>
              <a:t>Cheung, </a:t>
            </a:r>
          </a:p>
          <a:p>
            <a:r>
              <a:rPr lang="zh-CN" altLang="en-US"/>
              <a:t>     </a:t>
            </a:r>
            <a:r>
              <a:rPr lang="en-US" altLang="zh-CN" err="1"/>
              <a:t>Kun</a:t>
            </a:r>
            <a:r>
              <a:rPr lang="zh-CN" altLang="en-US"/>
              <a:t> </a:t>
            </a:r>
            <a:r>
              <a:rPr lang="en-US" altLang="zh-CN"/>
              <a:t>Xu</a:t>
            </a:r>
            <a:endParaRPr lang="en-US"/>
          </a:p>
        </p:txBody>
      </p:sp>
      <p:pic>
        <p:nvPicPr>
          <p:cNvPr id="8" name="Picture Placeholder 7" descr="A large white airplane on a runway&#10;&#10;Description automatically generated with low confidence">
            <a:extLst>
              <a:ext uri="{FF2B5EF4-FFF2-40B4-BE49-F238E27FC236}">
                <a16:creationId xmlns:a16="http://schemas.microsoft.com/office/drawing/2014/main" id="{2AE68667-4D5D-D739-3FDB-88B14017AE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32827" r="4239"/>
          <a:stretch/>
        </p:blipFill>
        <p:spPr>
          <a:xfrm>
            <a:off x="-1" y="0"/>
            <a:ext cx="6905625" cy="6858000"/>
          </a:xfrm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6A399487-3CB7-BB85-3845-6BEF857E33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7699" y="4517395"/>
            <a:ext cx="5372096" cy="711200"/>
          </a:xfrm>
        </p:spPr>
        <p:txBody>
          <a:bodyPr/>
          <a:lstStyle/>
          <a:p>
            <a:r>
              <a:rPr lang="en-US" altLang="zh-CN"/>
              <a:t>Number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Nodes</a:t>
            </a:r>
            <a:r>
              <a:rPr lang="zh-CN" altLang="en-US"/>
              <a:t> </a:t>
            </a:r>
            <a:r>
              <a:rPr lang="en-US" altLang="zh-CN"/>
              <a:t>&amp;</a:t>
            </a:r>
            <a:r>
              <a:rPr lang="zh-CN" altLang="en-US"/>
              <a:t> </a:t>
            </a:r>
            <a:r>
              <a:rPr lang="en-US" altLang="zh-CN"/>
              <a:t>Edges</a:t>
            </a:r>
            <a:endParaRPr 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44C8964-E88A-265B-8B99-1B220E7C6C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4749" y="1642105"/>
            <a:ext cx="5372096" cy="711200"/>
          </a:xfrm>
        </p:spPr>
        <p:txBody>
          <a:bodyPr/>
          <a:lstStyle/>
          <a:p>
            <a:r>
              <a:rPr lang="en-US" altLang="zh-CN"/>
              <a:t>Mean</a:t>
            </a:r>
            <a:r>
              <a:rPr lang="zh-CN" altLang="en-US"/>
              <a:t> </a:t>
            </a:r>
            <a:r>
              <a:rPr lang="en-US" altLang="zh-CN"/>
              <a:t>Degree</a:t>
            </a:r>
            <a:r>
              <a:rPr lang="zh-CN" altLang="en-US"/>
              <a:t> </a:t>
            </a:r>
            <a:r>
              <a:rPr lang="en-US" altLang="zh-CN"/>
              <a:t>over</a:t>
            </a:r>
            <a:r>
              <a:rPr lang="zh-CN" altLang="en-US"/>
              <a:t> </a:t>
            </a:r>
            <a:r>
              <a:rPr lang="en-US" altLang="zh-CN"/>
              <a:t>Years</a:t>
            </a:r>
          </a:p>
          <a:p>
            <a:r>
              <a:rPr lang="en-US" altLang="zh-CN"/>
              <a:t>Smaller</a:t>
            </a:r>
            <a:r>
              <a:rPr lang="zh-CN" altLang="en-US"/>
              <a:t> </a:t>
            </a:r>
            <a:r>
              <a:rPr lang="en-US" altLang="zh-CN"/>
              <a:t>airports</a:t>
            </a:r>
            <a:r>
              <a:rPr lang="zh-CN" altLang="en-US"/>
              <a:t> </a:t>
            </a:r>
            <a:r>
              <a:rPr lang="en-US" altLang="zh-CN"/>
              <a:t>are</a:t>
            </a:r>
            <a:r>
              <a:rPr lang="zh-CN" altLang="en-US"/>
              <a:t> </a:t>
            </a:r>
            <a:r>
              <a:rPr lang="en-US" altLang="zh-CN"/>
              <a:t>constructed</a:t>
            </a:r>
            <a:endParaRPr lang="en-US"/>
          </a:p>
        </p:txBody>
      </p:sp>
      <p:pic>
        <p:nvPicPr>
          <p:cNvPr id="26" name="Content Placeholder 25" descr="Chart, line chart&#10;&#10;Description automatically generated">
            <a:extLst>
              <a:ext uri="{FF2B5EF4-FFF2-40B4-BE49-F238E27FC236}">
                <a16:creationId xmlns:a16="http://schemas.microsoft.com/office/drawing/2014/main" id="{7E043F17-3FCC-87D3-5342-8EFC365470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tretch/>
        </p:blipFill>
        <p:spPr>
          <a:xfrm>
            <a:off x="647699" y="671626"/>
            <a:ext cx="5372097" cy="3639595"/>
          </a:xfrm>
          <a:noFill/>
        </p:spPr>
      </p:pic>
      <p:pic>
        <p:nvPicPr>
          <p:cNvPr id="24" name="Content Placeholder 23" descr="Chart, line chart&#10;&#10;Description automatically generated">
            <a:extLst>
              <a:ext uri="{FF2B5EF4-FFF2-40B4-BE49-F238E27FC236}">
                <a16:creationId xmlns:a16="http://schemas.microsoft.com/office/drawing/2014/main" id="{303194FF-A13A-8227-F4CC-F0E52867CC9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tretch/>
        </p:blipFill>
        <p:spPr>
          <a:xfrm>
            <a:off x="6452413" y="2429505"/>
            <a:ext cx="4976767" cy="3856995"/>
          </a:xfr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13DC7FE5-AD5D-F53E-5F95-9ED6A3F3D3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0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09D054-CD7E-907C-183D-1A2071E8DF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974" y="5656520"/>
            <a:ext cx="5372096" cy="711200"/>
          </a:xfrm>
        </p:spPr>
        <p:txBody>
          <a:bodyPr/>
          <a:lstStyle/>
          <a:p>
            <a:r>
              <a:rPr lang="en-US"/>
              <a:t>Airport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CFCCE-018A-3520-5486-377FE1495C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34368" y="501282"/>
            <a:ext cx="5372096" cy="711200"/>
          </a:xfrm>
        </p:spPr>
        <p:txBody>
          <a:bodyPr/>
          <a:lstStyle/>
          <a:p>
            <a:r>
              <a:rPr lang="en-US"/>
              <a:t>Airline</a:t>
            </a:r>
          </a:p>
        </p:txBody>
      </p:sp>
      <p:pic>
        <p:nvPicPr>
          <p:cNvPr id="11" name="Picture Placeholder 10" descr="A large airplane on a runway&#10;&#10;Description automatically generated with medium confidence">
            <a:extLst>
              <a:ext uri="{FF2B5EF4-FFF2-40B4-BE49-F238E27FC236}">
                <a16:creationId xmlns:a16="http://schemas.microsoft.com/office/drawing/2014/main" id="{6D312FE4-3996-889B-1DFC-56D9314C337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2625" r="12625"/>
          <a:stretch>
            <a:fillRect/>
          </a:stretch>
        </p:blipFill>
        <p:spPr>
          <a:xfrm>
            <a:off x="6096000" y="1436728"/>
            <a:ext cx="5372097" cy="38569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D2DB0A-17EA-D5AE-5EF1-A5757306AB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16"/>
          <a:stretch/>
        </p:blipFill>
        <p:spPr>
          <a:xfrm>
            <a:off x="1132818" y="635431"/>
            <a:ext cx="4191706" cy="50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0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03265704-F304-5374-0C65-BD52E5409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548" y="664564"/>
            <a:ext cx="6794903" cy="5528872"/>
          </a:xfrm>
        </p:spPr>
      </p:pic>
    </p:spTree>
    <p:extLst>
      <p:ext uri="{BB962C8B-B14F-4D97-AF65-F5344CB8AC3E}">
        <p14:creationId xmlns:p14="http://schemas.microsoft.com/office/powerpoint/2010/main" val="1874754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30E5-7129-EABE-CAA2-4EF8E09B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kumimoji="1" lang="en-US" altLang="zh-CN"/>
              <a:t>Assortativity</a:t>
            </a:r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AD91D-A3D6-A242-BB46-D5430D85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8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23305F-9714-5E8C-C2D2-AF77170A6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Gini</a:t>
            </a:r>
            <a:r>
              <a:rPr kumimoji="1" lang="zh-CN" altLang="en-US"/>
              <a:t> </a:t>
            </a:r>
            <a:r>
              <a:rPr kumimoji="1" lang="en-US" altLang="zh-CN"/>
              <a:t>Coefficient</a:t>
            </a:r>
            <a:r>
              <a:rPr kumimoji="1" lang="zh-CN" altLang="en-US"/>
              <a:t> </a:t>
            </a:r>
            <a:r>
              <a:rPr kumimoji="1" lang="en-US" altLang="zh-CN"/>
              <a:t>(G)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7DE26C4-6042-FF9A-BEE9-E27DA9B313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83636" y="2623930"/>
                <a:ext cx="3862894" cy="344888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𝑀𝑁</m:t>
                        </m:r>
                      </m:den>
                    </m:f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kumimoji="1" lang="en-US" altLang="zh-CN" sz="20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800"/>
                  <a:t> = weighted degree of node 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1" lang="en-US" altLang="zh-CN" sz="1800" i="1"/>
              </a:p>
              <a:p>
                <a:pPr lvl="1"/>
                <a:r>
                  <a:rPr kumimoji="1" lang="en-US" altLang="zh-CN" sz="1800"/>
                  <a:t>M = total weights</a:t>
                </a:r>
              </a:p>
              <a:p>
                <a:pPr lvl="1"/>
                <a:r>
                  <a:rPr kumimoji="1" lang="en-US" altLang="zh-CN" sz="1800"/>
                  <a:t>N = total number of nodes</a:t>
                </a:r>
              </a:p>
              <a:p>
                <a:r>
                  <a:rPr kumimoji="1" lang="en-US" altLang="zh-CN"/>
                  <a:t>Commonly used to quantify the level of inequality in economics</a:t>
                </a:r>
              </a:p>
              <a:p>
                <a:r>
                  <a:rPr kumimoji="1" lang="en-US" altLang="zh-CN"/>
                  <a:t>Assortativity: the tendency for nodes to connect to other nodes with similar properties within a network</a:t>
                </a:r>
                <a:endParaRPr kumimoji="1" lang="zh-CN" altLang="en-US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7DE26C4-6042-FF9A-BEE9-E27DA9B31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3636" y="2623930"/>
                <a:ext cx="3862894" cy="3448880"/>
              </a:xfrm>
              <a:blipFill>
                <a:blip r:embed="rId2"/>
                <a:stretch>
                  <a:fillRect l="-946" r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har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77B070FA-D674-2575-4207-22F50E871686}"/>
              </a:ext>
            </a:extLst>
          </p:cNvPr>
          <p:cNvPicPr>
            <a:picLocks noGrp="1" noChangeAspect="1"/>
          </p:cNvPicPr>
          <p:nvPr>
            <p:ph type="chart" sz="quarter" idx="13"/>
          </p:nvPr>
        </p:nvPicPr>
        <p:blipFill>
          <a:blip r:embed="rId3"/>
          <a:stretch>
            <a:fillRect/>
          </a:stretch>
        </p:blipFill>
        <p:spPr>
          <a:xfrm>
            <a:off x="4688894" y="1503123"/>
            <a:ext cx="6546951" cy="4848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4859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A28294B-6716-3095-F7B6-74BCC42E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Small-World Effect</a:t>
            </a:r>
            <a:endParaRPr lang="zh-CN" alt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629C00-F8C1-5A41-7752-F1A822B43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Clustering</a:t>
            </a:r>
            <a:r>
              <a:rPr kumimoji="1" lang="zh-CN" altLang="en-US"/>
              <a:t> </a:t>
            </a:r>
            <a:r>
              <a:rPr kumimoji="1" lang="en-US" altLang="zh-CN"/>
              <a:t>Coefficient</a:t>
            </a:r>
            <a:r>
              <a:rPr kumimoji="1" lang="zh-CN" altLang="en-US"/>
              <a:t> </a:t>
            </a:r>
            <a:r>
              <a:rPr kumimoji="1" lang="en-US" altLang="zh-CN"/>
              <a:t>(C)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7E490AC-C5CB-5475-C973-30498B5D78E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82081" y="2567197"/>
                <a:ext cx="3989504" cy="4117833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zh-CN" sz="2000"/>
                  <a:t>measures the possibility that two neighbors of a node are connected and is thus is computed to determine the small-world property of a given network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kumimoji="1" lang="en-US" altLang="zh-CN" sz="35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/>
                  <a:t> = the number of edges that connect the neighbors of node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1" lang="en-US" altLang="zh-CN" sz="2000" b="0"/>
              </a:p>
              <a:p>
                <a:r>
                  <a:rPr kumimoji="1" lang="en-US" altLang="zh-CN" sz="2000"/>
                  <a:t>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/>
                  <a:t> </a:t>
                </a:r>
                <a:r>
                  <a:rPr kumimoji="1" lang="en-US" altLang="zh-CN" sz="2000">
                    <a:sym typeface="Wingdings" pitchFamily="2" charset="2"/>
                  </a:rPr>
                  <a:t> </a:t>
                </a:r>
                <a:r>
                  <a:rPr kumimoji="1" lang="en-US" altLang="zh-CN" sz="2000"/>
                  <a:t>small-world property exists </a:t>
                </a:r>
                <a:r>
                  <a:rPr kumimoji="1" lang="en-US" altLang="zh-CN" sz="2000">
                    <a:sym typeface="Wingdings" pitchFamily="2" charset="2"/>
                  </a:rPr>
                  <a:t></a:t>
                </a:r>
                <a:r>
                  <a:rPr kumimoji="1" lang="en-US" altLang="zh-CN" sz="2000"/>
                  <a:t> nodes in the network can be reached by a small number of connections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7E490AC-C5CB-5475-C973-30498B5D78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82081" y="2567197"/>
                <a:ext cx="3989504" cy="4117833"/>
              </a:xfrm>
              <a:blipFill>
                <a:blip r:embed="rId2"/>
                <a:stretch>
                  <a:fillRect l="-1376" t="-2071" r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har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C1828C0B-BF1B-A164-74CF-58B2950586C2}"/>
              </a:ext>
            </a:extLst>
          </p:cNvPr>
          <p:cNvPicPr>
            <a:picLocks noGrp="1" noChangeAspect="1"/>
          </p:cNvPicPr>
          <p:nvPr>
            <p:ph type="chart" sz="quarter" idx="13"/>
          </p:nvPr>
        </p:nvPicPr>
        <p:blipFill>
          <a:blip r:embed="rId3"/>
          <a:stretch>
            <a:fillRect/>
          </a:stretch>
        </p:blipFill>
        <p:spPr>
          <a:xfrm>
            <a:off x="4539122" y="1490597"/>
            <a:ext cx="6979778" cy="466308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F3432A-8F52-A679-3AA0-90130E23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0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E768-CB0A-0175-6392-E0CF95A9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Scale-Free</a:t>
            </a:r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78833-95A3-1DC0-C5D5-70ADE3A7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DAF2D-094A-9C97-6080-1DBF9D333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Power Law with Exponential </a:t>
            </a:r>
            <a:r>
              <a:rPr lang="en-US" sz="2800"/>
              <a:t>C</a:t>
            </a:r>
            <a:r>
              <a:rPr lang="en-US" sz="2800" b="1"/>
              <a:t>utoff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841EDB0-C8C6-FF60-BD9A-71BC55343C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8FA09E-F553-1D8D-1444-F479FB7B5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04" y="3277625"/>
            <a:ext cx="3988526" cy="73472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13788F-88FF-475E-E108-8AFEBFD30D11}"/>
              </a:ext>
            </a:extLst>
          </p:cNvPr>
          <p:cNvPicPr>
            <a:picLocks noGrp="1" noChangeAspect="1" noChangeArrowheads="1"/>
          </p:cNvPicPr>
          <p:nvPr>
            <p:ph type="chart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729" y="1330963"/>
            <a:ext cx="6233375" cy="470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404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268C-4EDE-CADC-B35E-44DCCEA9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Target Attack Tolerance</a:t>
            </a:r>
            <a:endParaRPr kumimoji="1" lang="zh-CN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21453-678B-35D5-0AC8-A5ABD45D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0766C-9E52-3106-9E83-01B47CEE7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Network Resilience (R)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6F73BE6-4538-33C0-43CA-4C233F418BD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28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800" b="0" i="0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kumimoji="1" lang="en-US" altLang="zh-CN" sz="28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zh-CN" sz="280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/>
                  <a:t> = minimum number of nodes needed to be removed from the network such that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en-US" altLang="zh-CN" sz="2400" i="1"/>
                  <a:t> </a:t>
                </a:r>
                <a:r>
                  <a:rPr kumimoji="1" lang="en-US" altLang="zh-CN" sz="2400"/>
                  <a:t>is unreachable from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sz="2400" i="1"/>
                  <a:t>.</a:t>
                </a:r>
              </a:p>
              <a:p>
                <a:pPr lvl="1"/>
                <a:r>
                  <a:rPr kumimoji="1" lang="en-US" altLang="zh-CN" sz="2400"/>
                  <a:t>N = total number of nodes</a:t>
                </a:r>
              </a:p>
              <a:p>
                <a:r>
                  <a:rPr kumimoji="1" lang="en-US" altLang="zh-CN" sz="2000"/>
                  <a:t>Use Resilience to quantify the robustness of the network</a:t>
                </a:r>
                <a:endParaRPr kumimoji="1" lang="zh-CN" altLang="en-US" sz="2000"/>
              </a:p>
              <a:p>
                <a:endParaRPr kumimoji="1" lang="zh-CN" alt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6F73BE6-4538-33C0-43CA-4C233F418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015" r="-2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0C50842-0603-6E15-F21E-8F9B37C7411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𝐺𝐶𝐶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kumimoji="1" lang="en-US" altLang="zh-CN" sz="1800"/>
              </a:p>
              <a:p>
                <a:r>
                  <a:rPr kumimoji="1" lang="en-US" altLang="zh-CN" sz="2400"/>
                  <a:t>Removing highly centralized nodes will split the network up </a:t>
                </a:r>
                <a:r>
                  <a:rPr kumimoji="1" lang="en-US" altLang="zh-CN" sz="2400">
                    <a:sym typeface="Wingdings" pitchFamily="2" charset="2"/>
                  </a:rPr>
                  <a:t></a:t>
                </a:r>
                <a:r>
                  <a:rPr kumimoji="1" lang="en-US" altLang="zh-CN" sz="2400"/>
                  <a:t> smaller S</a:t>
                </a:r>
                <a:endParaRPr kumimoji="1" lang="zh-CN" altLang="en-US" sz="2400"/>
              </a:p>
              <a:p>
                <a:endParaRPr kumimoji="1" lang="en-US" altLang="zh-CN" sz="1800"/>
              </a:p>
              <a:p>
                <a:endParaRPr kumimoji="1" lang="zh-CN" altLang="en-US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0C50842-0603-6E15-F21E-8F9B37C74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85324E-ABCD-8037-A027-D708D80DAF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/>
              <a:t>Proportion of Nodes in GCC (S)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93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2EF6430-5C98-1B1C-BF11-35A8EC21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5E0B9DDF-8D0D-31B9-EDBF-A4B849D7C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81" y="1788896"/>
            <a:ext cx="5230368" cy="399592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1BA9D9-8AC7-6BDE-84C4-ACA7AF69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17</a:t>
            </a:fld>
            <a:endParaRPr lang="en-US"/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6940E1C7-2B71-0D08-06F0-C48EE8945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471" y="1816328"/>
            <a:ext cx="5184648" cy="3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61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CA89-8DCA-7CB9-79A5-BF613732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Conclusions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0A6C-EFC9-828F-6A1A-3F4694580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/>
              <a:t>Trend of Small Airports:</a:t>
            </a:r>
          </a:p>
          <a:p>
            <a:pPr lvl="1"/>
            <a:r>
              <a:rPr kumimoji="1" lang="en-US" altLang="zh-CN" sz="3200"/>
              <a:t>2009 – 2014: Following the end of recession, an expansion of smaller regional airports</a:t>
            </a:r>
          </a:p>
          <a:p>
            <a:pPr lvl="1"/>
            <a:r>
              <a:rPr kumimoji="1" lang="en-US" altLang="zh-CN" sz="3200"/>
              <a:t>2014 – 2017: Smaller airports were shutdown due to the saturation of market</a:t>
            </a:r>
          </a:p>
          <a:p>
            <a:pPr lvl="1"/>
            <a:r>
              <a:rPr kumimoji="1" lang="en-US" altLang="zh-CN" sz="3200"/>
              <a:t>2017 - : A reinforcement of the Hub-and-Spoke system; network more interconnected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BDAAA-FE69-BFAB-FD8A-199ED456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7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9E7F-4CB3-01B9-17DA-529A81CF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Limitations / Improvements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9B863-096E-35AE-214C-C9B3138CA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/>
              <a:t>Shortest air distance between airports were not provided;</a:t>
            </a:r>
            <a:r>
              <a:rPr kumimoji="1" lang="zh-CN" altLang="en-US" sz="3200"/>
              <a:t> </a:t>
            </a:r>
            <a:r>
              <a:rPr kumimoji="1" lang="en-US" altLang="zh-CN" sz="3200"/>
              <a:t>could</a:t>
            </a:r>
            <a:r>
              <a:rPr kumimoji="1" lang="zh-CN" altLang="en-US" sz="3200"/>
              <a:t> </a:t>
            </a:r>
            <a:r>
              <a:rPr kumimoji="1" lang="en-US" altLang="zh-CN" sz="3200"/>
              <a:t>talk about efficiency otherwise</a:t>
            </a:r>
          </a:p>
          <a:p>
            <a:r>
              <a:rPr kumimoji="1" lang="en-US" altLang="zh-CN" sz="3200"/>
              <a:t>Could do an in-depth research into different airlines to see the expansion of major carriers</a:t>
            </a:r>
          </a:p>
          <a:p>
            <a:r>
              <a:rPr kumimoji="1" lang="en-US" altLang="zh-CN" sz="3200"/>
              <a:t>Observe seasonal/monthly/holiday/major events changes</a:t>
            </a:r>
          </a:p>
          <a:p>
            <a:r>
              <a:rPr kumimoji="1" lang="en-US" altLang="zh-CN" sz="3200"/>
              <a:t>When studying targeted attacks, cluster airports into large and small first, as terrorists are more likely attack on major hubs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74D09-6DD4-8E4A-F5B2-910B83B9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E0CD-D1CE-1381-6615-4B047A74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Introduction</a:t>
            </a:r>
            <a:endParaRPr kumimoji="1" lang="zh-CN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15F682-5B94-3BCC-12F0-7E665FD4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8C23B-54AF-DEF0-BB75-0C6242215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Literature</a:t>
            </a:r>
            <a:r>
              <a:rPr kumimoji="1" lang="zh-CN" altLang="en-US"/>
              <a:t> </a:t>
            </a:r>
            <a:r>
              <a:rPr kumimoji="1" lang="en-US" altLang="zh-CN"/>
              <a:t>Review</a:t>
            </a:r>
            <a:endParaRPr kumimoji="1" lang="zh-CN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5BC3C6-AA18-CAF0-1E9D-2C3EA4BE34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“A study of the U.S. domestic air transportation network: temporal evolution of network topology and robustness from 2001 to 2016”,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b="1" dirty="0" err="1">
                <a:solidFill>
                  <a:srgbClr val="00B0F0"/>
                </a:solidFill>
              </a:rPr>
              <a:t>Siozos-Rousoulis</a:t>
            </a:r>
            <a:r>
              <a:rPr kumimoji="1" lang="en-US" altLang="zh-CN" dirty="0"/>
              <a:t>, L., Robert, D. &amp; Verbeke, W.</a:t>
            </a:r>
            <a:r>
              <a:rPr kumimoji="1" lang="zh-CN" alt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27F2B6-63C0-B512-5392-57668E316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/>
              <a:t>Main</a:t>
            </a:r>
            <a:r>
              <a:rPr kumimoji="1" lang="zh-CN" altLang="en-US"/>
              <a:t> </a:t>
            </a:r>
            <a:r>
              <a:rPr kumimoji="1" lang="en-US" altLang="zh-CN"/>
              <a:t>Goal</a:t>
            </a:r>
            <a:endParaRPr kumimoji="1" lang="zh-CN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FC3053-468F-8A75-2371-9B2F166F60C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-US" altLang="zh-CN" sz="2000" dirty="0"/>
              <a:t>Measure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airport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development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terms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of: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Flight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Route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Map</a:t>
            </a:r>
          </a:p>
          <a:p>
            <a:pPr lvl="1"/>
            <a:r>
              <a:rPr kumimoji="1" lang="en-US" altLang="zh-CN" sz="1800" dirty="0"/>
              <a:t>Relative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importance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among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airports</a:t>
            </a:r>
          </a:p>
          <a:p>
            <a:pPr lvl="1"/>
            <a:r>
              <a:rPr kumimoji="1" lang="en-US" altLang="zh-CN" sz="1800" dirty="0"/>
              <a:t>Resilience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air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transportation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network</a:t>
            </a:r>
            <a:endParaRPr kumimoji="1" lang="en-US" altLang="zh-CN" dirty="0"/>
          </a:p>
          <a:p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span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10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years</a:t>
            </a:r>
          </a:p>
          <a:p>
            <a:endParaRPr kumimoji="1" lang="zh-CN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D9C40C-60E0-71E5-2E99-A97BD323E8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/>
              <a:t>Flight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Route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Map </a:t>
            </a:r>
          </a:p>
          <a:p>
            <a:r>
              <a:rPr kumimoji="1" lang="en-US" altLang="zh-CN" sz="2000" dirty="0"/>
              <a:t>Centrality</a:t>
            </a:r>
          </a:p>
          <a:p>
            <a:r>
              <a:rPr kumimoji="1" lang="en-US" altLang="zh-CN" sz="2000" dirty="0" err="1"/>
              <a:t>Assortativity</a:t>
            </a:r>
            <a:endParaRPr kumimoji="1" lang="en-US" altLang="zh-CN" sz="2000" dirty="0"/>
          </a:p>
          <a:p>
            <a:r>
              <a:rPr kumimoji="1" lang="en-US" altLang="zh-CN" sz="2000" dirty="0"/>
              <a:t>Small-World Effect</a:t>
            </a:r>
          </a:p>
          <a:p>
            <a:r>
              <a:rPr kumimoji="1" lang="en-US" altLang="zh-CN" sz="2000" dirty="0"/>
              <a:t>Scale Free Property</a:t>
            </a:r>
          </a:p>
          <a:p>
            <a:r>
              <a:rPr kumimoji="1" lang="en-US" altLang="zh-CN" sz="2000" dirty="0"/>
              <a:t>Targeted Attack Tolerance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A7ED86-81A8-1E36-95C9-CDEAB7147F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kumimoji="1" lang="en-US" altLang="zh-CN" sz="2400" b="1">
                <a:solidFill>
                  <a:schemeClr val="bg1"/>
                </a:solidFill>
                <a:latin typeface="+mj-lt"/>
              </a:rPr>
              <a:t>Table</a:t>
            </a:r>
            <a:r>
              <a:rPr kumimoji="1" lang="zh-CN" altLang="en-US" sz="2400" b="1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2400" b="1">
                <a:solidFill>
                  <a:schemeClr val="bg1"/>
                </a:solidFill>
                <a:latin typeface="+mj-lt"/>
              </a:rPr>
              <a:t>of</a:t>
            </a:r>
            <a:r>
              <a:rPr kumimoji="1" lang="zh-CN" altLang="en-US" sz="2400" b="1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2400" b="1">
                <a:solidFill>
                  <a:schemeClr val="bg1"/>
                </a:solidFill>
                <a:latin typeface="+mj-lt"/>
              </a:rPr>
              <a:t>Contents</a:t>
            </a:r>
            <a:endParaRPr kumimoji="1" lang="zh-CN" altLang="en-US" sz="24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1415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891F-ECAC-F1EA-794A-79454E73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Roles</a:t>
            </a:r>
            <a:endParaRPr kumimoji="1" lang="zh-CN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571F7E-1AAB-FF93-8606-39720D29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20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2A67C-B28E-A5E9-BAC0-6E67C4E880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Alan</a:t>
            </a:r>
            <a:r>
              <a:rPr kumimoji="1" lang="zh-CN" altLang="en-US"/>
              <a:t> </a:t>
            </a:r>
            <a:r>
              <a:rPr kumimoji="1" lang="en-US" altLang="zh-CN"/>
              <a:t>Wang</a:t>
            </a:r>
            <a:endParaRPr kumimoji="1" lang="zh-CN" alt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A9E5C7E-EDC5-B0AE-7CF0-E346EF2239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800"/>
              <a:t>literature review</a:t>
            </a:r>
          </a:p>
          <a:p>
            <a:r>
              <a:rPr lang="en-US" altLang="zh-CN" sz="2800"/>
              <a:t>data cleaning</a:t>
            </a:r>
          </a:p>
          <a:p>
            <a:r>
              <a:rPr lang="en-US" altLang="zh-CN" sz="2800"/>
              <a:t>coding simulations</a:t>
            </a:r>
          </a:p>
          <a:p>
            <a:endParaRPr lang="zh-CN" altLang="en-US" sz="28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5E466C-4E4C-696F-9DE6-6D1535A36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/>
              <a:t>Brenden</a:t>
            </a:r>
            <a:r>
              <a:rPr kumimoji="1" lang="zh-CN" altLang="en-US"/>
              <a:t> </a:t>
            </a:r>
            <a:r>
              <a:rPr kumimoji="1" lang="en-US" altLang="zh-CN"/>
              <a:t>Cheung</a:t>
            </a:r>
            <a:endParaRPr kumimoji="1" lang="zh-CN" alt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BE3DB6-9A48-BBBA-0DC8-22FD9D9533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CN" sz="2800"/>
              <a:t>literature review</a:t>
            </a:r>
          </a:p>
          <a:p>
            <a:r>
              <a:rPr lang="en-US" altLang="zh-CN" sz="2800"/>
              <a:t>data cleaning</a:t>
            </a:r>
          </a:p>
          <a:p>
            <a:r>
              <a:rPr lang="en-US" altLang="zh-CN" sz="2800"/>
              <a:t>coding simulations</a:t>
            </a:r>
          </a:p>
          <a:p>
            <a:endParaRPr lang="zh-CN" altLang="en-US" sz="280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C81E759-3896-2676-23BA-6254F5C92B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800"/>
              <a:t>literature review</a:t>
            </a:r>
          </a:p>
          <a:p>
            <a:r>
              <a:rPr lang="en-US" altLang="zh-CN" sz="2800"/>
              <a:t>make slides</a:t>
            </a:r>
          </a:p>
          <a:p>
            <a:r>
              <a:rPr lang="en-US" altLang="zh-CN" sz="2800"/>
              <a:t>write</a:t>
            </a:r>
            <a:r>
              <a:rPr lang="zh-CN" altLang="en-US" sz="2800"/>
              <a:t> </a:t>
            </a:r>
            <a:r>
              <a:rPr lang="en-US" altLang="zh-CN" sz="2800"/>
              <a:t>paper</a:t>
            </a:r>
          </a:p>
          <a:p>
            <a:endParaRPr lang="zh-CN" altLang="en-US" sz="280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363AC74-CF5B-6E2F-6980-E2A47205DE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/>
              <a:t>  </a:t>
            </a:r>
            <a:r>
              <a:rPr kumimoji="1" lang="en-US" altLang="zh-CN" err="1"/>
              <a:t>Kun</a:t>
            </a:r>
            <a:r>
              <a:rPr kumimoji="1" lang="zh-CN" altLang="en-US"/>
              <a:t> </a:t>
            </a:r>
            <a:r>
              <a:rPr kumimoji="1" lang="en-US" altLang="zh-CN"/>
              <a:t>Xu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55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Content Placeholder 43" descr="Chart, line chart&#10;&#10;Description automatically generated">
            <a:extLst>
              <a:ext uri="{FF2B5EF4-FFF2-40B4-BE49-F238E27FC236}">
                <a16:creationId xmlns:a16="http://schemas.microsoft.com/office/drawing/2014/main" id="{C46B9E41-5D90-1951-2A05-399542DB4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9869" y="582018"/>
            <a:ext cx="7783698" cy="6246416"/>
          </a:xfrm>
          <a:noFill/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736EFD39-F013-D111-C71A-21D0F6F0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</p:spPr>
        <p:txBody>
          <a:bodyPr anchor="ctr">
            <a:normAutofit/>
          </a:bodyPr>
          <a:lstStyle/>
          <a:p>
            <a:r>
              <a:rPr lang="en-US"/>
              <a:t>Delay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64BE25-4FBB-D644-B32D-982FA319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81250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69282A-CE95-546E-D6DA-8264E854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02CF2D-CD43-61EC-5D38-69C004A69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>
              <a:effectLst/>
            </a:endParaRPr>
          </a:p>
          <a:p>
            <a:r>
              <a:rPr lang="en-US" i="1">
                <a:effectLst/>
              </a:rPr>
              <a:t>Measuring resilience</a:t>
            </a:r>
            <a:r>
              <a:rPr lang="en-US">
                <a:effectLst/>
              </a:rPr>
              <a:t>. </a:t>
            </a:r>
            <a:r>
              <a:rPr lang="en-US" err="1">
                <a:effectLst/>
              </a:rPr>
              <a:t>Packt</a:t>
            </a:r>
            <a:r>
              <a:rPr lang="en-US">
                <a:effectLst/>
              </a:rPr>
              <a:t>. (n.d.). https://subscription.packtpub.com/book/cloud-and-networking/9781789955316/6/ch06lvl1sec41/measuring-resilience. Accessed December 8, 2022.</a:t>
            </a:r>
            <a:endParaRPr lang="en-US"/>
          </a:p>
          <a:p>
            <a:r>
              <a:rPr lang="en-US" err="1"/>
              <a:t>Siozos-Rousoulis</a:t>
            </a:r>
            <a:r>
              <a:rPr lang="en-US"/>
              <a:t>, L., Robert, D. &amp; Verbeke, W. A study of the U.S. domestic air transportation network: temporal evolution of network topology and robustness from 2001 to 2016. </a:t>
            </a:r>
            <a:r>
              <a:rPr lang="en-US" i="1"/>
              <a:t>J </a:t>
            </a:r>
            <a:r>
              <a:rPr lang="en-US" i="1" err="1"/>
              <a:t>Transp</a:t>
            </a:r>
            <a:r>
              <a:rPr lang="en-US" i="1"/>
              <a:t> </a:t>
            </a:r>
            <a:r>
              <a:rPr lang="en-US" i="1" err="1"/>
              <a:t>Secur</a:t>
            </a:r>
            <a:r>
              <a:rPr lang="en-US"/>
              <a:t> </a:t>
            </a:r>
            <a:r>
              <a:rPr lang="en-US" b="1"/>
              <a:t>14</a:t>
            </a:r>
            <a:r>
              <a:rPr lang="en-US"/>
              <a:t>, 55–78 (2021). https://doi.org/10.1007/s12198-020-00227-x. Accessed October 27, 2022.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2AFF5-3CCF-35FF-A806-6689510D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3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768947"/>
            <a:ext cx="5272764" cy="1551573"/>
          </a:xfrm>
        </p:spPr>
        <p:txBody>
          <a:bodyPr/>
          <a:lstStyle/>
          <a:p>
            <a:r>
              <a:rPr lang="en-US"/>
              <a:t>Datas</a:t>
            </a:r>
            <a:r>
              <a:rPr lang="en-US" altLang="zh-CN"/>
              <a:t>et, Cleaning, EDA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2546738"/>
            <a:ext cx="5272764" cy="2557463"/>
          </a:xfrm>
        </p:spPr>
        <p:txBody>
          <a:bodyPr>
            <a:normAutofit/>
          </a:bodyPr>
          <a:lstStyle/>
          <a:p>
            <a:r>
              <a:rPr lang="en-US" altLang="zh-CN" sz="3200"/>
              <a:t>Data</a:t>
            </a:r>
            <a:r>
              <a:rPr lang="zh-CN" altLang="en-US" sz="3200"/>
              <a:t> </a:t>
            </a:r>
            <a:r>
              <a:rPr lang="en-US" altLang="zh-CN" sz="3200"/>
              <a:t>Set:</a:t>
            </a:r>
            <a:r>
              <a:rPr lang="zh-CN" altLang="en-US" sz="3200"/>
              <a:t> </a:t>
            </a:r>
            <a:r>
              <a:rPr lang="en-US" altLang="zh-CN" sz="3200"/>
              <a:t>all domestic flights from 2009 to 2018</a:t>
            </a:r>
          </a:p>
          <a:p>
            <a:r>
              <a:rPr lang="en-US" sz="3200"/>
              <a:t>Source: “Airline Delay and Cancellation Data, 2009 - 2018”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/>
          </a:p>
        </p:txBody>
      </p:sp>
      <p:pic>
        <p:nvPicPr>
          <p:cNvPr id="18" name="Picture 17" descr="A picture containing diagram&#10;&#10;Description automatically generated">
            <a:extLst>
              <a:ext uri="{FF2B5EF4-FFF2-40B4-BE49-F238E27FC236}">
                <a16:creationId xmlns:a16="http://schemas.microsoft.com/office/drawing/2014/main" id="{81BA5ECA-D084-A53C-1C3F-E7FFD3A8D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287" r="8691"/>
          <a:stretch/>
        </p:blipFill>
        <p:spPr>
          <a:xfrm>
            <a:off x="166727" y="1327280"/>
            <a:ext cx="6129298" cy="42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8FAD30-ADD3-C243-51AE-BDEB13FD1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</p:spPr>
        <p:txBody>
          <a:bodyPr anchor="ctr">
            <a:normAutofit/>
          </a:bodyPr>
          <a:lstStyle/>
          <a:p>
            <a:r>
              <a:rPr lang="en-US"/>
              <a:t>Data Cleaning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FDCAA-084C-FB83-C671-2782DCA6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80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055501B-6BD1-90F8-25ED-E3A54A5B7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324886"/>
              </p:ext>
            </p:extLst>
          </p:nvPr>
        </p:nvGraphicFramePr>
        <p:xfrm>
          <a:off x="371474" y="1233488"/>
          <a:ext cx="11520487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723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A picture containing chart&#10;&#10;Description automatically generated">
            <a:extLst>
              <a:ext uri="{FF2B5EF4-FFF2-40B4-BE49-F238E27FC236}">
                <a16:creationId xmlns:a16="http://schemas.microsoft.com/office/drawing/2014/main" id="{FBA0FE6C-3A08-9359-4D4E-8730EEAF4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856034" y="322851"/>
            <a:ext cx="10244035" cy="6120811"/>
          </a:xfr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427BDE55-763B-B565-2AA9-3204A211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289BAD4E-9E1B-871C-49ED-D7EAFB6E6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857250" y="323579"/>
            <a:ext cx="10242819" cy="6120084"/>
          </a:xfr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9C5DFBD-CBFD-F5D5-1471-820A2AE3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9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Map&#10;&#10;Description automatically generated with medium confidence">
            <a:extLst>
              <a:ext uri="{FF2B5EF4-FFF2-40B4-BE49-F238E27FC236}">
                <a16:creationId xmlns:a16="http://schemas.microsoft.com/office/drawing/2014/main" id="{1D5E46AA-403F-E3B9-9649-272018843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869236" y="330739"/>
            <a:ext cx="10230833" cy="6112923"/>
          </a:xfr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4C12698A-4539-2783-D79F-2524CF31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0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Map">
            <a:extLst>
              <a:ext uri="{FF2B5EF4-FFF2-40B4-BE49-F238E27FC236}">
                <a16:creationId xmlns:a16="http://schemas.microsoft.com/office/drawing/2014/main" id="{716BA463-2D80-F5F2-E054-1ACB14CF9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856034" y="322851"/>
            <a:ext cx="10244035" cy="6120811"/>
          </a:xfr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A5ADB0CA-DCB5-C6D7-F649-F11F7D83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6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1111-C5C9-7F6E-5D8B-5441C396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Centrality</a:t>
            </a:r>
            <a:endParaRPr kumimoji="1" lang="zh-CN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48FF7B-5A29-23EE-3A67-5D2E5674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E5C24-A216-D81B-6EB7-55AF8FBD0A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Node</a:t>
            </a:r>
            <a:r>
              <a:rPr kumimoji="1" lang="zh-CN" altLang="en-US"/>
              <a:t> </a:t>
            </a:r>
            <a:r>
              <a:rPr kumimoji="1" lang="en-US" altLang="zh-CN"/>
              <a:t>Degree</a:t>
            </a:r>
            <a:r>
              <a:rPr kumimoji="1" lang="zh-CN" altLang="en-US"/>
              <a:t> </a:t>
            </a:r>
            <a:r>
              <a:rPr kumimoji="1" lang="en-US" altLang="zh-CN"/>
              <a:t>(k)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6DCB45F-6A76-08D3-E96C-90AF6765D3C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kumimoji="1" lang="en-US" altLang="zh-CN" sz="2000"/>
                  <a:t>the number of nodes that a node is pointing to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zh-CN" sz="28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800"/>
                  <a:t> = the degree of node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1" lang="en-US" altLang="zh-CN" sz="18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en-US" altLang="zh-CN" sz="1800"/>
                  <a:t> = the adjacency matrix of the network</a:t>
                </a:r>
              </a:p>
              <a:p>
                <a:r>
                  <a:rPr kumimoji="1" lang="en-US" altLang="zh-CN" sz="2000"/>
                  <a:t>As the node degree increases, the importance of a node increases as well</a:t>
                </a:r>
              </a:p>
              <a:p>
                <a:endParaRPr kumimoji="1" lang="zh-CN" alt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6DCB45F-6A76-08D3-E96C-90AF6765D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15" t="-1767" r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7B37AE-B04B-E589-2614-4B67953C915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f>
                          <m:f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kumimoji="1" lang="en-US" altLang="zh-CN" sz="28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sz="1800" b="0" i="1" dirty="0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d>
                      <m:dPr>
                        <m:ctrlPr>
                          <a:rPr kumimoji="1"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zh-CN" sz="1800" b="0" dirty="0"/>
                  <a:t> = the number of binary shortest paths passing through node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1" lang="en-US" altLang="zh-CN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kumimoji="1" lang="en-US" altLang="zh-CN" sz="1800" b="0" dirty="0"/>
                  <a:t> = the number of binary shortest paths between two nodes</a:t>
                </a:r>
              </a:p>
              <a:p>
                <a:r>
                  <a:rPr kumimoji="1" lang="en-US" altLang="zh-CN" sz="2000" dirty="0"/>
                  <a:t>As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the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number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of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shortest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paths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through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node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increases,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will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increase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accordingly</a:t>
                </a:r>
              </a:p>
              <a:p>
                <a:r>
                  <a:rPr kumimoji="1" lang="en-US" altLang="zh-CN" sz="2000" dirty="0"/>
                  <a:t>measures the relative importance of an airport to the aviation system</a:t>
                </a:r>
              </a:p>
              <a:p>
                <a:endParaRPr kumimoji="1" lang="zh-CN" altLang="en-US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7B37AE-B04B-E589-2614-4B67953C9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4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A12CB6-8787-57C3-E8D6-B44128D167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/>
              <a:t>Betweenness</a:t>
            </a:r>
            <a:r>
              <a:rPr kumimoji="1" lang="zh-CN" altLang="en-US"/>
              <a:t> </a:t>
            </a:r>
            <a:r>
              <a:rPr kumimoji="1" lang="en-US" altLang="zh-CN"/>
              <a:t>Centrality</a:t>
            </a:r>
            <a:r>
              <a:rPr kumimoji="1" lang="zh-CN" altLang="en-US"/>
              <a:t> </a:t>
            </a:r>
            <a:r>
              <a:rPr kumimoji="1" lang="en-US" altLang="zh-CN"/>
              <a:t>(B)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738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870</Words>
  <Application>Microsoft Office PowerPoint</Application>
  <PresentationFormat>Widescreen</PresentationFormat>
  <Paragraphs>138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U.S. Airport Network</vt:lpstr>
      <vt:lpstr>Introduction</vt:lpstr>
      <vt:lpstr>Dataset, Cleaning, EDA</vt:lpstr>
      <vt:lpstr>Data Cleaning </vt:lpstr>
      <vt:lpstr>PowerPoint Presentation</vt:lpstr>
      <vt:lpstr>PowerPoint Presentation</vt:lpstr>
      <vt:lpstr>PowerPoint Presentation</vt:lpstr>
      <vt:lpstr>PowerPoint Presentation</vt:lpstr>
      <vt:lpstr>Centrality</vt:lpstr>
      <vt:lpstr>PowerPoint Presentation</vt:lpstr>
      <vt:lpstr>PowerPoint Presentation</vt:lpstr>
      <vt:lpstr>PowerPoint Presentation</vt:lpstr>
      <vt:lpstr>Assortativity</vt:lpstr>
      <vt:lpstr>Small-World Effect</vt:lpstr>
      <vt:lpstr>Scale-Free</vt:lpstr>
      <vt:lpstr>Target Attack Tolerance</vt:lpstr>
      <vt:lpstr>PowerPoint Presentation</vt:lpstr>
      <vt:lpstr>Conclusions</vt:lpstr>
      <vt:lpstr>Limitations / Improvements</vt:lpstr>
      <vt:lpstr>Roles</vt:lpstr>
      <vt:lpstr>Delay Analysis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Kun Xu</dc:creator>
  <cp:lastModifiedBy>Alan W</cp:lastModifiedBy>
  <cp:revision>2</cp:revision>
  <dcterms:created xsi:type="dcterms:W3CDTF">2022-12-08T19:05:46Z</dcterms:created>
  <dcterms:modified xsi:type="dcterms:W3CDTF">2022-12-15T22:05:04Z</dcterms:modified>
</cp:coreProperties>
</file>