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4" r:id="rId7"/>
    <p:sldId id="266" r:id="rId8"/>
    <p:sldId id="267" r:id="rId9"/>
    <p:sldId id="268" r:id="rId10"/>
    <p:sldId id="271" r:id="rId11"/>
    <p:sldId id="270" r:id="rId12"/>
    <p:sldId id="284" r:id="rId13"/>
    <p:sldId id="294" r:id="rId14"/>
    <p:sldId id="286" r:id="rId15"/>
    <p:sldId id="287" r:id="rId16"/>
    <p:sldId id="289" r:id="rId17"/>
    <p:sldId id="291" r:id="rId18"/>
    <p:sldId id="293" r:id="rId19"/>
    <p:sldId id="292" r:id="rId20"/>
    <p:sldId id="277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9790C-1483-45A9-A0DC-3169C3C90F74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E7DB-C7D1-4C4A-93D9-69C4C2615E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75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44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16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4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0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7760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620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085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630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920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84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56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55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18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3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3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82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422092-FED4-4D7B-AB6A-7005FC18E9A2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22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3F37-7165-4A02-B514-D027529C8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851" y="2591202"/>
            <a:ext cx="8928291" cy="1190802"/>
          </a:xfrm>
        </p:spPr>
        <p:txBody>
          <a:bodyPr/>
          <a:lstStyle/>
          <a:p>
            <a:pPr algn="ctr"/>
            <a:r>
              <a:rPr lang="en-US" sz="3600" dirty="0">
                <a:cs typeface="Arial" panose="020B0604020202020204" pitchFamily="34" charset="0"/>
              </a:rPr>
              <a:t>Keyword and Named Entity Recognition on Air Traffic Control Text</a:t>
            </a:r>
            <a:endParaRPr lang="en-SG" sz="3600" dirty="0"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B04C9E-2F3C-41CF-87E7-D0FF535FEC6C}"/>
              </a:ext>
            </a:extLst>
          </p:cNvPr>
          <p:cNvSpPr txBox="1">
            <a:spLocks/>
          </p:cNvSpPr>
          <p:nvPr/>
        </p:nvSpPr>
        <p:spPr>
          <a:xfrm>
            <a:off x="789369" y="4423766"/>
            <a:ext cx="5783804" cy="11908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>
                <a:cs typeface="Arial" panose="020B0604020202020204" pitchFamily="34" charset="0"/>
              </a:rPr>
              <a:t>Andy Ng Chin </a:t>
            </a:r>
            <a:r>
              <a:rPr lang="en-US" sz="3600" dirty="0" err="1">
                <a:cs typeface="Arial" panose="020B0604020202020204" pitchFamily="34" charset="0"/>
              </a:rPr>
              <a:t>Kuan</a:t>
            </a:r>
            <a:endParaRPr lang="en-US" sz="3600" dirty="0"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cs typeface="Arial" panose="020B0604020202020204" pitchFamily="34" charset="0"/>
              </a:rPr>
              <a:t>U1621910C</a:t>
            </a:r>
            <a:endParaRPr lang="en-SG" sz="3600" dirty="0"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835E66-AFEB-4C9A-9EEE-ED4E5B644A54}"/>
              </a:ext>
            </a:extLst>
          </p:cNvPr>
          <p:cNvSpPr txBox="1">
            <a:spLocks/>
          </p:cNvSpPr>
          <p:nvPr/>
        </p:nvSpPr>
        <p:spPr>
          <a:xfrm>
            <a:off x="2641765" y="1162355"/>
            <a:ext cx="6908465" cy="787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>
                <a:cs typeface="Arial" panose="020B0604020202020204" pitchFamily="34" charset="0"/>
              </a:rPr>
              <a:t>Final Year Project </a:t>
            </a:r>
            <a:r>
              <a:rPr lang="en-SG" sz="3600" dirty="0"/>
              <a:t>SCSE19-0009</a:t>
            </a:r>
            <a:endParaRPr lang="en-SG" sz="3600" dirty="0"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2929C6-8F53-4F70-BF98-E4D537AE1DED}"/>
              </a:ext>
            </a:extLst>
          </p:cNvPr>
          <p:cNvSpPr txBox="1">
            <a:spLocks/>
          </p:cNvSpPr>
          <p:nvPr/>
        </p:nvSpPr>
        <p:spPr>
          <a:xfrm>
            <a:off x="5877754" y="4423766"/>
            <a:ext cx="5783804" cy="11908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>
                <a:cs typeface="Arial" panose="020B0604020202020204" pitchFamily="34" charset="0"/>
              </a:rPr>
              <a:t>Under Prof </a:t>
            </a:r>
            <a:r>
              <a:rPr lang="en-US" sz="3600" dirty="0" err="1">
                <a:cs typeface="Arial" panose="020B0604020202020204" pitchFamily="34" charset="0"/>
              </a:rPr>
              <a:t>Chng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Eng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Siong</a:t>
            </a:r>
            <a:endParaRPr lang="en-SG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Traffic Control (ATC) text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>
            <a:normAutofit/>
          </a:bodyPr>
          <a:lstStyle/>
          <a:p>
            <a:r>
              <a:rPr lang="en-US" sz="2400" dirty="0"/>
              <a:t>ICAO refers to International Civil Aviation Organization</a:t>
            </a:r>
          </a:p>
          <a:p>
            <a:endParaRPr lang="en-US" sz="2400" dirty="0"/>
          </a:p>
          <a:p>
            <a:r>
              <a:rPr lang="en-US" sz="2400" dirty="0"/>
              <a:t>Examples include ICAO alphabets and numbers, callsign, runway, taxi, frequency, clearance</a:t>
            </a:r>
          </a:p>
          <a:p>
            <a:endParaRPr lang="en-US" sz="2400" dirty="0"/>
          </a:p>
          <a:p>
            <a:r>
              <a:rPr lang="en-US" sz="2400" dirty="0"/>
              <a:t>To prevent mistakes where words or numbers may sound similar</a:t>
            </a:r>
          </a:p>
        </p:txBody>
      </p:sp>
    </p:spTree>
    <p:extLst>
      <p:ext uri="{BB962C8B-B14F-4D97-AF65-F5344CB8AC3E}">
        <p14:creationId xmlns:p14="http://schemas.microsoft.com/office/powerpoint/2010/main" val="24199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311" y="2973569"/>
            <a:ext cx="9327378" cy="910861"/>
          </a:xfrm>
        </p:spPr>
        <p:txBody>
          <a:bodyPr/>
          <a:lstStyle/>
          <a:p>
            <a:r>
              <a:rPr lang="en-US" dirty="0"/>
              <a:t>System implementation and Design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772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SG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87B0E7D-03E0-4676-ABFF-77C6B4C81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06410"/>
            <a:ext cx="9306284" cy="4260990"/>
          </a:xfrm>
        </p:spPr>
      </p:pic>
    </p:spTree>
    <p:extLst>
      <p:ext uri="{BB962C8B-B14F-4D97-AF65-F5344CB8AC3E}">
        <p14:creationId xmlns:p14="http://schemas.microsoft.com/office/powerpoint/2010/main" val="3202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Named Entity Recognizer</a:t>
            </a:r>
            <a:endParaRPr lang="en-SG" dirty="0"/>
          </a:p>
        </p:txBody>
      </p:sp>
      <p:pic>
        <p:nvPicPr>
          <p:cNvPr id="9" name="Content Placeholder 8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8571EC5F-6128-4156-B507-E60007C61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30" y="1853247"/>
            <a:ext cx="3675420" cy="3400818"/>
          </a:xfrm>
        </p:spPr>
      </p:pic>
      <p:pic>
        <p:nvPicPr>
          <p:cNvPr id="7" name="Content Placeholder 6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03A8D9FF-14E7-40B6-AFAC-E22D82D20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1853246"/>
            <a:ext cx="3675420" cy="34008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80332-F707-4756-810E-332B705A945D}"/>
              </a:ext>
            </a:extLst>
          </p:cNvPr>
          <p:cNvSpPr txBox="1"/>
          <p:nvPr/>
        </p:nvSpPr>
        <p:spPr>
          <a:xfrm>
            <a:off x="1447913" y="5509602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</a:t>
            </a:r>
            <a:r>
              <a:rPr lang="en-US" baseline="30000" dirty="0"/>
              <a:t>5</a:t>
            </a:r>
            <a:r>
              <a:rPr lang="en-US" dirty="0"/>
              <a:t> tagging of ATC text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290E9-CAEB-43C5-83EE-EF9B899D5C08}"/>
              </a:ext>
            </a:extLst>
          </p:cNvPr>
          <p:cNvSpPr txBox="1"/>
          <p:nvPr/>
        </p:nvSpPr>
        <p:spPr>
          <a:xfrm>
            <a:off x="6266333" y="5509602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BILOU</a:t>
            </a:r>
            <a:r>
              <a:rPr lang="en-US" baseline="30000" dirty="0"/>
              <a:t>5</a:t>
            </a:r>
            <a:r>
              <a:rPr lang="en-US" dirty="0"/>
              <a:t> tagging of ATC text</a:t>
            </a:r>
            <a:endParaRPr lang="en-SG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C74C07F9-30AB-41B5-9C0A-F1213D77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130" y="6134471"/>
            <a:ext cx="9999196" cy="423212"/>
          </a:xfrm>
        </p:spPr>
        <p:txBody>
          <a:bodyPr/>
          <a:lstStyle/>
          <a:p>
            <a:r>
              <a:rPr lang="en-US" dirty="0"/>
              <a:t>[5] Malik M. K., Sarwar S. M., (IJACSA) International Journal of Advanced Computer Science and Applications, Vol. 7, Named Entity Recognition System for Postpositional Languages: Urdu as a Case Study, 2016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172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Find actual Air Traffic transcripts and annotate them manually or through a script</a:t>
            </a:r>
          </a:p>
          <a:p>
            <a:endParaRPr lang="en-US" sz="2400" dirty="0"/>
          </a:p>
          <a:p>
            <a:r>
              <a:rPr lang="en-US" sz="2400" dirty="0"/>
              <a:t>Generate Air Traffic transcripts through a context free grammar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65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dataset</a:t>
            </a:r>
            <a:endParaRPr lang="en-SG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E6D988-34E1-41D0-8991-DEB34786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4492"/>
            <a:ext cx="8877505" cy="4252328"/>
          </a:xfrm>
        </p:spPr>
      </p:pic>
    </p:spTree>
    <p:extLst>
      <p:ext uri="{BB962C8B-B14F-4D97-AF65-F5344CB8AC3E}">
        <p14:creationId xmlns:p14="http://schemas.microsoft.com/office/powerpoint/2010/main" val="164686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dataset</a:t>
            </a:r>
            <a:endParaRPr lang="en-SG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7D6EA7-F863-41D2-97D2-C5BA8277A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585422"/>
            <a:ext cx="8781857" cy="1193289"/>
          </a:xfrm>
        </p:spPr>
      </p:pic>
      <p:pic>
        <p:nvPicPr>
          <p:cNvPr id="9" name="Content Placeholder 5" descr="A picture containing building, city, many, street&#10;&#10;Description automatically generated">
            <a:extLst>
              <a:ext uri="{FF2B5EF4-FFF2-40B4-BE49-F238E27FC236}">
                <a16:creationId xmlns:a16="http://schemas.microsoft.com/office/drawing/2014/main" id="{570707EB-096B-4BFE-9267-3B4B24388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3429000"/>
            <a:ext cx="878185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5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trained and Evaluation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Model that was previously trained can only detect ATC communicating to pilots</a:t>
            </a:r>
          </a:p>
          <a:p>
            <a:endParaRPr lang="en-US" sz="2400" dirty="0"/>
          </a:p>
          <a:p>
            <a:r>
              <a:rPr lang="en-US" sz="2400" dirty="0"/>
              <a:t>Limited amount of airline designators in grammar file leads to overfitting </a:t>
            </a:r>
          </a:p>
          <a:p>
            <a:endParaRPr lang="en-US" sz="2400" dirty="0"/>
          </a:p>
          <a:p>
            <a:r>
              <a:rPr lang="en-US" sz="2400" dirty="0"/>
              <a:t>A more generalized model is trained, 800,000 for training, 100,000 will be used </a:t>
            </a:r>
            <a:r>
              <a:rPr lang="en-US" sz="2400"/>
              <a:t>for validation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58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trained and Evaluation</a:t>
            </a:r>
            <a:endParaRPr lang="en-S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1E48819-0268-406F-8233-B662517AC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282561"/>
              </p:ext>
            </p:extLst>
          </p:nvPr>
        </p:nvGraphicFramePr>
        <p:xfrm>
          <a:off x="645740" y="1853249"/>
          <a:ext cx="8933265" cy="347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653">
                  <a:extLst>
                    <a:ext uri="{9D8B030D-6E8A-4147-A177-3AD203B41FA5}">
                      <a16:colId xmlns:a16="http://schemas.microsoft.com/office/drawing/2014/main" val="1599210666"/>
                    </a:ext>
                  </a:extLst>
                </a:gridCol>
                <a:gridCol w="1786653">
                  <a:extLst>
                    <a:ext uri="{9D8B030D-6E8A-4147-A177-3AD203B41FA5}">
                      <a16:colId xmlns:a16="http://schemas.microsoft.com/office/drawing/2014/main" val="3702092747"/>
                    </a:ext>
                  </a:extLst>
                </a:gridCol>
                <a:gridCol w="1786653">
                  <a:extLst>
                    <a:ext uri="{9D8B030D-6E8A-4147-A177-3AD203B41FA5}">
                      <a16:colId xmlns:a16="http://schemas.microsoft.com/office/drawing/2014/main" val="2575058571"/>
                    </a:ext>
                  </a:extLst>
                </a:gridCol>
                <a:gridCol w="1786653">
                  <a:extLst>
                    <a:ext uri="{9D8B030D-6E8A-4147-A177-3AD203B41FA5}">
                      <a16:colId xmlns:a16="http://schemas.microsoft.com/office/drawing/2014/main" val="1149489460"/>
                    </a:ext>
                  </a:extLst>
                </a:gridCol>
                <a:gridCol w="1786653">
                  <a:extLst>
                    <a:ext uri="{9D8B030D-6E8A-4147-A177-3AD203B41FA5}">
                      <a16:colId xmlns:a16="http://schemas.microsoft.com/office/drawing/2014/main" val="2761841024"/>
                    </a:ext>
                  </a:extLst>
                </a:gridCol>
              </a:tblGrid>
              <a:tr h="115757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87932"/>
                  </a:ext>
                </a:extLst>
              </a:tr>
              <a:tr h="1157577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0.99677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0.99625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0.99651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14.427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91597"/>
                  </a:ext>
                </a:extLst>
              </a:tr>
              <a:tr h="1157577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-0.00011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9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59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text recognizer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Integrated into the system to simulate speeches made by the ATC</a:t>
            </a:r>
          </a:p>
          <a:p>
            <a:endParaRPr lang="en-US" sz="2400" dirty="0"/>
          </a:p>
          <a:p>
            <a:r>
              <a:rPr lang="en-US" sz="2400" dirty="0"/>
              <a:t>Performs speech recognition for speech-to-text</a:t>
            </a:r>
          </a:p>
          <a:p>
            <a:endParaRPr lang="en-US" sz="2400" dirty="0"/>
          </a:p>
          <a:p>
            <a:r>
              <a:rPr lang="en-US" sz="2400" dirty="0"/>
              <a:t>Data streamed to the system is used by a microphone input to the website</a:t>
            </a:r>
          </a:p>
        </p:txBody>
      </p:sp>
    </p:spTree>
    <p:extLst>
      <p:ext uri="{BB962C8B-B14F-4D97-AF65-F5344CB8AC3E}">
        <p14:creationId xmlns:p14="http://schemas.microsoft.com/office/powerpoint/2010/main" val="143569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>
            <a:normAutofit/>
          </a:bodyPr>
          <a:lstStyle/>
          <a:p>
            <a:r>
              <a:rPr lang="en-US" sz="2400" dirty="0"/>
              <a:t>Background information</a:t>
            </a:r>
          </a:p>
          <a:p>
            <a:r>
              <a:rPr lang="en-SG" sz="2400" dirty="0"/>
              <a:t>Objectives and Scope</a:t>
            </a:r>
          </a:p>
          <a:p>
            <a:r>
              <a:rPr lang="en-SG" sz="2400" dirty="0"/>
              <a:t>Literature Review</a:t>
            </a:r>
          </a:p>
          <a:p>
            <a:r>
              <a:rPr lang="en-SG" sz="2400" dirty="0"/>
              <a:t>Air Traffic Control Text</a:t>
            </a:r>
          </a:p>
          <a:p>
            <a:r>
              <a:rPr lang="en-SG" sz="2400" dirty="0"/>
              <a:t>System Implementation and Design</a:t>
            </a:r>
          </a:p>
          <a:p>
            <a:r>
              <a:rPr lang="en-SG" sz="2400" dirty="0"/>
              <a:t>Demo</a:t>
            </a:r>
          </a:p>
          <a:p>
            <a:r>
              <a:rPr lang="en-SG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39253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61" y="2973569"/>
            <a:ext cx="1840278" cy="910861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7953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Improve number of name entities and keywords of ATC conversations detected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Model will be trained using Google </a:t>
            </a:r>
            <a:r>
              <a:rPr lang="en-US" sz="2400" dirty="0" err="1"/>
              <a:t>Colab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Implementation of speech to text function</a:t>
            </a:r>
          </a:p>
        </p:txBody>
      </p:sp>
    </p:spTree>
    <p:extLst>
      <p:ext uri="{BB962C8B-B14F-4D97-AF65-F5344CB8AC3E}">
        <p14:creationId xmlns:p14="http://schemas.microsoft.com/office/powerpoint/2010/main" val="243580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Other ground vehicles are present in the airport runways. For example, baggage collectors</a:t>
            </a:r>
          </a:p>
          <a:p>
            <a:endParaRPr lang="en-US" sz="2400" dirty="0"/>
          </a:p>
          <a:p>
            <a:r>
              <a:rPr lang="en-US" sz="2400" dirty="0"/>
              <a:t> Improve annotation time for ATC text</a:t>
            </a:r>
          </a:p>
          <a:p>
            <a:endParaRPr lang="en-US" sz="2400" dirty="0"/>
          </a:p>
          <a:p>
            <a:r>
              <a:rPr lang="en-US" sz="2400" dirty="0"/>
              <a:t>Listen to live ATC speeches spoken by air traffic controllers themselves</a:t>
            </a:r>
          </a:p>
        </p:txBody>
      </p:sp>
    </p:spTree>
    <p:extLst>
      <p:ext uri="{BB962C8B-B14F-4D97-AF65-F5344CB8AC3E}">
        <p14:creationId xmlns:p14="http://schemas.microsoft.com/office/powerpoint/2010/main" val="93967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249" y="2973569"/>
            <a:ext cx="4053501" cy="910861"/>
          </a:xfrm>
        </p:spPr>
        <p:txBody>
          <a:bodyPr/>
          <a:lstStyle/>
          <a:p>
            <a:r>
              <a:rPr lang="en-US" sz="6000" dirty="0"/>
              <a:t>Thank you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98600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53248"/>
            <a:ext cx="9404723" cy="4395151"/>
          </a:xfrm>
        </p:spPr>
        <p:txBody>
          <a:bodyPr>
            <a:normAutofit/>
          </a:bodyPr>
          <a:lstStyle/>
          <a:p>
            <a:r>
              <a:rPr lang="en-US" sz="2400" dirty="0"/>
              <a:t>Air travel has become convenient</a:t>
            </a:r>
          </a:p>
          <a:p>
            <a:endParaRPr lang="en-US" sz="2400" dirty="0"/>
          </a:p>
          <a:p>
            <a:r>
              <a:rPr lang="en-US" sz="2400" dirty="0"/>
              <a:t>Primary communication through radio between Air Traffic Controllers and pilots</a:t>
            </a:r>
          </a:p>
          <a:p>
            <a:endParaRPr lang="en-US" sz="2400" dirty="0"/>
          </a:p>
          <a:p>
            <a:r>
              <a:rPr lang="en-US" sz="2400" dirty="0"/>
              <a:t>Communication failures had caused deaths of more than 2000 people in plane crashes since the mid-1970s</a:t>
            </a:r>
          </a:p>
          <a:p>
            <a:endParaRPr lang="en-SG" sz="2400" dirty="0"/>
          </a:p>
          <a:p>
            <a:r>
              <a:rPr lang="en-SG" sz="2400" dirty="0"/>
              <a:t>Effective communication is significant for aviation safety</a:t>
            </a:r>
          </a:p>
        </p:txBody>
      </p:sp>
    </p:spTree>
    <p:extLst>
      <p:ext uri="{BB962C8B-B14F-4D97-AF65-F5344CB8AC3E}">
        <p14:creationId xmlns:p14="http://schemas.microsoft.com/office/powerpoint/2010/main" val="69664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Scope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>
            <a:normAutofit/>
          </a:bodyPr>
          <a:lstStyle/>
          <a:p>
            <a:r>
              <a:rPr lang="en-US" sz="2400" dirty="0"/>
              <a:t>Apply existing natural language processing techniques to detect and annotate named entitles in Air Traffic control text</a:t>
            </a:r>
          </a:p>
          <a:p>
            <a:endParaRPr lang="en-US" sz="2400" dirty="0"/>
          </a:p>
          <a:p>
            <a:r>
              <a:rPr lang="en-US" sz="2400" dirty="0"/>
              <a:t>Train a named entity recognition model to identify named entities</a:t>
            </a:r>
          </a:p>
          <a:p>
            <a:endParaRPr lang="en-SG" sz="2400" dirty="0"/>
          </a:p>
          <a:p>
            <a:r>
              <a:rPr lang="en-SG" sz="2400" dirty="0"/>
              <a:t>Implementation of a speech to text recognizer on demo website</a:t>
            </a:r>
          </a:p>
        </p:txBody>
      </p:sp>
    </p:spTree>
    <p:extLst>
      <p:ext uri="{BB962C8B-B14F-4D97-AF65-F5344CB8AC3E}">
        <p14:creationId xmlns:p14="http://schemas.microsoft.com/office/powerpoint/2010/main" val="27837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283" y="2964567"/>
            <a:ext cx="4733433" cy="928865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901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1"/>
            <a:ext cx="9404723" cy="3710866"/>
          </a:xfrm>
        </p:spPr>
        <p:txBody>
          <a:bodyPr>
            <a:normAutofit/>
          </a:bodyPr>
          <a:lstStyle/>
          <a:p>
            <a:r>
              <a:rPr lang="en-US" sz="2400" dirty="0"/>
              <a:t>Refers to identifying and classifying keywords or named entities located in unstructured text into pre-defined categories</a:t>
            </a:r>
            <a:r>
              <a:rPr lang="en-US" sz="2400" baseline="30000" dirty="0"/>
              <a:t>1</a:t>
            </a:r>
            <a:endParaRPr lang="en-US" sz="2400" dirty="0"/>
          </a:p>
          <a:p>
            <a:endParaRPr lang="en-US" sz="2400" dirty="0"/>
          </a:p>
          <a:p>
            <a:r>
              <a:rPr lang="en-SG" sz="2400" dirty="0"/>
              <a:t>Sub-task of Information Extraction, one of the most thoroughly researched in NLP</a:t>
            </a:r>
          </a:p>
          <a:p>
            <a:endParaRPr lang="en-SG" sz="2400" dirty="0"/>
          </a:p>
          <a:p>
            <a:r>
              <a:rPr lang="en-SG" sz="2400" dirty="0"/>
              <a:t>For example, human resource departments, news providers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24C982-0E3C-4C99-A1A8-DF73E885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130" y="6252881"/>
            <a:ext cx="10247771" cy="304801"/>
          </a:xfrm>
        </p:spPr>
        <p:txBody>
          <a:bodyPr/>
          <a:lstStyle/>
          <a:p>
            <a:r>
              <a:rPr lang="en-US" dirty="0"/>
              <a:t>[1] Li J., Sun A., Han J., Li C., A Survey on Deep Learning for Named Entity Recognition, 22 December 2018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6466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Numerical representation of words usually in vector shape</a:t>
            </a:r>
            <a:r>
              <a:rPr lang="en-US" sz="2400" baseline="30000" dirty="0"/>
              <a:t>2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Categorize words with similar meaning into same representation</a:t>
            </a:r>
          </a:p>
          <a:p>
            <a:endParaRPr lang="en-US" sz="2400" dirty="0"/>
          </a:p>
          <a:p>
            <a:r>
              <a:rPr lang="en-SG" sz="2400" dirty="0"/>
              <a:t>Each word mapped to one vector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DB28D820-FFC8-435E-8BF7-67A339C7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130" y="6248399"/>
            <a:ext cx="10247771" cy="304801"/>
          </a:xfrm>
        </p:spPr>
        <p:txBody>
          <a:bodyPr/>
          <a:lstStyle/>
          <a:p>
            <a:r>
              <a:rPr lang="en-US" dirty="0"/>
              <a:t>[2] Mandelbaum, A., Shalev A., Word Embeddings and Their Use in Sentence Classification Tasks, 27 October 2016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185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ELMo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>
            <a:normAutofit/>
          </a:bodyPr>
          <a:lstStyle/>
          <a:p>
            <a:r>
              <a:rPr lang="en-US" sz="2400" dirty="0"/>
              <a:t>Refers to </a:t>
            </a:r>
            <a:r>
              <a:rPr lang="en-US" sz="2400"/>
              <a:t>Embeddings from </a:t>
            </a:r>
            <a:r>
              <a:rPr lang="en-US" sz="2400" dirty="0"/>
              <a:t>Language Model</a:t>
            </a:r>
          </a:p>
          <a:p>
            <a:endParaRPr lang="en-US" sz="2400" dirty="0"/>
          </a:p>
          <a:p>
            <a:r>
              <a:rPr lang="en-SG" sz="2400" dirty="0"/>
              <a:t>Deep contextualized word representation which models characteristics of word use</a:t>
            </a:r>
            <a:r>
              <a:rPr lang="en-US" sz="2400" baseline="30000" dirty="0"/>
              <a:t>3</a:t>
            </a:r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Identify polysemy, words with multiple meanings</a:t>
            </a:r>
          </a:p>
          <a:p>
            <a:endParaRPr lang="en-SG" sz="2400" dirty="0"/>
          </a:p>
          <a:p>
            <a:r>
              <a:rPr lang="en-SG" sz="2400" dirty="0"/>
              <a:t>One example is ‘John wants to borrow a book’ and ‘John wants to book a flight’</a:t>
            </a: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723EBE67-4CB5-415A-B068-24BC91CD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130" y="6252881"/>
            <a:ext cx="10247771" cy="304801"/>
          </a:xfrm>
        </p:spPr>
        <p:txBody>
          <a:bodyPr/>
          <a:lstStyle/>
          <a:p>
            <a:r>
              <a:rPr lang="en-US" dirty="0"/>
              <a:t>[3] Peters, M.E., Neumann M., </a:t>
            </a:r>
            <a:r>
              <a:rPr lang="en-US" dirty="0" err="1"/>
              <a:t>Iyyer</a:t>
            </a:r>
            <a:r>
              <a:rPr lang="en-US" dirty="0"/>
              <a:t> M., Gardner M., Clark C., Lee K., </a:t>
            </a:r>
            <a:r>
              <a:rPr lang="en-US" dirty="0" err="1"/>
              <a:t>Zettlemoyer</a:t>
            </a:r>
            <a:r>
              <a:rPr lang="en-US" dirty="0"/>
              <a:t> L., Deep contextualized word representations, March 2018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428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Current Named Entity Recognition Systems</a:t>
            </a:r>
            <a:endParaRPr lang="en-S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>
            <a:normAutofit/>
          </a:bodyPr>
          <a:lstStyle/>
          <a:p>
            <a:r>
              <a:rPr lang="en-US" sz="2400" dirty="0"/>
              <a:t>Classical approaches are done before the adoption of neural networks</a:t>
            </a:r>
          </a:p>
          <a:p>
            <a:endParaRPr lang="en-US" sz="2400" dirty="0"/>
          </a:p>
          <a:p>
            <a:r>
              <a:rPr lang="en-US" sz="2400" dirty="0"/>
              <a:t>More recently, the Bi-LSTM-CNN-CRF</a:t>
            </a:r>
            <a:r>
              <a:rPr lang="en-US" sz="2400" baseline="30000" dirty="0"/>
              <a:t>4</a:t>
            </a:r>
            <a:r>
              <a:rPr lang="en-US" sz="2400" dirty="0"/>
              <a:t> model is used for training of NER systems</a:t>
            </a:r>
          </a:p>
          <a:p>
            <a:endParaRPr lang="en-US" sz="2400" dirty="0"/>
          </a:p>
          <a:p>
            <a:r>
              <a:rPr lang="en-US" sz="2400" dirty="0"/>
              <a:t>For instance, </a:t>
            </a:r>
            <a:r>
              <a:rPr lang="en-US" sz="2400" dirty="0" err="1"/>
              <a:t>Allennlp</a:t>
            </a:r>
            <a:endParaRPr lang="en-SG" sz="2400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03EEC120-F852-48CF-83F0-5625925D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130" y="6134471"/>
            <a:ext cx="9821643" cy="423212"/>
          </a:xfrm>
        </p:spPr>
        <p:txBody>
          <a:bodyPr/>
          <a:lstStyle/>
          <a:p>
            <a:r>
              <a:rPr lang="en-US" dirty="0"/>
              <a:t>[4] Jason P.C. Chiu and Eric Nichols. Named Entity Recognition with Bidirectional LSTM-CNNs. Transactions of the Association for Computational Linguistics, 4:357– 370, December 2016.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7219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684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Keyword and Named Entity Recognition on Air Traffic Control Text</vt:lpstr>
      <vt:lpstr>Outline</vt:lpstr>
      <vt:lpstr>Background information</vt:lpstr>
      <vt:lpstr>Objectives and Scope</vt:lpstr>
      <vt:lpstr>Literature Review</vt:lpstr>
      <vt:lpstr>Named Entity Recognition</vt:lpstr>
      <vt:lpstr>Word embeddings</vt:lpstr>
      <vt:lpstr>ELMo</vt:lpstr>
      <vt:lpstr>Current Named Entity Recognition Systems</vt:lpstr>
      <vt:lpstr>Air Traffic Control (ATC) text</vt:lpstr>
      <vt:lpstr>System implementation and Design</vt:lpstr>
      <vt:lpstr>System Architecture</vt:lpstr>
      <vt:lpstr>Named Entity Recognizer</vt:lpstr>
      <vt:lpstr>Generation of dataset</vt:lpstr>
      <vt:lpstr>Generation of dataset</vt:lpstr>
      <vt:lpstr>Generation of dataset</vt:lpstr>
      <vt:lpstr>Model trained and Evaluation</vt:lpstr>
      <vt:lpstr>Model trained and Evaluation</vt:lpstr>
      <vt:lpstr>Speech to text recognizer</vt:lpstr>
      <vt:lpstr>Demo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and Named Entity Recognition on Air Traffic Control Text</dc:title>
  <dc:creator>#ANDY NG CHIN KUAN#</dc:creator>
  <cp:lastModifiedBy>#ANDY NG CHIN KUAN#</cp:lastModifiedBy>
  <cp:revision>18</cp:revision>
  <dcterms:created xsi:type="dcterms:W3CDTF">2020-04-21T16:24:04Z</dcterms:created>
  <dcterms:modified xsi:type="dcterms:W3CDTF">2020-04-25T17:47:21Z</dcterms:modified>
</cp:coreProperties>
</file>