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4"/>
  </p:notesMasterIdLst>
  <p:handoutMasterIdLst>
    <p:handoutMasterId r:id="rId15"/>
  </p:handoutMasterIdLst>
  <p:sldIdLst>
    <p:sldId id="268" r:id="rId2"/>
    <p:sldId id="269" r:id="rId3"/>
    <p:sldId id="270" r:id="rId4"/>
    <p:sldId id="271" r:id="rId5"/>
    <p:sldId id="281" r:id="rId6"/>
    <p:sldId id="285" r:id="rId7"/>
    <p:sldId id="286" r:id="rId8"/>
    <p:sldId id="280" r:id="rId9"/>
    <p:sldId id="272" r:id="rId10"/>
    <p:sldId id="274" r:id="rId11"/>
    <p:sldId id="284" r:id="rId12"/>
    <p:sldId id="27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p:cViewPr varScale="1">
        <p:scale>
          <a:sx n="67" d="100"/>
          <a:sy n="67" d="100"/>
        </p:scale>
        <p:origin x="640" y="5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6/18/2020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6/17/2020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58445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41318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769541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22088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76930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196587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ltLang="zh-CN"/>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6/17/2020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6/17/2020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ltLang="zh-CN"/>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6/17/2020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6/17/2020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6/17/2020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ltLang="zh-CN"/>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6/17/2020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6/17/2020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6/17/2020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6/17/2020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6/17/2020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ltLang="zh-CN"/>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6/17/2020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ltLang="zh-CN"/>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6/17/2020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ltLang="zh-CN"/>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6/17/2020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2492896"/>
            <a:ext cx="9143998" cy="1359024"/>
          </a:xfrm>
        </p:spPr>
        <p:txBody>
          <a:bodyPr/>
          <a:lstStyle/>
          <a:p>
            <a:r>
              <a:rPr lang="en-US" dirty="0"/>
              <a:t>Ford Ka Data Analysis </a:t>
            </a:r>
          </a:p>
        </p:txBody>
      </p:sp>
      <p:sp>
        <p:nvSpPr>
          <p:cNvPr id="3" name="Content Placeholder 2"/>
          <p:cNvSpPr>
            <a:spLocks noGrp="1"/>
          </p:cNvSpPr>
          <p:nvPr>
            <p:ph type="subTitle" idx="1"/>
          </p:nvPr>
        </p:nvSpPr>
        <p:spPr/>
        <p:txBody>
          <a:bodyPr/>
          <a:lstStyle/>
          <a:p>
            <a:r>
              <a:rPr lang="en-US" dirty="0"/>
              <a:t>Project 1 | </a:t>
            </a:r>
            <a:r>
              <a:rPr lang="en-US" dirty="0" err="1"/>
              <a:t>Jiayuan</a:t>
            </a:r>
            <a:r>
              <a:rPr lang="en-US" dirty="0"/>
              <a:t> Xu</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550526"/>
            <a:ext cx="9143538" cy="695672"/>
          </a:xfrm>
        </p:spPr>
        <p:txBody>
          <a:bodyPr/>
          <a:lstStyle/>
          <a:p>
            <a:pPr algn="ctr"/>
            <a:r>
              <a:rPr lang="en-US" sz="4400" dirty="0"/>
              <a:t>Conclusion</a:t>
            </a:r>
            <a:endParaRPr lang="en-US" dirty="0"/>
          </a:p>
        </p:txBody>
      </p:sp>
      <p:sp>
        <p:nvSpPr>
          <p:cNvPr id="2" name="Content Placeholder 1"/>
          <p:cNvSpPr>
            <a:spLocks noGrp="1"/>
          </p:cNvSpPr>
          <p:nvPr>
            <p:ph idx="1"/>
          </p:nvPr>
        </p:nvSpPr>
        <p:spPr>
          <a:xfrm>
            <a:off x="765820" y="1246198"/>
            <a:ext cx="10945216" cy="2564871"/>
          </a:xfrm>
        </p:spPr>
        <p:txBody>
          <a:bodyPr>
            <a:normAutofit lnSpcReduction="10000"/>
          </a:bodyPr>
          <a:lstStyle/>
          <a:p>
            <a:r>
              <a:rPr lang="en-US" dirty="0"/>
              <a:t>I would recommend both </a:t>
            </a:r>
            <a:r>
              <a:rPr lang="en-US" altLang="zh-CN" dirty="0"/>
              <a:t>Psychographic Data analysis and Demographic Data Analysis because Psychographic Data analysis can explore what types of cars potential customers would like to buy, and Demographic Data Analysis can know what types of people could be our target customers. </a:t>
            </a:r>
          </a:p>
          <a:p>
            <a:r>
              <a:rPr lang="en-US" dirty="0"/>
              <a:t>Ford Ka should target the </a:t>
            </a:r>
            <a:r>
              <a:rPr lang="en-US" altLang="zh-CN" dirty="0"/>
              <a:t>younger and older male customers with less number of children </a:t>
            </a:r>
            <a:r>
              <a:rPr lang="en-US" dirty="0"/>
              <a:t>who like </a:t>
            </a:r>
            <a:r>
              <a:rPr lang="en-US" altLang="zh-CN" dirty="0"/>
              <a:t>fashion small cars with high quality and safety </a:t>
            </a:r>
            <a:r>
              <a:rPr lang="en-US" dirty="0"/>
              <a:t>from the conclusion of </a:t>
            </a:r>
            <a:r>
              <a:rPr lang="en-US" altLang="zh-CN" dirty="0"/>
              <a:t>Psychographic Data Analysis and Demographic Data Analysis. </a:t>
            </a:r>
            <a:endParaRPr lang="en-US" dirty="0"/>
          </a:p>
        </p:txBody>
      </p:sp>
      <p:pic>
        <p:nvPicPr>
          <p:cNvPr id="5" name="Picture 4">
            <a:extLst>
              <a:ext uri="{FF2B5EF4-FFF2-40B4-BE49-F238E27FC236}">
                <a16:creationId xmlns:a16="http://schemas.microsoft.com/office/drawing/2014/main" id="{B4E067C8-726B-4D8D-8E17-F7F950AE834A}"/>
              </a:ext>
            </a:extLst>
          </p:cNvPr>
          <p:cNvPicPr>
            <a:picLocks noChangeAspect="1"/>
          </p:cNvPicPr>
          <p:nvPr/>
        </p:nvPicPr>
        <p:blipFill>
          <a:blip r:embed="rId3"/>
          <a:stretch>
            <a:fillRect/>
          </a:stretch>
        </p:blipFill>
        <p:spPr>
          <a:xfrm>
            <a:off x="7390556" y="3811069"/>
            <a:ext cx="4465172" cy="2241773"/>
          </a:xfrm>
          <a:prstGeom prst="rect">
            <a:avLst/>
          </a:prstGeom>
        </p:spPr>
      </p:pic>
      <p:sp>
        <p:nvSpPr>
          <p:cNvPr id="8" name="TextBox 7">
            <a:extLst>
              <a:ext uri="{FF2B5EF4-FFF2-40B4-BE49-F238E27FC236}">
                <a16:creationId xmlns:a16="http://schemas.microsoft.com/office/drawing/2014/main" id="{270C010B-69C3-4741-9CC8-BC461D62498F}"/>
              </a:ext>
            </a:extLst>
          </p:cNvPr>
          <p:cNvSpPr txBox="1"/>
          <p:nvPr/>
        </p:nvSpPr>
        <p:spPr>
          <a:xfrm>
            <a:off x="621804" y="3861048"/>
            <a:ext cx="6624736" cy="1846659"/>
          </a:xfrm>
          <a:prstGeom prst="rect">
            <a:avLst/>
          </a:prstGeom>
          <a:noFill/>
          <a:ln>
            <a:solidFill>
              <a:schemeClr val="accent1">
                <a:lumMod val="20000"/>
                <a:lumOff val="80000"/>
              </a:schemeClr>
            </a:solidFill>
          </a:ln>
        </p:spPr>
        <p:txBody>
          <a:bodyPr wrap="square" rtlCol="0" anchor="ctr" anchorCtr="1">
            <a:spAutoFit/>
          </a:bodyPr>
          <a:lstStyle/>
          <a:p>
            <a:pPr marL="342900" indent="-342900">
              <a:buSzPct val="40000"/>
              <a:buFont typeface="Wingdings" panose="05000000000000000000" pitchFamily="2" charset="2"/>
              <a:buChar char="n"/>
            </a:pPr>
            <a:r>
              <a:rPr lang="en-US" altLang="zh-CN" sz="2400" dirty="0"/>
              <a:t>I suggest to send advertising message that including high safety, high quality, fashion, small internal space for convenience and ability to handle long motorway journeys. </a:t>
            </a:r>
          </a:p>
          <a:p>
            <a:endParaRPr lang="zh-CN" alt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2" y="764704"/>
            <a:ext cx="9143538" cy="695672"/>
          </a:xfrm>
        </p:spPr>
        <p:txBody>
          <a:bodyPr/>
          <a:lstStyle/>
          <a:p>
            <a:pPr algn="ctr"/>
            <a:r>
              <a:rPr lang="en-US" sz="4400" dirty="0"/>
              <a:t>C</a:t>
            </a:r>
            <a:r>
              <a:rPr lang="en-US" altLang="zh-CN" sz="4400" dirty="0"/>
              <a:t>itation</a:t>
            </a:r>
            <a:endParaRPr lang="en-US" dirty="0"/>
          </a:p>
        </p:txBody>
      </p:sp>
      <p:graphicFrame>
        <p:nvGraphicFramePr>
          <p:cNvPr id="6" name="Object 5">
            <a:extLst>
              <a:ext uri="{FF2B5EF4-FFF2-40B4-BE49-F238E27FC236}">
                <a16:creationId xmlns:a16="http://schemas.microsoft.com/office/drawing/2014/main" id="{DDEBB6E8-3854-4E7E-99B6-C133205F9B3A}"/>
              </a:ext>
            </a:extLst>
          </p:cNvPr>
          <p:cNvGraphicFramePr>
            <a:graphicFrameLocks noChangeAspect="1"/>
          </p:cNvGraphicFramePr>
          <p:nvPr>
            <p:extLst>
              <p:ext uri="{D42A27DB-BD31-4B8C-83A1-F6EECF244321}">
                <p14:modId xmlns:p14="http://schemas.microsoft.com/office/powerpoint/2010/main" val="3711853171"/>
              </p:ext>
            </p:extLst>
          </p:nvPr>
        </p:nvGraphicFramePr>
        <p:xfrm>
          <a:off x="4078188" y="2348880"/>
          <a:ext cx="3816424" cy="2807939"/>
        </p:xfrm>
        <a:graphic>
          <a:graphicData uri="http://schemas.openxmlformats.org/presentationml/2006/ole">
            <mc:AlternateContent xmlns:mc="http://schemas.openxmlformats.org/markup-compatibility/2006">
              <mc:Choice xmlns:v="urn:schemas-microsoft-com:vml" Requires="v">
                <p:oleObj spid="_x0000_s1047" name="Packager Shell Object" showAsIcon="1" r:id="rId4" imgW="612000" imgH="451080" progId="Package">
                  <p:embed/>
                </p:oleObj>
              </mc:Choice>
              <mc:Fallback>
                <p:oleObj name="Packager Shell Object" showAsIcon="1" r:id="rId4" imgW="612000" imgH="451080" progId="Package">
                  <p:embed/>
                  <p:pic>
                    <p:nvPicPr>
                      <p:cNvPr id="0" name=""/>
                      <p:cNvPicPr/>
                      <p:nvPr/>
                    </p:nvPicPr>
                    <p:blipFill>
                      <a:blip r:embed="rId5"/>
                      <a:stretch>
                        <a:fillRect/>
                      </a:stretch>
                    </p:blipFill>
                    <p:spPr>
                      <a:xfrm>
                        <a:off x="4078188" y="2348880"/>
                        <a:ext cx="3816424" cy="2807939"/>
                      </a:xfrm>
                      <a:prstGeom prst="rect">
                        <a:avLst/>
                      </a:prstGeom>
                    </p:spPr>
                  </p:pic>
                </p:oleObj>
              </mc:Fallback>
            </mc:AlternateContent>
          </a:graphicData>
        </a:graphic>
      </p:graphicFrame>
    </p:spTree>
    <p:extLst>
      <p:ext uri="{BB962C8B-B14F-4D97-AF65-F5344CB8AC3E}">
        <p14:creationId xmlns:p14="http://schemas.microsoft.com/office/powerpoint/2010/main" val="210203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DAF4-0132-4A7E-A616-00BD8DC4AE39}"/>
              </a:ext>
            </a:extLst>
          </p:cNvPr>
          <p:cNvSpPr>
            <a:spLocks noGrp="1"/>
          </p:cNvSpPr>
          <p:nvPr>
            <p:ph type="title"/>
          </p:nvPr>
        </p:nvSpPr>
        <p:spPr>
          <a:xfrm>
            <a:off x="1017848" y="2899606"/>
            <a:ext cx="10153128" cy="1058788"/>
          </a:xfrm>
        </p:spPr>
        <p:txBody>
          <a:bodyPr>
            <a:noAutofit/>
          </a:bodyPr>
          <a:lstStyle/>
          <a:p>
            <a:r>
              <a:rPr lang="en-US" altLang="zh-CN" sz="6600" dirty="0">
                <a:effectLst>
                  <a:outerShdw blurRad="38100" dist="38100" dir="2700000" algn="tl">
                    <a:srgbClr val="000000">
                      <a:alpha val="43137"/>
                    </a:srgbClr>
                  </a:outerShdw>
                </a:effectLst>
              </a:rPr>
              <a:t>THANK YOU FOR LISTENING! </a:t>
            </a:r>
            <a:endParaRPr lang="zh-CN" altLang="en-US"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56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08" y="764704"/>
            <a:ext cx="10873208" cy="649465"/>
          </a:xfrm>
        </p:spPr>
        <p:txBody>
          <a:bodyPr>
            <a:normAutofit/>
          </a:bodyPr>
          <a:lstStyle/>
          <a:p>
            <a:r>
              <a:rPr lang="en-US" sz="3600" dirty="0"/>
              <a:t>Ford (and Car Manufacturers) Car Market Segmentation</a:t>
            </a:r>
          </a:p>
        </p:txBody>
      </p:sp>
      <p:sp>
        <p:nvSpPr>
          <p:cNvPr id="3" name="Content Placeholder 2"/>
          <p:cNvSpPr>
            <a:spLocks noGrp="1"/>
          </p:cNvSpPr>
          <p:nvPr>
            <p:ph idx="1"/>
          </p:nvPr>
        </p:nvSpPr>
        <p:spPr>
          <a:xfrm>
            <a:off x="1269876" y="1772816"/>
            <a:ext cx="9649072" cy="4176464"/>
          </a:xfrm>
        </p:spPr>
        <p:txBody>
          <a:bodyPr>
            <a:normAutofit/>
          </a:bodyPr>
          <a:lstStyle/>
          <a:p>
            <a:r>
              <a:rPr lang="en-US" dirty="0"/>
              <a:t>Ford and other car manufacture generally segmented the car market by income and age since the size of a car was strongly correlated with production cost and thus with price. </a:t>
            </a:r>
          </a:p>
          <a:p>
            <a:r>
              <a:rPr lang="en-US" dirty="0"/>
              <a:t>The typical small car marketing strategy in the past were targeting to younger, lower income buyers via direct mailing. </a:t>
            </a:r>
          </a:p>
          <a:p>
            <a:r>
              <a:rPr lang="en-US" dirty="0"/>
              <a:t>The existing segmentation approach for Ford was not applicable due to environmental and demographic changes significantly during the 1980s and the early 1990s. There was significant demographic that the increasing number of working women in France led to a rise in the number of women buyers.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800" y="550786"/>
            <a:ext cx="11017224" cy="553134"/>
          </a:xfrm>
        </p:spPr>
        <p:txBody>
          <a:bodyPr/>
          <a:lstStyle/>
          <a:p>
            <a:r>
              <a:rPr lang="en-US" dirty="0"/>
              <a:t>Data Analysis For Relationship between Q1 and Preference Group  </a:t>
            </a:r>
          </a:p>
        </p:txBody>
      </p:sp>
      <p:sp>
        <p:nvSpPr>
          <p:cNvPr id="2" name="Content Placeholder 1"/>
          <p:cNvSpPr>
            <a:spLocks noGrp="1"/>
          </p:cNvSpPr>
          <p:nvPr>
            <p:ph idx="1"/>
          </p:nvPr>
        </p:nvSpPr>
        <p:spPr>
          <a:xfrm>
            <a:off x="585800" y="1589838"/>
            <a:ext cx="4703556" cy="4118235"/>
          </a:xfrm>
        </p:spPr>
        <p:txBody>
          <a:bodyPr>
            <a:normAutofit/>
          </a:bodyPr>
          <a:lstStyle/>
          <a:p>
            <a:r>
              <a:rPr lang="en-US" dirty="0"/>
              <a:t>Most of Ka chooser and the middle agree with that “I want a car that is trendy.” And Most Ka Non-chooser neither agree nor disagree with that. </a:t>
            </a:r>
          </a:p>
          <a:p>
            <a:r>
              <a:rPr lang="en-US" dirty="0"/>
              <a:t>We can conclude that consumers choose to buy a trendy car, and Ford Ka is a trendy car for majority of consumers in the car market generally. </a:t>
            </a:r>
          </a:p>
          <a:p>
            <a:endParaRPr lang="en-US" dirty="0"/>
          </a:p>
          <a:p>
            <a:endParaRPr lang="en-US" dirty="0"/>
          </a:p>
        </p:txBody>
      </p:sp>
      <p:pic>
        <p:nvPicPr>
          <p:cNvPr id="6" name="Picture 5">
            <a:extLst>
              <a:ext uri="{FF2B5EF4-FFF2-40B4-BE49-F238E27FC236}">
                <a16:creationId xmlns:a16="http://schemas.microsoft.com/office/drawing/2014/main" id="{03257793-EA10-4246-A581-4C6463115494}"/>
              </a:ext>
            </a:extLst>
          </p:cNvPr>
          <p:cNvPicPr>
            <a:picLocks noChangeAspect="1"/>
          </p:cNvPicPr>
          <p:nvPr/>
        </p:nvPicPr>
        <p:blipFill>
          <a:blip r:embed="rId3"/>
          <a:stretch>
            <a:fillRect/>
          </a:stretch>
        </p:blipFill>
        <p:spPr>
          <a:xfrm>
            <a:off x="6548321" y="1589838"/>
            <a:ext cx="4201836" cy="4193630"/>
          </a:xfrm>
          <a:prstGeom prst="rect">
            <a:avLst/>
          </a:prstGeom>
        </p:spPr>
      </p:pic>
      <p:sp>
        <p:nvSpPr>
          <p:cNvPr id="7" name="TextBox 6">
            <a:extLst>
              <a:ext uri="{FF2B5EF4-FFF2-40B4-BE49-F238E27FC236}">
                <a16:creationId xmlns:a16="http://schemas.microsoft.com/office/drawing/2014/main" id="{A48DFC37-AC34-4E81-A8D9-6A798BA6DC7D}"/>
              </a:ext>
            </a:extLst>
          </p:cNvPr>
          <p:cNvSpPr txBox="1"/>
          <p:nvPr/>
        </p:nvSpPr>
        <p:spPr>
          <a:xfrm>
            <a:off x="5844724" y="4725144"/>
            <a:ext cx="1029972" cy="646331"/>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Strongly Disagree</a:t>
            </a:r>
          </a:p>
        </p:txBody>
      </p:sp>
      <p:sp>
        <p:nvSpPr>
          <p:cNvPr id="8" name="TextBox 7">
            <a:extLst>
              <a:ext uri="{FF2B5EF4-FFF2-40B4-BE49-F238E27FC236}">
                <a16:creationId xmlns:a16="http://schemas.microsoft.com/office/drawing/2014/main" id="{2C3BF729-84E1-450B-8C4C-D5F5301F9783}"/>
              </a:ext>
            </a:extLst>
          </p:cNvPr>
          <p:cNvSpPr txBox="1"/>
          <p:nvPr/>
        </p:nvSpPr>
        <p:spPr>
          <a:xfrm>
            <a:off x="5844724" y="1628800"/>
            <a:ext cx="1029972" cy="646331"/>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Strongly Agree</a:t>
            </a:r>
          </a:p>
        </p:txBody>
      </p:sp>
      <p:sp>
        <p:nvSpPr>
          <p:cNvPr id="9" name="TextBox 8">
            <a:extLst>
              <a:ext uri="{FF2B5EF4-FFF2-40B4-BE49-F238E27FC236}">
                <a16:creationId xmlns:a16="http://schemas.microsoft.com/office/drawing/2014/main" id="{B9D7478D-9592-407E-A3EF-8E178A758C2B}"/>
              </a:ext>
            </a:extLst>
          </p:cNvPr>
          <p:cNvSpPr txBox="1"/>
          <p:nvPr/>
        </p:nvSpPr>
        <p:spPr>
          <a:xfrm>
            <a:off x="7174532" y="1162213"/>
            <a:ext cx="2664296" cy="369332"/>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Hexagonal Binning plot</a:t>
            </a:r>
          </a:p>
        </p:txBody>
      </p:sp>
      <p:graphicFrame>
        <p:nvGraphicFramePr>
          <p:cNvPr id="11" name="Table 10">
            <a:extLst>
              <a:ext uri="{FF2B5EF4-FFF2-40B4-BE49-F238E27FC236}">
                <a16:creationId xmlns:a16="http://schemas.microsoft.com/office/drawing/2014/main" id="{E78C9E31-D37C-4583-9DB2-3287D28D1E1A}"/>
              </a:ext>
            </a:extLst>
          </p:cNvPr>
          <p:cNvGraphicFramePr>
            <a:graphicFrameLocks noGrp="1"/>
          </p:cNvGraphicFramePr>
          <p:nvPr>
            <p:extLst>
              <p:ext uri="{D42A27DB-BD31-4B8C-83A1-F6EECF244321}">
                <p14:modId xmlns:p14="http://schemas.microsoft.com/office/powerpoint/2010/main" val="3669543987"/>
              </p:ext>
            </p:extLst>
          </p:nvPr>
        </p:nvGraphicFramePr>
        <p:xfrm>
          <a:off x="9537307" y="5669145"/>
          <a:ext cx="2425700" cy="476250"/>
        </p:xfrm>
        <a:graphic>
          <a:graphicData uri="http://schemas.openxmlformats.org/drawingml/2006/table">
            <a:tbl>
              <a:tblPr>
                <a:tableStyleId>{3B4B98B0-60AC-42C2-AFA5-B58CD77FA1E5}</a:tableStyleId>
              </a:tblPr>
              <a:tblGrid>
                <a:gridCol w="749300">
                  <a:extLst>
                    <a:ext uri="{9D8B030D-6E8A-4147-A177-3AD203B41FA5}">
                      <a16:colId xmlns:a16="http://schemas.microsoft.com/office/drawing/2014/main" val="2964496235"/>
                    </a:ext>
                  </a:extLst>
                </a:gridCol>
                <a:gridCol w="1676400">
                  <a:extLst>
                    <a:ext uri="{9D8B030D-6E8A-4147-A177-3AD203B41FA5}">
                      <a16:colId xmlns:a16="http://schemas.microsoft.com/office/drawing/2014/main" val="3546891020"/>
                    </a:ext>
                  </a:extLst>
                </a:gridCol>
              </a:tblGrid>
              <a:tr h="158750">
                <a:tc>
                  <a:txBody>
                    <a:bodyPr/>
                    <a:lstStyle/>
                    <a:p>
                      <a:pPr algn="r" fontAlgn="b"/>
                      <a:r>
                        <a:rPr lang="en-US" altLang="zh-CN" sz="1000" u="none" strike="noStrike">
                          <a:effectLst/>
                        </a:rPr>
                        <a:t>1</a:t>
                      </a:r>
                      <a:endParaRPr lang="en-US" altLang="zh-CN" sz="1000" b="0" i="0" u="none" strike="noStrike">
                        <a:effectLst/>
                        <a:latin typeface="Arial" panose="020B0604020202020204" pitchFamily="34" charset="0"/>
                      </a:endParaRPr>
                    </a:p>
                  </a:txBody>
                  <a:tcPr marL="6350" marR="6350" marT="6350" marB="0" anchor="b"/>
                </a:tc>
                <a:tc>
                  <a:txBody>
                    <a:bodyPr/>
                    <a:lstStyle/>
                    <a:p>
                      <a:pPr algn="l" fontAlgn="b"/>
                      <a:r>
                        <a:rPr lang="en-US" sz="1000" u="none" strike="noStrike">
                          <a:effectLst/>
                        </a:rPr>
                        <a:t>Ka Chooser (top 3)</a:t>
                      </a:r>
                      <a:endParaRPr lang="en-US" sz="1000" b="0" i="0" u="none" strike="noStrike">
                        <a:effectLst/>
                        <a:latin typeface="Arial" panose="020B0604020202020204" pitchFamily="34" charset="0"/>
                      </a:endParaRPr>
                    </a:p>
                  </a:txBody>
                  <a:tcPr marL="6350" marR="6350" marT="6350" marB="0" anchor="b"/>
                </a:tc>
                <a:extLst>
                  <a:ext uri="{0D108BD9-81ED-4DB2-BD59-A6C34878D82A}">
                    <a16:rowId xmlns:a16="http://schemas.microsoft.com/office/drawing/2014/main" val="522118332"/>
                  </a:ext>
                </a:extLst>
              </a:tr>
              <a:tr h="158750">
                <a:tc>
                  <a:txBody>
                    <a:bodyPr/>
                    <a:lstStyle/>
                    <a:p>
                      <a:pPr algn="r" fontAlgn="b"/>
                      <a:r>
                        <a:rPr lang="en-US" altLang="zh-CN" sz="1000" u="none" strike="noStrike">
                          <a:effectLst/>
                        </a:rPr>
                        <a:t>2</a:t>
                      </a:r>
                      <a:endParaRPr lang="en-US" altLang="zh-CN" sz="1000" b="0" i="0" u="none" strike="noStrike">
                        <a:effectLst/>
                        <a:latin typeface="Arial" panose="020B0604020202020204" pitchFamily="34" charset="0"/>
                      </a:endParaRPr>
                    </a:p>
                  </a:txBody>
                  <a:tcPr marL="6350" marR="6350" marT="6350" marB="0" anchor="b"/>
                </a:tc>
                <a:tc>
                  <a:txBody>
                    <a:bodyPr/>
                    <a:lstStyle/>
                    <a:p>
                      <a:pPr algn="l" fontAlgn="b"/>
                      <a:r>
                        <a:rPr lang="en-US" sz="1000" u="none" strike="noStrike">
                          <a:effectLst/>
                        </a:rPr>
                        <a:t>Ka Non-Chooser (bottom 3)</a:t>
                      </a:r>
                      <a:endParaRPr lang="en-US" sz="1000" b="0" i="0" u="none" strike="noStrike">
                        <a:effectLst/>
                        <a:latin typeface="Arial" panose="020B0604020202020204" pitchFamily="34" charset="0"/>
                      </a:endParaRPr>
                    </a:p>
                  </a:txBody>
                  <a:tcPr marL="6350" marR="6350" marT="6350" marB="0" anchor="b"/>
                </a:tc>
                <a:extLst>
                  <a:ext uri="{0D108BD9-81ED-4DB2-BD59-A6C34878D82A}">
                    <a16:rowId xmlns:a16="http://schemas.microsoft.com/office/drawing/2014/main" val="2542730657"/>
                  </a:ext>
                </a:extLst>
              </a:tr>
              <a:tr h="158750">
                <a:tc>
                  <a:txBody>
                    <a:bodyPr/>
                    <a:lstStyle/>
                    <a:p>
                      <a:pPr algn="r" fontAlgn="b"/>
                      <a:r>
                        <a:rPr lang="en-US" altLang="zh-CN" sz="1000" u="none" strike="noStrike" dirty="0">
                          <a:effectLst/>
                        </a:rPr>
                        <a:t>3</a:t>
                      </a:r>
                      <a:endParaRPr lang="en-US" altLang="zh-CN" sz="1000" b="0" i="0" u="none" strike="noStrike" dirty="0">
                        <a:effectLst/>
                        <a:latin typeface="Arial" panose="020B0604020202020204" pitchFamily="34" charset="0"/>
                      </a:endParaRPr>
                    </a:p>
                  </a:txBody>
                  <a:tcPr marL="6350" marR="6350" marT="6350" marB="0" anchor="b"/>
                </a:tc>
                <a:tc>
                  <a:txBody>
                    <a:bodyPr/>
                    <a:lstStyle/>
                    <a:p>
                      <a:pPr algn="l" fontAlgn="b"/>
                      <a:r>
                        <a:rPr lang="en-US" sz="1000" u="none" strike="noStrike" dirty="0">
                          <a:effectLst/>
                        </a:rPr>
                        <a:t>Middle (middle 4)</a:t>
                      </a:r>
                      <a:endParaRPr lang="en-US" sz="1000" b="0" i="0" u="none" strike="noStrike" dirty="0">
                        <a:effectLst/>
                        <a:latin typeface="Arial" panose="020B0604020202020204" pitchFamily="34" charset="0"/>
                      </a:endParaRPr>
                    </a:p>
                  </a:txBody>
                  <a:tcPr marL="6350" marR="6350" marT="6350" marB="0" anchor="b"/>
                </a:tc>
                <a:extLst>
                  <a:ext uri="{0D108BD9-81ED-4DB2-BD59-A6C34878D82A}">
                    <a16:rowId xmlns:a16="http://schemas.microsoft.com/office/drawing/2014/main" val="3413388170"/>
                  </a:ext>
                </a:extLst>
              </a:tr>
            </a:tbl>
          </a:graphicData>
        </a:graphic>
      </p:graphicFrame>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07121" y="458658"/>
            <a:ext cx="8235763" cy="623664"/>
          </a:xfrm>
        </p:spPr>
        <p:txBody>
          <a:bodyPr>
            <a:normAutofit/>
          </a:bodyPr>
          <a:lstStyle/>
          <a:p>
            <a:r>
              <a:rPr lang="en-US" altLang="zh-CN" dirty="0"/>
              <a:t>K-Means Clustering Psychographic Data Analysis</a:t>
            </a:r>
            <a:endParaRPr lang="en-US" dirty="0"/>
          </a:p>
        </p:txBody>
      </p:sp>
      <p:sp>
        <p:nvSpPr>
          <p:cNvPr id="33" name="Content Placeholder 32">
            <a:extLst>
              <a:ext uri="{FF2B5EF4-FFF2-40B4-BE49-F238E27FC236}">
                <a16:creationId xmlns:a16="http://schemas.microsoft.com/office/drawing/2014/main" id="{500293AC-783F-42C0-9607-F6B00578F3BE}"/>
              </a:ext>
            </a:extLst>
          </p:cNvPr>
          <p:cNvSpPr>
            <a:spLocks noGrp="1"/>
          </p:cNvSpPr>
          <p:nvPr>
            <p:ph idx="1"/>
          </p:nvPr>
        </p:nvSpPr>
        <p:spPr>
          <a:xfrm>
            <a:off x="549796" y="1750406"/>
            <a:ext cx="4536504" cy="4628770"/>
          </a:xfrm>
        </p:spPr>
        <p:txBody>
          <a:bodyPr/>
          <a:lstStyle/>
          <a:p>
            <a:r>
              <a:rPr lang="en-US" altLang="zh-CN" dirty="0"/>
              <a:t>It is obvious to see that cluster 2 and 3 has more responses which chose preference group 1 than cluster 1 and 4. </a:t>
            </a:r>
          </a:p>
          <a:p>
            <a:r>
              <a:rPr lang="en-US" altLang="zh-CN" dirty="0"/>
              <a:t>Therefore, we would target in cluster 2 and 3 to analyze which questions in those clusters got high points or low points in order to find out our potential customers’ thoughts. </a:t>
            </a:r>
            <a:endParaRPr lang="zh-CN" altLang="en-US" dirty="0"/>
          </a:p>
        </p:txBody>
      </p:sp>
      <p:pic>
        <p:nvPicPr>
          <p:cNvPr id="4" name="Picture 3">
            <a:extLst>
              <a:ext uri="{FF2B5EF4-FFF2-40B4-BE49-F238E27FC236}">
                <a16:creationId xmlns:a16="http://schemas.microsoft.com/office/drawing/2014/main" id="{DCE1C8E1-9D4B-4488-B219-71805B288F72}"/>
              </a:ext>
            </a:extLst>
          </p:cNvPr>
          <p:cNvPicPr>
            <a:picLocks noChangeAspect="1"/>
          </p:cNvPicPr>
          <p:nvPr/>
        </p:nvPicPr>
        <p:blipFill>
          <a:blip r:embed="rId3"/>
          <a:stretch>
            <a:fillRect/>
          </a:stretch>
        </p:blipFill>
        <p:spPr>
          <a:xfrm>
            <a:off x="5374332" y="1193917"/>
            <a:ext cx="5760640" cy="4867275"/>
          </a:xfrm>
          <a:prstGeom prst="rect">
            <a:avLst/>
          </a:prstGeom>
        </p:spPr>
      </p:pic>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07121" y="458658"/>
            <a:ext cx="8235763" cy="623664"/>
          </a:xfrm>
        </p:spPr>
        <p:txBody>
          <a:bodyPr>
            <a:normAutofit/>
          </a:bodyPr>
          <a:lstStyle/>
          <a:p>
            <a:r>
              <a:rPr lang="en-US" altLang="zh-CN" dirty="0"/>
              <a:t>K-Means Clustering Psychographic Data Analysis</a:t>
            </a:r>
            <a:endParaRPr lang="en-US" dirty="0"/>
          </a:p>
        </p:txBody>
      </p:sp>
      <p:sp>
        <p:nvSpPr>
          <p:cNvPr id="28" name="TextBox 27">
            <a:extLst>
              <a:ext uri="{FF2B5EF4-FFF2-40B4-BE49-F238E27FC236}">
                <a16:creationId xmlns:a16="http://schemas.microsoft.com/office/drawing/2014/main" id="{8D245549-E60C-447A-BDB8-CE34CB78AA5F}"/>
              </a:ext>
            </a:extLst>
          </p:cNvPr>
          <p:cNvSpPr txBox="1"/>
          <p:nvPr/>
        </p:nvSpPr>
        <p:spPr>
          <a:xfrm>
            <a:off x="3943325" y="1300623"/>
            <a:ext cx="1029972" cy="646331"/>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Strongly Agree</a:t>
            </a:r>
          </a:p>
        </p:txBody>
      </p:sp>
      <p:sp>
        <p:nvSpPr>
          <p:cNvPr id="29" name="TextBox 28">
            <a:extLst>
              <a:ext uri="{FF2B5EF4-FFF2-40B4-BE49-F238E27FC236}">
                <a16:creationId xmlns:a16="http://schemas.microsoft.com/office/drawing/2014/main" id="{8B832117-5A27-4EE5-868D-BF58D74DA411}"/>
              </a:ext>
            </a:extLst>
          </p:cNvPr>
          <p:cNvSpPr txBox="1"/>
          <p:nvPr/>
        </p:nvSpPr>
        <p:spPr>
          <a:xfrm>
            <a:off x="3943325" y="5079035"/>
            <a:ext cx="1029972" cy="646331"/>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Strongly Disagree</a:t>
            </a:r>
          </a:p>
        </p:txBody>
      </p:sp>
      <p:sp>
        <p:nvSpPr>
          <p:cNvPr id="33" name="Content Placeholder 32">
            <a:extLst>
              <a:ext uri="{FF2B5EF4-FFF2-40B4-BE49-F238E27FC236}">
                <a16:creationId xmlns:a16="http://schemas.microsoft.com/office/drawing/2014/main" id="{500293AC-783F-42C0-9607-F6B00578F3BE}"/>
              </a:ext>
            </a:extLst>
          </p:cNvPr>
          <p:cNvSpPr>
            <a:spLocks noGrp="1"/>
          </p:cNvSpPr>
          <p:nvPr>
            <p:ph idx="1"/>
          </p:nvPr>
        </p:nvSpPr>
        <p:spPr>
          <a:xfrm>
            <a:off x="301923" y="1094922"/>
            <a:ext cx="3672408" cy="4998374"/>
          </a:xfrm>
        </p:spPr>
        <p:txBody>
          <a:bodyPr>
            <a:normAutofit fontScale="92500" lnSpcReduction="10000"/>
          </a:bodyPr>
          <a:lstStyle/>
          <a:p>
            <a:pPr marL="0" indent="0">
              <a:buNone/>
            </a:pPr>
            <a:r>
              <a:rPr lang="en-US" altLang="zh-CN" dirty="0"/>
              <a:t>Based on the high mean of Q22 (Small cars are much safer nowadays),</a:t>
            </a:r>
          </a:p>
          <a:p>
            <a:pPr marL="0" indent="0">
              <a:buNone/>
            </a:pPr>
            <a:r>
              <a:rPr lang="en-US" altLang="zh-CN" dirty="0"/>
              <a:t>Q14 (The car I buy must be able to handle long motorway journeys),</a:t>
            </a:r>
          </a:p>
          <a:p>
            <a:pPr marL="0" indent="0">
              <a:buNone/>
            </a:pPr>
            <a:r>
              <a:rPr lang="en-US" altLang="zh-CN" dirty="0"/>
              <a:t> Q17 (I want a car that is nippy and zippy),</a:t>
            </a:r>
          </a:p>
          <a:p>
            <a:pPr marL="0" indent="0">
              <a:buNone/>
            </a:pPr>
            <a:r>
              <a:rPr lang="en-US" altLang="zh-CN" dirty="0"/>
              <a:t>Q19 (I wish there were stricter exhaust regulations),</a:t>
            </a:r>
          </a:p>
          <a:p>
            <a:pPr marL="0" indent="0">
              <a:buNone/>
            </a:pPr>
            <a:r>
              <a:rPr lang="en-US" altLang="zh-CN" dirty="0"/>
              <a:t> it is important for potential customers to own fashion small cars with high quality and safety. </a:t>
            </a:r>
            <a:endParaRPr lang="zh-CN" altLang="en-US" dirty="0"/>
          </a:p>
        </p:txBody>
      </p:sp>
      <p:sp>
        <p:nvSpPr>
          <p:cNvPr id="34" name="TextBox 33">
            <a:extLst>
              <a:ext uri="{FF2B5EF4-FFF2-40B4-BE49-F238E27FC236}">
                <a16:creationId xmlns:a16="http://schemas.microsoft.com/office/drawing/2014/main" id="{8B6549CA-6819-4EE2-A0DB-D47782C4F58F}"/>
              </a:ext>
            </a:extLst>
          </p:cNvPr>
          <p:cNvSpPr txBox="1"/>
          <p:nvPr/>
        </p:nvSpPr>
        <p:spPr>
          <a:xfrm>
            <a:off x="3943325" y="2708920"/>
            <a:ext cx="1029972" cy="369332"/>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Neutral</a:t>
            </a:r>
          </a:p>
        </p:txBody>
      </p:sp>
      <p:pic>
        <p:nvPicPr>
          <p:cNvPr id="4" name="Picture 3">
            <a:extLst>
              <a:ext uri="{FF2B5EF4-FFF2-40B4-BE49-F238E27FC236}">
                <a16:creationId xmlns:a16="http://schemas.microsoft.com/office/drawing/2014/main" id="{2695C804-A736-434E-9932-7ACCD8C1430A}"/>
              </a:ext>
            </a:extLst>
          </p:cNvPr>
          <p:cNvPicPr>
            <a:picLocks noChangeAspect="1"/>
          </p:cNvPicPr>
          <p:nvPr/>
        </p:nvPicPr>
        <p:blipFill>
          <a:blip r:embed="rId3"/>
          <a:stretch>
            <a:fillRect/>
          </a:stretch>
        </p:blipFill>
        <p:spPr>
          <a:xfrm>
            <a:off x="4973297" y="1132634"/>
            <a:ext cx="7215528" cy="5104678"/>
          </a:xfrm>
          <a:prstGeom prst="rect">
            <a:avLst/>
          </a:prstGeom>
        </p:spPr>
      </p:pic>
    </p:spTree>
    <p:extLst>
      <p:ext uri="{BB962C8B-B14F-4D97-AF65-F5344CB8AC3E}">
        <p14:creationId xmlns:p14="http://schemas.microsoft.com/office/powerpoint/2010/main" val="26358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07121" y="458658"/>
            <a:ext cx="8235763" cy="623664"/>
          </a:xfrm>
        </p:spPr>
        <p:txBody>
          <a:bodyPr>
            <a:normAutofit/>
          </a:bodyPr>
          <a:lstStyle/>
          <a:p>
            <a:r>
              <a:rPr lang="en-US" altLang="zh-CN" dirty="0"/>
              <a:t>K-Means Clustering Psychographic Data Analysis</a:t>
            </a:r>
            <a:endParaRPr lang="en-US" dirty="0"/>
          </a:p>
        </p:txBody>
      </p:sp>
      <p:sp>
        <p:nvSpPr>
          <p:cNvPr id="28" name="TextBox 27">
            <a:extLst>
              <a:ext uri="{FF2B5EF4-FFF2-40B4-BE49-F238E27FC236}">
                <a16:creationId xmlns:a16="http://schemas.microsoft.com/office/drawing/2014/main" id="{8D245549-E60C-447A-BDB8-CE34CB78AA5F}"/>
              </a:ext>
            </a:extLst>
          </p:cNvPr>
          <p:cNvSpPr txBox="1"/>
          <p:nvPr/>
        </p:nvSpPr>
        <p:spPr>
          <a:xfrm>
            <a:off x="3955281" y="1412776"/>
            <a:ext cx="1029972" cy="646331"/>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Strongly Agree</a:t>
            </a:r>
          </a:p>
        </p:txBody>
      </p:sp>
      <p:sp>
        <p:nvSpPr>
          <p:cNvPr id="29" name="TextBox 28">
            <a:extLst>
              <a:ext uri="{FF2B5EF4-FFF2-40B4-BE49-F238E27FC236}">
                <a16:creationId xmlns:a16="http://schemas.microsoft.com/office/drawing/2014/main" id="{8B832117-5A27-4EE5-868D-BF58D74DA411}"/>
              </a:ext>
            </a:extLst>
          </p:cNvPr>
          <p:cNvSpPr txBox="1"/>
          <p:nvPr/>
        </p:nvSpPr>
        <p:spPr>
          <a:xfrm>
            <a:off x="3955279" y="4941168"/>
            <a:ext cx="1029972" cy="646331"/>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Strongly Disagree</a:t>
            </a:r>
          </a:p>
        </p:txBody>
      </p:sp>
      <p:sp>
        <p:nvSpPr>
          <p:cNvPr id="33" name="Content Placeholder 32">
            <a:extLst>
              <a:ext uri="{FF2B5EF4-FFF2-40B4-BE49-F238E27FC236}">
                <a16:creationId xmlns:a16="http://schemas.microsoft.com/office/drawing/2014/main" id="{500293AC-783F-42C0-9607-F6B00578F3BE}"/>
              </a:ext>
            </a:extLst>
          </p:cNvPr>
          <p:cNvSpPr>
            <a:spLocks noGrp="1"/>
          </p:cNvSpPr>
          <p:nvPr>
            <p:ph idx="1"/>
          </p:nvPr>
        </p:nvSpPr>
        <p:spPr>
          <a:xfrm>
            <a:off x="301923" y="1094922"/>
            <a:ext cx="3672408" cy="4998374"/>
          </a:xfrm>
        </p:spPr>
        <p:txBody>
          <a:bodyPr>
            <a:normAutofit/>
          </a:bodyPr>
          <a:lstStyle/>
          <a:p>
            <a:pPr marL="0" indent="0">
              <a:buNone/>
            </a:pPr>
            <a:r>
              <a:rPr lang="en-US" altLang="zh-CN" dirty="0"/>
              <a:t>Based on the high mean of Q1(I want a car that is trendy),</a:t>
            </a:r>
          </a:p>
          <a:p>
            <a:pPr marL="0" indent="0">
              <a:buNone/>
            </a:pPr>
            <a:r>
              <a:rPr lang="en-US" altLang="zh-CN" dirty="0"/>
              <a:t>Q2(I am fashion conscious),</a:t>
            </a:r>
          </a:p>
          <a:p>
            <a:pPr marL="0" indent="0">
              <a:buNone/>
            </a:pPr>
            <a:r>
              <a:rPr lang="en-US" altLang="zh-CN" dirty="0"/>
              <a:t> Q41 (In today's world it is anti-social to drive big cars),</a:t>
            </a:r>
          </a:p>
          <a:p>
            <a:pPr marL="0" indent="0">
              <a:buNone/>
            </a:pPr>
            <a:r>
              <a:rPr lang="en-US" altLang="zh-CN" dirty="0"/>
              <a:t>Q46 (I always want the latest style and design in a vehicle),</a:t>
            </a:r>
          </a:p>
          <a:p>
            <a:pPr marL="0" indent="0">
              <a:buNone/>
            </a:pPr>
            <a:r>
              <a:rPr lang="en-US" altLang="zh-CN" dirty="0"/>
              <a:t>In conclusion, potential customers would like to own fashion small car.</a:t>
            </a:r>
          </a:p>
        </p:txBody>
      </p:sp>
      <p:sp>
        <p:nvSpPr>
          <p:cNvPr id="34" name="TextBox 33">
            <a:extLst>
              <a:ext uri="{FF2B5EF4-FFF2-40B4-BE49-F238E27FC236}">
                <a16:creationId xmlns:a16="http://schemas.microsoft.com/office/drawing/2014/main" id="{8B6549CA-6819-4EE2-A0DB-D47782C4F58F}"/>
              </a:ext>
            </a:extLst>
          </p:cNvPr>
          <p:cNvSpPr txBox="1"/>
          <p:nvPr/>
        </p:nvSpPr>
        <p:spPr>
          <a:xfrm>
            <a:off x="3955281" y="2870155"/>
            <a:ext cx="1029972" cy="369332"/>
          </a:xfrm>
          <a:prstGeom prst="rect">
            <a:avLst/>
          </a:prstGeom>
          <a:noFill/>
          <a:ln>
            <a:solidFill>
              <a:schemeClr val="accent1">
                <a:lumMod val="20000"/>
                <a:lumOff val="80000"/>
              </a:schemeClr>
            </a:solidFill>
          </a:ln>
        </p:spPr>
        <p:txBody>
          <a:bodyPr wrap="square" rtlCol="0" anchor="ctr" anchorCtr="1">
            <a:spAutoFit/>
          </a:bodyPr>
          <a:lstStyle/>
          <a:p>
            <a:r>
              <a:rPr lang="en-US" altLang="zh-CN" dirty="0"/>
              <a:t>Neutral</a:t>
            </a:r>
          </a:p>
        </p:txBody>
      </p:sp>
      <p:pic>
        <p:nvPicPr>
          <p:cNvPr id="5" name="Picture 4">
            <a:extLst>
              <a:ext uri="{FF2B5EF4-FFF2-40B4-BE49-F238E27FC236}">
                <a16:creationId xmlns:a16="http://schemas.microsoft.com/office/drawing/2014/main" id="{A5431110-1906-434D-B5D6-154946829F36}"/>
              </a:ext>
            </a:extLst>
          </p:cNvPr>
          <p:cNvPicPr>
            <a:picLocks noChangeAspect="1"/>
          </p:cNvPicPr>
          <p:nvPr/>
        </p:nvPicPr>
        <p:blipFill>
          <a:blip r:embed="rId3"/>
          <a:stretch>
            <a:fillRect/>
          </a:stretch>
        </p:blipFill>
        <p:spPr>
          <a:xfrm>
            <a:off x="4985252" y="1160471"/>
            <a:ext cx="7085823" cy="4932825"/>
          </a:xfrm>
          <a:prstGeom prst="rect">
            <a:avLst/>
          </a:prstGeom>
        </p:spPr>
      </p:pic>
    </p:spTree>
    <p:extLst>
      <p:ext uri="{BB962C8B-B14F-4D97-AF65-F5344CB8AC3E}">
        <p14:creationId xmlns:p14="http://schemas.microsoft.com/office/powerpoint/2010/main" val="132228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07121" y="458658"/>
            <a:ext cx="8235763" cy="623664"/>
          </a:xfrm>
        </p:spPr>
        <p:txBody>
          <a:bodyPr>
            <a:normAutofit/>
          </a:bodyPr>
          <a:lstStyle/>
          <a:p>
            <a:r>
              <a:rPr lang="en-US" altLang="zh-CN" dirty="0"/>
              <a:t>K-Means Clustering Demographic Data Analysis</a:t>
            </a:r>
            <a:endParaRPr lang="en-US" dirty="0"/>
          </a:p>
        </p:txBody>
      </p:sp>
      <p:sp>
        <p:nvSpPr>
          <p:cNvPr id="33" name="Content Placeholder 32">
            <a:extLst>
              <a:ext uri="{FF2B5EF4-FFF2-40B4-BE49-F238E27FC236}">
                <a16:creationId xmlns:a16="http://schemas.microsoft.com/office/drawing/2014/main" id="{500293AC-783F-42C0-9607-F6B00578F3BE}"/>
              </a:ext>
            </a:extLst>
          </p:cNvPr>
          <p:cNvSpPr>
            <a:spLocks noGrp="1"/>
          </p:cNvSpPr>
          <p:nvPr>
            <p:ph idx="1"/>
          </p:nvPr>
        </p:nvSpPr>
        <p:spPr>
          <a:xfrm>
            <a:off x="837828" y="1268760"/>
            <a:ext cx="4536504" cy="4628770"/>
          </a:xfrm>
        </p:spPr>
        <p:txBody>
          <a:bodyPr/>
          <a:lstStyle/>
          <a:p>
            <a:r>
              <a:rPr lang="en-US" altLang="zh-CN" dirty="0"/>
              <a:t>According to the graph, cluster 2 and 3 has more responses which chose preference group 1 than cluster 1 and 4. </a:t>
            </a:r>
          </a:p>
          <a:p>
            <a:r>
              <a:rPr lang="en-US" altLang="zh-CN" dirty="0"/>
              <a:t>Therefore, we would target in cluster 2 and 3 to analyze which types of customers are our main target customers. In addition, we also can find out in cluster 1 and 4 to see which types of customers we are not interesting in. </a:t>
            </a:r>
            <a:endParaRPr lang="zh-CN" altLang="en-US" dirty="0"/>
          </a:p>
        </p:txBody>
      </p:sp>
      <p:pic>
        <p:nvPicPr>
          <p:cNvPr id="4" name="Picture 3">
            <a:extLst>
              <a:ext uri="{FF2B5EF4-FFF2-40B4-BE49-F238E27FC236}">
                <a16:creationId xmlns:a16="http://schemas.microsoft.com/office/drawing/2014/main" id="{4E48810D-0FEF-41E5-91C6-D02598134FF4}"/>
              </a:ext>
            </a:extLst>
          </p:cNvPr>
          <p:cNvPicPr>
            <a:picLocks noChangeAspect="1"/>
          </p:cNvPicPr>
          <p:nvPr/>
        </p:nvPicPr>
        <p:blipFill>
          <a:blip r:embed="rId3"/>
          <a:stretch>
            <a:fillRect/>
          </a:stretch>
        </p:blipFill>
        <p:spPr>
          <a:xfrm>
            <a:off x="5734372" y="1149507"/>
            <a:ext cx="5472608" cy="4867275"/>
          </a:xfrm>
          <a:prstGeom prst="rect">
            <a:avLst/>
          </a:prstGeom>
        </p:spPr>
      </p:pic>
    </p:spTree>
    <p:extLst>
      <p:ext uri="{BB962C8B-B14F-4D97-AF65-F5344CB8AC3E}">
        <p14:creationId xmlns:p14="http://schemas.microsoft.com/office/powerpoint/2010/main" val="344110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9757" y="1149326"/>
            <a:ext cx="3698674" cy="4846724"/>
          </a:xfrm>
        </p:spPr>
        <p:txBody>
          <a:bodyPr>
            <a:normAutofit fontScale="92500"/>
          </a:bodyPr>
          <a:lstStyle/>
          <a:p>
            <a:r>
              <a:rPr lang="en-US" altLang="zh-CN" dirty="0"/>
              <a:t>Cluster 2 represents younger male customers with less number of children.</a:t>
            </a:r>
          </a:p>
          <a:p>
            <a:r>
              <a:rPr lang="en-US" altLang="zh-CN" dirty="0"/>
              <a:t>Cluster 3 represents older single male customers with less number of children.</a:t>
            </a:r>
          </a:p>
          <a:p>
            <a:r>
              <a:rPr lang="en-US" altLang="zh-CN" dirty="0"/>
              <a:t> Therefore, we can conclude with combining “cluster vs preference group” graph that younger and older male customers with less number of children could be our target costumers. </a:t>
            </a:r>
            <a:endParaRPr lang="en-US" dirty="0"/>
          </a:p>
        </p:txBody>
      </p:sp>
      <p:sp>
        <p:nvSpPr>
          <p:cNvPr id="7" name="Title 2">
            <a:extLst>
              <a:ext uri="{FF2B5EF4-FFF2-40B4-BE49-F238E27FC236}">
                <a16:creationId xmlns:a16="http://schemas.microsoft.com/office/drawing/2014/main" id="{27D593E2-0544-4F52-B55D-7814777C41B6}"/>
              </a:ext>
            </a:extLst>
          </p:cNvPr>
          <p:cNvSpPr txBox="1">
            <a:spLocks/>
          </p:cNvSpPr>
          <p:nvPr/>
        </p:nvSpPr>
        <p:spPr>
          <a:xfrm>
            <a:off x="1976530" y="357064"/>
            <a:ext cx="8235763" cy="6236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r>
              <a:rPr lang="en-US" altLang="zh-CN" dirty="0"/>
              <a:t>K-Means Clustering Demographic Data Analysis</a:t>
            </a:r>
            <a:endParaRPr lang="en-US" dirty="0"/>
          </a:p>
        </p:txBody>
      </p:sp>
      <p:pic>
        <p:nvPicPr>
          <p:cNvPr id="9" name="Picture 8">
            <a:extLst>
              <a:ext uri="{FF2B5EF4-FFF2-40B4-BE49-F238E27FC236}">
                <a16:creationId xmlns:a16="http://schemas.microsoft.com/office/drawing/2014/main" id="{049AC8C0-373F-4BE9-B7BE-6FB623E7B50F}"/>
              </a:ext>
            </a:extLst>
          </p:cNvPr>
          <p:cNvPicPr>
            <a:picLocks noChangeAspect="1"/>
          </p:cNvPicPr>
          <p:nvPr/>
        </p:nvPicPr>
        <p:blipFill>
          <a:blip r:embed="rId3"/>
          <a:stretch>
            <a:fillRect/>
          </a:stretch>
        </p:blipFill>
        <p:spPr>
          <a:xfrm>
            <a:off x="3888431" y="1149326"/>
            <a:ext cx="4150198" cy="4846724"/>
          </a:xfrm>
          <a:prstGeom prst="rect">
            <a:avLst/>
          </a:prstGeom>
        </p:spPr>
      </p:pic>
      <p:pic>
        <p:nvPicPr>
          <p:cNvPr id="11" name="Picture 10">
            <a:extLst>
              <a:ext uri="{FF2B5EF4-FFF2-40B4-BE49-F238E27FC236}">
                <a16:creationId xmlns:a16="http://schemas.microsoft.com/office/drawing/2014/main" id="{10518639-440B-4367-AEF6-E0968914D3F0}"/>
              </a:ext>
            </a:extLst>
          </p:cNvPr>
          <p:cNvPicPr>
            <a:picLocks noChangeAspect="1"/>
          </p:cNvPicPr>
          <p:nvPr/>
        </p:nvPicPr>
        <p:blipFill>
          <a:blip r:embed="rId4"/>
          <a:stretch>
            <a:fillRect/>
          </a:stretch>
        </p:blipFill>
        <p:spPr>
          <a:xfrm>
            <a:off x="8038628" y="1149326"/>
            <a:ext cx="4150197" cy="4846724"/>
          </a:xfrm>
          <a:prstGeom prst="rect">
            <a:avLst/>
          </a:prstGeom>
        </p:spPr>
      </p:pic>
    </p:spTree>
    <p:extLst>
      <p:ext uri="{BB962C8B-B14F-4D97-AF65-F5344CB8AC3E}">
        <p14:creationId xmlns:p14="http://schemas.microsoft.com/office/powerpoint/2010/main" val="239119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27D593E2-0544-4F52-B55D-7814777C41B6}"/>
              </a:ext>
            </a:extLst>
          </p:cNvPr>
          <p:cNvSpPr txBox="1">
            <a:spLocks/>
          </p:cNvSpPr>
          <p:nvPr/>
        </p:nvSpPr>
        <p:spPr>
          <a:xfrm>
            <a:off x="1976530" y="332656"/>
            <a:ext cx="8235763" cy="6236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r>
              <a:rPr lang="en-US" altLang="zh-CN" dirty="0"/>
              <a:t>K-Means Clustering Demographic Data Analysis</a:t>
            </a:r>
            <a:endParaRPr lang="en-US" dirty="0"/>
          </a:p>
        </p:txBody>
      </p:sp>
      <p:pic>
        <p:nvPicPr>
          <p:cNvPr id="4" name="Picture 3">
            <a:extLst>
              <a:ext uri="{FF2B5EF4-FFF2-40B4-BE49-F238E27FC236}">
                <a16:creationId xmlns:a16="http://schemas.microsoft.com/office/drawing/2014/main" id="{D50FCF42-C6AC-4FEB-8D02-905B483A7E6C}"/>
              </a:ext>
            </a:extLst>
          </p:cNvPr>
          <p:cNvPicPr>
            <a:picLocks noChangeAspect="1"/>
          </p:cNvPicPr>
          <p:nvPr/>
        </p:nvPicPr>
        <p:blipFill>
          <a:blip r:embed="rId3"/>
          <a:stretch>
            <a:fillRect/>
          </a:stretch>
        </p:blipFill>
        <p:spPr>
          <a:xfrm>
            <a:off x="3899045" y="1124396"/>
            <a:ext cx="4144890" cy="4870673"/>
          </a:xfrm>
          <a:prstGeom prst="rect">
            <a:avLst/>
          </a:prstGeom>
        </p:spPr>
      </p:pic>
      <p:pic>
        <p:nvPicPr>
          <p:cNvPr id="8" name="Picture 7">
            <a:extLst>
              <a:ext uri="{FF2B5EF4-FFF2-40B4-BE49-F238E27FC236}">
                <a16:creationId xmlns:a16="http://schemas.microsoft.com/office/drawing/2014/main" id="{FB2CF707-A6A3-4A9A-BC2A-79A9E419B0BE}"/>
              </a:ext>
            </a:extLst>
          </p:cNvPr>
          <p:cNvPicPr>
            <a:picLocks noChangeAspect="1"/>
          </p:cNvPicPr>
          <p:nvPr/>
        </p:nvPicPr>
        <p:blipFill>
          <a:blip r:embed="rId4"/>
          <a:stretch>
            <a:fillRect/>
          </a:stretch>
        </p:blipFill>
        <p:spPr>
          <a:xfrm>
            <a:off x="8043935" y="1131986"/>
            <a:ext cx="4144890" cy="4863083"/>
          </a:xfrm>
          <a:prstGeom prst="rect">
            <a:avLst/>
          </a:prstGeom>
        </p:spPr>
      </p:pic>
      <p:sp>
        <p:nvSpPr>
          <p:cNvPr id="10" name="Content Placeholder 1">
            <a:extLst>
              <a:ext uri="{FF2B5EF4-FFF2-40B4-BE49-F238E27FC236}">
                <a16:creationId xmlns:a16="http://schemas.microsoft.com/office/drawing/2014/main" id="{A885C803-A262-4D8E-891F-6C27F87D727F}"/>
              </a:ext>
            </a:extLst>
          </p:cNvPr>
          <p:cNvSpPr>
            <a:spLocks noGrp="1"/>
          </p:cNvSpPr>
          <p:nvPr>
            <p:ph idx="1"/>
          </p:nvPr>
        </p:nvSpPr>
        <p:spPr>
          <a:xfrm>
            <a:off x="189756" y="1124395"/>
            <a:ext cx="3709289" cy="4870673"/>
          </a:xfrm>
        </p:spPr>
        <p:txBody>
          <a:bodyPr>
            <a:normAutofit fontScale="92500" lnSpcReduction="10000"/>
          </a:bodyPr>
          <a:lstStyle/>
          <a:p>
            <a:r>
              <a:rPr lang="en-US" altLang="zh-CN" dirty="0"/>
              <a:t>Cluster 1 represents young female customers with less number of children.</a:t>
            </a:r>
          </a:p>
          <a:p>
            <a:r>
              <a:rPr lang="en-US" altLang="zh-CN" dirty="0"/>
              <a:t>Cluster 4 represents 30’s female married customers with more number of children.</a:t>
            </a:r>
          </a:p>
          <a:p>
            <a:r>
              <a:rPr lang="en-US" altLang="zh-CN" dirty="0"/>
              <a:t> Therefore, we can conclude with combining “cluster vs preference group” graph that young and 30’s female customers with more number of children could not be our main target costumers. </a:t>
            </a:r>
            <a:endParaRPr 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21904</TotalTime>
  <Words>760</Words>
  <Application>Microsoft Office PowerPoint</Application>
  <PresentationFormat>Custom</PresentationFormat>
  <Paragraphs>67</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Wingdings</vt:lpstr>
      <vt:lpstr>Project planning overview presentation</vt:lpstr>
      <vt:lpstr>Package</vt:lpstr>
      <vt:lpstr>Ford Ka Data Analysis </vt:lpstr>
      <vt:lpstr>Ford (and Car Manufacturers) Car Market Segmentation</vt:lpstr>
      <vt:lpstr>Data Analysis For Relationship between Q1 and Preference Group  </vt:lpstr>
      <vt:lpstr>K-Means Clustering Psychographic Data Analysis</vt:lpstr>
      <vt:lpstr>K-Means Clustering Psychographic Data Analysis</vt:lpstr>
      <vt:lpstr>K-Means Clustering Psychographic Data Analysis</vt:lpstr>
      <vt:lpstr>K-Means Clustering Demographic Data Analysis</vt:lpstr>
      <vt:lpstr>PowerPoint Presentation</vt:lpstr>
      <vt:lpstr>PowerPoint Presentation</vt:lpstr>
      <vt:lpstr>Conclusion</vt:lpstr>
      <vt:lpstr>Citation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Ka Data Analysis </dc:title>
  <dc:creator>Alan</dc:creator>
  <cp:lastModifiedBy>Alan</cp:lastModifiedBy>
  <cp:revision>90</cp:revision>
  <dcterms:created xsi:type="dcterms:W3CDTF">2020-05-20T04:42:27Z</dcterms:created>
  <dcterms:modified xsi:type="dcterms:W3CDTF">2020-06-18T16:40:23Z</dcterms:modified>
</cp:coreProperties>
</file>