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7D6E-1E2B-4FEB-844C-EB18D447B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850D6-7DCA-4A95-8E4F-40B2EBE79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46F-8C3D-40FF-8227-3D88FBA7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953E-A9EC-4A87-BF4C-B060C82CB443}" type="datetimeFigureOut">
              <a:rPr lang="en-SG" smtClean="0"/>
              <a:t>26/11/2020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EED24-8355-49FD-822F-C273C070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8F4F-7656-40AC-BD60-BFC8CBA2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F840-CA24-4CC7-864E-EEE9BC8146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25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D0B1-FF4E-40C7-8EC3-458981AC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62510-5564-4863-BE97-956EDA4A1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E73B-8FFC-4341-A36B-01B8E392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953E-A9EC-4A87-BF4C-B060C82CB443}" type="datetimeFigureOut">
              <a:rPr lang="en-SG" smtClean="0"/>
              <a:t>26/11/2020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E1B99-3F9E-4515-BE92-D0150E11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E3DDD-3DC1-4F1F-AA5C-81478D19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F840-CA24-4CC7-864E-EEE9BC8146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378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C1550-C40B-422E-8627-B9757862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1D0B-C527-4E0A-BBBC-367F7423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651C-2C37-48E0-B05C-3F1293D1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953E-A9EC-4A87-BF4C-B060C82CB443}" type="datetimeFigureOut">
              <a:rPr lang="en-SG" smtClean="0"/>
              <a:t>26/11/2020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9CF4-1BCD-470A-A7E7-11458680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D11C-AF3F-415F-AD82-580E8640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F840-CA24-4CC7-864E-EEE9BC8146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05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1B9A-ACCB-4CE7-9904-EE7E9463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FD2-A9CF-4C1C-BCC0-BE79CA7E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9316-0C71-4A17-87D2-8FFF909D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953E-A9EC-4A87-BF4C-B060C82CB443}" type="datetimeFigureOut">
              <a:rPr lang="en-SG" smtClean="0"/>
              <a:t>26/11/2020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A2750-EC94-4302-8CEE-AA24658F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056E0-42E7-4558-B3D5-B31D0EC4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F840-CA24-4CC7-864E-EEE9BC8146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30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C183-CFE9-4BF8-9EBD-EFE9CF31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4962B-1998-4392-8FCB-73D5EEFEF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204E-3C33-4A56-90FA-E7B7BEFB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953E-A9EC-4A87-BF4C-B060C82CB443}" type="datetimeFigureOut">
              <a:rPr lang="en-SG" smtClean="0"/>
              <a:t>26/11/2020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C666-6E2C-4921-BB09-F1007B16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9B975-86E9-4CC8-85C6-DC181B10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F840-CA24-4CC7-864E-EEE9BC8146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814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486B-C071-479C-816E-A19D5C41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BAB7-F557-40A7-9F53-7468E5120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869F-4850-4AF2-B27E-9FF8DDD9C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06859-8F79-4C4C-9352-9D67CE7A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953E-A9EC-4A87-BF4C-B060C82CB443}" type="datetimeFigureOut">
              <a:rPr lang="en-SG" smtClean="0"/>
              <a:t>26/11/2020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3E6DC-1AA5-48C3-AFAE-7D0D7871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BD82-4AFF-43C1-9119-C299B88B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F840-CA24-4CC7-864E-EEE9BC8146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59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CB7F-5E60-4E61-9F15-232F75CE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007EE-2743-46BC-8B97-4C3FD21A4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D636E-E686-4935-8747-B34133E9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0D601-9DB9-4C24-9C08-BA14CAB95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F6F22-E819-445F-8D87-DC27AAEDB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F6397-9F39-400A-8EB6-B76EB927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953E-A9EC-4A87-BF4C-B060C82CB443}" type="datetimeFigureOut">
              <a:rPr lang="en-SG" smtClean="0"/>
              <a:t>26/11/2020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9E8FC-A672-4697-AFDB-DE980FCD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EF7F1-A2F8-40D1-9DA7-A1BCFA54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F840-CA24-4CC7-864E-EEE9BC8146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11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8BBE-5717-4416-AEF8-4F109E2C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1DD03-DBB9-4B7C-9C7F-5AA710EA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953E-A9EC-4A87-BF4C-B060C82CB443}" type="datetimeFigureOut">
              <a:rPr lang="en-SG" smtClean="0"/>
              <a:t>26/11/2020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45057-4BBD-4480-B971-0EFBA09A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45A0F-7E69-4B7E-B4DD-D48BC062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F840-CA24-4CC7-864E-EEE9BC8146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1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A2690-3F49-44BB-B139-7B7CFCA7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953E-A9EC-4A87-BF4C-B060C82CB443}" type="datetimeFigureOut">
              <a:rPr lang="en-SG" smtClean="0"/>
              <a:t>26/11/2020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14273-8242-4991-B1F3-910EA7AE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5FBA7-6059-4977-9077-7E886897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F840-CA24-4CC7-864E-EEE9BC8146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56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9576-B687-40F5-B78D-36307A0A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08534-4F76-4E31-AE63-74F4BDEB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B251A-4EA9-433B-A230-FD57EDE85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30C74-8F1B-44D0-BACD-F2A0E800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953E-A9EC-4A87-BF4C-B060C82CB443}" type="datetimeFigureOut">
              <a:rPr lang="en-SG" smtClean="0"/>
              <a:t>26/11/2020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87851-A070-4564-8035-142F9A40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80278-5C7E-4798-8E94-12EFE018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F840-CA24-4CC7-864E-EEE9BC8146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657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0470-5F60-4837-96A6-386471F8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942B6-0014-4096-9E8F-7F3CD37C9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7D670-429B-4429-9A80-2E5174EAE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696EC-9780-42CC-9A7E-552A88BC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953E-A9EC-4A87-BF4C-B060C82CB443}" type="datetimeFigureOut">
              <a:rPr lang="en-SG" smtClean="0"/>
              <a:t>26/11/2020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B1C6F-F36D-4AB1-97EB-7FDBCF36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BDCC8-DECF-4C2E-9862-6CBCC29E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F840-CA24-4CC7-864E-EEE9BC8146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488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02BE4-B048-4A95-8672-26C249C1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9316F-73DA-488E-864E-20B623560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968A-0849-4E75-8012-ABF6C9AF3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953E-A9EC-4A87-BF4C-B060C82CB443}" type="datetimeFigureOut">
              <a:rPr lang="en-SG" smtClean="0"/>
              <a:t>26/11/2020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DF8F5-97CF-48D8-8C62-CAF1AD6D9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0301-41EA-42D0-905A-FE1029F19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7F840-CA24-4CC7-864E-EEE9BC8146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10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bes.com/sites/tomtaulli/2020/01/31/tiktok-why-the-enormous-success/?sh=1dd7427c65d1" TargetMode="External"/><Relationship Id="rId3" Type="http://schemas.openxmlformats.org/officeDocument/2006/relationships/hyperlink" Target="https://fourweekmba.com/tiktok-business-model/" TargetMode="External"/><Relationship Id="rId7" Type="http://schemas.openxmlformats.org/officeDocument/2006/relationships/hyperlink" Target="https://www.quora.com/Your-IGTV-video-failed-to-upload-Instagram-I-tried-it-10-times-and-it-keeps-failing-The-video-is-40-minutes-Does-anybody-know-what-to-Do" TargetMode="External"/><Relationship Id="rId2" Type="http://schemas.openxmlformats.org/officeDocument/2006/relationships/hyperlink" Target="https://en.wikipedia.org/wiki/TikTok#:~:text=Douyin%20was%20developed%20in%20200,in%20Thailand%20and%20other%20countries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bes.com/sites/masonsands/2019/01/07/why-snapchat-is-failing-its-creative-community/?sh=559ce0844c18" TargetMode="External"/><Relationship Id="rId11" Type="http://schemas.openxmlformats.org/officeDocument/2006/relationships/hyperlink" Target="https://www.businessinsider.com/whats-going-on-with-tiktok-censorship-privacy-2019-11#:~:text=But%20it%27s%20also%20gotten%20TikTok,the%20only%20concern%20people%20have." TargetMode="External"/><Relationship Id="rId5" Type="http://schemas.openxmlformats.org/officeDocument/2006/relationships/hyperlink" Target="https://brandastic.com/blog/what-is-tiktok-and-why-is-it-so-popular/" TargetMode="External"/><Relationship Id="rId10" Type="http://schemas.openxmlformats.org/officeDocument/2006/relationships/hyperlink" Target="https://smartsocial.com/negative-impact-tiktok/#:~:text=Addiction%3A%20Since%20the%20app%20boasts,are%20being%20bullied%20on%20TikTok." TargetMode="External"/><Relationship Id="rId4" Type="http://schemas.openxmlformats.org/officeDocument/2006/relationships/hyperlink" Target="https://towardsdatascience.com/why-tiktok-made-its-user-so-obsessive-the-ai-algorithm-that-got-you-hooked-7895bb1ab423" TargetMode="External"/><Relationship Id="rId9" Type="http://schemas.openxmlformats.org/officeDocument/2006/relationships/hyperlink" Target="https://hbr.org/2019/09/the-strategy-behind-tiktoks-global-ri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69DE-EAB8-4234-896A-1DC9FD12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99" y="1648617"/>
            <a:ext cx="11713882" cy="373998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How </a:t>
            </a:r>
            <a:r>
              <a:rPr lang="en-US" sz="8000" dirty="0" err="1">
                <a:solidFill>
                  <a:srgbClr val="FF0000"/>
                </a:solidFill>
              </a:rPr>
              <a:t>TikTok</a:t>
            </a:r>
            <a:r>
              <a:rPr lang="en-US" sz="8000" dirty="0">
                <a:solidFill>
                  <a:srgbClr val="FF0000"/>
                </a:solidFill>
              </a:rPr>
              <a:t> Revolutionize The Social Media World</a:t>
            </a:r>
            <a:br>
              <a:rPr lang="en-US" sz="8000" dirty="0">
                <a:solidFill>
                  <a:srgbClr val="FF0000"/>
                </a:solidFill>
              </a:rPr>
            </a:br>
            <a:r>
              <a:rPr lang="en-US" sz="8000" dirty="0">
                <a:solidFill>
                  <a:srgbClr val="FF0000"/>
                </a:solidFill>
              </a:rPr>
              <a:t>			</a:t>
            </a:r>
            <a:r>
              <a:rPr lang="en-US" sz="4200" dirty="0">
                <a:solidFill>
                  <a:srgbClr val="00B0F0"/>
                </a:solidFill>
              </a:rPr>
              <a:t>Presented By : Alan Yeh</a:t>
            </a:r>
            <a:endParaRPr lang="en-SG" sz="4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3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B2D54-3541-47D6-8BF6-01CA0435531D}"/>
              </a:ext>
            </a:extLst>
          </p:cNvPr>
          <p:cNvSpPr txBox="1"/>
          <p:nvPr/>
        </p:nvSpPr>
        <p:spPr>
          <a:xfrm>
            <a:off x="177124" y="0"/>
            <a:ext cx="11837751" cy="694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200" b="0" i="0" dirty="0">
                <a:solidFill>
                  <a:srgbClr val="FF0000"/>
                </a:solidFill>
                <a:effectLst/>
                <a:latin typeface="sohne"/>
              </a:rPr>
              <a:t>One More Thing……</a:t>
            </a:r>
          </a:p>
          <a:p>
            <a:pPr algn="ctr"/>
            <a:endParaRPr lang="en-SG" sz="2000" b="0" i="0" dirty="0">
              <a:solidFill>
                <a:srgbClr val="292929"/>
              </a:solidFill>
              <a:effectLst/>
              <a:latin typeface="sohne"/>
            </a:endParaRPr>
          </a:p>
          <a:p>
            <a:pPr algn="ctr"/>
            <a:r>
              <a:rPr lang="en-SG" sz="4500" b="0" i="0" dirty="0">
                <a:solidFill>
                  <a:srgbClr val="111111"/>
                </a:solidFill>
                <a:effectLst/>
                <a:latin typeface="+mj-lt"/>
              </a:rPr>
              <a:t>As the famous Japanese </a:t>
            </a:r>
            <a:r>
              <a:rPr lang="en-SG" sz="4500" dirty="0">
                <a:solidFill>
                  <a:srgbClr val="111111"/>
                </a:solidFill>
                <a:latin typeface="+mj-lt"/>
              </a:rPr>
              <a:t>idioms says :</a:t>
            </a:r>
          </a:p>
          <a:p>
            <a:endParaRPr lang="en-SG" sz="3000" dirty="0">
              <a:solidFill>
                <a:srgbClr val="111111"/>
              </a:solidFill>
              <a:latin typeface="+mj-lt"/>
            </a:endParaRPr>
          </a:p>
          <a:p>
            <a:r>
              <a:rPr lang="en-SG" sz="40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“The </a:t>
            </a:r>
            <a:r>
              <a:rPr lang="en-SG" sz="40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nail that sticks out</a:t>
            </a:r>
            <a:r>
              <a:rPr lang="en-SG" sz="40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gets hammered down.”</a:t>
            </a:r>
          </a:p>
          <a:p>
            <a:endParaRPr lang="en-SG" sz="3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SG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Attracts US ban threatening, </a:t>
            </a:r>
            <a:r>
              <a:rPr lang="en-SG" sz="3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critize</a:t>
            </a:r>
            <a:r>
              <a:rPr lang="en-SG" sz="3200" dirty="0" err="1">
                <a:solidFill>
                  <a:srgbClr val="202124"/>
                </a:solidFill>
                <a:latin typeface="arial" panose="020B0604020202020204" pitchFamily="34" charset="0"/>
              </a:rPr>
              <a:t>d</a:t>
            </a:r>
            <a:r>
              <a:rPr lang="en-SG" sz="3200" dirty="0">
                <a:solidFill>
                  <a:srgbClr val="202124"/>
                </a:solidFill>
                <a:latin typeface="arial" panose="020B0604020202020204" pitchFamily="34" charset="0"/>
              </a:rPr>
              <a:t> for censorship, privacy, child </a:t>
            </a:r>
            <a:r>
              <a:rPr lang="en-SG" sz="3200" dirty="0" err="1">
                <a:solidFill>
                  <a:srgbClr val="202124"/>
                </a:solidFill>
                <a:latin typeface="arial" panose="020B0604020202020204" pitchFamily="34" charset="0"/>
              </a:rPr>
              <a:t>safety,national</a:t>
            </a:r>
            <a:r>
              <a:rPr lang="en-SG" sz="3200" dirty="0">
                <a:solidFill>
                  <a:srgbClr val="202124"/>
                </a:solidFill>
                <a:latin typeface="arial" panose="020B0604020202020204" pitchFamily="34" charset="0"/>
              </a:rPr>
              <a:t> security issues etc…..</a:t>
            </a:r>
            <a:endParaRPr lang="en-SG" sz="3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SG" sz="3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SG" sz="3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SG" sz="3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SG" sz="3000" b="0" i="0" dirty="0">
              <a:solidFill>
                <a:srgbClr val="111111"/>
              </a:solidFill>
              <a:effectLst/>
              <a:latin typeface="+mj-lt"/>
            </a:endParaRPr>
          </a:p>
          <a:p>
            <a:endParaRPr lang="en-SG" sz="3000" b="0" i="0" dirty="0">
              <a:solidFill>
                <a:srgbClr val="111111"/>
              </a:solidFill>
              <a:effectLst/>
              <a:latin typeface="+mj-lt"/>
            </a:endParaRPr>
          </a:p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4D6B1-3FF0-4493-919E-412568335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3" t="7082" r="20166" b="23636"/>
          <a:stretch/>
        </p:blipFill>
        <p:spPr>
          <a:xfrm>
            <a:off x="3502776" y="5175280"/>
            <a:ext cx="1371600" cy="1379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E009F6-CCFF-48CA-848F-FC686D702D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" t="4849" r="2295" b="12000"/>
          <a:stretch/>
        </p:blipFill>
        <p:spPr>
          <a:xfrm>
            <a:off x="4911884" y="5175280"/>
            <a:ext cx="2762250" cy="13068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3AFDD-2969-414E-A1F0-A9C02E73C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62" y="5205760"/>
            <a:ext cx="1318260" cy="1318260"/>
          </a:xfrm>
          <a:prstGeom prst="rect">
            <a:avLst/>
          </a:prstGeom>
        </p:spPr>
      </p:pic>
      <p:pic>
        <p:nvPicPr>
          <p:cNvPr id="11" name="Picture 10" descr="The Secret History of the Google Logo">
            <a:extLst>
              <a:ext uri="{FF2B5EF4-FFF2-40B4-BE49-F238E27FC236}">
                <a16:creationId xmlns:a16="http://schemas.microsoft.com/office/drawing/2014/main" id="{F3696B6B-096A-45E8-B9AF-4D787B99B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4" t="8041" r="28923" b="7791"/>
          <a:stretch/>
        </p:blipFill>
        <p:spPr bwMode="auto">
          <a:xfrm>
            <a:off x="7711642" y="5190520"/>
            <a:ext cx="126873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32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E63355-884D-4A40-A9BF-A4C653080D35}"/>
              </a:ext>
            </a:extLst>
          </p:cNvPr>
          <p:cNvSpPr/>
          <p:nvPr/>
        </p:nvSpPr>
        <p:spPr>
          <a:xfrm>
            <a:off x="885533" y="1780431"/>
            <a:ext cx="10009150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0" i="1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312887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B2D54-3541-47D6-8BF6-01CA0435531D}"/>
              </a:ext>
            </a:extLst>
          </p:cNvPr>
          <p:cNvSpPr txBox="1"/>
          <p:nvPr/>
        </p:nvSpPr>
        <p:spPr>
          <a:xfrm>
            <a:off x="177124" y="0"/>
            <a:ext cx="11837751" cy="95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0" i="0" u="sng" dirty="0">
                <a:solidFill>
                  <a:srgbClr val="FF0000"/>
                </a:solidFill>
                <a:effectLst/>
                <a:latin typeface="sohne"/>
              </a:rPr>
              <a:t>References</a:t>
            </a:r>
          </a:p>
          <a:p>
            <a:pPr algn="ctr"/>
            <a:endParaRPr lang="en-SG" sz="2000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SG" sz="2200" u="sn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200" u="sng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TikTok</a:t>
            </a:r>
            <a:r>
              <a:rPr lang="en-SG" sz="22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Wikipedia</a:t>
            </a:r>
            <a:endParaRPr lang="en-SG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200" u="sng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TikTok</a:t>
            </a:r>
            <a:r>
              <a:rPr lang="en-SG" sz="22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Business Model: The Rise Of Creative Social Media Powered By AI - </a:t>
            </a:r>
            <a:r>
              <a:rPr lang="en-SG" sz="2200" u="sng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FourWeekMBA</a:t>
            </a:r>
            <a:endParaRPr lang="en-SG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2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</a:t>
            </a:r>
            <a:r>
              <a:rPr lang="en-SG" sz="2200" u="sng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TikTok</a:t>
            </a:r>
            <a:r>
              <a:rPr lang="en-SG" sz="22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made its user so obsessive? The AI Algorithm that got you hooked. | by Catherine Wang | Towards Data Science</a:t>
            </a:r>
            <a:endParaRPr lang="en-SG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2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Tik Tok? Why is it so Popular? | </a:t>
            </a:r>
            <a:r>
              <a:rPr lang="en-SG" sz="2200" u="sng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Brandastic</a:t>
            </a:r>
            <a:endParaRPr lang="en-SG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2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Snapchat Is Failing Its Creative Community (forbes.com)</a:t>
            </a:r>
            <a:endParaRPr lang="en-SG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2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 IGTV video failed to upload. Instagram. I tried it 10 times and it keeps failing. The video is 40 minutes. Does anybody know what to Do? - Quora</a:t>
            </a:r>
            <a:endParaRPr lang="en-SG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200" u="sng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TikTok</a:t>
            </a:r>
            <a:r>
              <a:rPr lang="en-SG" sz="22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Why The Enormous Success? (forbes.com)</a:t>
            </a:r>
            <a:endParaRPr lang="en-SG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2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Strategy Behind </a:t>
            </a:r>
            <a:r>
              <a:rPr lang="en-SG" sz="2200" u="sng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TikTok’s</a:t>
            </a:r>
            <a:r>
              <a:rPr lang="en-SG" sz="22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Global Rise (hbr.org)</a:t>
            </a:r>
            <a:endParaRPr lang="en-SG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2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Negative Impact of </a:t>
            </a:r>
            <a:r>
              <a:rPr lang="en-SG" sz="2200" u="sng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TikTok</a:t>
            </a:r>
            <a:r>
              <a:rPr lang="en-SG" sz="22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Teens - Smart Social</a:t>
            </a:r>
            <a:endParaRPr lang="en-SG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2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 expert breaks down some of the biggest issues facing </a:t>
            </a:r>
            <a:r>
              <a:rPr lang="en-SG" sz="2200" u="sng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TikTok</a:t>
            </a:r>
            <a:r>
              <a:rPr lang="en-SG" sz="22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Business Insider</a:t>
            </a:r>
            <a:endParaRPr lang="en-SG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sz="3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SG" sz="3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SG" sz="3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SG" sz="3000" b="0" i="0" dirty="0">
              <a:solidFill>
                <a:srgbClr val="111111"/>
              </a:solidFill>
              <a:effectLst/>
              <a:latin typeface="+mj-lt"/>
            </a:endParaRPr>
          </a:p>
          <a:p>
            <a:endParaRPr lang="en-SG" sz="3000" b="0" i="0" dirty="0">
              <a:solidFill>
                <a:srgbClr val="111111"/>
              </a:solidFill>
              <a:effectLst/>
              <a:latin typeface="+mj-lt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151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BDF29-EDB5-42D5-95CE-758B080A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1" y="597446"/>
            <a:ext cx="11853541" cy="6033356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br>
              <a:rPr lang="en-US" sz="3500" b="1" u="sng" dirty="0"/>
            </a:br>
            <a:br>
              <a:rPr lang="en-US" sz="3500" b="1" u="sng" dirty="0"/>
            </a:br>
            <a:r>
              <a:rPr lang="en-US" sz="4900" b="1" dirty="0">
                <a:solidFill>
                  <a:srgbClr val="FF0000"/>
                </a:solidFill>
              </a:rPr>
              <a:t>History Of </a:t>
            </a:r>
            <a:r>
              <a:rPr lang="en-US" sz="4900" b="1" dirty="0" err="1">
                <a:solidFill>
                  <a:srgbClr val="FF0000"/>
                </a:solidFill>
              </a:rPr>
              <a:t>TikTok</a:t>
            </a:r>
            <a:br>
              <a:rPr lang="en-US" sz="3100" b="1" u="sng" dirty="0"/>
            </a:br>
            <a:br>
              <a:rPr lang="en-US" sz="3100" b="1" u="sng" dirty="0"/>
            </a:br>
            <a:r>
              <a:rPr lang="en-US" sz="3100" dirty="0"/>
              <a:t>Parent Company : </a:t>
            </a:r>
            <a:r>
              <a:rPr lang="en-US" sz="3100" dirty="0" err="1"/>
              <a:t>ByteDance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Launched in Sept’2016 in China under the name  </a:t>
            </a:r>
            <a:r>
              <a:rPr lang="en-SG" sz="31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Douyin</a:t>
            </a:r>
            <a:r>
              <a:rPr lang="en-SG" sz="3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抖音</a:t>
            </a:r>
            <a:br>
              <a:rPr lang="en-US" altLang="zh-CN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altLang="zh-CN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zh-CN" sz="3100" b="0" i="0" dirty="0">
                <a:solidFill>
                  <a:srgbClr val="000000"/>
                </a:solidFill>
                <a:effectLst/>
              </a:rPr>
              <a:t>Make a variety of short-form videos like dance, comedy , education that </a:t>
            </a:r>
            <a:r>
              <a:rPr lang="en-US" altLang="zh-CN" sz="3100" b="0" i="0" dirty="0" err="1">
                <a:solidFill>
                  <a:srgbClr val="000000"/>
                </a:solidFill>
                <a:effectLst/>
              </a:rPr>
              <a:t>hve</a:t>
            </a:r>
            <a:r>
              <a:rPr lang="en-US" altLang="zh-CN" sz="3100" b="0" i="0" dirty="0">
                <a:solidFill>
                  <a:srgbClr val="000000"/>
                </a:solidFill>
                <a:effectLst/>
              </a:rPr>
              <a:t> duration of 3 – 60 seconds</a:t>
            </a:r>
            <a:br>
              <a:rPr lang="en-US" altLang="zh-CN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altLang="zh-CN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zh-CN" sz="3100" dirty="0">
                <a:solidFill>
                  <a:srgbClr val="000000"/>
                </a:solidFill>
              </a:rPr>
              <a:t>In 2017</a:t>
            </a:r>
            <a:r>
              <a:rPr lang="en-US" altLang="zh-CN" sz="31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3100" b="0" i="0" dirty="0" err="1">
                <a:solidFill>
                  <a:srgbClr val="000000"/>
                </a:solidFill>
                <a:effectLst/>
              </a:rPr>
              <a:t>TikTok</a:t>
            </a:r>
            <a:r>
              <a:rPr lang="en-US" altLang="zh-CN" sz="3100" b="0" i="0" dirty="0">
                <a:solidFill>
                  <a:srgbClr val="000000"/>
                </a:solidFill>
                <a:effectLst/>
              </a:rPr>
              <a:t> was  launched outside China Market</a:t>
            </a:r>
            <a:br>
              <a:rPr lang="en-US" altLang="zh-CN" sz="3100" b="0" i="0" dirty="0">
                <a:solidFill>
                  <a:srgbClr val="000000"/>
                </a:solidFill>
                <a:effectLst/>
              </a:rPr>
            </a:br>
            <a:br>
              <a:rPr lang="en-US" altLang="zh-CN" sz="3100" b="0" i="0" dirty="0">
                <a:solidFill>
                  <a:srgbClr val="000000"/>
                </a:solidFill>
                <a:effectLst/>
              </a:rPr>
            </a:br>
            <a:r>
              <a:rPr lang="en-US" altLang="zh-CN" sz="3100" b="0" i="0" dirty="0">
                <a:solidFill>
                  <a:srgbClr val="000000"/>
                </a:solidFill>
                <a:effectLst/>
              </a:rPr>
              <a:t>Acquired Musical.ly in 2018 and leveraging </a:t>
            </a:r>
            <a:r>
              <a:rPr lang="en-US" altLang="zh-CN" sz="3100" dirty="0" err="1">
                <a:solidFill>
                  <a:srgbClr val="000000"/>
                </a:solidFill>
              </a:rPr>
              <a:t>Musical.ly’s</a:t>
            </a:r>
            <a:r>
              <a:rPr lang="en-US" altLang="zh-CN" sz="3100" dirty="0">
                <a:solidFill>
                  <a:srgbClr val="000000"/>
                </a:solidFill>
              </a:rPr>
              <a:t> existing user base</a:t>
            </a:r>
            <a:br>
              <a:rPr lang="en-US" altLang="zh-CN" sz="3100" dirty="0">
                <a:solidFill>
                  <a:srgbClr val="000000"/>
                </a:solidFill>
              </a:rPr>
            </a:br>
            <a:br>
              <a:rPr lang="en-US" altLang="zh-CN" sz="3100" dirty="0">
                <a:solidFill>
                  <a:srgbClr val="000000"/>
                </a:solidFill>
              </a:rPr>
            </a:br>
            <a:br>
              <a:rPr lang="en-US" altLang="zh-CN" sz="3100" dirty="0">
                <a:solidFill>
                  <a:srgbClr val="000000"/>
                </a:solidFill>
              </a:rPr>
            </a:br>
            <a:r>
              <a:rPr lang="en-US" altLang="zh-CN" sz="3100" dirty="0">
                <a:solidFill>
                  <a:srgbClr val="000000"/>
                </a:solidFill>
              </a:rPr>
              <a:t> </a:t>
            </a:r>
            <a:br>
              <a:rPr lang="en-US" sz="3500" dirty="0"/>
            </a:b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7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0D42-C27E-478E-9677-5F91A059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119" y="186625"/>
            <a:ext cx="11349318" cy="1443907"/>
          </a:xfrm>
        </p:spPr>
        <p:txBody>
          <a:bodyPr>
            <a:normAutofit fontScale="90000"/>
          </a:bodyPr>
          <a:lstStyle/>
          <a:p>
            <a:r>
              <a:rPr lang="en-SG" b="1" i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            </a:t>
            </a:r>
            <a:r>
              <a:rPr lang="en-SG" b="1" i="0" dirty="0" err="1">
                <a:solidFill>
                  <a:srgbClr val="FF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TikTok’s</a:t>
            </a:r>
            <a:r>
              <a:rPr lang="en-SG" b="1" i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unprecedented success story</a:t>
            </a:r>
            <a:br>
              <a:rPr lang="en-SG" sz="3000" b="1" i="0" u="sng" dirty="0">
                <a:solidFill>
                  <a:srgbClr val="29292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SG" sz="3000" b="1" i="0" dirty="0">
                <a:solidFill>
                  <a:srgbClr val="29292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Achieve 800 million active monthly users in 2020</a:t>
            </a:r>
            <a:br>
              <a:rPr lang="en-SG" sz="3000" b="1" i="0" dirty="0">
                <a:solidFill>
                  <a:srgbClr val="29292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SG" sz="3000" b="1" i="0" dirty="0">
                <a:solidFill>
                  <a:srgbClr val="29292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</a:t>
            </a:r>
            <a:r>
              <a:rPr lang="en-SG" sz="3000" b="1" i="0" dirty="0" err="1">
                <a:solidFill>
                  <a:srgbClr val="29292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TikTok</a:t>
            </a:r>
            <a:r>
              <a:rPr lang="en-SG" sz="3000" b="1" i="0" dirty="0">
                <a:solidFill>
                  <a:srgbClr val="29292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videos tagged with #coronavirus have been watched 53 </a:t>
            </a:r>
            <a:r>
              <a:rPr lang="en-SG" sz="3000" b="1" i="0" dirty="0" err="1">
                <a:solidFill>
                  <a:srgbClr val="29292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Bil</a:t>
            </a:r>
            <a:r>
              <a:rPr lang="en-SG" sz="3000" b="1" i="0" dirty="0">
                <a:solidFill>
                  <a:srgbClr val="29292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times</a:t>
            </a:r>
            <a:endParaRPr lang="en-SG" sz="3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53ADED6B-30AF-4611-847F-877F53982E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300" y="1531025"/>
            <a:ext cx="8722476" cy="519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9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2518CA1E-FE3B-406C-83DC-158985F90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85" y="3784426"/>
            <a:ext cx="5544016" cy="316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for post">
            <a:extLst>
              <a:ext uri="{FF2B5EF4-FFF2-40B4-BE49-F238E27FC236}">
                <a16:creationId xmlns:a16="http://schemas.microsoft.com/office/drawing/2014/main" id="{07D926B7-2F25-4C3F-8B55-AA49A0C7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38" y="3846135"/>
            <a:ext cx="5767637" cy="29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FF0746-8EEE-4FA2-BA72-4729967A8CF8}"/>
              </a:ext>
            </a:extLst>
          </p:cNvPr>
          <p:cNvSpPr txBox="1"/>
          <p:nvPr/>
        </p:nvSpPr>
        <p:spPr>
          <a:xfrm>
            <a:off x="1776182" y="-113545"/>
            <a:ext cx="8291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  <a:latin typeface="+mj-lt"/>
              </a:rPr>
              <a:t>TikTok</a:t>
            </a:r>
            <a:r>
              <a:rPr lang="en-US" sz="4000" dirty="0">
                <a:solidFill>
                  <a:srgbClr val="FF0000"/>
                </a:solidFill>
                <a:latin typeface="+mj-lt"/>
              </a:rPr>
              <a:t> Key Performance At A Glance</a:t>
            </a:r>
            <a:endParaRPr lang="en-SG" sz="40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026" name="Picture 2" descr="Infographic: Where TikTok Has Been Downloaded the Most | Statista">
            <a:extLst>
              <a:ext uri="{FF2B5EF4-FFF2-40B4-BE49-F238E27FC236}">
                <a16:creationId xmlns:a16="http://schemas.microsoft.com/office/drawing/2014/main" id="{6205481A-633B-42BE-8A1F-A17236C98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276" y="451049"/>
            <a:ext cx="5530043" cy="333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B019FC-2E28-43A4-AE46-1722C8F56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0" y="463684"/>
            <a:ext cx="5745796" cy="342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02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B2D54-3541-47D6-8BF6-01CA0435531D}"/>
              </a:ext>
            </a:extLst>
          </p:cNvPr>
          <p:cNvSpPr txBox="1"/>
          <p:nvPr/>
        </p:nvSpPr>
        <p:spPr>
          <a:xfrm>
            <a:off x="218784" y="471225"/>
            <a:ext cx="1074279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Before The Rise Of </a:t>
            </a:r>
            <a:r>
              <a:rPr lang="en-US" sz="4000" dirty="0" err="1">
                <a:solidFill>
                  <a:srgbClr val="FF0000"/>
                </a:solidFill>
              </a:rPr>
              <a:t>TikTok</a:t>
            </a:r>
            <a:endParaRPr lang="en-US" sz="4000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Vine, a short form video tool which was bought by Twitter in 2012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For USD30M was discontinued in Oct’2016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Snapchat, popular for its short, temporary videos and augmented reality, lost many of video creators due to it’s controversial redesign in 2018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Facebook launched it’s own short format video, Lasso in 2018 with only 70K user downloaded as compare to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TikTok’s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4 Million in the same period</a:t>
            </a:r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357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B2D54-3541-47D6-8BF6-01CA0435531D}"/>
              </a:ext>
            </a:extLst>
          </p:cNvPr>
          <p:cNvSpPr txBox="1"/>
          <p:nvPr/>
        </p:nvSpPr>
        <p:spPr>
          <a:xfrm>
            <a:off x="139208" y="165814"/>
            <a:ext cx="10771886" cy="605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Why </a:t>
            </a:r>
            <a:r>
              <a:rPr lang="en-US" sz="4000" dirty="0" err="1">
                <a:solidFill>
                  <a:srgbClr val="FF0000"/>
                </a:solidFill>
              </a:rPr>
              <a:t>TikTok</a:t>
            </a:r>
            <a:r>
              <a:rPr lang="en-US" sz="4000" dirty="0">
                <a:solidFill>
                  <a:srgbClr val="FF0000"/>
                </a:solidFill>
              </a:rPr>
              <a:t> Makes It’s User So Obsessive</a:t>
            </a: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Equipped with one of the best Recommending Engine in the industry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5F8A00B5-0D4B-45AA-9AEC-1B2E5870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37" y="1977729"/>
            <a:ext cx="7257846" cy="478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72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B2D54-3541-47D6-8BF6-01CA0435531D}"/>
              </a:ext>
            </a:extLst>
          </p:cNvPr>
          <p:cNvSpPr txBox="1"/>
          <p:nvPr/>
        </p:nvSpPr>
        <p:spPr>
          <a:xfrm>
            <a:off x="139206" y="0"/>
            <a:ext cx="1183775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0" i="0" dirty="0">
                <a:solidFill>
                  <a:srgbClr val="FF0000"/>
                </a:solidFill>
                <a:effectLst/>
                <a:latin typeface="sohne"/>
              </a:rPr>
              <a:t>Why Did </a:t>
            </a:r>
            <a:r>
              <a:rPr lang="en-SG" sz="4000" b="0" i="0" dirty="0" err="1">
                <a:solidFill>
                  <a:srgbClr val="FF0000"/>
                </a:solidFill>
                <a:effectLst/>
                <a:latin typeface="sohne"/>
              </a:rPr>
              <a:t>TikTok</a:t>
            </a:r>
            <a:r>
              <a:rPr lang="en-SG" sz="4000" b="0" i="0" dirty="0">
                <a:solidFill>
                  <a:srgbClr val="FF0000"/>
                </a:solidFill>
                <a:effectLst/>
                <a:latin typeface="sohne"/>
              </a:rPr>
              <a:t> Succeed?</a:t>
            </a:r>
          </a:p>
          <a:p>
            <a:pPr algn="ctr"/>
            <a:endParaRPr lang="en-SG" sz="2600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SG" sz="2400" b="0" i="0" dirty="0">
                <a:solidFill>
                  <a:srgbClr val="292929"/>
                </a:solidFill>
                <a:effectLst/>
                <a:latin typeface="charter"/>
              </a:rPr>
              <a:t>Not just a social media, is the ability to go viral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SG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SG" sz="2400" b="0" i="0" dirty="0">
                <a:solidFill>
                  <a:srgbClr val="292929"/>
                </a:solidFill>
                <a:effectLst/>
                <a:latin typeface="charter"/>
              </a:rPr>
              <a:t>Maximizing reach by growing a massive fan base through subscribers and followers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SG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Providing Generation Z a visible place to be themselves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It takes you straight to the app’s content when you open it which hooks the audience straight away, a strategy that appealed to Gen Z audience.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Advanced AI Algorithms to learn user preferences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most followed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TikTok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user Charli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D’Amelio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has been able to work with many brands and companies from her success on the platform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 good platform for users to create content not just for fun but monetary gain.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140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B2D54-3541-47D6-8BF6-01CA0435531D}"/>
              </a:ext>
            </a:extLst>
          </p:cNvPr>
          <p:cNvSpPr txBox="1"/>
          <p:nvPr/>
        </p:nvSpPr>
        <p:spPr>
          <a:xfrm>
            <a:off x="139206" y="0"/>
            <a:ext cx="1183775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0" i="0" dirty="0">
                <a:solidFill>
                  <a:srgbClr val="FF0000"/>
                </a:solidFill>
                <a:effectLst/>
                <a:latin typeface="sohne"/>
              </a:rPr>
              <a:t>Pitfalls Of </a:t>
            </a:r>
            <a:r>
              <a:rPr lang="en-SG" sz="4000" b="0" i="0" dirty="0" err="1">
                <a:solidFill>
                  <a:srgbClr val="FF0000"/>
                </a:solidFill>
                <a:effectLst/>
                <a:latin typeface="sohne"/>
              </a:rPr>
              <a:t>TikTok</a:t>
            </a:r>
            <a:endParaRPr lang="en-SG" sz="4000" b="0" i="0" dirty="0">
              <a:solidFill>
                <a:srgbClr val="FF0000"/>
              </a:solidFill>
              <a:effectLst/>
              <a:latin typeface="sohne"/>
            </a:endParaRPr>
          </a:p>
          <a:p>
            <a:pPr algn="ctr"/>
            <a:endParaRPr lang="en-SG" sz="2000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SG" sz="3000" b="0" i="0" dirty="0">
                <a:solidFill>
                  <a:schemeClr val="accent5">
                    <a:lumMod val="75000"/>
                  </a:schemeClr>
                </a:solidFill>
                <a:effectLst/>
                <a:latin typeface="charter"/>
              </a:rPr>
              <a:t>Addiction</a:t>
            </a:r>
            <a:r>
              <a:rPr lang="en-SG" sz="2800" b="0" i="0" dirty="0">
                <a:solidFill>
                  <a:srgbClr val="292929"/>
                </a:solidFill>
                <a:effectLst/>
                <a:latin typeface="charter"/>
              </a:rPr>
              <a:t> : The app boasts an endless stream of material, students can get hook to it</a:t>
            </a:r>
          </a:p>
          <a:p>
            <a:endParaRPr lang="en-SG" sz="2800" dirty="0">
              <a:solidFill>
                <a:srgbClr val="292929"/>
              </a:solidFill>
              <a:latin typeface="charte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SG" sz="2800" b="0" i="0" dirty="0">
                <a:solidFill>
                  <a:schemeClr val="accent5">
                    <a:lumMod val="75000"/>
                  </a:schemeClr>
                </a:solidFill>
                <a:effectLst/>
                <a:latin typeface="charter"/>
              </a:rPr>
              <a:t>Bullying : </a:t>
            </a:r>
            <a:r>
              <a:rPr lang="en-SG" sz="2800" b="0" i="0" dirty="0">
                <a:solidFill>
                  <a:srgbClr val="292929"/>
                </a:solidFill>
                <a:effectLst/>
                <a:latin typeface="charter"/>
              </a:rPr>
              <a:t>Students make fun </a:t>
            </a:r>
            <a:r>
              <a:rPr lang="en-SG" sz="2800" dirty="0">
                <a:solidFill>
                  <a:srgbClr val="292929"/>
                </a:solidFill>
                <a:latin typeface="charter"/>
              </a:rPr>
              <a:t>of each </a:t>
            </a:r>
            <a:r>
              <a:rPr lang="en-SG" sz="2800" b="0" i="0" dirty="0">
                <a:solidFill>
                  <a:srgbClr val="292929"/>
                </a:solidFill>
                <a:effectLst/>
                <a:latin typeface="charter"/>
              </a:rPr>
              <a:t>other’s videos and make videos to ridicule their fellow students</a:t>
            </a:r>
          </a:p>
          <a:p>
            <a:endParaRPr lang="en-SG" sz="28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Comparison :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Some students make outrageous, dangerous videos just to get more likes and followers, some challenges maybe inappropriate for teens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Safety Concern: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Can be used by predators to solicit minors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Bad Content :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App may have harmful content promoting self harm or eating disorders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835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B2D54-3541-47D6-8BF6-01CA0435531D}"/>
              </a:ext>
            </a:extLst>
          </p:cNvPr>
          <p:cNvSpPr txBox="1"/>
          <p:nvPr/>
        </p:nvSpPr>
        <p:spPr>
          <a:xfrm>
            <a:off x="139206" y="0"/>
            <a:ext cx="1183775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200" b="0" i="0" dirty="0">
                <a:solidFill>
                  <a:srgbClr val="FF0000"/>
                </a:solidFill>
                <a:effectLst/>
                <a:latin typeface="sohne"/>
              </a:rPr>
              <a:t>Conclusion</a:t>
            </a:r>
          </a:p>
          <a:p>
            <a:pPr algn="ctr"/>
            <a:endParaRPr lang="en-SG" sz="2000" b="0" i="0" dirty="0">
              <a:solidFill>
                <a:srgbClr val="292929"/>
              </a:solidFill>
              <a:effectLst/>
              <a:latin typeface="sohne"/>
            </a:endParaRPr>
          </a:p>
          <a:p>
            <a:pPr algn="ctr"/>
            <a:endParaRPr lang="en-SG" sz="2000" b="0" i="0" dirty="0">
              <a:solidFill>
                <a:srgbClr val="292929"/>
              </a:solidFill>
              <a:effectLst/>
              <a:latin typeface="sohne"/>
            </a:endParaRPr>
          </a:p>
          <a:p>
            <a:r>
              <a:rPr lang="en-SG" sz="3000" b="0" i="0" dirty="0">
                <a:solidFill>
                  <a:srgbClr val="111111"/>
                </a:solidFill>
                <a:effectLst/>
                <a:latin typeface="+mj-lt"/>
              </a:rPr>
              <a:t>Despite its rapid growth, </a:t>
            </a:r>
            <a:r>
              <a:rPr lang="en-SG" sz="3000" b="0" i="0" dirty="0" err="1">
                <a:solidFill>
                  <a:srgbClr val="111111"/>
                </a:solidFill>
                <a:effectLst/>
                <a:latin typeface="+mj-lt"/>
              </a:rPr>
              <a:t>TikTok</a:t>
            </a:r>
            <a:r>
              <a:rPr lang="en-SG" sz="3000" b="0" i="0" dirty="0">
                <a:solidFill>
                  <a:srgbClr val="111111"/>
                </a:solidFill>
                <a:effectLst/>
                <a:latin typeface="+mj-lt"/>
              </a:rPr>
              <a:t> hasn't developed a strong source of</a:t>
            </a:r>
          </a:p>
          <a:p>
            <a:endParaRPr lang="en-SG" sz="3000" b="0" i="0" dirty="0">
              <a:solidFill>
                <a:srgbClr val="111111"/>
              </a:solidFill>
              <a:effectLst/>
              <a:latin typeface="+mj-lt"/>
            </a:endParaRPr>
          </a:p>
          <a:p>
            <a:r>
              <a:rPr lang="en-SG" sz="3000" b="0" i="0" dirty="0">
                <a:solidFill>
                  <a:srgbClr val="111111"/>
                </a:solidFill>
                <a:effectLst/>
                <a:latin typeface="+mj-lt"/>
              </a:rPr>
              <a:t>revenue. </a:t>
            </a:r>
            <a:r>
              <a:rPr lang="en-SG" sz="3000" b="0" i="0" dirty="0" err="1">
                <a:solidFill>
                  <a:srgbClr val="111111"/>
                </a:solidFill>
                <a:effectLst/>
                <a:latin typeface="+mj-lt"/>
              </a:rPr>
              <a:t>TikTok</a:t>
            </a:r>
            <a:r>
              <a:rPr lang="en-SG" sz="3000" b="0" i="0" dirty="0">
                <a:solidFill>
                  <a:srgbClr val="111111"/>
                </a:solidFill>
                <a:effectLst/>
                <a:latin typeface="+mj-lt"/>
              </a:rPr>
              <a:t> has a lot of venture-capital backing, but it will have to</a:t>
            </a:r>
          </a:p>
          <a:p>
            <a:endParaRPr lang="en-SG" sz="3000" dirty="0">
              <a:solidFill>
                <a:srgbClr val="111111"/>
              </a:solidFill>
              <a:latin typeface="+mj-lt"/>
            </a:endParaRPr>
          </a:p>
          <a:p>
            <a:r>
              <a:rPr lang="en-SG" sz="3000" b="0" i="0" dirty="0">
                <a:solidFill>
                  <a:srgbClr val="111111"/>
                </a:solidFill>
                <a:effectLst/>
                <a:latin typeface="+mj-lt"/>
              </a:rPr>
              <a:t> generate a profit eventually, which could mean ads or paywalled features.</a:t>
            </a:r>
          </a:p>
          <a:p>
            <a:endParaRPr lang="en-SG" sz="3000" dirty="0">
              <a:solidFill>
                <a:srgbClr val="111111"/>
              </a:solidFill>
              <a:latin typeface="+mj-lt"/>
            </a:endParaRPr>
          </a:p>
          <a:p>
            <a:r>
              <a:rPr lang="en-SG" sz="3000" b="0" i="0" dirty="0">
                <a:solidFill>
                  <a:srgbClr val="111111"/>
                </a:solidFill>
                <a:effectLst/>
                <a:latin typeface="+mj-lt"/>
              </a:rPr>
              <a:t>But if </a:t>
            </a:r>
            <a:r>
              <a:rPr lang="en-SG" sz="3000" b="0" i="0" dirty="0" err="1">
                <a:solidFill>
                  <a:srgbClr val="111111"/>
                </a:solidFill>
                <a:effectLst/>
                <a:latin typeface="+mj-lt"/>
              </a:rPr>
              <a:t>TikTok</a:t>
            </a:r>
            <a:r>
              <a:rPr lang="en-SG" sz="3000" b="0" i="0" dirty="0">
                <a:solidFill>
                  <a:srgbClr val="111111"/>
                </a:solidFill>
                <a:effectLst/>
                <a:latin typeface="+mj-lt"/>
              </a:rPr>
              <a:t> wants to continue growing at its current rate, it's going to have</a:t>
            </a:r>
          </a:p>
          <a:p>
            <a:endParaRPr lang="en-SG" sz="3000" dirty="0">
              <a:solidFill>
                <a:srgbClr val="111111"/>
              </a:solidFill>
              <a:latin typeface="+mj-lt"/>
            </a:endParaRPr>
          </a:p>
          <a:p>
            <a:r>
              <a:rPr lang="en-SG" sz="3000" b="0" i="0" dirty="0">
                <a:solidFill>
                  <a:srgbClr val="111111"/>
                </a:solidFill>
                <a:effectLst/>
                <a:latin typeface="+mj-lt"/>
              </a:rPr>
              <a:t> to find a way to gain the public's trust outside of China.</a:t>
            </a:r>
            <a:endParaRPr lang="en-US" sz="30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127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684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charter</vt:lpstr>
      <vt:lpstr>sohne</vt:lpstr>
      <vt:lpstr>Arial</vt:lpstr>
      <vt:lpstr>Arial</vt:lpstr>
      <vt:lpstr>Calibri</vt:lpstr>
      <vt:lpstr>Calibri Light</vt:lpstr>
      <vt:lpstr>Wingdings</vt:lpstr>
      <vt:lpstr>Office Theme</vt:lpstr>
      <vt:lpstr>How TikTok Revolutionize The Social Media World    Presented By : Alan Yeh</vt:lpstr>
      <vt:lpstr>  History Of TikTok  Parent Company : ByteDance  Launched in Sept’2016 in China under the name  Douyin 抖音  Make a variety of short-form videos like dance, comedy , education that hve duration of 3 – 60 seconds  In 2017, TikTok was  launched outside China Market  Acquired Musical.ly in 2018 and leveraging Musical.ly’s existing user base      </vt:lpstr>
      <vt:lpstr>             TikTok’s unprecedented success story                    Achieve 800 million active monthly users in 2020                    TikTok videos tagged with #coronavirus have been watched 53 Bil times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Yang Yeh</dc:creator>
  <cp:lastModifiedBy>Jin Yang Yeh</cp:lastModifiedBy>
  <cp:revision>63</cp:revision>
  <dcterms:created xsi:type="dcterms:W3CDTF">2020-11-23T08:19:33Z</dcterms:created>
  <dcterms:modified xsi:type="dcterms:W3CDTF">2020-11-26T03:56:15Z</dcterms:modified>
</cp:coreProperties>
</file>