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7" r:id="rId6"/>
    <p:sldId id="260" r:id="rId7"/>
    <p:sldId id="261" r:id="rId8"/>
    <p:sldId id="263" r:id="rId9"/>
    <p:sldId id="262" r:id="rId10"/>
    <p:sldId id="264"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595"/>
  </p:normalViewPr>
  <p:slideViewPr>
    <p:cSldViewPr snapToGrid="0" snapToObjects="1">
      <p:cViewPr>
        <p:scale>
          <a:sx n="85" d="100"/>
          <a:sy n="85" d="100"/>
        </p:scale>
        <p:origin x="2136" y="1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1/23/20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1/23/20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1/23/20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AC2-952E-2D4D-86AF-813C82F3C0F3}"/>
              </a:ext>
            </a:extLst>
          </p:cNvPr>
          <p:cNvSpPr>
            <a:spLocks noGrp="1"/>
          </p:cNvSpPr>
          <p:nvPr>
            <p:ph type="ctrTitle"/>
          </p:nvPr>
        </p:nvSpPr>
        <p:spPr>
          <a:xfrm>
            <a:off x="1915128" y="1395663"/>
            <a:ext cx="8361229" cy="2491017"/>
          </a:xfrm>
        </p:spPr>
        <p:txBody>
          <a:bodyPr/>
          <a:lstStyle/>
          <a:p>
            <a:r>
              <a:rPr lang="en-US" sz="4000" dirty="0"/>
              <a:t>Read Between the Lines: An Empirical Measurement of Sensitive Applications of Voice Personal Assistant Systems </a:t>
            </a:r>
          </a:p>
        </p:txBody>
      </p:sp>
      <p:sp>
        <p:nvSpPr>
          <p:cNvPr id="3" name="Subtitle 2">
            <a:extLst>
              <a:ext uri="{FF2B5EF4-FFF2-40B4-BE49-F238E27FC236}">
                <a16:creationId xmlns:a16="http://schemas.microsoft.com/office/drawing/2014/main" id="{25E52E55-EDFC-AF46-A890-24E02844D19E}"/>
              </a:ext>
            </a:extLst>
          </p:cNvPr>
          <p:cNvSpPr>
            <a:spLocks noGrp="1"/>
          </p:cNvSpPr>
          <p:nvPr>
            <p:ph type="subTitle" idx="1"/>
          </p:nvPr>
        </p:nvSpPr>
        <p:spPr/>
        <p:txBody>
          <a:bodyPr/>
          <a:lstStyle/>
          <a:p>
            <a:r>
              <a:rPr lang="en-US" dirty="0"/>
              <a:t>Review</a:t>
            </a:r>
          </a:p>
          <a:p>
            <a:r>
              <a:rPr lang="en-US" dirty="0"/>
              <a:t>January 2020</a:t>
            </a:r>
          </a:p>
        </p:txBody>
      </p:sp>
    </p:spTree>
    <p:extLst>
      <p:ext uri="{BB962C8B-B14F-4D97-AF65-F5344CB8AC3E}">
        <p14:creationId xmlns:p14="http://schemas.microsoft.com/office/powerpoint/2010/main" val="3030643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A284-9698-874A-ADE1-48BC31966971}"/>
              </a:ext>
            </a:extLst>
          </p:cNvPr>
          <p:cNvSpPr>
            <a:spLocks noGrp="1"/>
          </p:cNvSpPr>
          <p:nvPr>
            <p:ph type="title"/>
          </p:nvPr>
        </p:nvSpPr>
        <p:spPr/>
        <p:txBody>
          <a:bodyPr/>
          <a:lstStyle/>
          <a:p>
            <a:pPr algn="ctr"/>
            <a:r>
              <a:rPr lang="en-US" dirty="0"/>
              <a:t>Results: Amazon Echo</a:t>
            </a:r>
          </a:p>
        </p:txBody>
      </p:sp>
      <p:sp>
        <p:nvSpPr>
          <p:cNvPr id="3" name="Content Placeholder 2">
            <a:extLst>
              <a:ext uri="{FF2B5EF4-FFF2-40B4-BE49-F238E27FC236}">
                <a16:creationId xmlns:a16="http://schemas.microsoft.com/office/drawing/2014/main" id="{CC0F934B-0E8E-2F41-934D-4C15669E82E6}"/>
              </a:ext>
            </a:extLst>
          </p:cNvPr>
          <p:cNvSpPr>
            <a:spLocks noGrp="1"/>
          </p:cNvSpPr>
          <p:nvPr>
            <p:ph idx="1"/>
          </p:nvPr>
        </p:nvSpPr>
        <p:spPr/>
        <p:txBody>
          <a:bodyPr/>
          <a:lstStyle/>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3C27B4BC-D089-8441-9F7D-B74834EF04C6}"/>
              </a:ext>
            </a:extLst>
          </p:cNvPr>
          <p:cNvPicPr>
            <a:picLocks noChangeAspect="1"/>
          </p:cNvPicPr>
          <p:nvPr/>
        </p:nvPicPr>
        <p:blipFill>
          <a:blip r:embed="rId2"/>
          <a:stretch>
            <a:fillRect/>
          </a:stretch>
        </p:blipFill>
        <p:spPr>
          <a:xfrm>
            <a:off x="3705121" y="1443740"/>
            <a:ext cx="4781757" cy="5267489"/>
          </a:xfrm>
          <a:prstGeom prst="rect">
            <a:avLst/>
          </a:prstGeom>
        </p:spPr>
      </p:pic>
    </p:spTree>
    <p:extLst>
      <p:ext uri="{BB962C8B-B14F-4D97-AF65-F5344CB8AC3E}">
        <p14:creationId xmlns:p14="http://schemas.microsoft.com/office/powerpoint/2010/main" val="170958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A284-9698-874A-ADE1-48BC31966971}"/>
              </a:ext>
            </a:extLst>
          </p:cNvPr>
          <p:cNvSpPr>
            <a:spLocks noGrp="1"/>
          </p:cNvSpPr>
          <p:nvPr>
            <p:ph type="title"/>
          </p:nvPr>
        </p:nvSpPr>
        <p:spPr/>
        <p:txBody>
          <a:bodyPr/>
          <a:lstStyle/>
          <a:p>
            <a:pPr algn="ctr"/>
            <a:r>
              <a:rPr lang="en-US" dirty="0"/>
              <a:t>Results: Google Home</a:t>
            </a:r>
            <a:br>
              <a:rPr lang="en-US" dirty="0"/>
            </a:br>
            <a:endParaRPr lang="en-US" dirty="0"/>
          </a:p>
        </p:txBody>
      </p:sp>
      <p:sp>
        <p:nvSpPr>
          <p:cNvPr id="3" name="Content Placeholder 2">
            <a:extLst>
              <a:ext uri="{FF2B5EF4-FFF2-40B4-BE49-F238E27FC236}">
                <a16:creationId xmlns:a16="http://schemas.microsoft.com/office/drawing/2014/main" id="{CC0F934B-0E8E-2F41-934D-4C15669E82E6}"/>
              </a:ext>
            </a:extLst>
          </p:cNvPr>
          <p:cNvSpPr>
            <a:spLocks noGrp="1"/>
          </p:cNvSpPr>
          <p:nvPr>
            <p:ph idx="1"/>
          </p:nvPr>
        </p:nvSpPr>
        <p:spPr/>
        <p:txBody>
          <a:bodyPr/>
          <a:lstStyle/>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F617ADC8-642A-1946-805B-0F080ACC3806}"/>
              </a:ext>
            </a:extLst>
          </p:cNvPr>
          <p:cNvPicPr>
            <a:picLocks noChangeAspect="1"/>
          </p:cNvPicPr>
          <p:nvPr/>
        </p:nvPicPr>
        <p:blipFill>
          <a:blip r:embed="rId2"/>
          <a:stretch>
            <a:fillRect/>
          </a:stretch>
        </p:blipFill>
        <p:spPr>
          <a:xfrm>
            <a:off x="3340100" y="1619250"/>
            <a:ext cx="5664200" cy="4914900"/>
          </a:xfrm>
          <a:prstGeom prst="rect">
            <a:avLst/>
          </a:prstGeom>
        </p:spPr>
      </p:pic>
    </p:spTree>
    <p:extLst>
      <p:ext uri="{BB962C8B-B14F-4D97-AF65-F5344CB8AC3E}">
        <p14:creationId xmlns:p14="http://schemas.microsoft.com/office/powerpoint/2010/main" val="378577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AC2-952E-2D4D-86AF-813C82F3C0F3}"/>
              </a:ext>
            </a:extLst>
          </p:cNvPr>
          <p:cNvSpPr>
            <a:spLocks noGrp="1"/>
          </p:cNvSpPr>
          <p:nvPr>
            <p:ph type="ctrTitle"/>
          </p:nvPr>
        </p:nvSpPr>
        <p:spPr>
          <a:xfrm>
            <a:off x="1915128" y="1395664"/>
            <a:ext cx="8361229" cy="596766"/>
          </a:xfrm>
        </p:spPr>
        <p:txBody>
          <a:bodyPr/>
          <a:lstStyle/>
          <a:p>
            <a:r>
              <a:rPr lang="en-US" sz="4000" dirty="0"/>
              <a:t>Key contribution claims</a:t>
            </a:r>
          </a:p>
        </p:txBody>
      </p:sp>
      <p:sp>
        <p:nvSpPr>
          <p:cNvPr id="3" name="TextBox 2">
            <a:extLst>
              <a:ext uri="{FF2B5EF4-FFF2-40B4-BE49-F238E27FC236}">
                <a16:creationId xmlns:a16="http://schemas.microsoft.com/office/drawing/2014/main" id="{675B832B-040D-2E45-891A-A41243F98BD5}"/>
              </a:ext>
            </a:extLst>
          </p:cNvPr>
          <p:cNvSpPr txBox="1"/>
          <p:nvPr/>
        </p:nvSpPr>
        <p:spPr>
          <a:xfrm>
            <a:off x="1280160" y="1992430"/>
            <a:ext cx="9288378" cy="3416320"/>
          </a:xfrm>
          <a:prstGeom prst="rect">
            <a:avLst/>
          </a:prstGeom>
          <a:noFill/>
        </p:spPr>
        <p:txBody>
          <a:bodyPr wrap="square" rtlCol="0">
            <a:spAutoFit/>
          </a:bodyPr>
          <a:lstStyle/>
          <a:p>
            <a:r>
              <a:rPr lang="en-US" dirty="0"/>
              <a:t>• First, they perform the first large scale empirical measurement on two dominating Voice Personal Assistant application markets, covering 82,770 skills and 211,843 voice commands.</a:t>
            </a:r>
            <a:br>
              <a:rPr lang="en-US" dirty="0"/>
            </a:br>
            <a:r>
              <a:rPr lang="en-US" dirty="0"/>
              <a:t>• Second, their results provide new understandings of the capability and the sensitivity of the third-party applications. They identified a small set of sensitive applications (5.55%) that contributed to the most sensitive voice commands. </a:t>
            </a:r>
          </a:p>
          <a:p>
            <a:r>
              <a:rPr lang="en-US" dirty="0"/>
              <a:t>• Third, they designed and implemented automated tools to classify VPA skills and their voice commands.</a:t>
            </a:r>
          </a:p>
          <a:p>
            <a:r>
              <a:rPr lang="en-US" dirty="0"/>
              <a:t>• Fourth, we perform a user survey with 400+ participants to measure the perceived sensitivity of voice commands. </a:t>
            </a:r>
          </a:p>
          <a:p>
            <a:endParaRPr lang="en-US" dirty="0"/>
          </a:p>
          <a:p>
            <a:endParaRPr lang="en-US" dirty="0"/>
          </a:p>
          <a:p>
            <a:endParaRPr lang="en-US" dirty="0"/>
          </a:p>
        </p:txBody>
      </p:sp>
    </p:spTree>
    <p:extLst>
      <p:ext uri="{BB962C8B-B14F-4D97-AF65-F5344CB8AC3E}">
        <p14:creationId xmlns:p14="http://schemas.microsoft.com/office/powerpoint/2010/main" val="189347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AC2-952E-2D4D-86AF-813C82F3C0F3}"/>
              </a:ext>
            </a:extLst>
          </p:cNvPr>
          <p:cNvSpPr>
            <a:spLocks noGrp="1"/>
          </p:cNvSpPr>
          <p:nvPr>
            <p:ph type="ctrTitle"/>
          </p:nvPr>
        </p:nvSpPr>
        <p:spPr>
          <a:xfrm>
            <a:off x="1915128" y="1395664"/>
            <a:ext cx="8361229" cy="596766"/>
          </a:xfrm>
        </p:spPr>
        <p:txBody>
          <a:bodyPr/>
          <a:lstStyle/>
          <a:p>
            <a:r>
              <a:rPr lang="en-US" sz="4000" dirty="0"/>
              <a:t>VPA Background</a:t>
            </a:r>
          </a:p>
        </p:txBody>
      </p:sp>
      <p:pic>
        <p:nvPicPr>
          <p:cNvPr id="6" name="Picture 5">
            <a:extLst>
              <a:ext uri="{FF2B5EF4-FFF2-40B4-BE49-F238E27FC236}">
                <a16:creationId xmlns:a16="http://schemas.microsoft.com/office/drawing/2014/main" id="{0B80AF4D-5838-224D-8BF8-1BCD0E7754C1}"/>
              </a:ext>
            </a:extLst>
          </p:cNvPr>
          <p:cNvPicPr>
            <a:picLocks noChangeAspect="1"/>
          </p:cNvPicPr>
          <p:nvPr/>
        </p:nvPicPr>
        <p:blipFill>
          <a:blip r:embed="rId2"/>
          <a:stretch>
            <a:fillRect/>
          </a:stretch>
        </p:blipFill>
        <p:spPr>
          <a:xfrm>
            <a:off x="2982946" y="1992430"/>
            <a:ext cx="6225592" cy="3538286"/>
          </a:xfrm>
          <a:prstGeom prst="rect">
            <a:avLst/>
          </a:prstGeom>
        </p:spPr>
      </p:pic>
    </p:spTree>
    <p:extLst>
      <p:ext uri="{BB962C8B-B14F-4D97-AF65-F5344CB8AC3E}">
        <p14:creationId xmlns:p14="http://schemas.microsoft.com/office/powerpoint/2010/main" val="303971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AC2-952E-2D4D-86AF-813C82F3C0F3}"/>
              </a:ext>
            </a:extLst>
          </p:cNvPr>
          <p:cNvSpPr>
            <a:spLocks noGrp="1"/>
          </p:cNvSpPr>
          <p:nvPr>
            <p:ph type="ctrTitle"/>
          </p:nvPr>
        </p:nvSpPr>
        <p:spPr>
          <a:xfrm>
            <a:off x="1915128" y="1395664"/>
            <a:ext cx="8361229" cy="596766"/>
          </a:xfrm>
        </p:spPr>
        <p:txBody>
          <a:bodyPr/>
          <a:lstStyle/>
          <a:p>
            <a:r>
              <a:rPr lang="en-US" sz="4000" dirty="0"/>
              <a:t>Introduction</a:t>
            </a:r>
          </a:p>
        </p:txBody>
      </p:sp>
      <p:sp>
        <p:nvSpPr>
          <p:cNvPr id="3" name="TextBox 2">
            <a:extLst>
              <a:ext uri="{FF2B5EF4-FFF2-40B4-BE49-F238E27FC236}">
                <a16:creationId xmlns:a16="http://schemas.microsoft.com/office/drawing/2014/main" id="{1000D994-3129-154C-9C28-293F51440143}"/>
              </a:ext>
            </a:extLst>
          </p:cNvPr>
          <p:cNvSpPr txBox="1"/>
          <p:nvPr/>
        </p:nvSpPr>
        <p:spPr>
          <a:xfrm>
            <a:off x="1655545" y="2098307"/>
            <a:ext cx="7992259" cy="4247317"/>
          </a:xfrm>
          <a:prstGeom prst="rect">
            <a:avLst/>
          </a:prstGeom>
          <a:noFill/>
        </p:spPr>
        <p:txBody>
          <a:bodyPr wrap="square" rtlCol="0">
            <a:spAutoFit/>
          </a:bodyPr>
          <a:lstStyle/>
          <a:p>
            <a:r>
              <a:rPr lang="en-US" dirty="0"/>
              <a:t>Recent research shows that remote attackers can craft hidden voice commands to trigger the VPAs to launch malicious actions without user knowledge.</a:t>
            </a:r>
          </a:p>
          <a:p>
            <a:endParaRPr lang="en-US" dirty="0"/>
          </a:p>
          <a:p>
            <a:r>
              <a:rPr lang="en-US" dirty="0"/>
              <a:t>There is a lack of empirical understanding of what functionality the third-party applications provide, and thus makes it difficult to systematically assess the consequences of these attacks.</a:t>
            </a:r>
          </a:p>
          <a:p>
            <a:endParaRPr lang="en-US" dirty="0"/>
          </a:p>
          <a:p>
            <a:r>
              <a:rPr lang="en-US" dirty="0"/>
              <a:t>In this paper, they claim to have performed the first large-scale measurement on the third-party applications of Amazon Alexa and Google Home to systematically assess the attack surfaces. More specifically, given a voice assistant application, they seek to characterize its risk by detecting and analyzing the </a:t>
            </a:r>
            <a:r>
              <a:rPr lang="en-US" b="1" i="1" dirty="0"/>
              <a:t>sensitive</a:t>
            </a:r>
            <a:r>
              <a:rPr lang="en-US" dirty="0"/>
              <a:t> voice commands that are subject to potential attacks. </a:t>
            </a:r>
          </a:p>
          <a:p>
            <a:r>
              <a:rPr lang="en-US" dirty="0"/>
              <a:t> </a:t>
            </a:r>
          </a:p>
          <a:p>
            <a:endParaRPr lang="en-US" dirty="0"/>
          </a:p>
          <a:p>
            <a:endParaRPr lang="en-US" dirty="0"/>
          </a:p>
        </p:txBody>
      </p:sp>
    </p:spTree>
    <p:extLst>
      <p:ext uri="{BB962C8B-B14F-4D97-AF65-F5344CB8AC3E}">
        <p14:creationId xmlns:p14="http://schemas.microsoft.com/office/powerpoint/2010/main" val="65833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AC2-952E-2D4D-86AF-813C82F3C0F3}"/>
              </a:ext>
            </a:extLst>
          </p:cNvPr>
          <p:cNvSpPr>
            <a:spLocks noGrp="1"/>
          </p:cNvSpPr>
          <p:nvPr>
            <p:ph type="ctrTitle"/>
          </p:nvPr>
        </p:nvSpPr>
        <p:spPr>
          <a:xfrm>
            <a:off x="1915128" y="1395664"/>
            <a:ext cx="8361229" cy="596766"/>
          </a:xfrm>
        </p:spPr>
        <p:txBody>
          <a:bodyPr/>
          <a:lstStyle/>
          <a:p>
            <a:r>
              <a:rPr lang="en-US" sz="4000" dirty="0"/>
              <a:t>Overview</a:t>
            </a:r>
          </a:p>
        </p:txBody>
      </p:sp>
      <p:sp>
        <p:nvSpPr>
          <p:cNvPr id="3" name="TextBox 2">
            <a:extLst>
              <a:ext uri="{FF2B5EF4-FFF2-40B4-BE49-F238E27FC236}">
                <a16:creationId xmlns:a16="http://schemas.microsoft.com/office/drawing/2014/main" id="{675B832B-040D-2E45-891A-A41243F98BD5}"/>
              </a:ext>
            </a:extLst>
          </p:cNvPr>
          <p:cNvSpPr txBox="1"/>
          <p:nvPr/>
        </p:nvSpPr>
        <p:spPr>
          <a:xfrm>
            <a:off x="1626669" y="2117558"/>
            <a:ext cx="9278753" cy="4524315"/>
          </a:xfrm>
          <a:prstGeom prst="rect">
            <a:avLst/>
          </a:prstGeom>
          <a:noFill/>
        </p:spPr>
        <p:txBody>
          <a:bodyPr wrap="square" rtlCol="0">
            <a:spAutoFit/>
          </a:bodyPr>
          <a:lstStyle/>
          <a:p>
            <a:pPr algn="ctr"/>
            <a:r>
              <a:rPr lang="en-US" b="1" dirty="0"/>
              <a:t>Attack consequences</a:t>
            </a:r>
          </a:p>
          <a:p>
            <a:pPr marL="342900" indent="-342900">
              <a:buAutoNum type="arabicParenR"/>
            </a:pPr>
            <a:r>
              <a:rPr lang="en-US" dirty="0"/>
              <a:t>Controlling the system to perform an action.</a:t>
            </a:r>
          </a:p>
          <a:p>
            <a:pPr marL="342900" indent="-342900">
              <a:buAutoNum type="arabicParenR"/>
            </a:pPr>
            <a:r>
              <a:rPr lang="en-US" dirty="0"/>
              <a:t>Obtaining sensitive information. </a:t>
            </a:r>
          </a:p>
          <a:p>
            <a:pPr marL="342900" indent="-342900">
              <a:buAutoNum type="arabicParenR"/>
            </a:pPr>
            <a:endParaRPr lang="en-US" dirty="0"/>
          </a:p>
          <a:p>
            <a:pPr algn="ctr"/>
            <a:r>
              <a:rPr lang="en-US" b="1" dirty="0"/>
              <a:t>Goal: Develop a natural language processing tool that classifies a given voice</a:t>
            </a:r>
          </a:p>
          <a:p>
            <a:pPr algn="ctr"/>
            <a:r>
              <a:rPr lang="en-US" b="1" dirty="0"/>
              <a:t>      command from the following two dimensions.</a:t>
            </a:r>
          </a:p>
          <a:p>
            <a:pPr algn="ctr"/>
            <a:endParaRPr lang="en-US" dirty="0"/>
          </a:p>
          <a:p>
            <a:r>
              <a:rPr lang="en-US" dirty="0"/>
              <a:t>a)   The tool examines whether a voice command is designed to insert an action (e.g.,</a:t>
            </a:r>
          </a:p>
          <a:p>
            <a:r>
              <a:rPr lang="en-US" dirty="0"/>
              <a:t>      controlling a smart device) or retrieve information (e.g., obtaining user bank </a:t>
            </a:r>
          </a:p>
          <a:p>
            <a:r>
              <a:rPr lang="en-US" dirty="0"/>
              <a:t>      balance). </a:t>
            </a:r>
          </a:p>
          <a:p>
            <a:r>
              <a:rPr lang="en-US" dirty="0"/>
              <a:t>b)   The tool classifies whether the command is sensitive or non-sensitive.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5136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AC2-952E-2D4D-86AF-813C82F3C0F3}"/>
              </a:ext>
            </a:extLst>
          </p:cNvPr>
          <p:cNvSpPr>
            <a:spLocks noGrp="1"/>
          </p:cNvSpPr>
          <p:nvPr>
            <p:ph type="ctrTitle"/>
          </p:nvPr>
        </p:nvSpPr>
        <p:spPr>
          <a:xfrm>
            <a:off x="1915128" y="1395664"/>
            <a:ext cx="8361229" cy="596766"/>
          </a:xfrm>
        </p:spPr>
        <p:txBody>
          <a:bodyPr/>
          <a:lstStyle/>
          <a:p>
            <a:r>
              <a:rPr lang="en-US" sz="4000" dirty="0"/>
              <a:t>Overview</a:t>
            </a:r>
          </a:p>
        </p:txBody>
      </p:sp>
      <p:sp>
        <p:nvSpPr>
          <p:cNvPr id="3" name="TextBox 2">
            <a:extLst>
              <a:ext uri="{FF2B5EF4-FFF2-40B4-BE49-F238E27FC236}">
                <a16:creationId xmlns:a16="http://schemas.microsoft.com/office/drawing/2014/main" id="{675B832B-040D-2E45-891A-A41243F98BD5}"/>
              </a:ext>
            </a:extLst>
          </p:cNvPr>
          <p:cNvSpPr txBox="1"/>
          <p:nvPr/>
        </p:nvSpPr>
        <p:spPr>
          <a:xfrm>
            <a:off x="1626669" y="2117558"/>
            <a:ext cx="92787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Voice commands are sensitive if, when exploited, they bring damage to the user by either leaking private information (e.g., bank balance, inbox message) or violating security (e.g., unlock the front door, stop recording camera) via hacking IoT devices.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contrast, non-sensitive voice commands do not pose security or privacy threats if exploited.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93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AC2-952E-2D4D-86AF-813C82F3C0F3}"/>
              </a:ext>
            </a:extLst>
          </p:cNvPr>
          <p:cNvSpPr>
            <a:spLocks noGrp="1"/>
          </p:cNvSpPr>
          <p:nvPr>
            <p:ph type="ctrTitle"/>
          </p:nvPr>
        </p:nvSpPr>
        <p:spPr>
          <a:xfrm>
            <a:off x="1915128" y="1395664"/>
            <a:ext cx="8361229" cy="596766"/>
          </a:xfrm>
        </p:spPr>
        <p:txBody>
          <a:bodyPr/>
          <a:lstStyle/>
          <a:p>
            <a:r>
              <a:rPr lang="en-US" sz="2400" dirty="0"/>
              <a:t>four key challenges to automatically analyze the functionality of VPA skills </a:t>
            </a:r>
          </a:p>
        </p:txBody>
      </p:sp>
      <p:sp>
        <p:nvSpPr>
          <p:cNvPr id="3" name="TextBox 2">
            <a:extLst>
              <a:ext uri="{FF2B5EF4-FFF2-40B4-BE49-F238E27FC236}">
                <a16:creationId xmlns:a16="http://schemas.microsoft.com/office/drawing/2014/main" id="{675B832B-040D-2E45-891A-A41243F98BD5}"/>
              </a:ext>
            </a:extLst>
          </p:cNvPr>
          <p:cNvSpPr txBox="1"/>
          <p:nvPr/>
        </p:nvSpPr>
        <p:spPr>
          <a:xfrm>
            <a:off x="1626670" y="2117558"/>
            <a:ext cx="9288378" cy="4247317"/>
          </a:xfrm>
          <a:prstGeom prst="rect">
            <a:avLst/>
          </a:prstGeom>
          <a:noFill/>
        </p:spPr>
        <p:txBody>
          <a:bodyPr wrap="square" rtlCol="0">
            <a:spAutoFit/>
          </a:bodyPr>
          <a:lstStyle/>
          <a:p>
            <a:pPr algn="just"/>
            <a:r>
              <a:rPr lang="en-US" dirty="0"/>
              <a:t>1) Unlike smartphone apps whose binaries (or source code) are available for analysis, voice applications are essentially web programs that are hidden behind the cloud (e.g., Amazon/Google cloud). </a:t>
            </a:r>
          </a:p>
          <a:p>
            <a:r>
              <a:rPr lang="en-US" dirty="0"/>
              <a:t>2)  The voice commands supported by VPA skills are very short, which provides little information to run typical Natural Language Processing tools. </a:t>
            </a:r>
          </a:p>
          <a:p>
            <a:r>
              <a:rPr lang="en-US" dirty="0"/>
              <a:t>3)  There are already many VPA skills in the current markets and labeling their data (for model training) requires expensive manual efforts. </a:t>
            </a:r>
          </a:p>
          <a:p>
            <a:r>
              <a:rPr lang="en-US" dirty="0"/>
              <a:t>4)  The perceived sensitivity of a voice command could vary from person to person, the measurement of which requires user participation.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5778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AC2-952E-2D4D-86AF-813C82F3C0F3}"/>
              </a:ext>
            </a:extLst>
          </p:cNvPr>
          <p:cNvSpPr>
            <a:spLocks noGrp="1"/>
          </p:cNvSpPr>
          <p:nvPr>
            <p:ph type="ctrTitle"/>
          </p:nvPr>
        </p:nvSpPr>
        <p:spPr>
          <a:xfrm>
            <a:off x="1915128" y="1395664"/>
            <a:ext cx="8361229" cy="596766"/>
          </a:xfrm>
        </p:spPr>
        <p:txBody>
          <a:bodyPr/>
          <a:lstStyle/>
          <a:p>
            <a:r>
              <a:rPr lang="en-US" sz="4000" dirty="0"/>
              <a:t>System design</a:t>
            </a:r>
          </a:p>
        </p:txBody>
      </p:sp>
      <p:sp>
        <p:nvSpPr>
          <p:cNvPr id="3" name="TextBox 2">
            <a:extLst>
              <a:ext uri="{FF2B5EF4-FFF2-40B4-BE49-F238E27FC236}">
                <a16:creationId xmlns:a16="http://schemas.microsoft.com/office/drawing/2014/main" id="{675B832B-040D-2E45-891A-A41243F98BD5}"/>
              </a:ext>
            </a:extLst>
          </p:cNvPr>
          <p:cNvSpPr txBox="1"/>
          <p:nvPr/>
        </p:nvSpPr>
        <p:spPr>
          <a:xfrm>
            <a:off x="1280160" y="1992430"/>
            <a:ext cx="9288378" cy="4801314"/>
          </a:xfrm>
          <a:prstGeom prst="rect">
            <a:avLst/>
          </a:prstGeom>
          <a:noFill/>
        </p:spPr>
        <p:txBody>
          <a:bodyPr wrap="square" rtlCol="0">
            <a:spAutoFit/>
          </a:bodyPr>
          <a:lstStyle/>
          <a:p>
            <a:pPr algn="ctr"/>
            <a:r>
              <a:rPr lang="en-US" b="1" dirty="0"/>
              <a:t>Two classification models to characterize the capability and the sensitivity of the voice commands, respectively</a:t>
            </a:r>
            <a:r>
              <a:rPr lang="en-US" dirty="0"/>
              <a:t>.</a:t>
            </a:r>
          </a:p>
          <a:p>
            <a:r>
              <a:rPr lang="en-US" dirty="0"/>
              <a:t>1) Convolutional Neural Network (CNN) – used to classify action injection commands that control smart devices and services, information retrieval commands that retrieve information from the application. Ex: </a:t>
            </a:r>
            <a:r>
              <a:rPr lang="en-US" i="1" dirty="0"/>
              <a:t>“Alexa, ask Watch-Man to open the red door” </a:t>
            </a:r>
            <a:r>
              <a:rPr lang="en-US" dirty="0"/>
              <a:t>is an injection command, while </a:t>
            </a:r>
            <a:r>
              <a:rPr lang="en-US" i="1" dirty="0"/>
              <a:t>“Alexa, ask Macys where is the nearest store to me” </a:t>
            </a:r>
            <a:r>
              <a:rPr lang="en-US" dirty="0"/>
              <a:t>is a retrieval command. </a:t>
            </a:r>
          </a:p>
          <a:p>
            <a:endParaRPr lang="en-US" dirty="0"/>
          </a:p>
          <a:p>
            <a:r>
              <a:rPr lang="en-US" dirty="0"/>
              <a:t> 2) Regarding the voice command’s sensitivity, they build a model to classify sensitive commands from non-sensitive ones. EX: </a:t>
            </a:r>
            <a:r>
              <a:rPr lang="en-US" i="1" dirty="0"/>
              <a:t>“Alexa, unlock my front door” </a:t>
            </a:r>
            <a:r>
              <a:rPr lang="en-US" dirty="0"/>
              <a:t>is a sensitive command while </a:t>
            </a:r>
            <a:r>
              <a:rPr lang="en-US" i="1" dirty="0"/>
              <a:t>“Alexa, play Harry Potter Quiz” </a:t>
            </a:r>
            <a:r>
              <a:rPr lang="en-US" dirty="0"/>
              <a:t>is non-sensitive.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4801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AC2-952E-2D4D-86AF-813C82F3C0F3}"/>
              </a:ext>
            </a:extLst>
          </p:cNvPr>
          <p:cNvSpPr>
            <a:spLocks noGrp="1"/>
          </p:cNvSpPr>
          <p:nvPr>
            <p:ph type="ctrTitle"/>
          </p:nvPr>
        </p:nvSpPr>
        <p:spPr>
          <a:xfrm>
            <a:off x="1915128" y="1395664"/>
            <a:ext cx="8361229" cy="596766"/>
          </a:xfrm>
        </p:spPr>
        <p:txBody>
          <a:bodyPr/>
          <a:lstStyle/>
          <a:p>
            <a:r>
              <a:rPr lang="en-US" sz="4000" dirty="0"/>
              <a:t>System design</a:t>
            </a:r>
          </a:p>
        </p:txBody>
      </p:sp>
      <p:sp>
        <p:nvSpPr>
          <p:cNvPr id="3" name="TextBox 2">
            <a:extLst>
              <a:ext uri="{FF2B5EF4-FFF2-40B4-BE49-F238E27FC236}">
                <a16:creationId xmlns:a16="http://schemas.microsoft.com/office/drawing/2014/main" id="{675B832B-040D-2E45-891A-A41243F98BD5}"/>
              </a:ext>
            </a:extLst>
          </p:cNvPr>
          <p:cNvSpPr txBox="1"/>
          <p:nvPr/>
        </p:nvSpPr>
        <p:spPr>
          <a:xfrm>
            <a:off x="1280160" y="1992430"/>
            <a:ext cx="9288378" cy="3693319"/>
          </a:xfrm>
          <a:prstGeom prst="rect">
            <a:avLst/>
          </a:prstGeom>
          <a:noFill/>
        </p:spPr>
        <p:txBody>
          <a:bodyPr wrap="square" rtlCol="0">
            <a:spAutoFit/>
          </a:bodyPr>
          <a:lstStyle/>
          <a:p>
            <a:r>
              <a:rPr lang="en-US" b="1" dirty="0"/>
              <a:t>Voice command’s sensitivity challenge: </a:t>
            </a:r>
            <a:r>
              <a:rPr lang="en-US" dirty="0"/>
              <a:t>sensitivity classification is rather subjective, and conventional user studies have limited scalability. As such, they used automated algorithms for sensitive keyword extraction and then performed a user study (N=404) for keyword pruning. Instead of using complex machine learning models (whose results are difficult to interpret during post-analysis), they used a keyword-based model that achieves an accuracy of 95.6% in finding the sensitive voice commands.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6317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A284-9698-874A-ADE1-48BC31966971}"/>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CC0F934B-0E8E-2F41-934D-4C15669E82E6}"/>
              </a:ext>
            </a:extLst>
          </p:cNvPr>
          <p:cNvSpPr>
            <a:spLocks noGrp="1"/>
          </p:cNvSpPr>
          <p:nvPr>
            <p:ph idx="1"/>
          </p:nvPr>
        </p:nvSpPr>
        <p:spPr/>
        <p:txBody>
          <a:bodyPr/>
          <a:lstStyle/>
          <a:p>
            <a:r>
              <a:rPr lang="en-US" dirty="0"/>
              <a:t>Analyzed 77,957 Amazon Alexa skills and 4,813 Google Home skills over two years (2018-2019). They identified 19,263 sensitive “action injection” commands and 5,352 sensitive “information retrieval” commands. </a:t>
            </a:r>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EBF6F427-6B3F-2940-BF52-E944C84D0A4C}"/>
              </a:ext>
            </a:extLst>
          </p:cNvPr>
          <p:cNvPicPr>
            <a:picLocks noChangeAspect="1"/>
          </p:cNvPicPr>
          <p:nvPr/>
        </p:nvPicPr>
        <p:blipFill>
          <a:blip r:embed="rId2"/>
          <a:stretch>
            <a:fillRect/>
          </a:stretch>
        </p:blipFill>
        <p:spPr>
          <a:xfrm>
            <a:off x="3244850" y="3949700"/>
            <a:ext cx="5702300" cy="1917700"/>
          </a:xfrm>
          <a:prstGeom prst="rect">
            <a:avLst/>
          </a:prstGeom>
        </p:spPr>
      </p:pic>
    </p:spTree>
    <p:extLst>
      <p:ext uri="{BB962C8B-B14F-4D97-AF65-F5344CB8AC3E}">
        <p14:creationId xmlns:p14="http://schemas.microsoft.com/office/powerpoint/2010/main" val="14541091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99</TotalTime>
  <Words>711</Words>
  <Application>Microsoft Macintosh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Franklin Gothic Book</vt:lpstr>
      <vt:lpstr>Crop</vt:lpstr>
      <vt:lpstr>Read Between the Lines: An Empirical Measurement of Sensitive Applications of Voice Personal Assistant Systems </vt:lpstr>
      <vt:lpstr>VPA Background</vt:lpstr>
      <vt:lpstr>Introduction</vt:lpstr>
      <vt:lpstr>Overview</vt:lpstr>
      <vt:lpstr>Overview</vt:lpstr>
      <vt:lpstr>four key challenges to automatically analyze the functionality of VPA skills </vt:lpstr>
      <vt:lpstr>System design</vt:lpstr>
      <vt:lpstr>System design</vt:lpstr>
      <vt:lpstr>Results</vt:lpstr>
      <vt:lpstr>Results: Amazon Echo</vt:lpstr>
      <vt:lpstr>Results: Google Home </vt:lpstr>
      <vt:lpstr>Key contribution claims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Between the Lines: An Empirical Measurement of Sensitive Applications of Voice Personal Assistant Systems </dc:title>
  <dc:creator>Jeffrey Young</dc:creator>
  <cp:lastModifiedBy>Jeffrey Young</cp:lastModifiedBy>
  <cp:revision>9</cp:revision>
  <dcterms:created xsi:type="dcterms:W3CDTF">2020-01-24T00:37:53Z</dcterms:created>
  <dcterms:modified xsi:type="dcterms:W3CDTF">2020-01-24T02:17:03Z</dcterms:modified>
</cp:coreProperties>
</file>