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292" r:id="rId3"/>
    <p:sldId id="293" r:id="rId4"/>
    <p:sldId id="294"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 id="324" r:id="rId35"/>
    <p:sldId id="325" r:id="rId36"/>
    <p:sldId id="326" r:id="rId37"/>
    <p:sldId id="327" r:id="rId38"/>
    <p:sldId id="328" r:id="rId39"/>
    <p:sldId id="329" r:id="rId40"/>
    <p:sldId id="330" r:id="rId41"/>
    <p:sldId id="331" r:id="rId42"/>
    <p:sldId id="332" r:id="rId43"/>
    <p:sldId id="333" r:id="rId44"/>
    <p:sldId id="334" r:id="rId45"/>
    <p:sldId id="335" r:id="rId46"/>
    <p:sldId id="336" r:id="rId47"/>
    <p:sldId id="337" r:id="rId48"/>
    <p:sldId id="338" r:id="rId49"/>
    <p:sldId id="339" r:id="rId50"/>
    <p:sldId id="340" r:id="rId51"/>
    <p:sldId id="341" r:id="rId52"/>
    <p:sldId id="342" r:id="rId53"/>
    <p:sldId id="343" r:id="rId54"/>
    <p:sldId id="345" r:id="rId55"/>
    <p:sldId id="346" r:id="rId56"/>
    <p:sldId id="347" r:id="rId57"/>
    <p:sldId id="348" r:id="rId58"/>
    <p:sldId id="349" r:id="rId59"/>
    <p:sldId id="350" r:id="rId60"/>
    <p:sldId id="351" r:id="rId61"/>
    <p:sldId id="352" r:id="rId62"/>
    <p:sldId id="353" r:id="rId63"/>
    <p:sldId id="354" r:id="rId64"/>
    <p:sldId id="355" r:id="rId65"/>
    <p:sldId id="356" r:id="rId66"/>
    <p:sldId id="357" r:id="rId67"/>
    <p:sldId id="358" r:id="rId68"/>
    <p:sldId id="359" r:id="rId69"/>
    <p:sldId id="360" r:id="rId70"/>
    <p:sldId id="361" r:id="rId71"/>
    <p:sldId id="362" r:id="rId72"/>
    <p:sldId id="363" r:id="rId73"/>
    <p:sldId id="364" r:id="rId74"/>
    <p:sldId id="290" r:id="rId75"/>
    <p:sldId id="291" r:id="rId76"/>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7CD2"/>
    <a:srgbClr val="FC1B2B"/>
    <a:srgbClr val="7DD330"/>
    <a:srgbClr val="00CC00"/>
    <a:srgbClr val="1F7EE7"/>
    <a:srgbClr val="AE1517"/>
    <a:srgbClr val="CC0000"/>
    <a:srgbClr val="758C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94660"/>
  </p:normalViewPr>
  <p:slideViewPr>
    <p:cSldViewPr>
      <p:cViewPr varScale="1">
        <p:scale>
          <a:sx n="70" d="100"/>
          <a:sy n="70" d="100"/>
        </p:scale>
        <p:origin x="1392"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BB563E73-88D5-4F96-937B-64B0945EBF85}" type="datetimeFigureOut">
              <a:rPr lang="en-US"/>
              <a:pPr>
                <a:defRPr/>
              </a:pPr>
              <a:t>8/30/2016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7AAEA8D3-9F91-47D1-93F8-888E5D372F92}" type="slidenum">
              <a:rPr lang="en-US"/>
              <a:pPr>
                <a:defRPr/>
              </a:pPr>
              <a:t>‹#›</a:t>
            </a:fld>
            <a:endParaRPr lang="en-US"/>
          </a:p>
        </p:txBody>
      </p:sp>
    </p:spTree>
    <p:extLst>
      <p:ext uri="{BB962C8B-B14F-4D97-AF65-F5344CB8AC3E}">
        <p14:creationId xmlns:p14="http://schemas.microsoft.com/office/powerpoint/2010/main" val="28176982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smtClean="0"/>
          </a:p>
        </p:txBody>
      </p:sp>
      <p:sp>
        <p:nvSpPr>
          <p:cNvPr id="29700" name="Slide Number Placeholder 3"/>
          <p:cNvSpPr>
            <a:spLocks noGrp="1"/>
          </p:cNvSpPr>
          <p:nvPr>
            <p:ph type="sldNum" sz="quarter" idx="5"/>
          </p:nvPr>
        </p:nvSpPr>
        <p:spPr>
          <a:noFill/>
        </p:spPr>
        <p:txBody>
          <a:bodyPr/>
          <a:lstStyle/>
          <a:p>
            <a:fld id="{636D6B15-2FFF-48E3-95DD-BCF792A07E53}" type="slidenum">
              <a:rPr lang="en-GB" smtClean="0"/>
              <a:pPr/>
              <a:t>10</a:t>
            </a:fld>
            <a:endParaRPr lang="en-GB" smtClean="0"/>
          </a:p>
        </p:txBody>
      </p:sp>
    </p:spTree>
    <p:extLst>
      <p:ext uri="{BB962C8B-B14F-4D97-AF65-F5344CB8AC3E}">
        <p14:creationId xmlns:p14="http://schemas.microsoft.com/office/powerpoint/2010/main" val="2847619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27347DC-45B3-4DEE-ADD6-E2A0964C907F}" type="slidenum">
              <a:rPr lang="en-GB" smtClean="0"/>
              <a:pPr>
                <a:defRPr/>
              </a:pPr>
              <a:t>43</a:t>
            </a:fld>
            <a:endParaRPr lang="en-GB"/>
          </a:p>
        </p:txBody>
      </p:sp>
    </p:spTree>
    <p:extLst>
      <p:ext uri="{BB962C8B-B14F-4D97-AF65-F5344CB8AC3E}">
        <p14:creationId xmlns:p14="http://schemas.microsoft.com/office/powerpoint/2010/main" val="33412710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descr="F:\logo\logo pens.png"/>
          <p:cNvPicPr>
            <a:picLocks noChangeAspect="1" noChangeArrowheads="1"/>
          </p:cNvPicPr>
          <p:nvPr userDrawn="1"/>
        </p:nvPicPr>
        <p:blipFill>
          <a:blip r:embed="rId2"/>
          <a:srcRect/>
          <a:stretch>
            <a:fillRect/>
          </a:stretch>
        </p:blipFill>
        <p:spPr bwMode="auto">
          <a:xfrm>
            <a:off x="114300" y="60325"/>
            <a:ext cx="635000" cy="627063"/>
          </a:xfrm>
          <a:prstGeom prst="rect">
            <a:avLst/>
          </a:prstGeom>
          <a:noFill/>
          <a:ln w="9525">
            <a:noFill/>
            <a:miter lim="800000"/>
            <a:headEnd/>
            <a:tailEnd/>
          </a:ln>
        </p:spPr>
      </p:pic>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powerpointstyles.com/"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 name="Text Box 30"/>
          <p:cNvSpPr txBox="1">
            <a:spLocks noChangeArrowheads="1"/>
          </p:cNvSpPr>
          <p:nvPr userDrawn="1"/>
        </p:nvSpPr>
        <p:spPr bwMode="auto">
          <a:xfrm>
            <a:off x="3348038" y="6237288"/>
            <a:ext cx="2990850" cy="366712"/>
          </a:xfrm>
          <a:prstGeom prst="rect">
            <a:avLst/>
          </a:prstGeom>
          <a:noFill/>
          <a:ln w="9525">
            <a:noFill/>
            <a:miter lim="800000"/>
            <a:headEnd/>
            <a:tailEnd/>
          </a:ln>
          <a:effectLst/>
        </p:spPr>
        <p:txBody>
          <a:bodyPr wrap="none">
            <a:spAutoFit/>
          </a:bodyPr>
          <a:lstStyle/>
          <a:p>
            <a:pPr>
              <a:defRPr/>
            </a:pPr>
            <a:r>
              <a:rPr lang="fr-FR">
                <a:hlinkClick r:id="rId13"/>
              </a:rPr>
              <a:t>Free Powerpoint Templates</a:t>
            </a:r>
            <a:endParaRPr lang="fr-FR"/>
          </a:p>
        </p:txBody>
      </p:sp>
      <p:pic>
        <p:nvPicPr>
          <p:cNvPr id="18435" name="Picture 29" descr="jtgkhaz tdhfjt"/>
          <p:cNvPicPr>
            <a:picLocks noChangeAspect="1" noChangeArrowheads="1"/>
          </p:cNvPicPr>
          <p:nvPr userDrawn="1"/>
        </p:nvPicPr>
        <p:blipFill>
          <a:blip r:embed="rId14"/>
          <a:srcRect/>
          <a:stretch>
            <a:fillRect/>
          </a:stretch>
        </p:blipFill>
        <p:spPr bwMode="auto">
          <a:xfrm>
            <a:off x="0" y="0"/>
            <a:ext cx="9144000" cy="6858000"/>
          </a:xfrm>
          <a:prstGeom prst="rect">
            <a:avLst/>
          </a:prstGeom>
          <a:noFill/>
          <a:ln w="9525">
            <a:noFill/>
            <a:miter lim="800000"/>
            <a:headEnd/>
            <a:tailEnd/>
          </a:ln>
        </p:spPr>
      </p:pic>
      <p:sp>
        <p:nvSpPr>
          <p:cNvPr id="1032" name="Text Box 8"/>
          <p:cNvSpPr txBox="1">
            <a:spLocks noChangeArrowheads="1"/>
          </p:cNvSpPr>
          <p:nvPr userDrawn="1"/>
        </p:nvSpPr>
        <p:spPr bwMode="auto">
          <a:xfrm>
            <a:off x="7962900" y="6375400"/>
            <a:ext cx="982663" cy="338138"/>
          </a:xfrm>
          <a:prstGeom prst="rect">
            <a:avLst/>
          </a:prstGeom>
          <a:noFill/>
          <a:ln w="9525">
            <a:noFill/>
            <a:miter lim="800000"/>
            <a:headEnd/>
            <a:tailEnd/>
          </a:ln>
          <a:effectLst/>
        </p:spPr>
        <p:txBody>
          <a:bodyPr wrap="none">
            <a:spAutoFit/>
          </a:bodyPr>
          <a:lstStyle/>
          <a:p>
            <a:pPr>
              <a:defRPr/>
            </a:pPr>
            <a:r>
              <a:rPr lang="fr-FR" sz="1600" b="1"/>
              <a:t>Page </a:t>
            </a:r>
            <a:fld id="{99CAE55F-398A-4CE7-AAD9-CA3D47073E79}" type="slidenum">
              <a:rPr lang="fr-FR" sz="1600" b="1"/>
              <a:pPr>
                <a:defRPr/>
              </a:pPr>
              <a:t>‹#›</a:t>
            </a:fld>
            <a:endParaRPr lang="fr-FR" sz="1600" b="1"/>
          </a:p>
        </p:txBody>
      </p:sp>
      <p:pic>
        <p:nvPicPr>
          <p:cNvPr id="18437" name="Picture 2" descr="F:\logo\logo pens.png"/>
          <p:cNvPicPr>
            <a:picLocks noChangeAspect="1" noChangeArrowheads="1"/>
          </p:cNvPicPr>
          <p:nvPr userDrawn="1"/>
        </p:nvPicPr>
        <p:blipFill>
          <a:blip r:embed="rId15"/>
          <a:srcRect/>
          <a:stretch>
            <a:fillRect/>
          </a:stretch>
        </p:blipFill>
        <p:spPr bwMode="auto">
          <a:xfrm>
            <a:off x="555625" y="4841875"/>
            <a:ext cx="277813" cy="274638"/>
          </a:xfrm>
          <a:prstGeom prst="rect">
            <a:avLst/>
          </a:prstGeom>
          <a:noFill/>
          <a:ln w="9525">
            <a:noFill/>
            <a:miter lim="800000"/>
            <a:headEnd/>
            <a:tailEnd/>
          </a:ln>
        </p:spPr>
      </p:pic>
      <p:sp>
        <p:nvSpPr>
          <p:cNvPr id="6" name="Text Box 8"/>
          <p:cNvSpPr txBox="1">
            <a:spLocks noChangeArrowheads="1"/>
          </p:cNvSpPr>
          <p:nvPr userDrawn="1"/>
        </p:nvSpPr>
        <p:spPr bwMode="auto">
          <a:xfrm>
            <a:off x="1928794" y="6541778"/>
            <a:ext cx="1045479" cy="261610"/>
          </a:xfrm>
          <a:prstGeom prst="rect">
            <a:avLst/>
          </a:prstGeom>
          <a:noFill/>
          <a:ln w="9525">
            <a:noFill/>
            <a:miter lim="800000"/>
            <a:headEnd/>
            <a:tailEnd/>
          </a:ln>
          <a:effectLst/>
        </p:spPr>
        <p:txBody>
          <a:bodyPr wrap="none">
            <a:spAutoFit/>
          </a:bodyPr>
          <a:lstStyle/>
          <a:p>
            <a:pPr>
              <a:defRPr/>
            </a:pPr>
            <a:r>
              <a:rPr lang="fr-FR" sz="1050" b="0"/>
              <a:t>Edit by : nand</a:t>
            </a:r>
          </a:p>
        </p:txBody>
      </p:sp>
      <p:sp>
        <p:nvSpPr>
          <p:cNvPr id="7" name="Rectangle 6"/>
          <p:cNvSpPr/>
          <p:nvPr userDrawn="1"/>
        </p:nvSpPr>
        <p:spPr>
          <a:xfrm>
            <a:off x="57758" y="6540365"/>
            <a:ext cx="2013693" cy="246221"/>
          </a:xfrm>
          <a:prstGeom prst="rect">
            <a:avLst/>
          </a:prstGeom>
        </p:spPr>
        <p:txBody>
          <a:bodyPr wrap="none">
            <a:spAutoFit/>
          </a:bodyPr>
          <a:lstStyle/>
          <a:p>
            <a:r>
              <a:rPr lang="de-DE" sz="1000" smtClean="0"/>
              <a:t>Floyd Digital Fundamentals, 9/e </a:t>
            </a:r>
          </a:p>
        </p:txBody>
      </p:sp>
    </p:spTree>
  </p:cSld>
  <p:clrMap bg1="lt1" tx1="dk1" bg2="lt2" tx2="dk2" accent1="accent1" accent2="accent2" accent3="accent3" accent4="accent4" accent5="accent5" accent6="accent6" hlink="hlink" folHlink="folHlink"/>
  <p:sldLayoutIdLst>
    <p:sldLayoutId id="2147483687"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www.powerpointstyles.com/"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emf"/></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emf"/></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62.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6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image" Target="../media/image5.emf"/></Relationships>
</file>

<file path=ppt/slides/_rels/slide7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5"/>
          <p:cNvSpPr txBox="1">
            <a:spLocks noChangeArrowheads="1"/>
          </p:cNvSpPr>
          <p:nvPr/>
        </p:nvSpPr>
        <p:spPr bwMode="auto">
          <a:xfrm>
            <a:off x="3348038" y="6237288"/>
            <a:ext cx="2990850" cy="366712"/>
          </a:xfrm>
          <a:prstGeom prst="rect">
            <a:avLst/>
          </a:prstGeom>
          <a:noFill/>
          <a:ln w="9525">
            <a:noFill/>
            <a:miter lim="800000"/>
            <a:headEnd/>
            <a:tailEnd/>
          </a:ln>
        </p:spPr>
        <p:txBody>
          <a:bodyPr wrap="none">
            <a:spAutoFit/>
          </a:bodyPr>
          <a:lstStyle/>
          <a:p>
            <a:r>
              <a:rPr lang="fr-FR">
                <a:hlinkClick r:id="rId2"/>
              </a:rPr>
              <a:t>Free Powerpoint Templates</a:t>
            </a:r>
            <a:endParaRPr lang="fr-FR"/>
          </a:p>
        </p:txBody>
      </p:sp>
      <p:pic>
        <p:nvPicPr>
          <p:cNvPr id="21507" name="Picture 24" descr="n,vbn yiolyireh"/>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21508" name="Text Box 6"/>
          <p:cNvSpPr txBox="1">
            <a:spLocks noChangeArrowheads="1"/>
          </p:cNvSpPr>
          <p:nvPr/>
        </p:nvSpPr>
        <p:spPr bwMode="auto">
          <a:xfrm>
            <a:off x="2928938" y="1785938"/>
            <a:ext cx="5746750" cy="3625947"/>
          </a:xfrm>
          <a:prstGeom prst="rect">
            <a:avLst/>
          </a:prstGeom>
          <a:noFill/>
          <a:ln w="9525">
            <a:noFill/>
            <a:miter lim="800000"/>
            <a:headEnd/>
            <a:tailEnd/>
          </a:ln>
        </p:spPr>
        <p:txBody>
          <a:bodyPr lIns="180000" tIns="180000" rIns="180000" bIns="180000">
            <a:spAutoFit/>
          </a:bodyPr>
          <a:lstStyle/>
          <a:p>
            <a:pPr algn="ctr"/>
            <a:r>
              <a:rPr lang="fr-FR" sz="3600" b="1">
                <a:latin typeface="Times New Roman" pitchFamily="18" charset="0"/>
                <a:cs typeface="Times New Roman" pitchFamily="18" charset="0"/>
              </a:rPr>
              <a:t>Rangkaian Logika I</a:t>
            </a:r>
          </a:p>
          <a:p>
            <a:pPr algn="ctr"/>
            <a:endParaRPr lang="fr-FR" sz="3600">
              <a:latin typeface="Times New Roman" pitchFamily="18" charset="0"/>
              <a:cs typeface="Times New Roman" pitchFamily="18" charset="0"/>
            </a:endParaRPr>
          </a:p>
          <a:p>
            <a:pPr algn="ctr"/>
            <a:r>
              <a:rPr lang="fr-FR" sz="3600" b="1" i="1" smtClean="0">
                <a:latin typeface="Times New Roman" pitchFamily="18" charset="0"/>
                <a:cs typeface="Times New Roman" pitchFamily="18" charset="0"/>
              </a:rPr>
              <a:t>Sistem, Operasi dan Kode Bilangan</a:t>
            </a:r>
            <a:endParaRPr lang="fr-FR" sz="3600" b="1" i="1">
              <a:latin typeface="Times New Roman" pitchFamily="18" charset="0"/>
              <a:cs typeface="Times New Roman" pitchFamily="18" charset="0"/>
            </a:endParaRPr>
          </a:p>
          <a:p>
            <a:pPr algn="ctr"/>
            <a:endParaRPr lang="fr-FR" sz="3600" b="1" i="1">
              <a:latin typeface="Times New Roman" pitchFamily="18" charset="0"/>
              <a:cs typeface="Times New Roman" pitchFamily="18" charset="0"/>
            </a:endParaRPr>
          </a:p>
          <a:p>
            <a:pPr algn="ctr"/>
            <a:r>
              <a:rPr lang="fr-FR" sz="3200" b="1" i="1" smtClean="0">
                <a:latin typeface="Times New Roman" pitchFamily="18" charset="0"/>
                <a:cs typeface="Times New Roman" pitchFamily="18" charset="0"/>
              </a:rPr>
              <a:t>Edit by </a:t>
            </a:r>
            <a:r>
              <a:rPr lang="fr-FR" sz="3200" b="1" i="1">
                <a:latin typeface="Times New Roman" pitchFamily="18" charset="0"/>
                <a:cs typeface="Times New Roman" pitchFamily="18" charset="0"/>
              </a:rPr>
              <a:t>: nand</a:t>
            </a:r>
            <a:endParaRPr lang="fr-FR" sz="3600" b="1">
              <a:latin typeface="Verdana" pitchFamily="34" charset="0"/>
            </a:endParaRPr>
          </a:p>
        </p:txBody>
      </p:sp>
      <p:pic>
        <p:nvPicPr>
          <p:cNvPr id="21509" name="Picture 2" descr="F:\logo\logo pens.png"/>
          <p:cNvPicPr>
            <a:picLocks noChangeAspect="1" noChangeArrowheads="1"/>
          </p:cNvPicPr>
          <p:nvPr/>
        </p:nvPicPr>
        <p:blipFill>
          <a:blip r:embed="rId4"/>
          <a:srcRect/>
          <a:stretch>
            <a:fillRect/>
          </a:stretch>
        </p:blipFill>
        <p:spPr bwMode="auto">
          <a:xfrm>
            <a:off x="1801813" y="1714500"/>
            <a:ext cx="635000" cy="6270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lstStyle/>
          <a:p>
            <a:pPr algn="l">
              <a:defRPr/>
            </a:pPr>
            <a:r>
              <a:rPr lang="en-US" sz="3600" b="1" smtClean="0">
                <a:solidFill>
                  <a:schemeClr val="tx1"/>
                </a:solidFill>
              </a:rPr>
              <a:t>Konversi Biner</a:t>
            </a:r>
            <a:endParaRPr lang="en-US" sz="3600" dirty="0">
              <a:solidFill>
                <a:schemeClr val="tx1"/>
              </a:solidFill>
            </a:endParaRPr>
          </a:p>
        </p:txBody>
      </p:sp>
      <p:sp>
        <p:nvSpPr>
          <p:cNvPr id="13316" name="Text Box 5"/>
          <p:cNvSpPr txBox="1">
            <a:spLocks noChangeArrowheads="1"/>
          </p:cNvSpPr>
          <p:nvPr/>
        </p:nvSpPr>
        <p:spPr bwMode="auto">
          <a:xfrm>
            <a:off x="500034" y="1142984"/>
            <a:ext cx="7620000" cy="1015663"/>
          </a:xfrm>
          <a:prstGeom prst="rect">
            <a:avLst/>
          </a:prstGeom>
          <a:noFill/>
          <a:ln w="9525">
            <a:noFill/>
            <a:miter lim="800000"/>
            <a:headEnd/>
            <a:tailEnd/>
          </a:ln>
        </p:spPr>
        <p:txBody>
          <a:bodyPr>
            <a:spAutoFit/>
          </a:bodyPr>
          <a:lstStyle/>
          <a:p>
            <a:pPr algn="just">
              <a:spcBef>
                <a:spcPct val="50000"/>
              </a:spcBef>
            </a:pPr>
            <a:r>
              <a:rPr lang="en-US" sz="2000"/>
              <a:t>Mengkonversi pecahan desimal ke biner yaitu dengan mengkalikan secara berulang hasil pecahan secara berturut-turut dengan 2. </a:t>
            </a:r>
          </a:p>
        </p:txBody>
      </p:sp>
      <p:sp>
        <p:nvSpPr>
          <p:cNvPr id="21" name="Text Box 6"/>
          <p:cNvSpPr txBox="1">
            <a:spLocks noChangeArrowheads="1"/>
          </p:cNvSpPr>
          <p:nvPr/>
        </p:nvSpPr>
        <p:spPr bwMode="auto">
          <a:xfrm>
            <a:off x="1905000" y="2500306"/>
            <a:ext cx="7024718" cy="707886"/>
          </a:xfrm>
          <a:prstGeom prst="rect">
            <a:avLst/>
          </a:prstGeom>
          <a:noFill/>
          <a:ln w="9525">
            <a:noFill/>
            <a:miter lim="800000"/>
            <a:headEnd/>
            <a:tailEnd/>
          </a:ln>
        </p:spPr>
        <p:txBody>
          <a:bodyPr wrap="square">
            <a:spAutoFit/>
          </a:bodyPr>
          <a:lstStyle/>
          <a:p>
            <a:pPr>
              <a:spcBef>
                <a:spcPct val="50000"/>
              </a:spcBef>
            </a:pPr>
            <a:r>
              <a:rPr lang="en-US" sz="2000"/>
              <a:t>Konversikan bilngan pecahan 0.188 ke bilangan  biner dengan berulang kali mengalikan hasil pecahan dengan 2.</a:t>
            </a:r>
          </a:p>
        </p:txBody>
      </p:sp>
      <p:sp>
        <p:nvSpPr>
          <p:cNvPr id="22" name="WordArt 7"/>
          <p:cNvSpPr>
            <a:spLocks noChangeArrowheads="1" noChangeShapeType="1" noTextEdit="1"/>
          </p:cNvSpPr>
          <p:nvPr/>
        </p:nvSpPr>
        <p:spPr bwMode="auto">
          <a:xfrm>
            <a:off x="609600" y="2560631"/>
            <a:ext cx="1133475" cy="304800"/>
          </a:xfrm>
          <a:prstGeom prst="rect">
            <a:avLst/>
          </a:prstGeom>
        </p:spPr>
        <p:txBody>
          <a:bodyPr wrap="none" fromWordArt="1">
            <a:prstTxWarp prst="textPlain">
              <a:avLst>
                <a:gd name="adj" fmla="val 50000"/>
              </a:avLst>
            </a:prstTxWarp>
          </a:bodyPr>
          <a:lstStyle/>
          <a:p>
            <a:pPr algn="ctr"/>
            <a:r>
              <a:rPr lang="en-US" sz="2800" kern="10">
                <a:ln w="9525">
                  <a:noFill/>
                  <a:round/>
                  <a:headEnd/>
                  <a:tailEnd/>
                </a:ln>
                <a:solidFill>
                  <a:srgbClr val="4C6454"/>
                </a:solidFill>
                <a:effectLst>
                  <a:outerShdw dist="35921" dir="2700000" algn="ctr" rotWithShape="0">
                    <a:srgbClr val="C0C0C0">
                      <a:alpha val="79999"/>
                    </a:srgbClr>
                  </a:outerShdw>
                </a:effectLst>
                <a:latin typeface="Impact"/>
              </a:rPr>
              <a:t>Contoh</a:t>
            </a:r>
          </a:p>
        </p:txBody>
      </p:sp>
      <p:sp>
        <p:nvSpPr>
          <p:cNvPr id="24" name="Text Box 49"/>
          <p:cNvSpPr txBox="1">
            <a:spLocks noChangeArrowheads="1"/>
          </p:cNvSpPr>
          <p:nvPr/>
        </p:nvSpPr>
        <p:spPr bwMode="auto">
          <a:xfrm>
            <a:off x="2209800" y="3475031"/>
            <a:ext cx="4572000" cy="457200"/>
          </a:xfrm>
          <a:prstGeom prst="rect">
            <a:avLst/>
          </a:prstGeom>
          <a:noFill/>
          <a:ln w="9525">
            <a:noFill/>
            <a:miter lim="800000"/>
            <a:headEnd/>
            <a:tailEnd/>
          </a:ln>
        </p:spPr>
        <p:txBody>
          <a:bodyPr>
            <a:spAutoFit/>
          </a:bodyPr>
          <a:lstStyle/>
          <a:p>
            <a:pPr>
              <a:spcBef>
                <a:spcPct val="50000"/>
              </a:spcBef>
            </a:pPr>
            <a:r>
              <a:rPr lang="en-US"/>
              <a:t>0.188 x 2 = </a:t>
            </a:r>
            <a:r>
              <a:rPr lang="en-US">
                <a:solidFill>
                  <a:srgbClr val="FF0000"/>
                </a:solidFill>
              </a:rPr>
              <a:t>0</a:t>
            </a:r>
            <a:r>
              <a:rPr lang="en-US"/>
              <a:t>.</a:t>
            </a:r>
            <a:r>
              <a:rPr lang="en-US">
                <a:solidFill>
                  <a:srgbClr val="008000"/>
                </a:solidFill>
              </a:rPr>
              <a:t>376</a:t>
            </a:r>
            <a:r>
              <a:rPr lang="en-US"/>
              <a:t> 	carry = </a:t>
            </a:r>
            <a:r>
              <a:rPr lang="en-US">
                <a:solidFill>
                  <a:srgbClr val="FF0000"/>
                </a:solidFill>
              </a:rPr>
              <a:t>0</a:t>
            </a:r>
          </a:p>
        </p:txBody>
      </p:sp>
      <p:sp>
        <p:nvSpPr>
          <p:cNvPr id="25" name="Text Box 50"/>
          <p:cNvSpPr txBox="1">
            <a:spLocks noChangeArrowheads="1"/>
          </p:cNvSpPr>
          <p:nvPr/>
        </p:nvSpPr>
        <p:spPr bwMode="auto">
          <a:xfrm>
            <a:off x="2209800" y="3779831"/>
            <a:ext cx="4572000" cy="457200"/>
          </a:xfrm>
          <a:prstGeom prst="rect">
            <a:avLst/>
          </a:prstGeom>
          <a:noFill/>
          <a:ln w="9525">
            <a:noFill/>
            <a:miter lim="800000"/>
            <a:headEnd/>
            <a:tailEnd/>
          </a:ln>
        </p:spPr>
        <p:txBody>
          <a:bodyPr>
            <a:spAutoFit/>
          </a:bodyPr>
          <a:lstStyle/>
          <a:p>
            <a:pPr>
              <a:spcBef>
                <a:spcPct val="50000"/>
              </a:spcBef>
            </a:pPr>
            <a:r>
              <a:rPr lang="en-US"/>
              <a:t>0.</a:t>
            </a:r>
            <a:r>
              <a:rPr lang="en-US">
                <a:solidFill>
                  <a:srgbClr val="008000"/>
                </a:solidFill>
              </a:rPr>
              <a:t>376</a:t>
            </a:r>
            <a:r>
              <a:rPr lang="en-US"/>
              <a:t> x 2 = </a:t>
            </a:r>
            <a:r>
              <a:rPr lang="en-US">
                <a:solidFill>
                  <a:srgbClr val="FF0000"/>
                </a:solidFill>
              </a:rPr>
              <a:t>0</a:t>
            </a:r>
            <a:r>
              <a:rPr lang="en-US"/>
              <a:t>.</a:t>
            </a:r>
            <a:r>
              <a:rPr lang="en-US">
                <a:solidFill>
                  <a:srgbClr val="008000"/>
                </a:solidFill>
              </a:rPr>
              <a:t>752</a:t>
            </a:r>
            <a:r>
              <a:rPr lang="en-US"/>
              <a:t> 	carry = </a:t>
            </a:r>
            <a:r>
              <a:rPr lang="en-US">
                <a:solidFill>
                  <a:srgbClr val="FF0000"/>
                </a:solidFill>
              </a:rPr>
              <a:t>0</a:t>
            </a:r>
          </a:p>
        </p:txBody>
      </p:sp>
      <p:sp>
        <p:nvSpPr>
          <p:cNvPr id="26" name="Text Box 51"/>
          <p:cNvSpPr txBox="1">
            <a:spLocks noChangeArrowheads="1"/>
          </p:cNvSpPr>
          <p:nvPr/>
        </p:nvSpPr>
        <p:spPr bwMode="auto">
          <a:xfrm>
            <a:off x="2209800" y="4084631"/>
            <a:ext cx="4572000" cy="457200"/>
          </a:xfrm>
          <a:prstGeom prst="rect">
            <a:avLst/>
          </a:prstGeom>
          <a:noFill/>
          <a:ln w="9525">
            <a:noFill/>
            <a:miter lim="800000"/>
            <a:headEnd/>
            <a:tailEnd/>
          </a:ln>
        </p:spPr>
        <p:txBody>
          <a:bodyPr>
            <a:spAutoFit/>
          </a:bodyPr>
          <a:lstStyle/>
          <a:p>
            <a:pPr>
              <a:spcBef>
                <a:spcPct val="50000"/>
              </a:spcBef>
            </a:pPr>
            <a:r>
              <a:rPr lang="en-US"/>
              <a:t>0.</a:t>
            </a:r>
            <a:r>
              <a:rPr lang="en-US">
                <a:solidFill>
                  <a:srgbClr val="008000"/>
                </a:solidFill>
              </a:rPr>
              <a:t>752</a:t>
            </a:r>
            <a:r>
              <a:rPr lang="en-US"/>
              <a:t> x 2 = </a:t>
            </a:r>
            <a:r>
              <a:rPr lang="en-US">
                <a:solidFill>
                  <a:srgbClr val="FF0000"/>
                </a:solidFill>
              </a:rPr>
              <a:t>1</a:t>
            </a:r>
            <a:r>
              <a:rPr lang="en-US"/>
              <a:t>.</a:t>
            </a:r>
            <a:r>
              <a:rPr lang="en-US">
                <a:solidFill>
                  <a:srgbClr val="008000"/>
                </a:solidFill>
              </a:rPr>
              <a:t>504</a:t>
            </a:r>
            <a:r>
              <a:rPr lang="en-US"/>
              <a:t> 	carry = </a:t>
            </a:r>
            <a:r>
              <a:rPr lang="en-US">
                <a:solidFill>
                  <a:srgbClr val="FF0000"/>
                </a:solidFill>
              </a:rPr>
              <a:t>1</a:t>
            </a:r>
          </a:p>
        </p:txBody>
      </p:sp>
      <p:sp>
        <p:nvSpPr>
          <p:cNvPr id="27" name="Text Box 52"/>
          <p:cNvSpPr txBox="1">
            <a:spLocks noChangeArrowheads="1"/>
          </p:cNvSpPr>
          <p:nvPr/>
        </p:nvSpPr>
        <p:spPr bwMode="auto">
          <a:xfrm>
            <a:off x="2209800" y="4389431"/>
            <a:ext cx="4572000" cy="457200"/>
          </a:xfrm>
          <a:prstGeom prst="rect">
            <a:avLst/>
          </a:prstGeom>
          <a:noFill/>
          <a:ln w="9525">
            <a:noFill/>
            <a:miter lim="800000"/>
            <a:headEnd/>
            <a:tailEnd/>
          </a:ln>
        </p:spPr>
        <p:txBody>
          <a:bodyPr>
            <a:spAutoFit/>
          </a:bodyPr>
          <a:lstStyle/>
          <a:p>
            <a:pPr>
              <a:spcBef>
                <a:spcPct val="50000"/>
              </a:spcBef>
            </a:pPr>
            <a:r>
              <a:rPr lang="en-US"/>
              <a:t>0.</a:t>
            </a:r>
            <a:r>
              <a:rPr lang="en-US">
                <a:solidFill>
                  <a:srgbClr val="008000"/>
                </a:solidFill>
              </a:rPr>
              <a:t>504</a:t>
            </a:r>
            <a:r>
              <a:rPr lang="en-US"/>
              <a:t> x 2 = </a:t>
            </a:r>
            <a:r>
              <a:rPr lang="en-US">
                <a:solidFill>
                  <a:srgbClr val="FF0000"/>
                </a:solidFill>
              </a:rPr>
              <a:t>1</a:t>
            </a:r>
            <a:r>
              <a:rPr lang="en-US"/>
              <a:t>.</a:t>
            </a:r>
            <a:r>
              <a:rPr lang="en-US">
                <a:solidFill>
                  <a:srgbClr val="008000"/>
                </a:solidFill>
              </a:rPr>
              <a:t>008</a:t>
            </a:r>
            <a:r>
              <a:rPr lang="en-US"/>
              <a:t> 	carry = </a:t>
            </a:r>
            <a:r>
              <a:rPr lang="en-US">
                <a:solidFill>
                  <a:srgbClr val="FF0000"/>
                </a:solidFill>
              </a:rPr>
              <a:t>1</a:t>
            </a:r>
          </a:p>
        </p:txBody>
      </p:sp>
      <p:sp>
        <p:nvSpPr>
          <p:cNvPr id="28" name="Text Box 53"/>
          <p:cNvSpPr txBox="1">
            <a:spLocks noChangeArrowheads="1"/>
          </p:cNvSpPr>
          <p:nvPr/>
        </p:nvSpPr>
        <p:spPr bwMode="auto">
          <a:xfrm>
            <a:off x="2209800" y="4694231"/>
            <a:ext cx="4572000" cy="457200"/>
          </a:xfrm>
          <a:prstGeom prst="rect">
            <a:avLst/>
          </a:prstGeom>
          <a:noFill/>
          <a:ln w="9525">
            <a:noFill/>
            <a:miter lim="800000"/>
            <a:headEnd/>
            <a:tailEnd/>
          </a:ln>
        </p:spPr>
        <p:txBody>
          <a:bodyPr>
            <a:spAutoFit/>
          </a:bodyPr>
          <a:lstStyle/>
          <a:p>
            <a:pPr>
              <a:spcBef>
                <a:spcPct val="50000"/>
              </a:spcBef>
            </a:pPr>
            <a:r>
              <a:rPr lang="en-US"/>
              <a:t>0.</a:t>
            </a:r>
            <a:r>
              <a:rPr lang="en-US">
                <a:solidFill>
                  <a:srgbClr val="008000"/>
                </a:solidFill>
              </a:rPr>
              <a:t>008</a:t>
            </a:r>
            <a:r>
              <a:rPr lang="en-US"/>
              <a:t> x 2 = </a:t>
            </a:r>
            <a:r>
              <a:rPr lang="en-US">
                <a:solidFill>
                  <a:srgbClr val="FF0000"/>
                </a:solidFill>
              </a:rPr>
              <a:t>0</a:t>
            </a:r>
            <a:r>
              <a:rPr lang="en-US"/>
              <a:t>.</a:t>
            </a:r>
            <a:r>
              <a:rPr lang="en-US">
                <a:solidFill>
                  <a:srgbClr val="008000"/>
                </a:solidFill>
              </a:rPr>
              <a:t>016</a:t>
            </a:r>
            <a:r>
              <a:rPr lang="en-US"/>
              <a:t> 	carry = </a:t>
            </a:r>
            <a:r>
              <a:rPr lang="en-US">
                <a:solidFill>
                  <a:srgbClr val="FF0000"/>
                </a:solidFill>
              </a:rPr>
              <a:t>0</a:t>
            </a:r>
          </a:p>
        </p:txBody>
      </p:sp>
      <p:sp>
        <p:nvSpPr>
          <p:cNvPr id="29" name="Text Box 54"/>
          <p:cNvSpPr txBox="1">
            <a:spLocks noChangeArrowheads="1"/>
          </p:cNvSpPr>
          <p:nvPr/>
        </p:nvSpPr>
        <p:spPr bwMode="auto">
          <a:xfrm>
            <a:off x="3505200" y="5075231"/>
            <a:ext cx="4953000" cy="457200"/>
          </a:xfrm>
          <a:prstGeom prst="rect">
            <a:avLst/>
          </a:prstGeom>
          <a:noFill/>
          <a:ln w="9525">
            <a:noFill/>
            <a:miter lim="800000"/>
            <a:headEnd/>
            <a:tailEnd/>
          </a:ln>
        </p:spPr>
        <p:txBody>
          <a:bodyPr>
            <a:spAutoFit/>
          </a:bodyPr>
          <a:lstStyle/>
          <a:p>
            <a:pPr>
              <a:spcBef>
                <a:spcPct val="50000"/>
              </a:spcBef>
            </a:pPr>
            <a:r>
              <a:rPr lang="en-US"/>
              <a:t>Answer = </a:t>
            </a:r>
            <a:r>
              <a:rPr lang="en-US">
                <a:solidFill>
                  <a:srgbClr val="FF0000"/>
                </a:solidFill>
              </a:rPr>
              <a:t>.00110 </a:t>
            </a:r>
            <a:r>
              <a:rPr lang="en-US" sz="1400">
                <a:solidFill>
                  <a:srgbClr val="FF0000"/>
                </a:solidFill>
              </a:rPr>
              <a:t>(for five significant digits) </a:t>
            </a:r>
          </a:p>
        </p:txBody>
      </p:sp>
      <p:sp>
        <p:nvSpPr>
          <p:cNvPr id="30" name="Line 55"/>
          <p:cNvSpPr>
            <a:spLocks noChangeShapeType="1"/>
          </p:cNvSpPr>
          <p:nvPr/>
        </p:nvSpPr>
        <p:spPr bwMode="auto">
          <a:xfrm>
            <a:off x="6629400" y="3551231"/>
            <a:ext cx="0" cy="1371600"/>
          </a:xfrm>
          <a:prstGeom prst="line">
            <a:avLst/>
          </a:prstGeom>
          <a:noFill/>
          <a:ln w="9525">
            <a:solidFill>
              <a:schemeClr val="tx1"/>
            </a:solidFill>
            <a:round/>
            <a:headEnd/>
            <a:tailEnd type="triangle" w="med" len="med"/>
          </a:ln>
        </p:spPr>
        <p:txBody>
          <a:bodyPr/>
          <a:lstStyle/>
          <a:p>
            <a:endParaRPr lang="en-US"/>
          </a:p>
        </p:txBody>
      </p:sp>
      <p:sp>
        <p:nvSpPr>
          <p:cNvPr id="31" name="Text Box 56"/>
          <p:cNvSpPr txBox="1">
            <a:spLocks noChangeArrowheads="1"/>
          </p:cNvSpPr>
          <p:nvPr/>
        </p:nvSpPr>
        <p:spPr bwMode="auto">
          <a:xfrm>
            <a:off x="6705600" y="3475031"/>
            <a:ext cx="990600" cy="336550"/>
          </a:xfrm>
          <a:prstGeom prst="rect">
            <a:avLst/>
          </a:prstGeom>
          <a:noFill/>
          <a:ln w="9525">
            <a:noFill/>
            <a:miter lim="800000"/>
            <a:headEnd/>
            <a:tailEnd/>
          </a:ln>
        </p:spPr>
        <p:txBody>
          <a:bodyPr>
            <a:spAutoFit/>
          </a:bodyPr>
          <a:lstStyle/>
          <a:p>
            <a:pPr>
              <a:spcBef>
                <a:spcPct val="50000"/>
              </a:spcBef>
            </a:pPr>
            <a:r>
              <a:rPr lang="en-US" sz="1600"/>
              <a:t>MSB</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left)">
                                      <p:cBhvr>
                                        <p:cTn id="16" dur="10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left)">
                                      <p:cBhvr>
                                        <p:cTn id="21" dur="1000"/>
                                        <p:tgtEl>
                                          <p:spTgt spid="2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left)">
                                      <p:cBhvr>
                                        <p:cTn id="26" dur="10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left)">
                                      <p:cBhvr>
                                        <p:cTn id="31" dur="10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1000"/>
                                        <p:tgtEl>
                                          <p:spTgt spid="28"/>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up)">
                                      <p:cBhvr>
                                        <p:cTn id="39" dur="500"/>
                                        <p:tgtEl>
                                          <p:spTgt spid="30"/>
                                        </p:tgtEl>
                                      </p:cBhvr>
                                    </p:animEffect>
                                  </p:childTnLst>
                                </p:cTn>
                              </p:par>
                              <p:par>
                                <p:cTn id="40" presetID="2" presetClass="entr" presetSubtype="1"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 calcmode="lin" valueType="num">
                                      <p:cBhvr additive="base">
                                        <p:cTn id="42" dur="500" fill="hold"/>
                                        <p:tgtEl>
                                          <p:spTgt spid="31"/>
                                        </p:tgtEl>
                                        <p:attrNameLst>
                                          <p:attrName>ppt_x</p:attrName>
                                        </p:attrNameLst>
                                      </p:cBhvr>
                                      <p:tavLst>
                                        <p:tav tm="0">
                                          <p:val>
                                            <p:strVal val="#ppt_x"/>
                                          </p:val>
                                        </p:tav>
                                        <p:tav tm="100000">
                                          <p:val>
                                            <p:strVal val="#ppt_x"/>
                                          </p:val>
                                        </p:tav>
                                      </p:tavLst>
                                    </p:anim>
                                    <p:anim calcmode="lin" valueType="num">
                                      <p:cBhvr additive="base">
                                        <p:cTn id="43" dur="500" fill="hold"/>
                                        <p:tgtEl>
                                          <p:spTgt spid="31"/>
                                        </p:tgtEl>
                                        <p:attrNameLst>
                                          <p:attrName>ppt_y</p:attrName>
                                        </p:attrNameLst>
                                      </p:cBhvr>
                                      <p:tavLst>
                                        <p:tav tm="0">
                                          <p:val>
                                            <p:strVal val="0-#ppt_h/2"/>
                                          </p:val>
                                        </p:tav>
                                        <p:tav tm="100000">
                                          <p:val>
                                            <p:strVal val="#ppt_y"/>
                                          </p:val>
                                        </p:tav>
                                      </p:tavLst>
                                    </p:anim>
                                  </p:childTnLst>
                                </p:cTn>
                              </p:par>
                            </p:childTnLst>
                          </p:cTn>
                        </p:par>
                        <p:par>
                          <p:cTn id="44" fill="hold">
                            <p:stCondLst>
                              <p:cond delay="1000"/>
                            </p:stCondLst>
                            <p:childTnLst>
                              <p:par>
                                <p:cTn id="45" presetID="37" presetClass="entr" presetSubtype="0" fill="hold" grpId="0"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1000"/>
                                        <p:tgtEl>
                                          <p:spTgt spid="29"/>
                                        </p:tgtEl>
                                      </p:cBhvr>
                                    </p:animEffect>
                                    <p:anim calcmode="lin" valueType="num">
                                      <p:cBhvr>
                                        <p:cTn id="48" dur="1000" fill="hold"/>
                                        <p:tgtEl>
                                          <p:spTgt spid="29"/>
                                        </p:tgtEl>
                                        <p:attrNameLst>
                                          <p:attrName>ppt_x</p:attrName>
                                        </p:attrNameLst>
                                      </p:cBhvr>
                                      <p:tavLst>
                                        <p:tav tm="0">
                                          <p:val>
                                            <p:strVal val="#ppt_x"/>
                                          </p:val>
                                        </p:tav>
                                        <p:tav tm="100000">
                                          <p:val>
                                            <p:strVal val="#ppt_x"/>
                                          </p:val>
                                        </p:tav>
                                      </p:tavLst>
                                    </p:anim>
                                    <p:anim calcmode="lin" valueType="num">
                                      <p:cBhvr>
                                        <p:cTn id="49" dur="900" decel="100000" fill="hold"/>
                                        <p:tgtEl>
                                          <p:spTgt spid="29"/>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P spid="24" grpId="0"/>
      <p:bldP spid="25" grpId="0"/>
      <p:bldP spid="26" grpId="0"/>
      <p:bldP spid="27" grpId="0"/>
      <p:bldP spid="28" grpId="0"/>
      <p:bldP spid="29" grpId="0"/>
      <p:bldP spid="30" grpId="0" animBg="1"/>
      <p:bldP spid="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defRPr/>
            </a:pPr>
            <a:r>
              <a:rPr lang="en-US" b="1" dirty="0" err="1" smtClean="0">
                <a:solidFill>
                  <a:schemeClr val="tx1"/>
                </a:solidFill>
              </a:rPr>
              <a:t>Konversi</a:t>
            </a:r>
            <a:r>
              <a:rPr lang="en-US" b="1" dirty="0" smtClean="0">
                <a:solidFill>
                  <a:schemeClr val="tx1"/>
                </a:solidFill>
              </a:rPr>
              <a:t> </a:t>
            </a:r>
            <a:r>
              <a:rPr lang="en-US" b="1" dirty="0" err="1" smtClean="0">
                <a:solidFill>
                  <a:schemeClr val="tx1"/>
                </a:solidFill>
              </a:rPr>
              <a:t>Biner</a:t>
            </a:r>
            <a:endParaRPr lang="en-US" b="1" dirty="0">
              <a:solidFill>
                <a:schemeClr val="tx1"/>
              </a:solidFill>
            </a:endParaRPr>
          </a:p>
        </p:txBody>
      </p:sp>
      <p:sp>
        <p:nvSpPr>
          <p:cNvPr id="5" name="Rectangle 2"/>
          <p:cNvSpPr>
            <a:spLocks noChangeArrowheads="1"/>
          </p:cNvSpPr>
          <p:nvPr/>
        </p:nvSpPr>
        <p:spPr bwMode="auto">
          <a:xfrm>
            <a:off x="3471882" y="4719646"/>
            <a:ext cx="23622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6" name="Text Box 3"/>
          <p:cNvSpPr txBox="1">
            <a:spLocks noChangeArrowheads="1"/>
          </p:cNvSpPr>
          <p:nvPr/>
        </p:nvSpPr>
        <p:spPr bwMode="auto">
          <a:xfrm>
            <a:off x="5529282" y="4643446"/>
            <a:ext cx="685800" cy="457200"/>
          </a:xfrm>
          <a:prstGeom prst="rect">
            <a:avLst/>
          </a:prstGeom>
          <a:noFill/>
          <a:ln w="9525">
            <a:noFill/>
            <a:miter lim="800000"/>
            <a:headEnd/>
            <a:tailEnd/>
          </a:ln>
        </p:spPr>
        <p:txBody>
          <a:bodyPr>
            <a:spAutoFit/>
          </a:bodyPr>
          <a:lstStyle/>
          <a:p>
            <a:pPr>
              <a:spcBef>
                <a:spcPct val="50000"/>
              </a:spcBef>
            </a:pPr>
            <a:r>
              <a:rPr lang="en-US"/>
              <a:t>1</a:t>
            </a:r>
          </a:p>
        </p:txBody>
      </p:sp>
      <p:sp>
        <p:nvSpPr>
          <p:cNvPr id="7" name="Text Box 4"/>
          <p:cNvSpPr txBox="1">
            <a:spLocks noChangeArrowheads="1"/>
          </p:cNvSpPr>
          <p:nvPr/>
        </p:nvSpPr>
        <p:spPr bwMode="auto">
          <a:xfrm>
            <a:off x="5072082" y="4643446"/>
            <a:ext cx="457200" cy="457200"/>
          </a:xfrm>
          <a:prstGeom prst="rect">
            <a:avLst/>
          </a:prstGeom>
          <a:noFill/>
          <a:ln w="9525">
            <a:noFill/>
            <a:miter lim="800000"/>
            <a:headEnd/>
            <a:tailEnd/>
          </a:ln>
        </p:spPr>
        <p:txBody>
          <a:bodyPr>
            <a:spAutoFit/>
          </a:bodyPr>
          <a:lstStyle/>
          <a:p>
            <a:pPr>
              <a:spcBef>
                <a:spcPct val="50000"/>
              </a:spcBef>
            </a:pPr>
            <a:r>
              <a:rPr lang="en-US"/>
              <a:t>0</a:t>
            </a:r>
          </a:p>
        </p:txBody>
      </p:sp>
      <p:sp>
        <p:nvSpPr>
          <p:cNvPr id="8" name="Text Box 5"/>
          <p:cNvSpPr txBox="1">
            <a:spLocks noChangeArrowheads="1"/>
          </p:cNvSpPr>
          <p:nvPr/>
        </p:nvSpPr>
        <p:spPr bwMode="auto">
          <a:xfrm>
            <a:off x="4614882" y="4643446"/>
            <a:ext cx="457200" cy="457200"/>
          </a:xfrm>
          <a:prstGeom prst="rect">
            <a:avLst/>
          </a:prstGeom>
          <a:noFill/>
          <a:ln w="9525">
            <a:noFill/>
            <a:miter lim="800000"/>
            <a:headEnd/>
            <a:tailEnd/>
          </a:ln>
        </p:spPr>
        <p:txBody>
          <a:bodyPr>
            <a:spAutoFit/>
          </a:bodyPr>
          <a:lstStyle/>
          <a:p>
            <a:pPr>
              <a:spcBef>
                <a:spcPct val="50000"/>
              </a:spcBef>
            </a:pPr>
            <a:r>
              <a:rPr lang="en-US"/>
              <a:t>0</a:t>
            </a:r>
          </a:p>
        </p:txBody>
      </p:sp>
      <p:sp>
        <p:nvSpPr>
          <p:cNvPr id="9" name="Text Box 6"/>
          <p:cNvSpPr txBox="1">
            <a:spLocks noChangeArrowheads="1"/>
          </p:cNvSpPr>
          <p:nvPr/>
        </p:nvSpPr>
        <p:spPr bwMode="auto">
          <a:xfrm>
            <a:off x="3852882" y="4643446"/>
            <a:ext cx="457200" cy="457200"/>
          </a:xfrm>
          <a:prstGeom prst="rect">
            <a:avLst/>
          </a:prstGeom>
          <a:noFill/>
          <a:ln w="9525">
            <a:noFill/>
            <a:miter lim="800000"/>
            <a:headEnd/>
            <a:tailEnd/>
          </a:ln>
        </p:spPr>
        <p:txBody>
          <a:bodyPr>
            <a:spAutoFit/>
          </a:bodyPr>
          <a:lstStyle/>
          <a:p>
            <a:pPr>
              <a:spcBef>
                <a:spcPct val="50000"/>
              </a:spcBef>
            </a:pPr>
            <a:r>
              <a:rPr lang="en-US"/>
              <a:t>1</a:t>
            </a:r>
          </a:p>
        </p:txBody>
      </p:sp>
      <p:sp>
        <p:nvSpPr>
          <p:cNvPr id="10" name="Text Box 7"/>
          <p:cNvSpPr txBox="1">
            <a:spLocks noChangeArrowheads="1"/>
          </p:cNvSpPr>
          <p:nvPr/>
        </p:nvSpPr>
        <p:spPr bwMode="auto">
          <a:xfrm>
            <a:off x="3471882" y="4643446"/>
            <a:ext cx="381000" cy="457200"/>
          </a:xfrm>
          <a:prstGeom prst="rect">
            <a:avLst/>
          </a:prstGeom>
          <a:noFill/>
          <a:ln w="9525">
            <a:noFill/>
            <a:miter lim="800000"/>
            <a:headEnd/>
            <a:tailEnd/>
          </a:ln>
        </p:spPr>
        <p:txBody>
          <a:bodyPr>
            <a:spAutoFit/>
          </a:bodyPr>
          <a:lstStyle/>
          <a:p>
            <a:pPr>
              <a:spcBef>
                <a:spcPct val="50000"/>
              </a:spcBef>
            </a:pPr>
            <a:r>
              <a:rPr lang="en-US"/>
              <a:t>1</a:t>
            </a:r>
          </a:p>
        </p:txBody>
      </p:sp>
      <p:sp>
        <p:nvSpPr>
          <p:cNvPr id="11" name="Text Box 8"/>
          <p:cNvSpPr txBox="1">
            <a:spLocks noChangeArrowheads="1"/>
          </p:cNvSpPr>
          <p:nvPr/>
        </p:nvSpPr>
        <p:spPr bwMode="auto">
          <a:xfrm>
            <a:off x="4157682" y="4643446"/>
            <a:ext cx="457200" cy="457200"/>
          </a:xfrm>
          <a:prstGeom prst="rect">
            <a:avLst/>
          </a:prstGeom>
          <a:noFill/>
          <a:ln w="9525">
            <a:noFill/>
            <a:miter lim="800000"/>
            <a:headEnd/>
            <a:tailEnd/>
          </a:ln>
        </p:spPr>
        <p:txBody>
          <a:bodyPr>
            <a:spAutoFit/>
          </a:bodyPr>
          <a:lstStyle/>
          <a:p>
            <a:pPr>
              <a:spcBef>
                <a:spcPct val="50000"/>
              </a:spcBef>
            </a:pPr>
            <a:r>
              <a:rPr lang="en-US"/>
              <a:t>0</a:t>
            </a:r>
          </a:p>
        </p:txBody>
      </p:sp>
      <p:sp>
        <p:nvSpPr>
          <p:cNvPr id="14347" name="Text Box 12"/>
          <p:cNvSpPr txBox="1">
            <a:spLocks noChangeArrowheads="1"/>
          </p:cNvSpPr>
          <p:nvPr/>
        </p:nvSpPr>
        <p:spPr bwMode="auto">
          <a:xfrm>
            <a:off x="500034" y="1214422"/>
            <a:ext cx="8072494" cy="1015663"/>
          </a:xfrm>
          <a:prstGeom prst="rect">
            <a:avLst/>
          </a:prstGeom>
          <a:noFill/>
          <a:ln w="9525">
            <a:noFill/>
            <a:miter lim="800000"/>
            <a:headEnd/>
            <a:tailEnd/>
          </a:ln>
        </p:spPr>
        <p:txBody>
          <a:bodyPr wrap="square">
            <a:spAutoFit/>
          </a:bodyPr>
          <a:lstStyle/>
          <a:p>
            <a:pPr algn="just">
              <a:spcBef>
                <a:spcPct val="50000"/>
              </a:spcBef>
            </a:pPr>
            <a:r>
              <a:rPr lang="en-US" sz="2000"/>
              <a:t>Anda dapat mengkonversi desimal ke basis bilangan lainnya dengan berulang kali membagi basis tersebut. Untuk biner, berulang </a:t>
            </a:r>
            <a:r>
              <a:rPr lang="en-US" sz="2000" smtClean="0"/>
              <a:t>kali membagi </a:t>
            </a:r>
            <a:r>
              <a:rPr lang="en-US" sz="2000"/>
              <a:t>dengan 2:</a:t>
            </a:r>
          </a:p>
        </p:txBody>
      </p:sp>
      <p:sp>
        <p:nvSpPr>
          <p:cNvPr id="15" name="Text Box 13"/>
          <p:cNvSpPr txBox="1">
            <a:spLocks noChangeArrowheads="1"/>
          </p:cNvSpPr>
          <p:nvPr/>
        </p:nvSpPr>
        <p:spPr bwMode="auto">
          <a:xfrm>
            <a:off x="1905000" y="2428868"/>
            <a:ext cx="6629400" cy="707886"/>
          </a:xfrm>
          <a:prstGeom prst="rect">
            <a:avLst/>
          </a:prstGeom>
          <a:noFill/>
          <a:ln w="9525">
            <a:noFill/>
            <a:miter lim="800000"/>
            <a:headEnd/>
            <a:tailEnd/>
          </a:ln>
        </p:spPr>
        <p:txBody>
          <a:bodyPr>
            <a:spAutoFit/>
          </a:bodyPr>
          <a:lstStyle/>
          <a:p>
            <a:pPr>
              <a:spcBef>
                <a:spcPct val="50000"/>
              </a:spcBef>
            </a:pPr>
            <a:r>
              <a:rPr lang="en-US" sz="2000"/>
              <a:t>Konversikan bilangan desimal 49 dengan berulang kali membagi dengan 2.</a:t>
            </a:r>
          </a:p>
        </p:txBody>
      </p:sp>
      <p:sp>
        <p:nvSpPr>
          <p:cNvPr id="16" name="WordArt 14"/>
          <p:cNvSpPr>
            <a:spLocks noChangeArrowheads="1" noChangeShapeType="1" noTextEdit="1"/>
          </p:cNvSpPr>
          <p:nvPr/>
        </p:nvSpPr>
        <p:spPr bwMode="auto">
          <a:xfrm>
            <a:off x="609600" y="2571744"/>
            <a:ext cx="1095375" cy="342900"/>
          </a:xfrm>
          <a:prstGeom prst="rect">
            <a:avLst/>
          </a:prstGeom>
        </p:spPr>
        <p:txBody>
          <a:bodyPr wrap="none" fromWordArt="1">
            <a:prstTxWarp prst="textPlain">
              <a:avLst>
                <a:gd name="adj" fmla="val 50000"/>
              </a:avLst>
            </a:prstTxWarp>
          </a:bodyPr>
          <a:lstStyle/>
          <a:p>
            <a:pPr algn="ctr"/>
            <a:r>
              <a:rPr lang="en-US" sz="2800" kern="10" smtClean="0">
                <a:ln w="9525">
                  <a:noFill/>
                  <a:round/>
                  <a:headEnd/>
                  <a:tailEnd/>
                </a:ln>
                <a:solidFill>
                  <a:srgbClr val="4C6454"/>
                </a:solidFill>
                <a:effectLst>
                  <a:outerShdw dist="35921" dir="2700000" algn="ctr" rotWithShape="0">
                    <a:srgbClr val="C0C0C0">
                      <a:alpha val="79999"/>
                    </a:srgbClr>
                  </a:outerShdw>
                </a:effectLst>
                <a:latin typeface="Impact"/>
              </a:rPr>
              <a:t>Contoh</a:t>
            </a:r>
            <a:endParaRPr lang="en-US" sz="2800" kern="10">
              <a:ln w="9525">
                <a:noFill/>
                <a:round/>
                <a:headEnd/>
                <a:tailEnd/>
              </a:ln>
              <a:solidFill>
                <a:srgbClr val="4C6454"/>
              </a:solidFill>
              <a:effectLst>
                <a:outerShdw dist="35921" dir="2700000" algn="ctr" rotWithShape="0">
                  <a:srgbClr val="C0C0C0">
                    <a:alpha val="79999"/>
                  </a:srgbClr>
                </a:outerShdw>
              </a:effectLst>
              <a:latin typeface="Impact"/>
            </a:endParaRPr>
          </a:p>
        </p:txBody>
      </p:sp>
      <p:sp>
        <p:nvSpPr>
          <p:cNvPr id="18" name="Text Box 16"/>
          <p:cNvSpPr txBox="1">
            <a:spLocks noChangeArrowheads="1"/>
          </p:cNvSpPr>
          <p:nvPr/>
        </p:nvSpPr>
        <p:spPr bwMode="auto">
          <a:xfrm>
            <a:off x="1905000" y="3286124"/>
            <a:ext cx="6400800" cy="1169551"/>
          </a:xfrm>
          <a:prstGeom prst="rect">
            <a:avLst/>
          </a:prstGeom>
          <a:noFill/>
          <a:ln w="9525">
            <a:noFill/>
            <a:miter lim="800000"/>
            <a:headEnd/>
            <a:tailEnd/>
          </a:ln>
        </p:spPr>
        <p:txBody>
          <a:bodyPr>
            <a:spAutoFit/>
          </a:bodyPr>
          <a:lstStyle/>
          <a:p>
            <a:pPr algn="just">
              <a:spcBef>
                <a:spcPct val="50000"/>
              </a:spcBef>
            </a:pPr>
            <a:r>
              <a:rPr lang="en-US" sz="2000" dirty="0" err="1" smtClean="0"/>
              <a:t>lakukan</a:t>
            </a:r>
            <a:r>
              <a:rPr lang="en-US" sz="2000" dirty="0" smtClean="0"/>
              <a:t> </a:t>
            </a:r>
            <a:r>
              <a:rPr lang="en-US" sz="2000" dirty="0" err="1"/>
              <a:t>dengan</a:t>
            </a:r>
            <a:r>
              <a:rPr lang="en-US" sz="2000" dirty="0"/>
              <a:t> "</a:t>
            </a:r>
            <a:r>
              <a:rPr lang="en-US" sz="2000" dirty="0" err="1"/>
              <a:t>pembagian</a:t>
            </a:r>
            <a:r>
              <a:rPr lang="en-US" sz="2000" dirty="0"/>
              <a:t> </a:t>
            </a:r>
            <a:r>
              <a:rPr lang="en-US" sz="2000" dirty="0" err="1"/>
              <a:t>terbalik</a:t>
            </a:r>
            <a:r>
              <a:rPr lang="en-US" sz="2000" dirty="0"/>
              <a:t>" </a:t>
            </a:r>
            <a:r>
              <a:rPr lang="en-US" sz="2000" dirty="0" err="1"/>
              <a:t>dan</a:t>
            </a:r>
            <a:r>
              <a:rPr lang="en-US" sz="2000" dirty="0"/>
              <a:t> </a:t>
            </a:r>
            <a:r>
              <a:rPr lang="en-US" sz="2000" dirty="0" err="1"/>
              <a:t>jawabannya</a:t>
            </a:r>
            <a:r>
              <a:rPr lang="en-US" sz="2000" dirty="0"/>
              <a:t> </a:t>
            </a:r>
            <a:r>
              <a:rPr lang="en-US" sz="2000" dirty="0" err="1"/>
              <a:t>akan</a:t>
            </a:r>
            <a:r>
              <a:rPr lang="en-US" sz="2000" dirty="0"/>
              <a:t> </a:t>
            </a:r>
            <a:r>
              <a:rPr lang="en-US" sz="2000" dirty="0" err="1" smtClean="0"/>
              <a:t>dibaca</a:t>
            </a:r>
            <a:r>
              <a:rPr lang="en-US" sz="2000" dirty="0"/>
              <a:t> </a:t>
            </a:r>
            <a:r>
              <a:rPr lang="en-US" sz="2000" dirty="0" err="1"/>
              <a:t>dari</a:t>
            </a:r>
            <a:r>
              <a:rPr lang="en-US" sz="2000" dirty="0"/>
              <a:t> </a:t>
            </a:r>
            <a:r>
              <a:rPr lang="en-US" sz="2000" dirty="0" err="1"/>
              <a:t>kiri</a:t>
            </a:r>
            <a:r>
              <a:rPr lang="en-US" sz="2000" dirty="0"/>
              <a:t> </a:t>
            </a:r>
            <a:r>
              <a:rPr lang="en-US" sz="2000" dirty="0" err="1"/>
              <a:t>ke</a:t>
            </a:r>
            <a:r>
              <a:rPr lang="en-US" sz="2000" dirty="0"/>
              <a:t> </a:t>
            </a:r>
            <a:r>
              <a:rPr lang="en-US" sz="2000" dirty="0" err="1"/>
              <a:t>kanan</a:t>
            </a:r>
            <a:r>
              <a:rPr lang="en-US" sz="2000"/>
              <a:t>. </a:t>
            </a:r>
            <a:endParaRPr lang="en-US" sz="2000" smtClean="0"/>
          </a:p>
          <a:p>
            <a:pPr algn="just">
              <a:spcBef>
                <a:spcPct val="50000"/>
              </a:spcBef>
            </a:pPr>
            <a:r>
              <a:rPr lang="en-US" sz="2000" smtClean="0"/>
              <a:t>Masukan </a:t>
            </a:r>
            <a:r>
              <a:rPr lang="en-US" sz="2000" dirty="0" err="1"/>
              <a:t>hasil</a:t>
            </a:r>
            <a:r>
              <a:rPr lang="en-US" sz="2000" dirty="0"/>
              <a:t> </a:t>
            </a:r>
            <a:r>
              <a:rPr lang="en-US" sz="2000" dirty="0" err="1"/>
              <a:t>bagi</a:t>
            </a:r>
            <a:r>
              <a:rPr lang="en-US" sz="2000" dirty="0"/>
              <a:t> </a:t>
            </a:r>
            <a:r>
              <a:rPr lang="en-US" sz="2000" dirty="0" err="1"/>
              <a:t>di</a:t>
            </a:r>
            <a:r>
              <a:rPr lang="en-US" sz="2000" dirty="0"/>
              <a:t> </a:t>
            </a:r>
            <a:r>
              <a:rPr lang="en-US" sz="2000" dirty="0" err="1"/>
              <a:t>kiri</a:t>
            </a:r>
            <a:r>
              <a:rPr lang="en-US" sz="2000" dirty="0"/>
              <a:t> </a:t>
            </a:r>
            <a:r>
              <a:rPr lang="en-US" sz="2000" dirty="0" err="1"/>
              <a:t>dan</a:t>
            </a:r>
            <a:r>
              <a:rPr lang="en-US" sz="2000" dirty="0"/>
              <a:t> </a:t>
            </a:r>
            <a:r>
              <a:rPr lang="en-US" sz="2000" dirty="0" err="1"/>
              <a:t>sisanya</a:t>
            </a:r>
            <a:r>
              <a:rPr lang="en-US" sz="2000" dirty="0"/>
              <a:t> </a:t>
            </a:r>
            <a:r>
              <a:rPr lang="en-US" sz="2000" dirty="0" err="1"/>
              <a:t>di</a:t>
            </a:r>
            <a:r>
              <a:rPr lang="en-US" sz="2000" dirty="0"/>
              <a:t> </a:t>
            </a:r>
            <a:r>
              <a:rPr lang="en-US" sz="2000" dirty="0" err="1"/>
              <a:t>atas</a:t>
            </a:r>
            <a:r>
              <a:rPr lang="en-US" sz="2000" dirty="0"/>
              <a:t>.</a:t>
            </a:r>
          </a:p>
        </p:txBody>
      </p:sp>
      <p:grpSp>
        <p:nvGrpSpPr>
          <p:cNvPr id="3" name="Group 17"/>
          <p:cNvGrpSpPr>
            <a:grpSpLocks/>
          </p:cNvGrpSpPr>
          <p:nvPr/>
        </p:nvGrpSpPr>
        <p:grpSpPr bwMode="auto">
          <a:xfrm>
            <a:off x="2786082" y="4948246"/>
            <a:ext cx="3962400" cy="457200"/>
            <a:chOff x="1536" y="3264"/>
            <a:chExt cx="2496" cy="288"/>
          </a:xfrm>
        </p:grpSpPr>
        <p:sp>
          <p:nvSpPr>
            <p:cNvPr id="14374" name="Text Box 18"/>
            <p:cNvSpPr txBox="1">
              <a:spLocks noChangeArrowheads="1"/>
            </p:cNvSpPr>
            <p:nvPr/>
          </p:nvSpPr>
          <p:spPr bwMode="auto">
            <a:xfrm>
              <a:off x="3192" y="3264"/>
              <a:ext cx="840" cy="288"/>
            </a:xfrm>
            <a:prstGeom prst="rect">
              <a:avLst/>
            </a:prstGeom>
            <a:noFill/>
            <a:ln w="9525">
              <a:noFill/>
              <a:miter lim="800000"/>
              <a:headEnd/>
              <a:tailEnd/>
            </a:ln>
          </p:spPr>
          <p:txBody>
            <a:bodyPr>
              <a:spAutoFit/>
            </a:bodyPr>
            <a:lstStyle/>
            <a:p>
              <a:pPr>
                <a:spcBef>
                  <a:spcPct val="50000"/>
                </a:spcBef>
              </a:pPr>
              <a:r>
                <a:rPr lang="en-US"/>
                <a:t>49   2</a:t>
              </a:r>
            </a:p>
          </p:txBody>
        </p:sp>
        <p:sp>
          <p:nvSpPr>
            <p:cNvPr id="14375" name="Freeform 19"/>
            <p:cNvSpPr>
              <a:spLocks/>
            </p:cNvSpPr>
            <p:nvPr/>
          </p:nvSpPr>
          <p:spPr bwMode="auto">
            <a:xfrm>
              <a:off x="1536" y="3305"/>
              <a:ext cx="2035" cy="212"/>
            </a:xfrm>
            <a:custGeom>
              <a:avLst/>
              <a:gdLst>
                <a:gd name="T0" fmla="*/ 2005 w 2035"/>
                <a:gd name="T1" fmla="*/ 212 h 212"/>
                <a:gd name="T2" fmla="*/ 1966 w 2035"/>
                <a:gd name="T3" fmla="*/ 157 h 212"/>
                <a:gd name="T4" fmla="*/ 1954 w 2035"/>
                <a:gd name="T5" fmla="*/ 101 h 212"/>
                <a:gd name="T6" fmla="*/ 1892 w 2035"/>
                <a:gd name="T7" fmla="*/ 15 h 212"/>
                <a:gd name="T8" fmla="*/ 1096 w 2035"/>
                <a:gd name="T9" fmla="*/ 8 h 212"/>
                <a:gd name="T10" fmla="*/ 0 w 2035"/>
                <a:gd name="T11" fmla="*/ 19 h 212"/>
                <a:gd name="T12" fmla="*/ 0 60000 65536"/>
                <a:gd name="T13" fmla="*/ 0 60000 65536"/>
                <a:gd name="T14" fmla="*/ 0 60000 65536"/>
                <a:gd name="T15" fmla="*/ 0 60000 65536"/>
                <a:gd name="T16" fmla="*/ 0 60000 65536"/>
                <a:gd name="T17" fmla="*/ 0 60000 65536"/>
                <a:gd name="T18" fmla="*/ 0 w 2035"/>
                <a:gd name="T19" fmla="*/ 0 h 212"/>
                <a:gd name="T20" fmla="*/ 2035 w 2035"/>
                <a:gd name="T21" fmla="*/ 212 h 212"/>
              </a:gdLst>
              <a:ahLst/>
              <a:cxnLst>
                <a:cxn ang="T12">
                  <a:pos x="T0" y="T1"/>
                </a:cxn>
                <a:cxn ang="T13">
                  <a:pos x="T2" y="T3"/>
                </a:cxn>
                <a:cxn ang="T14">
                  <a:pos x="T4" y="T5"/>
                </a:cxn>
                <a:cxn ang="T15">
                  <a:pos x="T6" y="T7"/>
                </a:cxn>
                <a:cxn ang="T16">
                  <a:pos x="T8" y="T9"/>
                </a:cxn>
                <a:cxn ang="T17">
                  <a:pos x="T10" y="T11"/>
                </a:cxn>
              </a:cxnLst>
              <a:rect l="T18" t="T19" r="T20" b="T21"/>
              <a:pathLst>
                <a:path w="2035" h="212">
                  <a:moveTo>
                    <a:pt x="2005" y="212"/>
                  </a:moveTo>
                  <a:cubicBezTo>
                    <a:pt x="1998" y="203"/>
                    <a:pt x="1974" y="175"/>
                    <a:pt x="1966" y="157"/>
                  </a:cubicBezTo>
                  <a:cubicBezTo>
                    <a:pt x="1958" y="139"/>
                    <a:pt x="1966" y="125"/>
                    <a:pt x="1954" y="101"/>
                  </a:cubicBezTo>
                  <a:cubicBezTo>
                    <a:pt x="1942" y="77"/>
                    <a:pt x="2035" y="30"/>
                    <a:pt x="1892" y="15"/>
                  </a:cubicBezTo>
                  <a:cubicBezTo>
                    <a:pt x="1749" y="0"/>
                    <a:pt x="1411" y="7"/>
                    <a:pt x="1096" y="8"/>
                  </a:cubicBezTo>
                  <a:cubicBezTo>
                    <a:pt x="781" y="9"/>
                    <a:pt x="228" y="17"/>
                    <a:pt x="0" y="19"/>
                  </a:cubicBezTo>
                </a:path>
              </a:pathLst>
            </a:custGeom>
            <a:noFill/>
            <a:ln w="19050">
              <a:solidFill>
                <a:schemeClr val="tx1"/>
              </a:solidFill>
              <a:round/>
              <a:headEnd/>
              <a:tailEnd/>
            </a:ln>
          </p:spPr>
          <p:txBody>
            <a:bodyPr/>
            <a:lstStyle/>
            <a:p>
              <a:endParaRPr lang="en-US"/>
            </a:p>
          </p:txBody>
        </p:sp>
      </p:grpSp>
      <p:grpSp>
        <p:nvGrpSpPr>
          <p:cNvPr id="4" name="Group 20"/>
          <p:cNvGrpSpPr>
            <a:grpSpLocks/>
          </p:cNvGrpSpPr>
          <p:nvPr/>
        </p:nvGrpSpPr>
        <p:grpSpPr bwMode="auto">
          <a:xfrm>
            <a:off x="5300682" y="5329246"/>
            <a:ext cx="2057400" cy="669925"/>
            <a:chOff x="3216" y="3504"/>
            <a:chExt cx="1296" cy="422"/>
          </a:xfrm>
        </p:grpSpPr>
        <p:sp>
          <p:nvSpPr>
            <p:cNvPr id="14370" name="Text Box 21"/>
            <p:cNvSpPr txBox="1">
              <a:spLocks noChangeArrowheads="1"/>
            </p:cNvSpPr>
            <p:nvPr/>
          </p:nvSpPr>
          <p:spPr bwMode="auto">
            <a:xfrm>
              <a:off x="3216" y="3600"/>
              <a:ext cx="864" cy="326"/>
            </a:xfrm>
            <a:prstGeom prst="rect">
              <a:avLst/>
            </a:prstGeom>
            <a:noFill/>
            <a:ln w="9525">
              <a:noFill/>
              <a:miter lim="800000"/>
              <a:headEnd/>
              <a:tailEnd/>
            </a:ln>
          </p:spPr>
          <p:txBody>
            <a:bodyPr>
              <a:spAutoFit/>
            </a:bodyPr>
            <a:lstStyle/>
            <a:p>
              <a:pPr>
                <a:spcBef>
                  <a:spcPct val="50000"/>
                </a:spcBef>
              </a:pPr>
              <a:r>
                <a:rPr lang="en-US" sz="1400"/>
                <a:t>Decimal number</a:t>
              </a:r>
            </a:p>
          </p:txBody>
        </p:sp>
        <p:sp>
          <p:nvSpPr>
            <p:cNvPr id="14371" name="Line 22"/>
            <p:cNvSpPr>
              <a:spLocks noChangeShapeType="1"/>
            </p:cNvSpPr>
            <p:nvPr/>
          </p:nvSpPr>
          <p:spPr bwMode="auto">
            <a:xfrm flipH="1" flipV="1">
              <a:off x="3456" y="3504"/>
              <a:ext cx="0" cy="144"/>
            </a:xfrm>
            <a:prstGeom prst="line">
              <a:avLst/>
            </a:prstGeom>
            <a:noFill/>
            <a:ln w="9525">
              <a:solidFill>
                <a:schemeClr val="tx1"/>
              </a:solidFill>
              <a:round/>
              <a:headEnd/>
              <a:tailEnd type="triangle" w="med" len="med"/>
            </a:ln>
          </p:spPr>
          <p:txBody>
            <a:bodyPr/>
            <a:lstStyle/>
            <a:p>
              <a:endParaRPr lang="en-US"/>
            </a:p>
          </p:txBody>
        </p:sp>
        <p:sp>
          <p:nvSpPr>
            <p:cNvPr id="14372" name="Text Box 23"/>
            <p:cNvSpPr txBox="1">
              <a:spLocks noChangeArrowheads="1"/>
            </p:cNvSpPr>
            <p:nvPr/>
          </p:nvSpPr>
          <p:spPr bwMode="auto">
            <a:xfrm>
              <a:off x="3888" y="3610"/>
              <a:ext cx="624" cy="192"/>
            </a:xfrm>
            <a:prstGeom prst="rect">
              <a:avLst/>
            </a:prstGeom>
            <a:noFill/>
            <a:ln w="9525">
              <a:noFill/>
              <a:miter lim="800000"/>
              <a:headEnd/>
              <a:tailEnd/>
            </a:ln>
          </p:spPr>
          <p:txBody>
            <a:bodyPr>
              <a:spAutoFit/>
            </a:bodyPr>
            <a:lstStyle/>
            <a:p>
              <a:pPr>
                <a:spcBef>
                  <a:spcPct val="50000"/>
                </a:spcBef>
              </a:pPr>
              <a:r>
                <a:rPr lang="en-US" sz="1400"/>
                <a:t>base</a:t>
              </a:r>
            </a:p>
          </p:txBody>
        </p:sp>
        <p:sp>
          <p:nvSpPr>
            <p:cNvPr id="14373" name="Line 24"/>
            <p:cNvSpPr>
              <a:spLocks noChangeShapeType="1"/>
            </p:cNvSpPr>
            <p:nvPr/>
          </p:nvSpPr>
          <p:spPr bwMode="auto">
            <a:xfrm flipH="1" flipV="1">
              <a:off x="3792" y="3514"/>
              <a:ext cx="144" cy="144"/>
            </a:xfrm>
            <a:prstGeom prst="line">
              <a:avLst/>
            </a:prstGeom>
            <a:noFill/>
            <a:ln w="9525">
              <a:solidFill>
                <a:schemeClr val="tx1"/>
              </a:solidFill>
              <a:round/>
              <a:headEnd/>
              <a:tailEnd type="triangle" w="med" len="med"/>
            </a:ln>
          </p:spPr>
          <p:txBody>
            <a:bodyPr/>
            <a:lstStyle/>
            <a:p>
              <a:endParaRPr lang="en-US"/>
            </a:p>
          </p:txBody>
        </p:sp>
      </p:grpSp>
      <p:sp>
        <p:nvSpPr>
          <p:cNvPr id="27" name="Text Box 25"/>
          <p:cNvSpPr txBox="1">
            <a:spLocks noChangeArrowheads="1"/>
          </p:cNvSpPr>
          <p:nvPr/>
        </p:nvSpPr>
        <p:spPr bwMode="auto">
          <a:xfrm>
            <a:off x="4995882" y="4948246"/>
            <a:ext cx="533400" cy="457200"/>
          </a:xfrm>
          <a:prstGeom prst="rect">
            <a:avLst/>
          </a:prstGeom>
          <a:noFill/>
          <a:ln w="9525">
            <a:noFill/>
            <a:miter lim="800000"/>
            <a:headEnd/>
            <a:tailEnd/>
          </a:ln>
        </p:spPr>
        <p:txBody>
          <a:bodyPr>
            <a:spAutoFit/>
          </a:bodyPr>
          <a:lstStyle/>
          <a:p>
            <a:pPr>
              <a:spcBef>
                <a:spcPct val="50000"/>
              </a:spcBef>
            </a:pPr>
            <a:r>
              <a:rPr lang="en-US"/>
              <a:t>24</a:t>
            </a:r>
          </a:p>
        </p:txBody>
      </p:sp>
      <p:grpSp>
        <p:nvGrpSpPr>
          <p:cNvPr id="12" name="Group 26"/>
          <p:cNvGrpSpPr>
            <a:grpSpLocks/>
          </p:cNvGrpSpPr>
          <p:nvPr/>
        </p:nvGrpSpPr>
        <p:grpSpPr bwMode="auto">
          <a:xfrm>
            <a:off x="4310082" y="4643446"/>
            <a:ext cx="2819400" cy="1219200"/>
            <a:chOff x="2496" y="3072"/>
            <a:chExt cx="1776" cy="768"/>
          </a:xfrm>
        </p:grpSpPr>
        <p:grpSp>
          <p:nvGrpSpPr>
            <p:cNvPr id="13" name="Group 27"/>
            <p:cNvGrpSpPr>
              <a:grpSpLocks/>
            </p:cNvGrpSpPr>
            <p:nvPr/>
          </p:nvGrpSpPr>
          <p:grpSpPr bwMode="auto">
            <a:xfrm>
              <a:off x="3456" y="3072"/>
              <a:ext cx="816" cy="192"/>
              <a:chOff x="3456" y="3072"/>
              <a:chExt cx="816" cy="192"/>
            </a:xfrm>
          </p:grpSpPr>
          <p:sp>
            <p:nvSpPr>
              <p:cNvPr id="14368" name="Text Box 28"/>
              <p:cNvSpPr txBox="1">
                <a:spLocks noChangeArrowheads="1"/>
              </p:cNvSpPr>
              <p:nvPr/>
            </p:nvSpPr>
            <p:spPr bwMode="auto">
              <a:xfrm>
                <a:off x="3648" y="3072"/>
                <a:ext cx="624" cy="192"/>
              </a:xfrm>
              <a:prstGeom prst="rect">
                <a:avLst/>
              </a:prstGeom>
              <a:noFill/>
              <a:ln w="9525">
                <a:noFill/>
                <a:miter lim="800000"/>
                <a:headEnd/>
                <a:tailEnd/>
              </a:ln>
            </p:spPr>
            <p:txBody>
              <a:bodyPr>
                <a:spAutoFit/>
              </a:bodyPr>
              <a:lstStyle/>
              <a:p>
                <a:pPr>
                  <a:spcBef>
                    <a:spcPct val="50000"/>
                  </a:spcBef>
                </a:pPr>
                <a:r>
                  <a:rPr lang="en-US" sz="1400"/>
                  <a:t>remainder</a:t>
                </a:r>
              </a:p>
            </p:txBody>
          </p:sp>
          <p:sp>
            <p:nvSpPr>
              <p:cNvPr id="14369" name="Line 29"/>
              <p:cNvSpPr>
                <a:spLocks noChangeShapeType="1"/>
              </p:cNvSpPr>
              <p:nvPr/>
            </p:nvSpPr>
            <p:spPr bwMode="auto">
              <a:xfrm flipH="1">
                <a:off x="3456" y="3168"/>
                <a:ext cx="192" cy="0"/>
              </a:xfrm>
              <a:prstGeom prst="line">
                <a:avLst/>
              </a:prstGeom>
              <a:noFill/>
              <a:ln w="9525">
                <a:solidFill>
                  <a:schemeClr val="tx1"/>
                </a:solidFill>
                <a:round/>
                <a:headEnd/>
                <a:tailEnd type="triangle" w="med" len="med"/>
              </a:ln>
            </p:spPr>
            <p:txBody>
              <a:bodyPr/>
              <a:lstStyle/>
              <a:p>
                <a:endParaRPr lang="en-US"/>
              </a:p>
            </p:txBody>
          </p:sp>
        </p:grpSp>
        <p:grpSp>
          <p:nvGrpSpPr>
            <p:cNvPr id="14" name="Group 30"/>
            <p:cNvGrpSpPr>
              <a:grpSpLocks/>
            </p:cNvGrpSpPr>
            <p:nvPr/>
          </p:nvGrpSpPr>
          <p:grpSpPr bwMode="auto">
            <a:xfrm>
              <a:off x="2496" y="3504"/>
              <a:ext cx="672" cy="336"/>
              <a:chOff x="2496" y="3504"/>
              <a:chExt cx="672" cy="336"/>
            </a:xfrm>
          </p:grpSpPr>
          <p:sp>
            <p:nvSpPr>
              <p:cNvPr id="14366" name="Text Box 31"/>
              <p:cNvSpPr txBox="1">
                <a:spLocks noChangeArrowheads="1"/>
              </p:cNvSpPr>
              <p:nvPr/>
            </p:nvSpPr>
            <p:spPr bwMode="auto">
              <a:xfrm>
                <a:off x="2496" y="3648"/>
                <a:ext cx="672" cy="192"/>
              </a:xfrm>
              <a:prstGeom prst="rect">
                <a:avLst/>
              </a:prstGeom>
              <a:noFill/>
              <a:ln w="9525">
                <a:noFill/>
                <a:miter lim="800000"/>
                <a:headEnd/>
                <a:tailEnd/>
              </a:ln>
            </p:spPr>
            <p:txBody>
              <a:bodyPr>
                <a:spAutoFit/>
              </a:bodyPr>
              <a:lstStyle/>
              <a:p>
                <a:pPr>
                  <a:spcBef>
                    <a:spcPct val="50000"/>
                  </a:spcBef>
                </a:pPr>
                <a:r>
                  <a:rPr lang="en-US" sz="1400"/>
                  <a:t>Hasil bagi</a:t>
                </a:r>
              </a:p>
            </p:txBody>
          </p:sp>
          <p:sp>
            <p:nvSpPr>
              <p:cNvPr id="14367" name="Line 32"/>
              <p:cNvSpPr>
                <a:spLocks noChangeShapeType="1"/>
              </p:cNvSpPr>
              <p:nvPr/>
            </p:nvSpPr>
            <p:spPr bwMode="auto">
              <a:xfrm flipV="1">
                <a:off x="2880" y="3504"/>
                <a:ext cx="96" cy="144"/>
              </a:xfrm>
              <a:prstGeom prst="line">
                <a:avLst/>
              </a:prstGeom>
              <a:noFill/>
              <a:ln w="9525">
                <a:solidFill>
                  <a:schemeClr val="tx1"/>
                </a:solidFill>
                <a:round/>
                <a:headEnd/>
                <a:tailEnd type="triangle" w="med" len="med"/>
              </a:ln>
            </p:spPr>
            <p:txBody>
              <a:bodyPr/>
              <a:lstStyle/>
              <a:p>
                <a:endParaRPr lang="en-US"/>
              </a:p>
            </p:txBody>
          </p:sp>
        </p:grpSp>
      </p:grpSp>
      <p:sp>
        <p:nvSpPr>
          <p:cNvPr id="35" name="Text Box 33"/>
          <p:cNvSpPr txBox="1">
            <a:spLocks noChangeArrowheads="1"/>
          </p:cNvSpPr>
          <p:nvPr/>
        </p:nvSpPr>
        <p:spPr bwMode="auto">
          <a:xfrm>
            <a:off x="4462482" y="4948246"/>
            <a:ext cx="533400" cy="457200"/>
          </a:xfrm>
          <a:prstGeom prst="rect">
            <a:avLst/>
          </a:prstGeom>
          <a:noFill/>
          <a:ln w="9525">
            <a:noFill/>
            <a:miter lim="800000"/>
            <a:headEnd/>
            <a:tailEnd/>
          </a:ln>
        </p:spPr>
        <p:txBody>
          <a:bodyPr>
            <a:spAutoFit/>
          </a:bodyPr>
          <a:lstStyle/>
          <a:p>
            <a:pPr>
              <a:spcBef>
                <a:spcPct val="50000"/>
              </a:spcBef>
            </a:pPr>
            <a:r>
              <a:rPr lang="en-US"/>
              <a:t>12</a:t>
            </a:r>
          </a:p>
        </p:txBody>
      </p:sp>
      <p:sp>
        <p:nvSpPr>
          <p:cNvPr id="36" name="Text Box 34"/>
          <p:cNvSpPr txBox="1">
            <a:spLocks noChangeArrowheads="1"/>
          </p:cNvSpPr>
          <p:nvPr/>
        </p:nvSpPr>
        <p:spPr bwMode="auto">
          <a:xfrm>
            <a:off x="4157682" y="4948246"/>
            <a:ext cx="609600" cy="457200"/>
          </a:xfrm>
          <a:prstGeom prst="rect">
            <a:avLst/>
          </a:prstGeom>
          <a:noFill/>
          <a:ln w="9525">
            <a:noFill/>
            <a:miter lim="800000"/>
            <a:headEnd/>
            <a:tailEnd/>
          </a:ln>
        </p:spPr>
        <p:txBody>
          <a:bodyPr>
            <a:spAutoFit/>
          </a:bodyPr>
          <a:lstStyle/>
          <a:p>
            <a:pPr>
              <a:spcBef>
                <a:spcPct val="50000"/>
              </a:spcBef>
            </a:pPr>
            <a:r>
              <a:rPr lang="en-US"/>
              <a:t>6</a:t>
            </a:r>
          </a:p>
        </p:txBody>
      </p:sp>
      <p:sp>
        <p:nvSpPr>
          <p:cNvPr id="37" name="Text Box 35"/>
          <p:cNvSpPr txBox="1">
            <a:spLocks noChangeArrowheads="1"/>
          </p:cNvSpPr>
          <p:nvPr/>
        </p:nvSpPr>
        <p:spPr bwMode="auto">
          <a:xfrm>
            <a:off x="3852882" y="4948246"/>
            <a:ext cx="457200" cy="457200"/>
          </a:xfrm>
          <a:prstGeom prst="rect">
            <a:avLst/>
          </a:prstGeom>
          <a:noFill/>
          <a:ln w="9525">
            <a:noFill/>
            <a:miter lim="800000"/>
            <a:headEnd/>
            <a:tailEnd/>
          </a:ln>
        </p:spPr>
        <p:txBody>
          <a:bodyPr>
            <a:spAutoFit/>
          </a:bodyPr>
          <a:lstStyle/>
          <a:p>
            <a:pPr>
              <a:spcBef>
                <a:spcPct val="50000"/>
              </a:spcBef>
            </a:pPr>
            <a:r>
              <a:rPr lang="en-US"/>
              <a:t>3</a:t>
            </a:r>
          </a:p>
        </p:txBody>
      </p:sp>
      <p:sp>
        <p:nvSpPr>
          <p:cNvPr id="38" name="Text Box 36"/>
          <p:cNvSpPr txBox="1">
            <a:spLocks noChangeArrowheads="1"/>
          </p:cNvSpPr>
          <p:nvPr/>
        </p:nvSpPr>
        <p:spPr bwMode="auto">
          <a:xfrm>
            <a:off x="3471882" y="4948246"/>
            <a:ext cx="381000" cy="457200"/>
          </a:xfrm>
          <a:prstGeom prst="rect">
            <a:avLst/>
          </a:prstGeom>
          <a:noFill/>
          <a:ln w="9525">
            <a:noFill/>
            <a:miter lim="800000"/>
            <a:headEnd/>
            <a:tailEnd/>
          </a:ln>
        </p:spPr>
        <p:txBody>
          <a:bodyPr>
            <a:spAutoFit/>
          </a:bodyPr>
          <a:lstStyle/>
          <a:p>
            <a:pPr>
              <a:spcBef>
                <a:spcPct val="50000"/>
              </a:spcBef>
            </a:pPr>
            <a:r>
              <a:rPr lang="en-US"/>
              <a:t>1</a:t>
            </a:r>
          </a:p>
        </p:txBody>
      </p:sp>
      <p:sp>
        <p:nvSpPr>
          <p:cNvPr id="39" name="Text Box 37"/>
          <p:cNvSpPr txBox="1">
            <a:spLocks noChangeArrowheads="1"/>
          </p:cNvSpPr>
          <p:nvPr/>
        </p:nvSpPr>
        <p:spPr bwMode="auto">
          <a:xfrm>
            <a:off x="3090882" y="4948246"/>
            <a:ext cx="685800" cy="457200"/>
          </a:xfrm>
          <a:prstGeom prst="rect">
            <a:avLst/>
          </a:prstGeom>
          <a:noFill/>
          <a:ln w="9525">
            <a:noFill/>
            <a:miter lim="800000"/>
            <a:headEnd/>
            <a:tailEnd/>
          </a:ln>
        </p:spPr>
        <p:txBody>
          <a:bodyPr>
            <a:spAutoFit/>
          </a:bodyPr>
          <a:lstStyle/>
          <a:p>
            <a:pPr>
              <a:spcBef>
                <a:spcPct val="50000"/>
              </a:spcBef>
            </a:pPr>
            <a:r>
              <a:rPr lang="en-US"/>
              <a:t>0</a:t>
            </a:r>
          </a:p>
        </p:txBody>
      </p:sp>
      <p:sp>
        <p:nvSpPr>
          <p:cNvPr id="40" name="Text Box 38"/>
          <p:cNvSpPr txBox="1">
            <a:spLocks noChangeArrowheads="1"/>
          </p:cNvSpPr>
          <p:nvPr/>
        </p:nvSpPr>
        <p:spPr bwMode="auto">
          <a:xfrm>
            <a:off x="1643082" y="5405446"/>
            <a:ext cx="1828800" cy="307975"/>
          </a:xfrm>
          <a:prstGeom prst="rect">
            <a:avLst/>
          </a:prstGeom>
          <a:noFill/>
          <a:ln w="9525">
            <a:noFill/>
            <a:miter lim="800000"/>
            <a:headEnd/>
            <a:tailEnd/>
          </a:ln>
        </p:spPr>
        <p:txBody>
          <a:bodyPr>
            <a:spAutoFit/>
          </a:bodyPr>
          <a:lstStyle/>
          <a:p>
            <a:pPr>
              <a:spcBef>
                <a:spcPct val="50000"/>
              </a:spcBef>
            </a:pPr>
            <a:r>
              <a:rPr lang="en-US" sz="1400"/>
              <a:t>Sampai hail bagi = 0</a:t>
            </a:r>
          </a:p>
        </p:txBody>
      </p:sp>
      <p:sp>
        <p:nvSpPr>
          <p:cNvPr id="41" name="Line 39"/>
          <p:cNvSpPr>
            <a:spLocks noChangeShapeType="1"/>
          </p:cNvSpPr>
          <p:nvPr/>
        </p:nvSpPr>
        <p:spPr bwMode="auto">
          <a:xfrm flipV="1">
            <a:off x="2786082" y="5176846"/>
            <a:ext cx="381000" cy="304800"/>
          </a:xfrm>
          <a:prstGeom prst="line">
            <a:avLst/>
          </a:prstGeom>
          <a:noFill/>
          <a:ln w="9525">
            <a:solidFill>
              <a:schemeClr val="tx1"/>
            </a:solidFill>
            <a:round/>
            <a:headEnd/>
            <a:tailEnd type="triangle" w="med" len="med"/>
          </a:ln>
        </p:spPr>
        <p:txBody>
          <a:bodyPr/>
          <a:lstStyle/>
          <a:p>
            <a:endParaRPr lang="en-US"/>
          </a:p>
        </p:txBody>
      </p:sp>
      <p:sp>
        <p:nvSpPr>
          <p:cNvPr id="42" name="Text Box 40"/>
          <p:cNvSpPr txBox="1">
            <a:spLocks noChangeArrowheads="1"/>
          </p:cNvSpPr>
          <p:nvPr/>
        </p:nvSpPr>
        <p:spPr bwMode="auto">
          <a:xfrm>
            <a:off x="2495544" y="4643446"/>
            <a:ext cx="1219200" cy="366713"/>
          </a:xfrm>
          <a:prstGeom prst="rect">
            <a:avLst/>
          </a:prstGeom>
          <a:noFill/>
          <a:ln w="9525">
            <a:noFill/>
            <a:miter lim="800000"/>
            <a:headEnd/>
            <a:tailEnd/>
          </a:ln>
        </p:spPr>
        <p:txBody>
          <a:bodyPr>
            <a:spAutoFit/>
          </a:bodyPr>
          <a:lstStyle/>
          <a:p>
            <a:pPr>
              <a:spcBef>
                <a:spcPct val="50000"/>
              </a:spcBef>
            </a:pPr>
            <a:r>
              <a:rPr lang="en-US">
                <a:solidFill>
                  <a:srgbClr val="FF0000"/>
                </a:solidFill>
              </a:rPr>
              <a:t>Jawab:</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1+#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1+#ppt_w/2"/>
                                          </p:val>
                                        </p:tav>
                                        <p:tav tm="100000">
                                          <p:val>
                                            <p:strVal val="#ppt_x"/>
                                          </p:val>
                                        </p:tav>
                                      </p:tavLst>
                                    </p:anim>
                                    <p:anim calcmode="lin" valueType="num">
                                      <p:cBhvr additive="base">
                                        <p:cTn id="16"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dissolve">
                                      <p:cBhvr>
                                        <p:cTn id="33" dur="500"/>
                                        <p:tgtEl>
                                          <p:spTgt spid="27"/>
                                        </p:tgtEl>
                                      </p:cBhvr>
                                    </p:animEffect>
                                  </p:childTnLst>
                                </p:cTn>
                              </p:par>
                            </p:childTnLst>
                          </p:cTn>
                        </p:par>
                        <p:par>
                          <p:cTn id="34" fill="hold">
                            <p:stCondLst>
                              <p:cond delay="500"/>
                            </p:stCondLst>
                            <p:childTnLst>
                              <p:par>
                                <p:cTn id="35" presetID="9" presetClass="entr" presetSubtype="0"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dissolve">
                                      <p:cBhvr>
                                        <p:cTn id="37" dur="500"/>
                                        <p:tgtEl>
                                          <p:spTgt spid="6"/>
                                        </p:tgtEl>
                                      </p:cBhvr>
                                    </p:animEffect>
                                  </p:childTnLst>
                                </p:cTn>
                              </p:par>
                              <p:par>
                                <p:cTn id="38" presetID="2" presetClass="entr" presetSubtype="6"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1+#ppt_w/2"/>
                                          </p:val>
                                        </p:tav>
                                        <p:tav tm="100000">
                                          <p:val>
                                            <p:strVal val="#ppt_x"/>
                                          </p:val>
                                        </p:tav>
                                      </p:tavLst>
                                    </p:anim>
                                    <p:anim calcmode="lin" valueType="num">
                                      <p:cBhvr additive="base">
                                        <p:cTn id="41" dur="500" fill="hold"/>
                                        <p:tgtEl>
                                          <p:spTgt spid="12"/>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dissolve">
                                      <p:cBhvr>
                                        <p:cTn id="46" dur="500"/>
                                        <p:tgtEl>
                                          <p:spTgt spid="35"/>
                                        </p:tgtEl>
                                      </p:cBhvr>
                                    </p:animEffect>
                                  </p:childTnLst>
                                </p:cTn>
                              </p:par>
                            </p:childTnLst>
                          </p:cTn>
                        </p:par>
                        <p:par>
                          <p:cTn id="47" fill="hold">
                            <p:stCondLst>
                              <p:cond delay="500"/>
                            </p:stCondLst>
                            <p:childTnLst>
                              <p:par>
                                <p:cTn id="48" presetID="9" presetClass="entr" presetSubtype="0" fill="hold" grpId="0" nodeType="after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dissolve">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dissolve">
                                      <p:cBhvr>
                                        <p:cTn id="55" dur="500"/>
                                        <p:tgtEl>
                                          <p:spTgt spid="36"/>
                                        </p:tgtEl>
                                      </p:cBhvr>
                                    </p:animEffect>
                                  </p:childTnLst>
                                </p:cTn>
                              </p:par>
                            </p:childTnLst>
                          </p:cTn>
                        </p:par>
                        <p:par>
                          <p:cTn id="56" fill="hold">
                            <p:stCondLst>
                              <p:cond delay="500"/>
                            </p:stCondLst>
                            <p:childTnLst>
                              <p:par>
                                <p:cTn id="57" presetID="9" presetClass="entr" presetSubtype="0" fill="hold" grpId="0" nodeType="after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dissolve">
                                      <p:cBhvr>
                                        <p:cTn id="59" dur="500"/>
                                        <p:tgtEl>
                                          <p:spTgt spid="8"/>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dissolve">
                                      <p:cBhvr>
                                        <p:cTn id="64" dur="500"/>
                                        <p:tgtEl>
                                          <p:spTgt spid="37"/>
                                        </p:tgtEl>
                                      </p:cBhvr>
                                    </p:animEffect>
                                  </p:childTnLst>
                                </p:cTn>
                              </p:par>
                            </p:childTnLst>
                          </p:cTn>
                        </p:par>
                        <p:par>
                          <p:cTn id="65" fill="hold">
                            <p:stCondLst>
                              <p:cond delay="500"/>
                            </p:stCondLst>
                            <p:childTnLst>
                              <p:par>
                                <p:cTn id="66" presetID="9" presetClass="entr" presetSubtype="0" fill="hold" grpId="0" nodeType="after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dissolve">
                                      <p:cBhvr>
                                        <p:cTn id="68" dur="500"/>
                                        <p:tgtEl>
                                          <p:spTgt spid="11"/>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dissolve">
                                      <p:cBhvr>
                                        <p:cTn id="73" dur="500"/>
                                        <p:tgtEl>
                                          <p:spTgt spid="38"/>
                                        </p:tgtEl>
                                      </p:cBhvr>
                                    </p:animEffect>
                                  </p:childTnLst>
                                </p:cTn>
                              </p:par>
                            </p:childTnLst>
                          </p:cTn>
                        </p:par>
                        <p:par>
                          <p:cTn id="74" fill="hold">
                            <p:stCondLst>
                              <p:cond delay="500"/>
                            </p:stCondLst>
                            <p:childTnLst>
                              <p:par>
                                <p:cTn id="75" presetID="9" presetClass="entr" presetSubtype="0" fill="hold" grpId="0" nodeType="after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dissolve">
                                      <p:cBhvr>
                                        <p:cTn id="77" dur="500"/>
                                        <p:tgtEl>
                                          <p:spTgt spid="9"/>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dissolve">
                                      <p:cBhvr>
                                        <p:cTn id="82" dur="500"/>
                                        <p:tgtEl>
                                          <p:spTgt spid="39"/>
                                        </p:tgtEl>
                                      </p:cBhvr>
                                    </p:animEffect>
                                  </p:childTnLst>
                                </p:cTn>
                              </p:par>
                            </p:childTnLst>
                          </p:cTn>
                        </p:par>
                        <p:par>
                          <p:cTn id="83" fill="hold">
                            <p:stCondLst>
                              <p:cond delay="500"/>
                            </p:stCondLst>
                            <p:childTnLst>
                              <p:par>
                                <p:cTn id="84" presetID="9" presetClass="entr" presetSubtype="0" fill="hold" grpId="0" nodeType="after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dissolve">
                                      <p:cBhvr>
                                        <p:cTn id="86" dur="500"/>
                                        <p:tgtEl>
                                          <p:spTgt spid="10"/>
                                        </p:tgtEl>
                                      </p:cBhvr>
                                    </p:animEffect>
                                  </p:childTnLst>
                                </p:cTn>
                              </p:par>
                            </p:childTnLst>
                          </p:cTn>
                        </p:par>
                        <p:par>
                          <p:cTn id="87" fill="hold">
                            <p:stCondLst>
                              <p:cond delay="1000"/>
                            </p:stCondLst>
                            <p:childTnLst>
                              <p:par>
                                <p:cTn id="88" presetID="2" presetClass="entr" presetSubtype="4" fill="hold" grpId="0" nodeType="afterEffect">
                                  <p:stCondLst>
                                    <p:cond delay="0"/>
                                  </p:stCondLst>
                                  <p:childTnLst>
                                    <p:set>
                                      <p:cBhvr>
                                        <p:cTn id="89" dur="1" fill="hold">
                                          <p:stCondLst>
                                            <p:cond delay="0"/>
                                          </p:stCondLst>
                                        </p:cTn>
                                        <p:tgtEl>
                                          <p:spTgt spid="40"/>
                                        </p:tgtEl>
                                        <p:attrNameLst>
                                          <p:attrName>style.visibility</p:attrName>
                                        </p:attrNameLst>
                                      </p:cBhvr>
                                      <p:to>
                                        <p:strVal val="visible"/>
                                      </p:to>
                                    </p:set>
                                    <p:anim calcmode="lin" valueType="num">
                                      <p:cBhvr additive="base">
                                        <p:cTn id="90" dur="500" fill="hold"/>
                                        <p:tgtEl>
                                          <p:spTgt spid="40"/>
                                        </p:tgtEl>
                                        <p:attrNameLst>
                                          <p:attrName>ppt_x</p:attrName>
                                        </p:attrNameLst>
                                      </p:cBhvr>
                                      <p:tavLst>
                                        <p:tav tm="0">
                                          <p:val>
                                            <p:strVal val="#ppt_x"/>
                                          </p:val>
                                        </p:tav>
                                        <p:tav tm="100000">
                                          <p:val>
                                            <p:strVal val="#ppt_x"/>
                                          </p:val>
                                        </p:tav>
                                      </p:tavLst>
                                    </p:anim>
                                    <p:anim calcmode="lin" valueType="num">
                                      <p:cBhvr additive="base">
                                        <p:cTn id="91" dur="500" fill="hold"/>
                                        <p:tgtEl>
                                          <p:spTgt spid="40"/>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41"/>
                                        </p:tgtEl>
                                        <p:attrNameLst>
                                          <p:attrName>style.visibility</p:attrName>
                                        </p:attrNameLst>
                                      </p:cBhvr>
                                      <p:to>
                                        <p:strVal val="visible"/>
                                      </p:to>
                                    </p:set>
                                    <p:anim calcmode="lin" valueType="num">
                                      <p:cBhvr additive="base">
                                        <p:cTn id="94" dur="500" fill="hold"/>
                                        <p:tgtEl>
                                          <p:spTgt spid="41"/>
                                        </p:tgtEl>
                                        <p:attrNameLst>
                                          <p:attrName>ppt_x</p:attrName>
                                        </p:attrNameLst>
                                      </p:cBhvr>
                                      <p:tavLst>
                                        <p:tav tm="0">
                                          <p:val>
                                            <p:strVal val="#ppt_x"/>
                                          </p:val>
                                        </p:tav>
                                        <p:tav tm="100000">
                                          <p:val>
                                            <p:strVal val="#ppt_x"/>
                                          </p:val>
                                        </p:tav>
                                      </p:tavLst>
                                    </p:anim>
                                    <p:anim calcmode="lin" valueType="num">
                                      <p:cBhvr additive="base">
                                        <p:cTn id="95"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8" fill="hold" grpId="0" nodeType="clickEffect">
                                  <p:stCondLst>
                                    <p:cond delay="0"/>
                                  </p:stCondLst>
                                  <p:childTnLst>
                                    <p:set>
                                      <p:cBhvr>
                                        <p:cTn id="99" dur="1" fill="hold">
                                          <p:stCondLst>
                                            <p:cond delay="0"/>
                                          </p:stCondLst>
                                        </p:cTn>
                                        <p:tgtEl>
                                          <p:spTgt spid="42"/>
                                        </p:tgtEl>
                                        <p:attrNameLst>
                                          <p:attrName>style.visibility</p:attrName>
                                        </p:attrNameLst>
                                      </p:cBhvr>
                                      <p:to>
                                        <p:strVal val="visible"/>
                                      </p:to>
                                    </p:set>
                                    <p:anim calcmode="lin" valueType="num">
                                      <p:cBhvr additive="base">
                                        <p:cTn id="100" dur="500" fill="hold"/>
                                        <p:tgtEl>
                                          <p:spTgt spid="42"/>
                                        </p:tgtEl>
                                        <p:attrNameLst>
                                          <p:attrName>ppt_x</p:attrName>
                                        </p:attrNameLst>
                                      </p:cBhvr>
                                      <p:tavLst>
                                        <p:tav tm="0">
                                          <p:val>
                                            <p:strVal val="0-#ppt_w/2"/>
                                          </p:val>
                                        </p:tav>
                                        <p:tav tm="100000">
                                          <p:val>
                                            <p:strVal val="#ppt_x"/>
                                          </p:val>
                                        </p:tav>
                                      </p:tavLst>
                                    </p:anim>
                                    <p:anim calcmode="lin" valueType="num">
                                      <p:cBhvr additive="base">
                                        <p:cTn id="101" dur="500" fill="hold"/>
                                        <p:tgtEl>
                                          <p:spTgt spid="42"/>
                                        </p:tgtEl>
                                        <p:attrNameLst>
                                          <p:attrName>ppt_y</p:attrName>
                                        </p:attrNameLst>
                                      </p:cBhvr>
                                      <p:tavLst>
                                        <p:tav tm="0">
                                          <p:val>
                                            <p:strVal val="#ppt_y"/>
                                          </p:val>
                                        </p:tav>
                                        <p:tav tm="100000">
                                          <p:val>
                                            <p:strVal val="#ppt_y"/>
                                          </p:val>
                                        </p:tav>
                                      </p:tavLst>
                                    </p:anim>
                                  </p:childTnLst>
                                </p:cTn>
                              </p:par>
                              <p:par>
                                <p:cTn id="102" presetID="9" presetClass="entr" presetSubtype="0" fill="hold" grpId="0" nodeType="withEffect">
                                  <p:stCondLst>
                                    <p:cond delay="0"/>
                                  </p:stCondLst>
                                  <p:childTnLst>
                                    <p:set>
                                      <p:cBhvr>
                                        <p:cTn id="103" dur="1" fill="hold">
                                          <p:stCondLst>
                                            <p:cond delay="0"/>
                                          </p:stCondLst>
                                        </p:cTn>
                                        <p:tgtEl>
                                          <p:spTgt spid="5"/>
                                        </p:tgtEl>
                                        <p:attrNameLst>
                                          <p:attrName>style.visibility</p:attrName>
                                        </p:attrNameLst>
                                      </p:cBhvr>
                                      <p:to>
                                        <p:strVal val="visible"/>
                                      </p:to>
                                    </p:set>
                                    <p:animEffect transition="in" filter="dissolve">
                                      <p:cBhvr>
                                        <p:cTn id="10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9" grpId="0"/>
      <p:bldP spid="10" grpId="0"/>
      <p:bldP spid="11" grpId="0"/>
      <p:bldP spid="15" grpId="0"/>
      <p:bldP spid="16" grpId="0" animBg="1"/>
      <p:bldP spid="18" grpId="0"/>
      <p:bldP spid="27" grpId="0"/>
      <p:bldP spid="35" grpId="0"/>
      <p:bldP spid="36" grpId="0"/>
      <p:bldP spid="37" grpId="0"/>
      <p:bldP spid="38" grpId="0"/>
      <p:bldP spid="39" grpId="0"/>
      <p:bldP spid="40" grpId="0"/>
      <p:bldP spid="41" grpId="0" animBg="1"/>
      <p:bldP spid="4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143248"/>
            <a:ext cx="8181975" cy="600075"/>
          </a:xfrm>
        </p:spPr>
        <p:txBody>
          <a:bodyPr/>
          <a:lstStyle/>
          <a:p>
            <a:pPr algn="ctr">
              <a:defRPr/>
            </a:pPr>
            <a:r>
              <a:rPr lang="en-US" b="1" dirty="0" err="1" smtClean="0">
                <a:solidFill>
                  <a:schemeClr val="tx1"/>
                </a:solidFill>
              </a:rPr>
              <a:t>Binery</a:t>
            </a:r>
            <a:r>
              <a:rPr lang="en-US" b="1" dirty="0" smtClean="0">
                <a:solidFill>
                  <a:schemeClr val="tx1"/>
                </a:solidFill>
              </a:rPr>
              <a:t> </a:t>
            </a:r>
            <a:r>
              <a:rPr lang="en-US" b="1" dirty="0" err="1" smtClean="0">
                <a:solidFill>
                  <a:schemeClr val="tx1"/>
                </a:solidFill>
              </a:rPr>
              <a:t>Aritmatic</a:t>
            </a:r>
            <a:endParaRPr lang="en-US" b="1" dirty="0">
              <a:solidFill>
                <a:schemeClr val="tx1"/>
              </a:solidFill>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defRPr/>
            </a:pPr>
            <a:r>
              <a:rPr lang="en-US" dirty="0" err="1" smtClean="0">
                <a:solidFill>
                  <a:schemeClr val="tx1"/>
                </a:solidFill>
              </a:rPr>
              <a:t>Binery</a:t>
            </a:r>
            <a:r>
              <a:rPr lang="en-US" dirty="0" smtClean="0">
                <a:solidFill>
                  <a:schemeClr val="tx1"/>
                </a:solidFill>
              </a:rPr>
              <a:t> </a:t>
            </a:r>
            <a:r>
              <a:rPr lang="en-US" dirty="0" err="1" smtClean="0">
                <a:solidFill>
                  <a:schemeClr val="tx1"/>
                </a:solidFill>
              </a:rPr>
              <a:t>Aritmatic</a:t>
            </a:r>
            <a:endParaRPr lang="en-US" dirty="0">
              <a:solidFill>
                <a:schemeClr val="tx1"/>
              </a:solidFill>
            </a:endParaRPr>
          </a:p>
        </p:txBody>
      </p:sp>
      <p:sp>
        <p:nvSpPr>
          <p:cNvPr id="16387" name="Content Placeholder 2"/>
          <p:cNvSpPr>
            <a:spLocks noGrp="1"/>
          </p:cNvSpPr>
          <p:nvPr>
            <p:ph idx="1"/>
          </p:nvPr>
        </p:nvSpPr>
        <p:spPr>
          <a:xfrm>
            <a:off x="423863" y="1755775"/>
            <a:ext cx="8177212" cy="2353087"/>
          </a:xfrm>
        </p:spPr>
        <p:txBody>
          <a:bodyPr/>
          <a:lstStyle/>
          <a:p>
            <a:pPr>
              <a:spcBef>
                <a:spcPts val="1200"/>
              </a:spcBef>
            </a:pPr>
            <a:r>
              <a:rPr lang="en-US" sz="2400" smtClean="0"/>
              <a:t>Binary addition</a:t>
            </a:r>
          </a:p>
          <a:p>
            <a:pPr>
              <a:spcBef>
                <a:spcPts val="1200"/>
              </a:spcBef>
            </a:pPr>
            <a:r>
              <a:rPr lang="en-US" sz="2400" smtClean="0"/>
              <a:t>Binary subtraction</a:t>
            </a:r>
          </a:p>
          <a:p>
            <a:pPr>
              <a:spcBef>
                <a:spcPts val="1200"/>
              </a:spcBef>
            </a:pPr>
            <a:r>
              <a:rPr lang="en-US" sz="2400" smtClean="0"/>
              <a:t>Binary multiplication</a:t>
            </a:r>
          </a:p>
          <a:p>
            <a:pPr>
              <a:spcBef>
                <a:spcPts val="1200"/>
              </a:spcBef>
            </a:pPr>
            <a:r>
              <a:rPr lang="en-US" sz="2400" smtClean="0"/>
              <a:t>Binary division</a:t>
            </a:r>
          </a:p>
        </p:txBody>
      </p:sp>
      <p:sp>
        <p:nvSpPr>
          <p:cNvPr id="16388" name="Footer Placeholder 3"/>
          <p:cNvSpPr>
            <a:spLocks noGrp="1"/>
          </p:cNvSpPr>
          <p:nvPr>
            <p:ph type="ftr" sz="quarter" idx="4294967295"/>
          </p:nvPr>
        </p:nvSpPr>
        <p:spPr>
          <a:xfrm>
            <a:off x="161925" y="6361113"/>
            <a:ext cx="3048000" cy="247650"/>
          </a:xfrm>
          <a:prstGeom prst="rect">
            <a:avLst/>
          </a:prstGeom>
          <a:noFill/>
        </p:spPr>
        <p:txBody>
          <a:bodyPr/>
          <a:lstStyle/>
          <a:p>
            <a:r>
              <a:rPr lang="de-DE" smtClean="0"/>
              <a:t>Floyd Digital Fundamentals, 9/e </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defRPr/>
            </a:pPr>
            <a:r>
              <a:rPr lang="en-US" b="1" dirty="0" smtClean="0">
                <a:solidFill>
                  <a:schemeClr val="tx1"/>
                </a:solidFill>
              </a:rPr>
              <a:t>Binary Addition</a:t>
            </a:r>
            <a:endParaRPr lang="en-US" b="1" dirty="0">
              <a:solidFill>
                <a:schemeClr val="tx1"/>
              </a:solidFill>
            </a:endParaRPr>
          </a:p>
        </p:txBody>
      </p:sp>
      <p:sp>
        <p:nvSpPr>
          <p:cNvPr id="17412" name="Text Box 5"/>
          <p:cNvSpPr txBox="1">
            <a:spLocks noChangeArrowheads="1"/>
          </p:cNvSpPr>
          <p:nvPr/>
        </p:nvSpPr>
        <p:spPr bwMode="auto">
          <a:xfrm>
            <a:off x="466691" y="1357298"/>
            <a:ext cx="7620000" cy="400110"/>
          </a:xfrm>
          <a:prstGeom prst="rect">
            <a:avLst/>
          </a:prstGeom>
          <a:noFill/>
          <a:ln w="9525">
            <a:noFill/>
            <a:miter lim="800000"/>
            <a:headEnd/>
            <a:tailEnd/>
          </a:ln>
        </p:spPr>
        <p:txBody>
          <a:bodyPr>
            <a:spAutoFit/>
          </a:bodyPr>
          <a:lstStyle/>
          <a:p>
            <a:pPr>
              <a:spcBef>
                <a:spcPct val="50000"/>
              </a:spcBef>
            </a:pPr>
            <a:r>
              <a:rPr lang="en-US" sz="2000"/>
              <a:t>Aturan penjumlahan biner</a:t>
            </a:r>
          </a:p>
        </p:txBody>
      </p:sp>
      <p:sp>
        <p:nvSpPr>
          <p:cNvPr id="9" name="Text Box 13"/>
          <p:cNvSpPr txBox="1">
            <a:spLocks noChangeArrowheads="1"/>
          </p:cNvSpPr>
          <p:nvPr/>
        </p:nvSpPr>
        <p:spPr bwMode="auto">
          <a:xfrm>
            <a:off x="2219291" y="1738298"/>
            <a:ext cx="4724400" cy="400110"/>
          </a:xfrm>
          <a:prstGeom prst="rect">
            <a:avLst/>
          </a:prstGeom>
          <a:noFill/>
          <a:ln w="9525">
            <a:noFill/>
            <a:miter lim="800000"/>
            <a:headEnd/>
            <a:tailEnd/>
          </a:ln>
        </p:spPr>
        <p:txBody>
          <a:bodyPr>
            <a:spAutoFit/>
          </a:bodyPr>
          <a:lstStyle/>
          <a:p>
            <a:pPr>
              <a:spcBef>
                <a:spcPct val="50000"/>
              </a:spcBef>
            </a:pPr>
            <a:r>
              <a:rPr lang="en-US" sz="2000"/>
              <a:t>0 + 0 = 0 	Sum = 0, carry = 0</a:t>
            </a:r>
          </a:p>
        </p:txBody>
      </p:sp>
      <p:sp>
        <p:nvSpPr>
          <p:cNvPr id="10" name="Text Box 14"/>
          <p:cNvSpPr txBox="1">
            <a:spLocks noChangeArrowheads="1"/>
          </p:cNvSpPr>
          <p:nvPr/>
        </p:nvSpPr>
        <p:spPr bwMode="auto">
          <a:xfrm>
            <a:off x="2219291" y="2043098"/>
            <a:ext cx="4724400" cy="400110"/>
          </a:xfrm>
          <a:prstGeom prst="rect">
            <a:avLst/>
          </a:prstGeom>
          <a:noFill/>
          <a:ln w="9525">
            <a:noFill/>
            <a:miter lim="800000"/>
            <a:headEnd/>
            <a:tailEnd/>
          </a:ln>
        </p:spPr>
        <p:txBody>
          <a:bodyPr>
            <a:spAutoFit/>
          </a:bodyPr>
          <a:lstStyle/>
          <a:p>
            <a:pPr>
              <a:spcBef>
                <a:spcPct val="50000"/>
              </a:spcBef>
            </a:pPr>
            <a:r>
              <a:rPr lang="en-US" sz="2000" dirty="0"/>
              <a:t>0 + 1 = </a:t>
            </a:r>
            <a:r>
              <a:rPr lang="en-US" sz="2000" dirty="0" smtClean="0"/>
              <a:t>1 </a:t>
            </a:r>
            <a:r>
              <a:rPr lang="en-US" sz="2000" dirty="0"/>
              <a:t>	Sum = 1, carry = 0</a:t>
            </a:r>
          </a:p>
        </p:txBody>
      </p:sp>
      <p:sp>
        <p:nvSpPr>
          <p:cNvPr id="11" name="Text Box 15"/>
          <p:cNvSpPr txBox="1">
            <a:spLocks noChangeArrowheads="1"/>
          </p:cNvSpPr>
          <p:nvPr/>
        </p:nvSpPr>
        <p:spPr bwMode="auto">
          <a:xfrm>
            <a:off x="2219291" y="2347898"/>
            <a:ext cx="4724400" cy="400110"/>
          </a:xfrm>
          <a:prstGeom prst="rect">
            <a:avLst/>
          </a:prstGeom>
          <a:noFill/>
          <a:ln w="9525">
            <a:noFill/>
            <a:miter lim="800000"/>
            <a:headEnd/>
            <a:tailEnd/>
          </a:ln>
        </p:spPr>
        <p:txBody>
          <a:bodyPr>
            <a:spAutoFit/>
          </a:bodyPr>
          <a:lstStyle/>
          <a:p>
            <a:pPr>
              <a:spcBef>
                <a:spcPct val="50000"/>
              </a:spcBef>
            </a:pPr>
            <a:r>
              <a:rPr lang="en-US" sz="2000" dirty="0"/>
              <a:t>1 + 0 = </a:t>
            </a:r>
            <a:r>
              <a:rPr lang="en-US" sz="2000" dirty="0" smtClean="0"/>
              <a:t>1 </a:t>
            </a:r>
            <a:r>
              <a:rPr lang="en-US" sz="2000" dirty="0"/>
              <a:t>	Sum = 1, carry = 0</a:t>
            </a:r>
          </a:p>
        </p:txBody>
      </p:sp>
      <p:sp>
        <p:nvSpPr>
          <p:cNvPr id="12" name="Text Box 16"/>
          <p:cNvSpPr txBox="1">
            <a:spLocks noChangeArrowheads="1"/>
          </p:cNvSpPr>
          <p:nvPr/>
        </p:nvSpPr>
        <p:spPr bwMode="auto">
          <a:xfrm>
            <a:off x="2219291" y="2652698"/>
            <a:ext cx="4724400" cy="400110"/>
          </a:xfrm>
          <a:prstGeom prst="rect">
            <a:avLst/>
          </a:prstGeom>
          <a:noFill/>
          <a:ln w="9525">
            <a:noFill/>
            <a:miter lim="800000"/>
            <a:headEnd/>
            <a:tailEnd/>
          </a:ln>
        </p:spPr>
        <p:txBody>
          <a:bodyPr>
            <a:spAutoFit/>
          </a:bodyPr>
          <a:lstStyle/>
          <a:p>
            <a:pPr>
              <a:spcBef>
                <a:spcPct val="50000"/>
              </a:spcBef>
            </a:pPr>
            <a:r>
              <a:rPr lang="en-US" sz="2000"/>
              <a:t>1 + 1 = 10 	Sum = 0, carry = 1</a:t>
            </a:r>
          </a:p>
        </p:txBody>
      </p:sp>
      <p:sp>
        <p:nvSpPr>
          <p:cNvPr id="13" name="Text Box 17"/>
          <p:cNvSpPr txBox="1">
            <a:spLocks noChangeArrowheads="1"/>
          </p:cNvSpPr>
          <p:nvPr/>
        </p:nvSpPr>
        <p:spPr bwMode="auto">
          <a:xfrm>
            <a:off x="466691" y="3033698"/>
            <a:ext cx="7620000" cy="707886"/>
          </a:xfrm>
          <a:prstGeom prst="rect">
            <a:avLst/>
          </a:prstGeom>
          <a:noFill/>
          <a:ln w="9525">
            <a:noFill/>
            <a:miter lim="800000"/>
            <a:headEnd/>
            <a:tailEnd/>
          </a:ln>
        </p:spPr>
        <p:txBody>
          <a:bodyPr>
            <a:spAutoFit/>
          </a:bodyPr>
          <a:lstStyle/>
          <a:p>
            <a:pPr algn="just">
              <a:spcBef>
                <a:spcPct val="50000"/>
              </a:spcBef>
            </a:pPr>
            <a:r>
              <a:rPr lang="en-US" sz="2000" dirty="0" err="1"/>
              <a:t>Jika</a:t>
            </a:r>
            <a:r>
              <a:rPr lang="en-US" sz="2000" dirty="0"/>
              <a:t> input carry = </a:t>
            </a:r>
            <a:r>
              <a:rPr lang="en-US" sz="2000" dirty="0">
                <a:solidFill>
                  <a:srgbClr val="FF0000"/>
                </a:solidFill>
              </a:rPr>
              <a:t>1</a:t>
            </a:r>
            <a:r>
              <a:rPr lang="en-US" sz="2000" dirty="0"/>
              <a:t> </a:t>
            </a:r>
            <a:r>
              <a:rPr lang="en-US" sz="2000" dirty="0" err="1"/>
              <a:t>karena</a:t>
            </a:r>
            <a:r>
              <a:rPr lang="en-US" sz="2000" dirty="0"/>
              <a:t> </a:t>
            </a:r>
            <a:r>
              <a:rPr lang="en-US" sz="2000" dirty="0" err="1"/>
              <a:t>hasil</a:t>
            </a:r>
            <a:r>
              <a:rPr lang="en-US" sz="2000" dirty="0"/>
              <a:t> </a:t>
            </a:r>
            <a:r>
              <a:rPr lang="en-US" sz="2000" dirty="0" err="1"/>
              <a:t>penjumlahan</a:t>
            </a:r>
            <a:r>
              <a:rPr lang="en-US" sz="2000" dirty="0"/>
              <a:t> </a:t>
            </a:r>
            <a:r>
              <a:rPr lang="en-US" sz="2000" dirty="0" err="1"/>
              <a:t>sebelumnya</a:t>
            </a:r>
            <a:r>
              <a:rPr lang="en-US" sz="2000" dirty="0"/>
              <a:t>, </a:t>
            </a:r>
            <a:r>
              <a:rPr lang="en-US" sz="2000" dirty="0" err="1"/>
              <a:t>maka</a:t>
            </a:r>
            <a:r>
              <a:rPr lang="en-US" sz="2000" dirty="0"/>
              <a:t> </a:t>
            </a:r>
            <a:r>
              <a:rPr lang="en-US" sz="2000" dirty="0" err="1"/>
              <a:t>aturannya</a:t>
            </a:r>
            <a:r>
              <a:rPr lang="en-US" sz="2000" dirty="0"/>
              <a:t> </a:t>
            </a:r>
            <a:r>
              <a:rPr lang="en-US" sz="2000" dirty="0" err="1"/>
              <a:t>adalah</a:t>
            </a:r>
            <a:endParaRPr lang="en-US" sz="2000" dirty="0"/>
          </a:p>
        </p:txBody>
      </p:sp>
      <p:sp>
        <p:nvSpPr>
          <p:cNvPr id="14" name="Text Box 18"/>
          <p:cNvSpPr txBox="1">
            <a:spLocks noChangeArrowheads="1"/>
          </p:cNvSpPr>
          <p:nvPr/>
        </p:nvSpPr>
        <p:spPr bwMode="auto">
          <a:xfrm>
            <a:off x="2219291" y="3719498"/>
            <a:ext cx="5410200" cy="400110"/>
          </a:xfrm>
          <a:prstGeom prst="rect">
            <a:avLst/>
          </a:prstGeom>
          <a:noFill/>
          <a:ln w="9525">
            <a:noFill/>
            <a:miter lim="800000"/>
            <a:headEnd/>
            <a:tailEnd/>
          </a:ln>
        </p:spPr>
        <p:txBody>
          <a:bodyPr>
            <a:spAutoFit/>
          </a:bodyPr>
          <a:lstStyle/>
          <a:p>
            <a:pPr>
              <a:spcBef>
                <a:spcPct val="50000"/>
              </a:spcBef>
            </a:pPr>
            <a:r>
              <a:rPr lang="en-US" sz="2000" dirty="0">
                <a:solidFill>
                  <a:srgbClr val="FF0000"/>
                </a:solidFill>
              </a:rPr>
              <a:t>1</a:t>
            </a:r>
            <a:r>
              <a:rPr lang="en-US" sz="2000" dirty="0"/>
              <a:t> + 0 + 0 = 01 		Sum = 1, carry = 0</a:t>
            </a:r>
          </a:p>
        </p:txBody>
      </p:sp>
      <p:sp>
        <p:nvSpPr>
          <p:cNvPr id="15" name="Text Box 19"/>
          <p:cNvSpPr txBox="1">
            <a:spLocks noChangeArrowheads="1"/>
          </p:cNvSpPr>
          <p:nvPr/>
        </p:nvSpPr>
        <p:spPr bwMode="auto">
          <a:xfrm>
            <a:off x="2219291" y="4024298"/>
            <a:ext cx="5486400" cy="400110"/>
          </a:xfrm>
          <a:prstGeom prst="rect">
            <a:avLst/>
          </a:prstGeom>
          <a:noFill/>
          <a:ln w="9525">
            <a:noFill/>
            <a:miter lim="800000"/>
            <a:headEnd/>
            <a:tailEnd/>
          </a:ln>
        </p:spPr>
        <p:txBody>
          <a:bodyPr>
            <a:spAutoFit/>
          </a:bodyPr>
          <a:lstStyle/>
          <a:p>
            <a:pPr>
              <a:spcBef>
                <a:spcPct val="50000"/>
              </a:spcBef>
            </a:pPr>
            <a:r>
              <a:rPr lang="en-US" sz="2000" dirty="0">
                <a:solidFill>
                  <a:srgbClr val="FF0000"/>
                </a:solidFill>
              </a:rPr>
              <a:t>1</a:t>
            </a:r>
            <a:r>
              <a:rPr lang="en-US" sz="2000" dirty="0"/>
              <a:t> + 0 + 1 = 10 		Sum = 0, carry = 1</a:t>
            </a:r>
          </a:p>
        </p:txBody>
      </p:sp>
      <p:sp>
        <p:nvSpPr>
          <p:cNvPr id="16" name="Text Box 20"/>
          <p:cNvSpPr txBox="1">
            <a:spLocks noChangeArrowheads="1"/>
          </p:cNvSpPr>
          <p:nvPr/>
        </p:nvSpPr>
        <p:spPr bwMode="auto">
          <a:xfrm>
            <a:off x="2219291" y="4329098"/>
            <a:ext cx="5410200" cy="400110"/>
          </a:xfrm>
          <a:prstGeom prst="rect">
            <a:avLst/>
          </a:prstGeom>
          <a:noFill/>
          <a:ln w="9525">
            <a:noFill/>
            <a:miter lim="800000"/>
            <a:headEnd/>
            <a:tailEnd/>
          </a:ln>
        </p:spPr>
        <p:txBody>
          <a:bodyPr>
            <a:spAutoFit/>
          </a:bodyPr>
          <a:lstStyle/>
          <a:p>
            <a:pPr>
              <a:spcBef>
                <a:spcPct val="50000"/>
              </a:spcBef>
            </a:pPr>
            <a:r>
              <a:rPr lang="en-US" sz="2000" dirty="0">
                <a:solidFill>
                  <a:srgbClr val="FF0000"/>
                </a:solidFill>
              </a:rPr>
              <a:t>1</a:t>
            </a:r>
            <a:r>
              <a:rPr lang="en-US" sz="2000" dirty="0"/>
              <a:t> + 1 + 0 = 10 		Sum = 0, carry = 1</a:t>
            </a:r>
          </a:p>
        </p:txBody>
      </p:sp>
      <p:sp>
        <p:nvSpPr>
          <p:cNvPr id="17" name="Text Box 21"/>
          <p:cNvSpPr txBox="1">
            <a:spLocks noChangeArrowheads="1"/>
          </p:cNvSpPr>
          <p:nvPr/>
        </p:nvSpPr>
        <p:spPr bwMode="auto">
          <a:xfrm>
            <a:off x="2219291" y="4633898"/>
            <a:ext cx="5410200" cy="400110"/>
          </a:xfrm>
          <a:prstGeom prst="rect">
            <a:avLst/>
          </a:prstGeom>
          <a:noFill/>
          <a:ln w="9525">
            <a:noFill/>
            <a:miter lim="800000"/>
            <a:headEnd/>
            <a:tailEnd/>
          </a:ln>
        </p:spPr>
        <p:txBody>
          <a:bodyPr>
            <a:spAutoFit/>
          </a:bodyPr>
          <a:lstStyle/>
          <a:p>
            <a:pPr>
              <a:spcBef>
                <a:spcPct val="50000"/>
              </a:spcBef>
            </a:pPr>
            <a:r>
              <a:rPr lang="en-US" sz="2000" dirty="0">
                <a:solidFill>
                  <a:srgbClr val="FF0000"/>
                </a:solidFill>
              </a:rPr>
              <a:t>1</a:t>
            </a:r>
            <a:r>
              <a:rPr lang="en-US" sz="2000" dirty="0"/>
              <a:t> + 1 + 1 = </a:t>
            </a:r>
            <a:r>
              <a:rPr lang="en-US" sz="2000" dirty="0" smtClean="0"/>
              <a:t>11 </a:t>
            </a:r>
            <a:r>
              <a:rPr lang="en-US" sz="2000" dirty="0"/>
              <a:t>		Sum = 1, carry = 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1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1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1000" fill="hold"/>
                                        <p:tgtEl>
                                          <p:spTgt spid="13"/>
                                        </p:tgtEl>
                                        <p:attrNameLst>
                                          <p:attrName>ppt_x</p:attrName>
                                        </p:attrNameLst>
                                      </p:cBhvr>
                                      <p:tavLst>
                                        <p:tav tm="0">
                                          <p:val>
                                            <p:strVal val="0-#ppt_w/2"/>
                                          </p:val>
                                        </p:tav>
                                        <p:tav tm="100000">
                                          <p:val>
                                            <p:strVal val="#ppt_x"/>
                                          </p:val>
                                        </p:tav>
                                      </p:tavLst>
                                    </p:anim>
                                    <p:anim calcmode="lin" valueType="num">
                                      <p:cBhvr additive="base">
                                        <p:cTn id="28" dur="1000" fill="hold"/>
                                        <p:tgtEl>
                                          <p:spTgt spid="13"/>
                                        </p:tgtEl>
                                        <p:attrNameLst>
                                          <p:attrName>ppt_y</p:attrName>
                                        </p:attrNameLst>
                                      </p:cBhvr>
                                      <p:tavLst>
                                        <p:tav tm="0">
                                          <p:val>
                                            <p:strVal val="#ppt_y"/>
                                          </p:val>
                                        </p:tav>
                                        <p:tav tm="100000">
                                          <p:val>
                                            <p:strVal val="#ppt_y"/>
                                          </p:val>
                                        </p:tav>
                                      </p:tavLst>
                                    </p:anim>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10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10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left)">
                                      <p:cBhvr>
                                        <p:cTn id="42" dur="10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left)">
                                      <p:cBhvr>
                                        <p:cTn id="4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defRPr/>
            </a:pPr>
            <a:r>
              <a:rPr lang="en-US" b="1" dirty="0" smtClean="0">
                <a:solidFill>
                  <a:schemeClr val="tx1"/>
                </a:solidFill>
              </a:rPr>
              <a:t>Binary Addition</a:t>
            </a:r>
            <a:endParaRPr lang="en-US" b="1" dirty="0">
              <a:solidFill>
                <a:schemeClr val="tx1"/>
              </a:solidFill>
            </a:endParaRPr>
          </a:p>
        </p:txBody>
      </p:sp>
      <p:sp>
        <p:nvSpPr>
          <p:cNvPr id="8" name="Text Box 15"/>
          <p:cNvSpPr txBox="1">
            <a:spLocks noChangeArrowheads="1"/>
          </p:cNvSpPr>
          <p:nvPr/>
        </p:nvSpPr>
        <p:spPr bwMode="auto">
          <a:xfrm>
            <a:off x="1905000" y="1876425"/>
            <a:ext cx="6810404" cy="707886"/>
          </a:xfrm>
          <a:prstGeom prst="rect">
            <a:avLst/>
          </a:prstGeom>
          <a:noFill/>
          <a:ln w="9525">
            <a:noFill/>
            <a:miter lim="800000"/>
            <a:headEnd/>
            <a:tailEnd/>
          </a:ln>
        </p:spPr>
        <p:txBody>
          <a:bodyPr wrap="square">
            <a:spAutoFit/>
          </a:bodyPr>
          <a:lstStyle/>
          <a:p>
            <a:pPr>
              <a:spcBef>
                <a:spcPct val="50000"/>
              </a:spcBef>
            </a:pPr>
            <a:r>
              <a:rPr lang="en-US" sz="2000"/>
              <a:t>Jumlahkan bilangan biner 00111 dengan 10101 dan tunjukan juga hasilnya dalam desimal.</a:t>
            </a:r>
          </a:p>
        </p:txBody>
      </p:sp>
      <p:sp>
        <p:nvSpPr>
          <p:cNvPr id="9" name="WordArt 16"/>
          <p:cNvSpPr>
            <a:spLocks noChangeArrowheads="1" noChangeShapeType="1" noTextEdit="1"/>
          </p:cNvSpPr>
          <p:nvPr/>
        </p:nvSpPr>
        <p:spPr bwMode="auto">
          <a:xfrm>
            <a:off x="600075" y="1981200"/>
            <a:ext cx="1133475" cy="333375"/>
          </a:xfrm>
          <a:prstGeom prst="rect">
            <a:avLst/>
          </a:prstGeom>
        </p:spPr>
        <p:txBody>
          <a:bodyPr wrap="none" fromWordArt="1">
            <a:prstTxWarp prst="textPlain">
              <a:avLst>
                <a:gd name="adj" fmla="val 50000"/>
              </a:avLst>
            </a:prstTxWarp>
          </a:bodyPr>
          <a:lstStyle/>
          <a:p>
            <a:pPr algn="ctr"/>
            <a:r>
              <a:rPr lang="en-US" sz="2800" kern="10">
                <a:ln w="9525">
                  <a:noFill/>
                  <a:round/>
                  <a:headEnd/>
                  <a:tailEnd/>
                </a:ln>
                <a:solidFill>
                  <a:srgbClr val="4C6454"/>
                </a:solidFill>
                <a:effectLst>
                  <a:outerShdw dist="35921" dir="2700000" algn="ctr" rotWithShape="0">
                    <a:srgbClr val="C0C0C0">
                      <a:alpha val="79999"/>
                    </a:srgbClr>
                  </a:outerShdw>
                </a:effectLst>
                <a:latin typeface="Impact"/>
              </a:rPr>
              <a:t>Contoh</a:t>
            </a:r>
          </a:p>
        </p:txBody>
      </p:sp>
      <p:sp>
        <p:nvSpPr>
          <p:cNvPr id="11" name="Text Box 18"/>
          <p:cNvSpPr txBox="1">
            <a:spLocks noChangeArrowheads="1"/>
          </p:cNvSpPr>
          <p:nvPr/>
        </p:nvSpPr>
        <p:spPr bwMode="auto">
          <a:xfrm>
            <a:off x="2286000" y="2819400"/>
            <a:ext cx="1905000" cy="400110"/>
          </a:xfrm>
          <a:prstGeom prst="rect">
            <a:avLst/>
          </a:prstGeom>
          <a:noFill/>
          <a:ln w="9525">
            <a:noFill/>
            <a:miter lim="800000"/>
            <a:headEnd/>
            <a:tailEnd/>
          </a:ln>
        </p:spPr>
        <p:txBody>
          <a:bodyPr>
            <a:spAutoFit/>
          </a:bodyPr>
          <a:lstStyle/>
          <a:p>
            <a:pPr>
              <a:spcBef>
                <a:spcPct val="50000"/>
              </a:spcBef>
            </a:pPr>
            <a:r>
              <a:rPr lang="en-US" sz="2000" dirty="0"/>
              <a:t>00111          7</a:t>
            </a:r>
          </a:p>
        </p:txBody>
      </p:sp>
      <p:sp>
        <p:nvSpPr>
          <p:cNvPr id="12" name="Text Box 19"/>
          <p:cNvSpPr txBox="1">
            <a:spLocks noChangeArrowheads="1"/>
          </p:cNvSpPr>
          <p:nvPr/>
        </p:nvSpPr>
        <p:spPr bwMode="auto">
          <a:xfrm>
            <a:off x="2266950" y="3133725"/>
            <a:ext cx="2233612" cy="400110"/>
          </a:xfrm>
          <a:prstGeom prst="rect">
            <a:avLst/>
          </a:prstGeom>
          <a:noFill/>
          <a:ln w="9525">
            <a:noFill/>
            <a:miter lim="800000"/>
            <a:headEnd/>
            <a:tailEnd/>
          </a:ln>
        </p:spPr>
        <p:txBody>
          <a:bodyPr wrap="square">
            <a:spAutoFit/>
          </a:bodyPr>
          <a:lstStyle/>
          <a:p>
            <a:pPr>
              <a:spcBef>
                <a:spcPct val="50000"/>
              </a:spcBef>
            </a:pPr>
            <a:r>
              <a:rPr lang="en-US" sz="2000"/>
              <a:t>10101        21</a:t>
            </a:r>
          </a:p>
        </p:txBody>
      </p:sp>
      <p:sp>
        <p:nvSpPr>
          <p:cNvPr id="13" name="Line 20"/>
          <p:cNvSpPr>
            <a:spLocks noChangeShapeType="1"/>
          </p:cNvSpPr>
          <p:nvPr/>
        </p:nvSpPr>
        <p:spPr bwMode="auto">
          <a:xfrm>
            <a:off x="2238375" y="3533775"/>
            <a:ext cx="838200" cy="0"/>
          </a:xfrm>
          <a:prstGeom prst="line">
            <a:avLst/>
          </a:prstGeom>
          <a:noFill/>
          <a:ln w="9525">
            <a:solidFill>
              <a:schemeClr val="tx1"/>
            </a:solidFill>
            <a:round/>
            <a:headEnd/>
            <a:tailEnd/>
          </a:ln>
        </p:spPr>
        <p:txBody>
          <a:bodyPr/>
          <a:lstStyle/>
          <a:p>
            <a:endParaRPr lang="en-US" sz="2000"/>
          </a:p>
        </p:txBody>
      </p:sp>
      <p:sp>
        <p:nvSpPr>
          <p:cNvPr id="14" name="Text Box 21"/>
          <p:cNvSpPr txBox="1">
            <a:spLocks noChangeArrowheads="1"/>
          </p:cNvSpPr>
          <p:nvPr/>
        </p:nvSpPr>
        <p:spPr bwMode="auto">
          <a:xfrm>
            <a:off x="2847975" y="3533775"/>
            <a:ext cx="381000" cy="400110"/>
          </a:xfrm>
          <a:prstGeom prst="rect">
            <a:avLst/>
          </a:prstGeom>
          <a:noFill/>
          <a:ln w="9525">
            <a:noFill/>
            <a:miter lim="800000"/>
            <a:headEnd/>
            <a:tailEnd/>
          </a:ln>
        </p:spPr>
        <p:txBody>
          <a:bodyPr>
            <a:spAutoFit/>
          </a:bodyPr>
          <a:lstStyle/>
          <a:p>
            <a:pPr>
              <a:spcBef>
                <a:spcPct val="50000"/>
              </a:spcBef>
            </a:pPr>
            <a:r>
              <a:rPr lang="en-US" sz="2000"/>
              <a:t>0</a:t>
            </a:r>
          </a:p>
        </p:txBody>
      </p:sp>
      <p:sp>
        <p:nvSpPr>
          <p:cNvPr id="15" name="Text Box 22"/>
          <p:cNvSpPr txBox="1">
            <a:spLocks noChangeArrowheads="1"/>
          </p:cNvSpPr>
          <p:nvPr/>
        </p:nvSpPr>
        <p:spPr bwMode="auto">
          <a:xfrm>
            <a:off x="2696120" y="2667000"/>
            <a:ext cx="304800" cy="338554"/>
          </a:xfrm>
          <a:prstGeom prst="rect">
            <a:avLst/>
          </a:prstGeom>
          <a:noFill/>
          <a:ln w="9525">
            <a:noFill/>
            <a:miter lim="800000"/>
            <a:headEnd/>
            <a:tailEnd/>
          </a:ln>
        </p:spPr>
        <p:txBody>
          <a:bodyPr>
            <a:spAutoFit/>
          </a:bodyPr>
          <a:lstStyle/>
          <a:p>
            <a:pPr>
              <a:spcBef>
                <a:spcPct val="50000"/>
              </a:spcBef>
            </a:pPr>
            <a:r>
              <a:rPr lang="en-US" sz="1600">
                <a:solidFill>
                  <a:srgbClr val="FF0000"/>
                </a:solidFill>
              </a:rPr>
              <a:t>1</a:t>
            </a:r>
          </a:p>
        </p:txBody>
      </p:sp>
      <p:sp>
        <p:nvSpPr>
          <p:cNvPr id="16" name="Text Box 23"/>
          <p:cNvSpPr txBox="1">
            <a:spLocks noChangeArrowheads="1"/>
          </p:cNvSpPr>
          <p:nvPr/>
        </p:nvSpPr>
        <p:spPr bwMode="auto">
          <a:xfrm>
            <a:off x="2695575" y="3533775"/>
            <a:ext cx="381000" cy="400110"/>
          </a:xfrm>
          <a:prstGeom prst="rect">
            <a:avLst/>
          </a:prstGeom>
          <a:noFill/>
          <a:ln w="9525">
            <a:noFill/>
            <a:miter lim="800000"/>
            <a:headEnd/>
            <a:tailEnd/>
          </a:ln>
        </p:spPr>
        <p:txBody>
          <a:bodyPr>
            <a:spAutoFit/>
          </a:bodyPr>
          <a:lstStyle/>
          <a:p>
            <a:pPr>
              <a:spcBef>
                <a:spcPct val="50000"/>
              </a:spcBef>
            </a:pPr>
            <a:r>
              <a:rPr lang="en-US" sz="2000"/>
              <a:t>0</a:t>
            </a:r>
          </a:p>
        </p:txBody>
      </p:sp>
      <p:sp>
        <p:nvSpPr>
          <p:cNvPr id="17" name="Text Box 24"/>
          <p:cNvSpPr txBox="1">
            <a:spLocks noChangeArrowheads="1"/>
          </p:cNvSpPr>
          <p:nvPr/>
        </p:nvSpPr>
        <p:spPr bwMode="auto">
          <a:xfrm>
            <a:off x="2543720" y="2667000"/>
            <a:ext cx="304800" cy="338554"/>
          </a:xfrm>
          <a:prstGeom prst="rect">
            <a:avLst/>
          </a:prstGeom>
          <a:noFill/>
          <a:ln w="9525">
            <a:noFill/>
            <a:miter lim="800000"/>
            <a:headEnd/>
            <a:tailEnd/>
          </a:ln>
        </p:spPr>
        <p:txBody>
          <a:bodyPr>
            <a:spAutoFit/>
          </a:bodyPr>
          <a:lstStyle/>
          <a:p>
            <a:pPr>
              <a:spcBef>
                <a:spcPct val="50000"/>
              </a:spcBef>
            </a:pPr>
            <a:r>
              <a:rPr lang="en-US" sz="1600" dirty="0">
                <a:solidFill>
                  <a:srgbClr val="FF0000"/>
                </a:solidFill>
              </a:rPr>
              <a:t>1</a:t>
            </a:r>
          </a:p>
        </p:txBody>
      </p:sp>
      <p:sp>
        <p:nvSpPr>
          <p:cNvPr id="18" name="Text Box 25"/>
          <p:cNvSpPr txBox="1">
            <a:spLocks noChangeArrowheads="1"/>
          </p:cNvSpPr>
          <p:nvPr/>
        </p:nvSpPr>
        <p:spPr bwMode="auto">
          <a:xfrm>
            <a:off x="2543175" y="3533775"/>
            <a:ext cx="381000" cy="400110"/>
          </a:xfrm>
          <a:prstGeom prst="rect">
            <a:avLst/>
          </a:prstGeom>
          <a:noFill/>
          <a:ln w="9525">
            <a:noFill/>
            <a:miter lim="800000"/>
            <a:headEnd/>
            <a:tailEnd/>
          </a:ln>
        </p:spPr>
        <p:txBody>
          <a:bodyPr>
            <a:spAutoFit/>
          </a:bodyPr>
          <a:lstStyle/>
          <a:p>
            <a:pPr>
              <a:spcBef>
                <a:spcPct val="50000"/>
              </a:spcBef>
            </a:pPr>
            <a:r>
              <a:rPr lang="en-US" sz="2000"/>
              <a:t>1</a:t>
            </a:r>
          </a:p>
        </p:txBody>
      </p:sp>
      <p:sp>
        <p:nvSpPr>
          <p:cNvPr id="19" name="Text Box 26"/>
          <p:cNvSpPr txBox="1">
            <a:spLocks noChangeArrowheads="1"/>
          </p:cNvSpPr>
          <p:nvPr/>
        </p:nvSpPr>
        <p:spPr bwMode="auto">
          <a:xfrm>
            <a:off x="2391320" y="2667000"/>
            <a:ext cx="304800" cy="338554"/>
          </a:xfrm>
          <a:prstGeom prst="rect">
            <a:avLst/>
          </a:prstGeom>
          <a:noFill/>
          <a:ln w="9525">
            <a:noFill/>
            <a:miter lim="800000"/>
            <a:headEnd/>
            <a:tailEnd/>
          </a:ln>
        </p:spPr>
        <p:txBody>
          <a:bodyPr>
            <a:spAutoFit/>
          </a:bodyPr>
          <a:lstStyle/>
          <a:p>
            <a:pPr>
              <a:spcBef>
                <a:spcPct val="50000"/>
              </a:spcBef>
            </a:pPr>
            <a:r>
              <a:rPr lang="en-US" sz="1600">
                <a:solidFill>
                  <a:srgbClr val="FF0000"/>
                </a:solidFill>
              </a:rPr>
              <a:t>1</a:t>
            </a:r>
          </a:p>
        </p:txBody>
      </p:sp>
      <p:sp>
        <p:nvSpPr>
          <p:cNvPr id="20" name="Text Box 27"/>
          <p:cNvSpPr txBox="1">
            <a:spLocks noChangeArrowheads="1"/>
          </p:cNvSpPr>
          <p:nvPr/>
        </p:nvSpPr>
        <p:spPr bwMode="auto">
          <a:xfrm>
            <a:off x="2390775" y="3533775"/>
            <a:ext cx="381000" cy="400110"/>
          </a:xfrm>
          <a:prstGeom prst="rect">
            <a:avLst/>
          </a:prstGeom>
          <a:noFill/>
          <a:ln w="9525">
            <a:noFill/>
            <a:miter lim="800000"/>
            <a:headEnd/>
            <a:tailEnd/>
          </a:ln>
        </p:spPr>
        <p:txBody>
          <a:bodyPr>
            <a:spAutoFit/>
          </a:bodyPr>
          <a:lstStyle/>
          <a:p>
            <a:pPr>
              <a:spcBef>
                <a:spcPct val="50000"/>
              </a:spcBef>
            </a:pPr>
            <a:r>
              <a:rPr lang="en-US" sz="2000"/>
              <a:t>1</a:t>
            </a:r>
          </a:p>
        </p:txBody>
      </p:sp>
      <p:sp>
        <p:nvSpPr>
          <p:cNvPr id="21" name="Text Box 28"/>
          <p:cNvSpPr txBox="1">
            <a:spLocks noChangeArrowheads="1"/>
          </p:cNvSpPr>
          <p:nvPr/>
        </p:nvSpPr>
        <p:spPr bwMode="auto">
          <a:xfrm>
            <a:off x="2238920" y="2667000"/>
            <a:ext cx="304800" cy="338554"/>
          </a:xfrm>
          <a:prstGeom prst="rect">
            <a:avLst/>
          </a:prstGeom>
          <a:noFill/>
          <a:ln w="9525">
            <a:noFill/>
            <a:miter lim="800000"/>
            <a:headEnd/>
            <a:tailEnd/>
          </a:ln>
        </p:spPr>
        <p:txBody>
          <a:bodyPr>
            <a:spAutoFit/>
          </a:bodyPr>
          <a:lstStyle/>
          <a:p>
            <a:pPr>
              <a:spcBef>
                <a:spcPct val="50000"/>
              </a:spcBef>
            </a:pPr>
            <a:r>
              <a:rPr lang="en-US" sz="1600">
                <a:solidFill>
                  <a:srgbClr val="FF0000"/>
                </a:solidFill>
              </a:rPr>
              <a:t>0</a:t>
            </a:r>
          </a:p>
        </p:txBody>
      </p:sp>
      <p:sp>
        <p:nvSpPr>
          <p:cNvPr id="22" name="Text Box 29"/>
          <p:cNvSpPr txBox="1">
            <a:spLocks noChangeArrowheads="1"/>
          </p:cNvSpPr>
          <p:nvPr/>
        </p:nvSpPr>
        <p:spPr bwMode="auto">
          <a:xfrm>
            <a:off x="2238375" y="3533775"/>
            <a:ext cx="381000" cy="400110"/>
          </a:xfrm>
          <a:prstGeom prst="rect">
            <a:avLst/>
          </a:prstGeom>
          <a:noFill/>
          <a:ln w="9525">
            <a:noFill/>
            <a:miter lim="800000"/>
            <a:headEnd/>
            <a:tailEnd/>
          </a:ln>
        </p:spPr>
        <p:txBody>
          <a:bodyPr>
            <a:spAutoFit/>
          </a:bodyPr>
          <a:lstStyle/>
          <a:p>
            <a:pPr>
              <a:spcBef>
                <a:spcPct val="50000"/>
              </a:spcBef>
            </a:pPr>
            <a:r>
              <a:rPr lang="en-US" sz="2000"/>
              <a:t>1</a:t>
            </a:r>
          </a:p>
        </p:txBody>
      </p:sp>
      <p:sp>
        <p:nvSpPr>
          <p:cNvPr id="23" name="Line 30"/>
          <p:cNvSpPr>
            <a:spLocks noChangeShapeType="1"/>
          </p:cNvSpPr>
          <p:nvPr/>
        </p:nvSpPr>
        <p:spPr bwMode="auto">
          <a:xfrm>
            <a:off x="3457575" y="3533775"/>
            <a:ext cx="381000" cy="0"/>
          </a:xfrm>
          <a:prstGeom prst="line">
            <a:avLst/>
          </a:prstGeom>
          <a:noFill/>
          <a:ln w="9525">
            <a:solidFill>
              <a:schemeClr val="tx1"/>
            </a:solidFill>
            <a:round/>
            <a:headEnd/>
            <a:tailEnd/>
          </a:ln>
        </p:spPr>
        <p:txBody>
          <a:bodyPr/>
          <a:lstStyle/>
          <a:p>
            <a:endParaRPr lang="en-US" sz="2000"/>
          </a:p>
        </p:txBody>
      </p:sp>
      <p:sp>
        <p:nvSpPr>
          <p:cNvPr id="24" name="Text Box 31"/>
          <p:cNvSpPr txBox="1">
            <a:spLocks noChangeArrowheads="1"/>
          </p:cNvSpPr>
          <p:nvPr/>
        </p:nvSpPr>
        <p:spPr bwMode="auto">
          <a:xfrm>
            <a:off x="3500430" y="3533775"/>
            <a:ext cx="533400" cy="400110"/>
          </a:xfrm>
          <a:prstGeom prst="rect">
            <a:avLst/>
          </a:prstGeom>
          <a:noFill/>
          <a:ln w="9525">
            <a:noFill/>
            <a:miter lim="800000"/>
            <a:headEnd/>
            <a:tailEnd/>
          </a:ln>
        </p:spPr>
        <p:txBody>
          <a:bodyPr>
            <a:spAutoFit/>
          </a:bodyPr>
          <a:lstStyle/>
          <a:p>
            <a:pPr>
              <a:spcBef>
                <a:spcPct val="50000"/>
              </a:spcBef>
            </a:pPr>
            <a:r>
              <a:rPr lang="en-US" sz="2000"/>
              <a:t>28</a:t>
            </a:r>
          </a:p>
        </p:txBody>
      </p:sp>
      <p:sp>
        <p:nvSpPr>
          <p:cNvPr id="25" name="Text Box 32"/>
          <p:cNvSpPr txBox="1">
            <a:spLocks noChangeArrowheads="1"/>
          </p:cNvSpPr>
          <p:nvPr/>
        </p:nvSpPr>
        <p:spPr bwMode="auto">
          <a:xfrm>
            <a:off x="3152775" y="3533775"/>
            <a:ext cx="533400" cy="400110"/>
          </a:xfrm>
          <a:prstGeom prst="rect">
            <a:avLst/>
          </a:prstGeom>
          <a:noFill/>
          <a:ln w="9525">
            <a:noFill/>
            <a:miter lim="800000"/>
            <a:headEnd/>
            <a:tailEnd/>
          </a:ln>
        </p:spPr>
        <p:txBody>
          <a:bodyPr>
            <a:spAutoFit/>
          </a:bodyPr>
          <a:lstStyle/>
          <a:p>
            <a:pPr>
              <a:spcBef>
                <a:spcPct val="50000"/>
              </a:spcBef>
            </a:pPr>
            <a:r>
              <a:rPr lang="en-US" sz="2000">
                <a:solidFill>
                  <a:srgbClr val="FF0000"/>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10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1000"/>
                                        <p:tgtEl>
                                          <p:spTgt spid="12"/>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10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dissolve">
                                      <p:cBhvr>
                                        <p:cTn id="30" dur="500"/>
                                        <p:tgtEl>
                                          <p:spTgt spid="14"/>
                                        </p:tgtEl>
                                      </p:cBhvr>
                                    </p:animEffect>
                                  </p:childTnLst>
                                </p:cTn>
                              </p:par>
                            </p:childTnLst>
                          </p:cTn>
                        </p:par>
                        <p:par>
                          <p:cTn id="31" fill="hold">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dissolve">
                                      <p:cBhvr>
                                        <p:cTn id="39" dur="500"/>
                                        <p:tgtEl>
                                          <p:spTgt spid="16"/>
                                        </p:tgtEl>
                                      </p:cBhvr>
                                    </p:animEffect>
                                  </p:childTnLst>
                                </p:cTn>
                              </p:par>
                            </p:childTnLst>
                          </p:cTn>
                        </p:par>
                        <p:par>
                          <p:cTn id="40" fill="hold">
                            <p:stCondLst>
                              <p:cond delay="500"/>
                            </p:stCondLst>
                            <p:childTnLst>
                              <p:par>
                                <p:cTn id="41" presetID="9"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dissolve">
                                      <p:cBhvr>
                                        <p:cTn id="43" dur="500"/>
                                        <p:tgtEl>
                                          <p:spTgt spid="17"/>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dissolve">
                                      <p:cBhvr>
                                        <p:cTn id="48" dur="500"/>
                                        <p:tgtEl>
                                          <p:spTgt spid="18"/>
                                        </p:tgtEl>
                                      </p:cBhvr>
                                    </p:animEffect>
                                  </p:childTnLst>
                                </p:cTn>
                              </p:par>
                            </p:childTnLst>
                          </p:cTn>
                        </p:par>
                        <p:par>
                          <p:cTn id="49" fill="hold">
                            <p:stCondLst>
                              <p:cond delay="500"/>
                            </p:stCondLst>
                            <p:childTnLst>
                              <p:par>
                                <p:cTn id="50" presetID="9" presetClass="entr" presetSubtype="0" fill="hold" grpId="0" nodeType="after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dissolve">
                                      <p:cBhvr>
                                        <p:cTn id="57" dur="500"/>
                                        <p:tgtEl>
                                          <p:spTgt spid="20"/>
                                        </p:tgtEl>
                                      </p:cBhvr>
                                    </p:animEffect>
                                  </p:childTnLst>
                                </p:cTn>
                              </p:par>
                            </p:childTnLst>
                          </p:cTn>
                        </p:par>
                        <p:par>
                          <p:cTn id="58" fill="hold">
                            <p:stCondLst>
                              <p:cond delay="500"/>
                            </p:stCondLst>
                            <p:childTnLst>
                              <p:par>
                                <p:cTn id="59" presetID="9" presetClass="entr" presetSubtype="0" fill="hold" grpId="0" nodeType="after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dissolve">
                                      <p:cBhvr>
                                        <p:cTn id="61" dur="500"/>
                                        <p:tgtEl>
                                          <p:spTgt spid="21"/>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dissolve">
                                      <p:cBhvr>
                                        <p:cTn id="66" dur="500"/>
                                        <p:tgtEl>
                                          <p:spTgt spid="22"/>
                                        </p:tgtEl>
                                      </p:cBhvr>
                                    </p:animEffect>
                                  </p:childTnLst>
                                </p:cTn>
                              </p:par>
                            </p:childTnLst>
                          </p:cTn>
                        </p:par>
                        <p:par>
                          <p:cTn id="67" fill="hold">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wipe(left)">
                                      <p:cBhvr>
                                        <p:cTn id="70" dur="1000"/>
                                        <p:tgtEl>
                                          <p:spTgt spid="2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wipe(left)">
                                      <p:cBhvr>
                                        <p:cTn id="75" dur="500"/>
                                        <p:tgtEl>
                                          <p:spTgt spid="24"/>
                                        </p:tgtEl>
                                      </p:cBhvr>
                                    </p:animEffect>
                                  </p:childTnLst>
                                </p:cTn>
                              </p:par>
                            </p:childTnLst>
                          </p:cTn>
                        </p:par>
                        <p:par>
                          <p:cTn id="76" fill="hold">
                            <p:stCondLst>
                              <p:cond delay="500"/>
                            </p:stCondLst>
                            <p:childTnLst>
                              <p:par>
                                <p:cTn id="77" presetID="15" presetClass="entr" presetSubtype="0" fill="hold" grpId="0" nodeType="afterEffect">
                                  <p:stCondLst>
                                    <p:cond delay="0"/>
                                  </p:stCondLst>
                                  <p:childTnLst>
                                    <p:set>
                                      <p:cBhvr>
                                        <p:cTn id="78" dur="1" fill="hold">
                                          <p:stCondLst>
                                            <p:cond delay="0"/>
                                          </p:stCondLst>
                                        </p:cTn>
                                        <p:tgtEl>
                                          <p:spTgt spid="25"/>
                                        </p:tgtEl>
                                        <p:attrNameLst>
                                          <p:attrName>style.visibility</p:attrName>
                                        </p:attrNameLst>
                                      </p:cBhvr>
                                      <p:to>
                                        <p:strVal val="visible"/>
                                      </p:to>
                                    </p:set>
                                    <p:anim calcmode="lin" valueType="num">
                                      <p:cBhvr>
                                        <p:cTn id="79" dur="1000" fill="hold"/>
                                        <p:tgtEl>
                                          <p:spTgt spid="25"/>
                                        </p:tgtEl>
                                        <p:attrNameLst>
                                          <p:attrName>ppt_w</p:attrName>
                                        </p:attrNameLst>
                                      </p:cBhvr>
                                      <p:tavLst>
                                        <p:tav tm="0">
                                          <p:val>
                                            <p:fltVal val="0"/>
                                          </p:val>
                                        </p:tav>
                                        <p:tav tm="100000">
                                          <p:val>
                                            <p:strVal val="#ppt_w"/>
                                          </p:val>
                                        </p:tav>
                                      </p:tavLst>
                                    </p:anim>
                                    <p:anim calcmode="lin" valueType="num">
                                      <p:cBhvr>
                                        <p:cTn id="80" dur="1000" fill="hold"/>
                                        <p:tgtEl>
                                          <p:spTgt spid="25"/>
                                        </p:tgtEl>
                                        <p:attrNameLst>
                                          <p:attrName>ppt_h</p:attrName>
                                        </p:attrNameLst>
                                      </p:cBhvr>
                                      <p:tavLst>
                                        <p:tav tm="0">
                                          <p:val>
                                            <p:fltVal val="0"/>
                                          </p:val>
                                        </p:tav>
                                        <p:tav tm="100000">
                                          <p:val>
                                            <p:strVal val="#ppt_h"/>
                                          </p:val>
                                        </p:tav>
                                      </p:tavLst>
                                    </p:anim>
                                    <p:anim calcmode="lin" valueType="num">
                                      <p:cBhvr>
                                        <p:cTn id="81" dur="1000" fill="hold"/>
                                        <p:tgtEl>
                                          <p:spTgt spid="25"/>
                                        </p:tgtEl>
                                        <p:attrNameLst>
                                          <p:attrName>ppt_x</p:attrName>
                                        </p:attrNameLst>
                                      </p:cBhvr>
                                      <p:tavLst>
                                        <p:tav tm="0" fmla="#ppt_x+(cos(-2*pi*(1-$))*-#ppt_x-sin(-2*pi*(1-$))*(1-#ppt_y))*(1-$)">
                                          <p:val>
                                            <p:fltVal val="0"/>
                                          </p:val>
                                        </p:tav>
                                        <p:tav tm="100000">
                                          <p:val>
                                            <p:fltVal val="1"/>
                                          </p:val>
                                        </p:tav>
                                      </p:tavLst>
                                    </p:anim>
                                    <p:anim calcmode="lin" valueType="num">
                                      <p:cBhvr>
                                        <p:cTn id="82" dur="1000" fill="hold"/>
                                        <p:tgtEl>
                                          <p:spTgt spid="2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1" grpId="0"/>
      <p:bldP spid="12" grpId="0"/>
      <p:bldP spid="13" grpId="0" animBg="1"/>
      <p:bldP spid="14" grpId="0"/>
      <p:bldP spid="15" grpId="0"/>
      <p:bldP spid="16" grpId="0"/>
      <p:bldP spid="17" grpId="0"/>
      <p:bldP spid="18" grpId="0"/>
      <p:bldP spid="19" grpId="0"/>
      <p:bldP spid="20" grpId="0"/>
      <p:bldP spid="21" grpId="0"/>
      <p:bldP spid="22" grpId="0"/>
      <p:bldP spid="23" grpId="0" animBg="1"/>
      <p:bldP spid="24" grpId="0"/>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defRPr/>
            </a:pPr>
            <a:r>
              <a:rPr lang="en-US" b="1" smtClean="0">
                <a:solidFill>
                  <a:schemeClr val="tx1"/>
                </a:solidFill>
              </a:rPr>
              <a:t>Binary Subtraction</a:t>
            </a:r>
            <a:endParaRPr lang="en-US" b="1" dirty="0">
              <a:solidFill>
                <a:schemeClr val="tx1"/>
              </a:solidFill>
            </a:endParaRPr>
          </a:p>
        </p:txBody>
      </p:sp>
      <p:sp>
        <p:nvSpPr>
          <p:cNvPr id="19460" name="Text Box 5"/>
          <p:cNvSpPr txBox="1">
            <a:spLocks noChangeArrowheads="1"/>
          </p:cNvSpPr>
          <p:nvPr/>
        </p:nvSpPr>
        <p:spPr bwMode="auto">
          <a:xfrm>
            <a:off x="914400" y="1752600"/>
            <a:ext cx="7620000" cy="369888"/>
          </a:xfrm>
          <a:prstGeom prst="rect">
            <a:avLst/>
          </a:prstGeom>
          <a:noFill/>
          <a:ln w="9525">
            <a:noFill/>
            <a:miter lim="800000"/>
            <a:headEnd/>
            <a:tailEnd/>
          </a:ln>
        </p:spPr>
        <p:txBody>
          <a:bodyPr>
            <a:spAutoFit/>
          </a:bodyPr>
          <a:lstStyle/>
          <a:p>
            <a:pPr>
              <a:spcBef>
                <a:spcPct val="50000"/>
              </a:spcBef>
            </a:pPr>
            <a:r>
              <a:rPr lang="en-US"/>
              <a:t>Aturan penggurangan biner</a:t>
            </a:r>
          </a:p>
        </p:txBody>
      </p:sp>
      <p:sp>
        <p:nvSpPr>
          <p:cNvPr id="9" name="Text Box 6"/>
          <p:cNvSpPr txBox="1">
            <a:spLocks noChangeArrowheads="1"/>
          </p:cNvSpPr>
          <p:nvPr/>
        </p:nvSpPr>
        <p:spPr bwMode="auto">
          <a:xfrm>
            <a:off x="2667000" y="2133600"/>
            <a:ext cx="4724400" cy="400110"/>
          </a:xfrm>
          <a:prstGeom prst="rect">
            <a:avLst/>
          </a:prstGeom>
          <a:noFill/>
          <a:ln w="9525">
            <a:noFill/>
            <a:miter lim="800000"/>
            <a:headEnd/>
            <a:tailEnd/>
          </a:ln>
        </p:spPr>
        <p:txBody>
          <a:bodyPr>
            <a:spAutoFit/>
          </a:bodyPr>
          <a:lstStyle/>
          <a:p>
            <a:pPr>
              <a:spcBef>
                <a:spcPct val="50000"/>
              </a:spcBef>
            </a:pPr>
            <a:r>
              <a:rPr lang="en-US" sz="2000"/>
              <a:t>0 </a:t>
            </a:r>
            <a:r>
              <a:rPr lang="en-US" sz="2000">
                <a:latin typeface="Symbol" pitchFamily="18" charset="2"/>
              </a:rPr>
              <a:t>-</a:t>
            </a:r>
            <a:r>
              <a:rPr lang="en-US" sz="2000"/>
              <a:t> 0 = 0 </a:t>
            </a:r>
          </a:p>
        </p:txBody>
      </p:sp>
      <p:sp>
        <p:nvSpPr>
          <p:cNvPr id="10" name="Text Box 7"/>
          <p:cNvSpPr txBox="1">
            <a:spLocks noChangeArrowheads="1"/>
          </p:cNvSpPr>
          <p:nvPr/>
        </p:nvSpPr>
        <p:spPr bwMode="auto">
          <a:xfrm>
            <a:off x="2667000" y="2438400"/>
            <a:ext cx="4724400" cy="400110"/>
          </a:xfrm>
          <a:prstGeom prst="rect">
            <a:avLst/>
          </a:prstGeom>
          <a:noFill/>
          <a:ln w="9525">
            <a:noFill/>
            <a:miter lim="800000"/>
            <a:headEnd/>
            <a:tailEnd/>
          </a:ln>
        </p:spPr>
        <p:txBody>
          <a:bodyPr>
            <a:spAutoFit/>
          </a:bodyPr>
          <a:lstStyle/>
          <a:p>
            <a:pPr>
              <a:spcBef>
                <a:spcPct val="50000"/>
              </a:spcBef>
            </a:pPr>
            <a:r>
              <a:rPr lang="en-US" sz="2000"/>
              <a:t>1 </a:t>
            </a:r>
            <a:r>
              <a:rPr lang="en-US" sz="2000">
                <a:latin typeface="Symbol" pitchFamily="18" charset="2"/>
              </a:rPr>
              <a:t>-</a:t>
            </a:r>
            <a:r>
              <a:rPr lang="en-US" sz="2000"/>
              <a:t> 1 = 0 </a:t>
            </a:r>
          </a:p>
        </p:txBody>
      </p:sp>
      <p:sp>
        <p:nvSpPr>
          <p:cNvPr id="11" name="Text Box 8"/>
          <p:cNvSpPr txBox="1">
            <a:spLocks noChangeArrowheads="1"/>
          </p:cNvSpPr>
          <p:nvPr/>
        </p:nvSpPr>
        <p:spPr bwMode="auto">
          <a:xfrm>
            <a:off x="2667000" y="2743200"/>
            <a:ext cx="4724400" cy="400110"/>
          </a:xfrm>
          <a:prstGeom prst="rect">
            <a:avLst/>
          </a:prstGeom>
          <a:noFill/>
          <a:ln w="9525">
            <a:noFill/>
            <a:miter lim="800000"/>
            <a:headEnd/>
            <a:tailEnd/>
          </a:ln>
        </p:spPr>
        <p:txBody>
          <a:bodyPr>
            <a:spAutoFit/>
          </a:bodyPr>
          <a:lstStyle/>
          <a:p>
            <a:pPr>
              <a:spcBef>
                <a:spcPct val="50000"/>
              </a:spcBef>
            </a:pPr>
            <a:r>
              <a:rPr lang="en-US" sz="2000"/>
              <a:t>1 </a:t>
            </a:r>
            <a:r>
              <a:rPr lang="en-US" sz="2000">
                <a:latin typeface="Symbol" pitchFamily="18" charset="2"/>
              </a:rPr>
              <a:t>-</a:t>
            </a:r>
            <a:r>
              <a:rPr lang="en-US" sz="2000"/>
              <a:t> 0 = 1 </a:t>
            </a:r>
          </a:p>
        </p:txBody>
      </p:sp>
      <p:sp>
        <p:nvSpPr>
          <p:cNvPr id="12" name="Text Box 9"/>
          <p:cNvSpPr txBox="1">
            <a:spLocks noChangeArrowheads="1"/>
          </p:cNvSpPr>
          <p:nvPr/>
        </p:nvSpPr>
        <p:spPr bwMode="auto">
          <a:xfrm>
            <a:off x="2514600" y="3048000"/>
            <a:ext cx="4724400" cy="400110"/>
          </a:xfrm>
          <a:prstGeom prst="rect">
            <a:avLst/>
          </a:prstGeom>
          <a:noFill/>
          <a:ln w="9525">
            <a:noFill/>
            <a:miter lim="800000"/>
            <a:headEnd/>
            <a:tailEnd/>
          </a:ln>
        </p:spPr>
        <p:txBody>
          <a:bodyPr>
            <a:spAutoFit/>
          </a:bodyPr>
          <a:lstStyle/>
          <a:p>
            <a:pPr>
              <a:spcBef>
                <a:spcPct val="50000"/>
              </a:spcBef>
            </a:pPr>
            <a:r>
              <a:rPr lang="en-US" sz="2000"/>
              <a:t>10 </a:t>
            </a:r>
            <a:r>
              <a:rPr lang="en-US" sz="2000">
                <a:latin typeface="Symbol" pitchFamily="18" charset="2"/>
              </a:rPr>
              <a:t>-</a:t>
            </a:r>
            <a:r>
              <a:rPr lang="en-US" sz="2000"/>
              <a:t> 1 = 1  with a borrow of 1</a:t>
            </a:r>
          </a:p>
        </p:txBody>
      </p:sp>
      <p:sp>
        <p:nvSpPr>
          <p:cNvPr id="13" name="Text Box 15"/>
          <p:cNvSpPr txBox="1">
            <a:spLocks noChangeArrowheads="1"/>
          </p:cNvSpPr>
          <p:nvPr/>
        </p:nvSpPr>
        <p:spPr bwMode="auto">
          <a:xfrm>
            <a:off x="1905000" y="3581400"/>
            <a:ext cx="6629400" cy="646113"/>
          </a:xfrm>
          <a:prstGeom prst="rect">
            <a:avLst/>
          </a:prstGeom>
          <a:noFill/>
          <a:ln w="9525">
            <a:noFill/>
            <a:miter lim="800000"/>
            <a:headEnd/>
            <a:tailEnd/>
          </a:ln>
        </p:spPr>
        <p:txBody>
          <a:bodyPr>
            <a:spAutoFit/>
          </a:bodyPr>
          <a:lstStyle/>
          <a:p>
            <a:pPr>
              <a:spcBef>
                <a:spcPct val="50000"/>
              </a:spcBef>
            </a:pPr>
            <a:r>
              <a:rPr lang="en-US" dirty="0" err="1"/>
              <a:t>Kurangkan</a:t>
            </a:r>
            <a:r>
              <a:rPr lang="en-US" dirty="0"/>
              <a:t> </a:t>
            </a:r>
            <a:r>
              <a:rPr lang="en-US" dirty="0" err="1"/>
              <a:t>bilangan</a:t>
            </a:r>
            <a:r>
              <a:rPr lang="en-US" dirty="0"/>
              <a:t> </a:t>
            </a:r>
            <a:r>
              <a:rPr lang="en-US" dirty="0" err="1"/>
              <a:t>biner</a:t>
            </a:r>
            <a:r>
              <a:rPr lang="en-US" dirty="0"/>
              <a:t> </a:t>
            </a:r>
            <a:r>
              <a:rPr lang="en-US" dirty="0" smtClean="0"/>
              <a:t>10101 </a:t>
            </a:r>
            <a:r>
              <a:rPr lang="en-US" dirty="0" err="1" smtClean="0"/>
              <a:t>dengan</a:t>
            </a:r>
            <a:r>
              <a:rPr lang="en-US" dirty="0" smtClean="0"/>
              <a:t> 00111 </a:t>
            </a:r>
            <a:r>
              <a:rPr lang="en-US" dirty="0" err="1" smtClean="0"/>
              <a:t>dan</a:t>
            </a:r>
            <a:r>
              <a:rPr lang="en-US" dirty="0" smtClean="0"/>
              <a:t> </a:t>
            </a:r>
            <a:r>
              <a:rPr lang="en-US" dirty="0" err="1"/>
              <a:t>tunjukan</a:t>
            </a:r>
            <a:r>
              <a:rPr lang="en-US" dirty="0"/>
              <a:t> </a:t>
            </a:r>
            <a:r>
              <a:rPr lang="en-US" dirty="0" err="1"/>
              <a:t>hasilnya</a:t>
            </a:r>
            <a:r>
              <a:rPr lang="en-US" dirty="0"/>
              <a:t> </a:t>
            </a:r>
            <a:r>
              <a:rPr lang="en-US" dirty="0" err="1"/>
              <a:t>dalam</a:t>
            </a:r>
            <a:r>
              <a:rPr lang="en-US" dirty="0"/>
              <a:t> </a:t>
            </a:r>
            <a:r>
              <a:rPr lang="en-US" dirty="0" err="1"/>
              <a:t>desimal</a:t>
            </a:r>
            <a:r>
              <a:rPr lang="en-US" dirty="0"/>
              <a:t>.</a:t>
            </a:r>
          </a:p>
        </p:txBody>
      </p:sp>
      <p:sp>
        <p:nvSpPr>
          <p:cNvPr id="14" name="WordArt 16"/>
          <p:cNvSpPr>
            <a:spLocks noChangeArrowheads="1" noChangeShapeType="1" noTextEdit="1"/>
          </p:cNvSpPr>
          <p:nvPr/>
        </p:nvSpPr>
        <p:spPr bwMode="auto">
          <a:xfrm>
            <a:off x="609600" y="3657600"/>
            <a:ext cx="1085850" cy="333375"/>
          </a:xfrm>
          <a:prstGeom prst="rect">
            <a:avLst/>
          </a:prstGeom>
        </p:spPr>
        <p:txBody>
          <a:bodyPr wrap="none" fromWordArt="1">
            <a:prstTxWarp prst="textPlain">
              <a:avLst>
                <a:gd name="adj" fmla="val 50000"/>
              </a:avLst>
            </a:prstTxWarp>
          </a:bodyPr>
          <a:lstStyle/>
          <a:p>
            <a:pPr algn="ctr"/>
            <a:r>
              <a:rPr lang="en-US" sz="3200" kern="10">
                <a:ln w="9525">
                  <a:noFill/>
                  <a:round/>
                  <a:headEnd/>
                  <a:tailEnd/>
                </a:ln>
                <a:solidFill>
                  <a:srgbClr val="4C6454"/>
                </a:solidFill>
                <a:effectLst>
                  <a:outerShdw dist="35921" dir="2700000" algn="ctr" rotWithShape="0">
                    <a:srgbClr val="C0C0C0">
                      <a:alpha val="79999"/>
                    </a:srgbClr>
                  </a:outerShdw>
                </a:effectLst>
                <a:latin typeface="Impact"/>
              </a:rPr>
              <a:t>Contoh</a:t>
            </a:r>
          </a:p>
        </p:txBody>
      </p:sp>
      <p:sp>
        <p:nvSpPr>
          <p:cNvPr id="16" name="Text Box 18"/>
          <p:cNvSpPr txBox="1">
            <a:spLocks noChangeArrowheads="1"/>
          </p:cNvSpPr>
          <p:nvPr/>
        </p:nvSpPr>
        <p:spPr bwMode="auto">
          <a:xfrm>
            <a:off x="2333298" y="4953000"/>
            <a:ext cx="2500314" cy="461665"/>
          </a:xfrm>
          <a:prstGeom prst="rect">
            <a:avLst/>
          </a:prstGeom>
          <a:noFill/>
          <a:ln w="9525">
            <a:noFill/>
            <a:miter lim="800000"/>
            <a:headEnd/>
            <a:tailEnd/>
          </a:ln>
        </p:spPr>
        <p:txBody>
          <a:bodyPr wrap="square">
            <a:spAutoFit/>
          </a:bodyPr>
          <a:lstStyle/>
          <a:p>
            <a:pPr>
              <a:spcBef>
                <a:spcPct val="50000"/>
              </a:spcBef>
            </a:pPr>
            <a:r>
              <a:rPr lang="en-US" sz="2400" smtClean="0"/>
              <a:t>00111        </a:t>
            </a:r>
            <a:r>
              <a:rPr lang="en-US" sz="2400" dirty="0"/>
              <a:t>7</a:t>
            </a:r>
          </a:p>
        </p:txBody>
      </p:sp>
      <p:sp>
        <p:nvSpPr>
          <p:cNvPr id="17" name="Text Box 19"/>
          <p:cNvSpPr txBox="1">
            <a:spLocks noChangeArrowheads="1"/>
          </p:cNvSpPr>
          <p:nvPr/>
        </p:nvSpPr>
        <p:spPr bwMode="auto">
          <a:xfrm>
            <a:off x="2286000" y="4648200"/>
            <a:ext cx="2357438" cy="461665"/>
          </a:xfrm>
          <a:prstGeom prst="rect">
            <a:avLst/>
          </a:prstGeom>
          <a:noFill/>
          <a:ln w="9525">
            <a:noFill/>
            <a:miter lim="800000"/>
            <a:headEnd/>
            <a:tailEnd/>
          </a:ln>
        </p:spPr>
        <p:txBody>
          <a:bodyPr wrap="square">
            <a:spAutoFit/>
          </a:bodyPr>
          <a:lstStyle/>
          <a:p>
            <a:pPr>
              <a:spcBef>
                <a:spcPct val="50000"/>
              </a:spcBef>
            </a:pPr>
            <a:r>
              <a:rPr lang="en-US" sz="2400"/>
              <a:t>10101   </a:t>
            </a:r>
            <a:r>
              <a:rPr lang="en-US" sz="2400" smtClean="0"/>
              <a:t>   </a:t>
            </a:r>
            <a:r>
              <a:rPr lang="en-US" sz="2400"/>
              <a:t>21</a:t>
            </a:r>
          </a:p>
        </p:txBody>
      </p:sp>
      <p:sp>
        <p:nvSpPr>
          <p:cNvPr id="18" name="Line 20"/>
          <p:cNvSpPr>
            <a:spLocks noChangeShapeType="1"/>
          </p:cNvSpPr>
          <p:nvPr/>
        </p:nvSpPr>
        <p:spPr bwMode="auto">
          <a:xfrm>
            <a:off x="2447916" y="5333999"/>
            <a:ext cx="1052514" cy="0"/>
          </a:xfrm>
          <a:prstGeom prst="line">
            <a:avLst/>
          </a:prstGeom>
          <a:noFill/>
          <a:ln w="9525">
            <a:solidFill>
              <a:schemeClr val="tx1"/>
            </a:solidFill>
            <a:round/>
            <a:headEnd/>
            <a:tailEnd/>
          </a:ln>
        </p:spPr>
        <p:txBody>
          <a:bodyPr/>
          <a:lstStyle/>
          <a:p>
            <a:endParaRPr lang="en-US" sz="2400"/>
          </a:p>
        </p:txBody>
      </p:sp>
      <p:sp>
        <p:nvSpPr>
          <p:cNvPr id="19" name="Text Box 21"/>
          <p:cNvSpPr txBox="1">
            <a:spLocks noChangeArrowheads="1"/>
          </p:cNvSpPr>
          <p:nvPr/>
        </p:nvSpPr>
        <p:spPr bwMode="auto">
          <a:xfrm>
            <a:off x="3004040" y="5334000"/>
            <a:ext cx="381000" cy="461665"/>
          </a:xfrm>
          <a:prstGeom prst="rect">
            <a:avLst/>
          </a:prstGeom>
          <a:noFill/>
          <a:ln w="9525">
            <a:noFill/>
            <a:miter lim="800000"/>
            <a:headEnd/>
            <a:tailEnd/>
          </a:ln>
        </p:spPr>
        <p:txBody>
          <a:bodyPr>
            <a:spAutoFit/>
          </a:bodyPr>
          <a:lstStyle/>
          <a:p>
            <a:pPr>
              <a:spcBef>
                <a:spcPct val="50000"/>
              </a:spcBef>
            </a:pPr>
            <a:r>
              <a:rPr lang="en-US" sz="2400" dirty="0"/>
              <a:t>0</a:t>
            </a:r>
          </a:p>
        </p:txBody>
      </p:sp>
      <p:sp>
        <p:nvSpPr>
          <p:cNvPr id="20" name="Text Box 22"/>
          <p:cNvSpPr txBox="1">
            <a:spLocks noChangeArrowheads="1"/>
          </p:cNvSpPr>
          <p:nvPr/>
        </p:nvSpPr>
        <p:spPr bwMode="auto">
          <a:xfrm>
            <a:off x="2678648" y="4429132"/>
            <a:ext cx="457200" cy="461665"/>
          </a:xfrm>
          <a:prstGeom prst="rect">
            <a:avLst/>
          </a:prstGeom>
          <a:noFill/>
          <a:ln w="9525">
            <a:noFill/>
            <a:miter lim="800000"/>
            <a:headEnd/>
            <a:tailEnd/>
          </a:ln>
        </p:spPr>
        <p:txBody>
          <a:bodyPr>
            <a:spAutoFit/>
          </a:bodyPr>
          <a:lstStyle/>
          <a:p>
            <a:pPr>
              <a:spcBef>
                <a:spcPct val="50000"/>
              </a:spcBef>
            </a:pPr>
            <a:r>
              <a:rPr lang="en-US" sz="3600" b="1" baseline="-50000">
                <a:solidFill>
                  <a:srgbClr val="FF0000"/>
                </a:solidFill>
              </a:rPr>
              <a:t>/</a:t>
            </a:r>
            <a:r>
              <a:rPr lang="en-US" sz="3600" baseline="30000">
                <a:solidFill>
                  <a:srgbClr val="FF0000"/>
                </a:solidFill>
              </a:rPr>
              <a:t>1</a:t>
            </a:r>
          </a:p>
        </p:txBody>
      </p:sp>
      <p:sp>
        <p:nvSpPr>
          <p:cNvPr id="21" name="Text Box 23"/>
          <p:cNvSpPr txBox="1">
            <a:spLocks noChangeArrowheads="1"/>
          </p:cNvSpPr>
          <p:nvPr/>
        </p:nvSpPr>
        <p:spPr bwMode="auto">
          <a:xfrm>
            <a:off x="2825956" y="5334000"/>
            <a:ext cx="317284" cy="461665"/>
          </a:xfrm>
          <a:prstGeom prst="rect">
            <a:avLst/>
          </a:prstGeom>
          <a:noFill/>
          <a:ln w="9525">
            <a:noFill/>
            <a:miter lim="800000"/>
            <a:headEnd/>
            <a:tailEnd/>
          </a:ln>
        </p:spPr>
        <p:txBody>
          <a:bodyPr wrap="square">
            <a:spAutoFit/>
          </a:bodyPr>
          <a:lstStyle/>
          <a:p>
            <a:pPr>
              <a:spcBef>
                <a:spcPct val="50000"/>
              </a:spcBef>
            </a:pPr>
            <a:r>
              <a:rPr lang="en-US" sz="2400" dirty="0"/>
              <a:t>1</a:t>
            </a:r>
          </a:p>
        </p:txBody>
      </p:sp>
      <p:sp>
        <p:nvSpPr>
          <p:cNvPr id="22" name="Text Box 25"/>
          <p:cNvSpPr txBox="1">
            <a:spLocks noChangeArrowheads="1"/>
          </p:cNvSpPr>
          <p:nvPr/>
        </p:nvSpPr>
        <p:spPr bwMode="auto">
          <a:xfrm>
            <a:off x="2656035" y="5334000"/>
            <a:ext cx="381000" cy="461665"/>
          </a:xfrm>
          <a:prstGeom prst="rect">
            <a:avLst/>
          </a:prstGeom>
          <a:noFill/>
          <a:ln w="9525">
            <a:noFill/>
            <a:miter lim="800000"/>
            <a:headEnd/>
            <a:tailEnd/>
          </a:ln>
        </p:spPr>
        <p:txBody>
          <a:bodyPr>
            <a:spAutoFit/>
          </a:bodyPr>
          <a:lstStyle/>
          <a:p>
            <a:pPr>
              <a:spcBef>
                <a:spcPct val="50000"/>
              </a:spcBef>
            </a:pPr>
            <a:r>
              <a:rPr lang="en-US" sz="2400" dirty="0"/>
              <a:t>1</a:t>
            </a:r>
          </a:p>
        </p:txBody>
      </p:sp>
      <p:sp>
        <p:nvSpPr>
          <p:cNvPr id="23" name="Text Box 27"/>
          <p:cNvSpPr txBox="1">
            <a:spLocks noChangeArrowheads="1"/>
          </p:cNvSpPr>
          <p:nvPr/>
        </p:nvSpPr>
        <p:spPr bwMode="auto">
          <a:xfrm>
            <a:off x="2493236" y="5334000"/>
            <a:ext cx="381000" cy="461665"/>
          </a:xfrm>
          <a:prstGeom prst="rect">
            <a:avLst/>
          </a:prstGeom>
          <a:noFill/>
          <a:ln w="9525">
            <a:noFill/>
            <a:miter lim="800000"/>
            <a:headEnd/>
            <a:tailEnd/>
          </a:ln>
        </p:spPr>
        <p:txBody>
          <a:bodyPr>
            <a:spAutoFit/>
          </a:bodyPr>
          <a:lstStyle/>
          <a:p>
            <a:pPr>
              <a:spcBef>
                <a:spcPct val="50000"/>
              </a:spcBef>
            </a:pPr>
            <a:r>
              <a:rPr lang="en-US" sz="2400" dirty="0"/>
              <a:t>1</a:t>
            </a:r>
          </a:p>
        </p:txBody>
      </p:sp>
      <p:sp>
        <p:nvSpPr>
          <p:cNvPr id="24" name="Text Box 29"/>
          <p:cNvSpPr txBox="1">
            <a:spLocks noChangeArrowheads="1"/>
          </p:cNvSpPr>
          <p:nvPr/>
        </p:nvSpPr>
        <p:spPr bwMode="auto">
          <a:xfrm>
            <a:off x="2333612" y="5334000"/>
            <a:ext cx="381000" cy="461665"/>
          </a:xfrm>
          <a:prstGeom prst="rect">
            <a:avLst/>
          </a:prstGeom>
          <a:noFill/>
          <a:ln w="9525">
            <a:noFill/>
            <a:miter lim="800000"/>
            <a:headEnd/>
            <a:tailEnd/>
          </a:ln>
        </p:spPr>
        <p:txBody>
          <a:bodyPr>
            <a:spAutoFit/>
          </a:bodyPr>
          <a:lstStyle/>
          <a:p>
            <a:pPr>
              <a:spcBef>
                <a:spcPct val="50000"/>
              </a:spcBef>
            </a:pPr>
            <a:r>
              <a:rPr lang="en-US" sz="2400" dirty="0"/>
              <a:t>0</a:t>
            </a:r>
          </a:p>
        </p:txBody>
      </p:sp>
      <p:sp>
        <p:nvSpPr>
          <p:cNvPr id="25" name="Line 30"/>
          <p:cNvSpPr>
            <a:spLocks noChangeShapeType="1"/>
          </p:cNvSpPr>
          <p:nvPr/>
        </p:nvSpPr>
        <p:spPr bwMode="auto">
          <a:xfrm>
            <a:off x="3714744" y="5334000"/>
            <a:ext cx="381000" cy="0"/>
          </a:xfrm>
          <a:prstGeom prst="line">
            <a:avLst/>
          </a:prstGeom>
          <a:noFill/>
          <a:ln w="9525">
            <a:solidFill>
              <a:schemeClr val="tx1"/>
            </a:solidFill>
            <a:round/>
            <a:headEnd/>
            <a:tailEnd/>
          </a:ln>
        </p:spPr>
        <p:txBody>
          <a:bodyPr/>
          <a:lstStyle/>
          <a:p>
            <a:endParaRPr lang="en-US" sz="2400"/>
          </a:p>
        </p:txBody>
      </p:sp>
      <p:sp>
        <p:nvSpPr>
          <p:cNvPr id="26" name="Text Box 31"/>
          <p:cNvSpPr txBox="1">
            <a:spLocks noChangeArrowheads="1"/>
          </p:cNvSpPr>
          <p:nvPr/>
        </p:nvSpPr>
        <p:spPr bwMode="auto">
          <a:xfrm>
            <a:off x="3641504" y="5334000"/>
            <a:ext cx="533400" cy="461665"/>
          </a:xfrm>
          <a:prstGeom prst="rect">
            <a:avLst/>
          </a:prstGeom>
          <a:noFill/>
          <a:ln w="9525">
            <a:noFill/>
            <a:miter lim="800000"/>
            <a:headEnd/>
            <a:tailEnd/>
          </a:ln>
        </p:spPr>
        <p:txBody>
          <a:bodyPr>
            <a:spAutoFit/>
          </a:bodyPr>
          <a:lstStyle/>
          <a:p>
            <a:pPr>
              <a:spcBef>
                <a:spcPct val="50000"/>
              </a:spcBef>
            </a:pPr>
            <a:r>
              <a:rPr lang="en-US" sz="2400"/>
              <a:t>14</a:t>
            </a:r>
          </a:p>
        </p:txBody>
      </p:sp>
      <p:sp>
        <p:nvSpPr>
          <p:cNvPr id="27" name="Text Box 32"/>
          <p:cNvSpPr txBox="1">
            <a:spLocks noChangeArrowheads="1"/>
          </p:cNvSpPr>
          <p:nvPr/>
        </p:nvSpPr>
        <p:spPr bwMode="auto">
          <a:xfrm>
            <a:off x="2534622" y="4429132"/>
            <a:ext cx="457200" cy="461665"/>
          </a:xfrm>
          <a:prstGeom prst="rect">
            <a:avLst/>
          </a:prstGeom>
          <a:noFill/>
          <a:ln w="9525">
            <a:noFill/>
            <a:miter lim="800000"/>
            <a:headEnd/>
            <a:tailEnd/>
          </a:ln>
        </p:spPr>
        <p:txBody>
          <a:bodyPr>
            <a:spAutoFit/>
          </a:bodyPr>
          <a:lstStyle/>
          <a:p>
            <a:pPr>
              <a:spcBef>
                <a:spcPct val="50000"/>
              </a:spcBef>
            </a:pPr>
            <a:r>
              <a:rPr lang="en-US" sz="3600" b="1" baseline="-50000">
                <a:solidFill>
                  <a:srgbClr val="FF0000"/>
                </a:solidFill>
              </a:rPr>
              <a:t>/</a:t>
            </a:r>
            <a:r>
              <a:rPr lang="en-US" sz="3600" baseline="30000">
                <a:solidFill>
                  <a:srgbClr val="FF0000"/>
                </a:solidFill>
              </a:rPr>
              <a:t>1</a:t>
            </a:r>
          </a:p>
        </p:txBody>
      </p:sp>
      <p:sp>
        <p:nvSpPr>
          <p:cNvPr id="28" name="Text Box 33"/>
          <p:cNvSpPr txBox="1">
            <a:spLocks noChangeArrowheads="1"/>
          </p:cNvSpPr>
          <p:nvPr/>
        </p:nvSpPr>
        <p:spPr bwMode="auto">
          <a:xfrm>
            <a:off x="2306352" y="4429132"/>
            <a:ext cx="457200" cy="461665"/>
          </a:xfrm>
          <a:prstGeom prst="rect">
            <a:avLst/>
          </a:prstGeom>
          <a:noFill/>
          <a:ln w="9525">
            <a:noFill/>
            <a:miter lim="800000"/>
            <a:headEnd/>
            <a:tailEnd/>
          </a:ln>
        </p:spPr>
        <p:txBody>
          <a:bodyPr>
            <a:spAutoFit/>
          </a:bodyPr>
          <a:lstStyle/>
          <a:p>
            <a:pPr>
              <a:spcBef>
                <a:spcPct val="50000"/>
              </a:spcBef>
            </a:pPr>
            <a:r>
              <a:rPr lang="en-US" sz="3600" b="1" baseline="-50000">
                <a:solidFill>
                  <a:srgbClr val="FF0000"/>
                </a:solidFill>
              </a:rPr>
              <a:t>/</a:t>
            </a:r>
            <a:r>
              <a:rPr lang="en-US" sz="3600" baseline="30000">
                <a:solidFill>
                  <a:srgbClr val="FF0000"/>
                </a:solidFill>
              </a:rPr>
              <a:t>1</a:t>
            </a:r>
          </a:p>
        </p:txBody>
      </p:sp>
      <p:sp>
        <p:nvSpPr>
          <p:cNvPr id="29" name="Text Box 34"/>
          <p:cNvSpPr txBox="1">
            <a:spLocks noChangeArrowheads="1"/>
          </p:cNvSpPr>
          <p:nvPr/>
        </p:nvSpPr>
        <p:spPr bwMode="auto">
          <a:xfrm>
            <a:off x="3357554" y="5343525"/>
            <a:ext cx="533400" cy="461665"/>
          </a:xfrm>
          <a:prstGeom prst="rect">
            <a:avLst/>
          </a:prstGeom>
          <a:noFill/>
          <a:ln w="9525">
            <a:noFill/>
            <a:miter lim="800000"/>
            <a:headEnd/>
            <a:tailEnd/>
          </a:ln>
        </p:spPr>
        <p:txBody>
          <a:bodyPr>
            <a:spAutoFit/>
          </a:bodyPr>
          <a:lstStyle/>
          <a:p>
            <a:pPr>
              <a:spcBef>
                <a:spcPct val="50000"/>
              </a:spcBef>
            </a:pPr>
            <a:r>
              <a:rPr lang="en-US" sz="2400">
                <a:solidFill>
                  <a:srgbClr val="FF0000"/>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1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1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0-#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10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left)">
                                      <p:cBhvr>
                                        <p:cTn id="41" dur="1000"/>
                                        <p:tgtEl>
                                          <p:spTgt spid="16"/>
                                        </p:tgtEl>
                                      </p:cBhvr>
                                    </p:animEffect>
                                  </p:childTnLst>
                                </p:cTn>
                              </p:par>
                            </p:childTnLst>
                          </p:cTn>
                        </p:par>
                        <p:par>
                          <p:cTn id="42" fill="hold">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left)">
                                      <p:cBhvr>
                                        <p:cTn id="45" dur="10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dissolve">
                                      <p:cBhvr>
                                        <p:cTn id="50" dur="500"/>
                                        <p:tgtEl>
                                          <p:spTgt spid="19"/>
                                        </p:tgtEl>
                                      </p:cBhvr>
                                    </p:animEffect>
                                  </p:childTnLst>
                                </p:cTn>
                              </p:par>
                            </p:childTnLst>
                          </p:cTn>
                        </p:par>
                        <p:par>
                          <p:cTn id="51" fill="hold">
                            <p:stCondLst>
                              <p:cond delay="500"/>
                            </p:stCondLst>
                            <p:childTnLst>
                              <p:par>
                                <p:cTn id="52" presetID="9" presetClass="entr" presetSubtype="0" fill="hold" grpId="0" nodeType="after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dissolve">
                                      <p:cBhvr>
                                        <p:cTn id="54" dur="500"/>
                                        <p:tgtEl>
                                          <p:spTgt spid="20"/>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dissolve">
                                      <p:cBhvr>
                                        <p:cTn id="59" dur="500"/>
                                        <p:tgtEl>
                                          <p:spTgt spid="21"/>
                                        </p:tgtEl>
                                      </p:cBhvr>
                                    </p:animEffect>
                                  </p:childTnLst>
                                </p:cTn>
                              </p:par>
                            </p:childTnLst>
                          </p:cTn>
                        </p:par>
                        <p:par>
                          <p:cTn id="60" fill="hold">
                            <p:stCondLst>
                              <p:cond delay="500"/>
                            </p:stCondLst>
                            <p:childTnLst>
                              <p:par>
                                <p:cTn id="61" presetID="9" presetClass="entr" presetSubtype="0" fill="hold" grpId="0" nodeType="after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dissolve">
                                      <p:cBhvr>
                                        <p:cTn id="63" dur="500"/>
                                        <p:tgtEl>
                                          <p:spTgt spid="27"/>
                                        </p:tgtEl>
                                      </p:cBhvr>
                                    </p:animEffect>
                                  </p:childTnLst>
                                </p:cTn>
                              </p:par>
                            </p:childTnLst>
                          </p:cTn>
                        </p:par>
                        <p:par>
                          <p:cTn id="64" fill="hold">
                            <p:stCondLst>
                              <p:cond delay="1000"/>
                            </p:stCondLst>
                            <p:childTnLst>
                              <p:par>
                                <p:cTn id="65" presetID="9" presetClass="entr" presetSubtype="0" fill="hold" grpId="0" nodeType="after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dissolve">
                                      <p:cBhvr>
                                        <p:cTn id="67" dur="500"/>
                                        <p:tgtEl>
                                          <p:spTgt spid="28"/>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dissolve">
                                      <p:cBhvr>
                                        <p:cTn id="72" dur="500"/>
                                        <p:tgtEl>
                                          <p:spTgt spid="22"/>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dissolve">
                                      <p:cBhvr>
                                        <p:cTn id="77" dur="500"/>
                                        <p:tgtEl>
                                          <p:spTgt spid="23"/>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dissolve">
                                      <p:cBhvr>
                                        <p:cTn id="82" dur="500"/>
                                        <p:tgtEl>
                                          <p:spTgt spid="24"/>
                                        </p:tgtEl>
                                      </p:cBhvr>
                                    </p:animEffec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wipe(left)">
                                      <p:cBhvr>
                                        <p:cTn id="86" dur="1000"/>
                                        <p:tgtEl>
                                          <p:spTgt spid="25"/>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26"/>
                                        </p:tgtEl>
                                        <p:attrNameLst>
                                          <p:attrName>style.visibility</p:attrName>
                                        </p:attrNameLst>
                                      </p:cBhvr>
                                      <p:to>
                                        <p:strVal val="visible"/>
                                      </p:to>
                                    </p:set>
                                    <p:animEffect transition="in" filter="wipe(left)">
                                      <p:cBhvr>
                                        <p:cTn id="91" dur="500"/>
                                        <p:tgtEl>
                                          <p:spTgt spid="26"/>
                                        </p:tgtEl>
                                      </p:cBhvr>
                                    </p:animEffect>
                                  </p:childTnLst>
                                </p:cTn>
                              </p:par>
                            </p:childTnLst>
                          </p:cTn>
                        </p:par>
                        <p:par>
                          <p:cTn id="92" fill="hold">
                            <p:stCondLst>
                              <p:cond delay="500"/>
                            </p:stCondLst>
                            <p:childTnLst>
                              <p:par>
                                <p:cTn id="93" presetID="15" presetClass="entr" presetSubtype="0" fill="hold" grpId="0" nodeType="afterEffect">
                                  <p:stCondLst>
                                    <p:cond delay="0"/>
                                  </p:stCondLst>
                                  <p:childTnLst>
                                    <p:set>
                                      <p:cBhvr>
                                        <p:cTn id="94" dur="1" fill="hold">
                                          <p:stCondLst>
                                            <p:cond delay="0"/>
                                          </p:stCondLst>
                                        </p:cTn>
                                        <p:tgtEl>
                                          <p:spTgt spid="29"/>
                                        </p:tgtEl>
                                        <p:attrNameLst>
                                          <p:attrName>style.visibility</p:attrName>
                                        </p:attrNameLst>
                                      </p:cBhvr>
                                      <p:to>
                                        <p:strVal val="visible"/>
                                      </p:to>
                                    </p:set>
                                    <p:anim calcmode="lin" valueType="num">
                                      <p:cBhvr>
                                        <p:cTn id="95" dur="1000" fill="hold"/>
                                        <p:tgtEl>
                                          <p:spTgt spid="29"/>
                                        </p:tgtEl>
                                        <p:attrNameLst>
                                          <p:attrName>ppt_w</p:attrName>
                                        </p:attrNameLst>
                                      </p:cBhvr>
                                      <p:tavLst>
                                        <p:tav tm="0">
                                          <p:val>
                                            <p:fltVal val="0"/>
                                          </p:val>
                                        </p:tav>
                                        <p:tav tm="100000">
                                          <p:val>
                                            <p:strVal val="#ppt_w"/>
                                          </p:val>
                                        </p:tav>
                                      </p:tavLst>
                                    </p:anim>
                                    <p:anim calcmode="lin" valueType="num">
                                      <p:cBhvr>
                                        <p:cTn id="96" dur="1000" fill="hold"/>
                                        <p:tgtEl>
                                          <p:spTgt spid="29"/>
                                        </p:tgtEl>
                                        <p:attrNameLst>
                                          <p:attrName>ppt_h</p:attrName>
                                        </p:attrNameLst>
                                      </p:cBhvr>
                                      <p:tavLst>
                                        <p:tav tm="0">
                                          <p:val>
                                            <p:fltVal val="0"/>
                                          </p:val>
                                        </p:tav>
                                        <p:tav tm="100000">
                                          <p:val>
                                            <p:strVal val="#ppt_h"/>
                                          </p:val>
                                        </p:tav>
                                      </p:tavLst>
                                    </p:anim>
                                    <p:anim calcmode="lin" valueType="num">
                                      <p:cBhvr>
                                        <p:cTn id="97" dur="1000" fill="hold"/>
                                        <p:tgtEl>
                                          <p:spTgt spid="29"/>
                                        </p:tgtEl>
                                        <p:attrNameLst>
                                          <p:attrName>ppt_x</p:attrName>
                                        </p:attrNameLst>
                                      </p:cBhvr>
                                      <p:tavLst>
                                        <p:tav tm="0" fmla="#ppt_x+(cos(-2*pi*(1-$))*-#ppt_x-sin(-2*pi*(1-$))*(1-#ppt_y))*(1-$)">
                                          <p:val>
                                            <p:fltVal val="0"/>
                                          </p:val>
                                        </p:tav>
                                        <p:tav tm="100000">
                                          <p:val>
                                            <p:fltVal val="1"/>
                                          </p:val>
                                        </p:tav>
                                      </p:tavLst>
                                    </p:anim>
                                    <p:anim calcmode="lin" valueType="num">
                                      <p:cBhvr>
                                        <p:cTn id="98" dur="1000" fill="hold"/>
                                        <p:tgtEl>
                                          <p:spTgt spid="2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animBg="1"/>
      <p:bldP spid="16" grpId="0"/>
      <p:bldP spid="17" grpId="0"/>
      <p:bldP spid="18" grpId="0" animBg="1"/>
      <p:bldP spid="19" grpId="0"/>
      <p:bldP spid="20" grpId="0"/>
      <p:bldP spid="21" grpId="0"/>
      <p:bldP spid="22" grpId="0"/>
      <p:bldP spid="23" grpId="0"/>
      <p:bldP spid="24" grpId="0"/>
      <p:bldP spid="25" grpId="0" animBg="1"/>
      <p:bldP spid="26" grpId="0"/>
      <p:bldP spid="27" grpId="0"/>
      <p:bldP spid="28" grpId="0"/>
      <p:bldP spid="2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pPr algn="l">
              <a:defRPr/>
            </a:pPr>
            <a:r>
              <a:rPr lang="en-US" b="1" dirty="0" smtClean="0">
                <a:solidFill>
                  <a:schemeClr val="tx1"/>
                </a:solidFill>
              </a:rPr>
              <a:t>Binary Multiplication</a:t>
            </a:r>
            <a:endParaRPr lang="en-US" b="1" dirty="0">
              <a:solidFill>
                <a:schemeClr val="tx1"/>
              </a:solidFill>
            </a:endParaRPr>
          </a:p>
        </p:txBody>
      </p:sp>
      <p:sp>
        <p:nvSpPr>
          <p:cNvPr id="20483" name="Content Placeholder 2"/>
          <p:cNvSpPr>
            <a:spLocks noGrp="1"/>
          </p:cNvSpPr>
          <p:nvPr>
            <p:ph idx="1"/>
          </p:nvPr>
        </p:nvSpPr>
        <p:spPr>
          <a:xfrm>
            <a:off x="1800225" y="1808167"/>
            <a:ext cx="2700337" cy="2263775"/>
          </a:xfrm>
        </p:spPr>
        <p:txBody>
          <a:bodyPr/>
          <a:lstStyle/>
          <a:p>
            <a:pPr>
              <a:spcBef>
                <a:spcPts val="600"/>
              </a:spcBef>
              <a:buFont typeface="Wingdings" pitchFamily="2" charset="2"/>
              <a:buNone/>
            </a:pPr>
            <a:r>
              <a:rPr lang="en-US" sz="2800" smtClean="0"/>
              <a:t>	0 x 0 = 0</a:t>
            </a:r>
          </a:p>
          <a:p>
            <a:pPr>
              <a:spcBef>
                <a:spcPts val="600"/>
              </a:spcBef>
              <a:buFont typeface="Wingdings" pitchFamily="2" charset="2"/>
              <a:buNone/>
            </a:pPr>
            <a:r>
              <a:rPr lang="en-US" sz="2800" smtClean="0"/>
              <a:t>	0 x 1 = 0</a:t>
            </a:r>
          </a:p>
          <a:p>
            <a:pPr>
              <a:spcBef>
                <a:spcPts val="600"/>
              </a:spcBef>
              <a:buFont typeface="Wingdings" pitchFamily="2" charset="2"/>
              <a:buNone/>
            </a:pPr>
            <a:r>
              <a:rPr lang="en-US" sz="2800" smtClean="0"/>
              <a:t>	1 x 0 = 0 </a:t>
            </a:r>
          </a:p>
          <a:p>
            <a:pPr>
              <a:spcBef>
                <a:spcPts val="600"/>
              </a:spcBef>
              <a:buFont typeface="Wingdings" pitchFamily="2" charset="2"/>
              <a:buNone/>
            </a:pPr>
            <a:r>
              <a:rPr lang="en-US" sz="2800" smtClean="0"/>
              <a:t>	1 x 1 = 1 				</a:t>
            </a:r>
          </a:p>
        </p:txBody>
      </p:sp>
      <p:grpSp>
        <p:nvGrpSpPr>
          <p:cNvPr id="3" name="Group 8"/>
          <p:cNvGrpSpPr>
            <a:grpSpLocks/>
          </p:cNvGrpSpPr>
          <p:nvPr/>
        </p:nvGrpSpPr>
        <p:grpSpPr bwMode="auto">
          <a:xfrm>
            <a:off x="4724422" y="1785947"/>
            <a:ext cx="2990850" cy="3000375"/>
            <a:chOff x="4533900" y="1876425"/>
            <a:chExt cx="2990850" cy="3000821"/>
          </a:xfrm>
        </p:grpSpPr>
        <p:sp>
          <p:nvSpPr>
            <p:cNvPr id="20486" name="TextBox 4"/>
            <p:cNvSpPr txBox="1">
              <a:spLocks noChangeArrowheads="1"/>
            </p:cNvSpPr>
            <p:nvPr/>
          </p:nvSpPr>
          <p:spPr bwMode="auto">
            <a:xfrm>
              <a:off x="4533900" y="1876425"/>
              <a:ext cx="2990850" cy="3000821"/>
            </a:xfrm>
            <a:prstGeom prst="rect">
              <a:avLst/>
            </a:prstGeom>
            <a:noFill/>
            <a:ln w="9525">
              <a:noFill/>
              <a:miter lim="800000"/>
              <a:headEnd/>
              <a:tailEnd/>
            </a:ln>
          </p:spPr>
          <p:txBody>
            <a:bodyPr>
              <a:spAutoFit/>
            </a:bodyPr>
            <a:lstStyle/>
            <a:p>
              <a:pPr>
                <a:spcBef>
                  <a:spcPts val="600"/>
                </a:spcBef>
              </a:pPr>
              <a:r>
                <a:rPr lang="en-US" sz="2400"/>
                <a:t>	100110</a:t>
              </a:r>
            </a:p>
            <a:p>
              <a:pPr>
                <a:spcBef>
                  <a:spcPts val="600"/>
                </a:spcBef>
              </a:pPr>
              <a:r>
                <a:rPr lang="en-US" sz="2400"/>
                <a:t>	      101</a:t>
              </a:r>
            </a:p>
            <a:p>
              <a:pPr>
                <a:spcBef>
                  <a:spcPts val="600"/>
                </a:spcBef>
              </a:pPr>
              <a:r>
                <a:rPr lang="en-US" sz="2400"/>
                <a:t>           100110</a:t>
              </a:r>
            </a:p>
            <a:p>
              <a:pPr>
                <a:spcBef>
                  <a:spcPts val="600"/>
                </a:spcBef>
              </a:pPr>
              <a:r>
                <a:rPr lang="en-US" sz="2400"/>
                <a:t>         000000</a:t>
              </a:r>
            </a:p>
            <a:p>
              <a:pPr>
                <a:spcBef>
                  <a:spcPts val="600"/>
                </a:spcBef>
              </a:pPr>
              <a:r>
                <a:rPr lang="en-US" sz="2400"/>
                <a:t>       100110</a:t>
              </a:r>
            </a:p>
            <a:p>
              <a:pPr>
                <a:spcBef>
                  <a:spcPts val="600"/>
                </a:spcBef>
              </a:pPr>
              <a:r>
                <a:rPr lang="en-US" sz="2400"/>
                <a:t>       10111110</a:t>
              </a:r>
            </a:p>
            <a:p>
              <a:endParaRPr lang="en-US" sz="2000"/>
            </a:p>
          </p:txBody>
        </p:sp>
        <p:cxnSp>
          <p:nvCxnSpPr>
            <p:cNvPr id="20487" name="Straight Connector 6"/>
            <p:cNvCxnSpPr>
              <a:cxnSpLocks noChangeShapeType="1"/>
            </p:cNvCxnSpPr>
            <p:nvPr/>
          </p:nvCxnSpPr>
          <p:spPr bwMode="auto">
            <a:xfrm flipV="1">
              <a:off x="5114925" y="2714625"/>
              <a:ext cx="1609725" cy="0"/>
            </a:xfrm>
            <a:prstGeom prst="line">
              <a:avLst/>
            </a:prstGeom>
            <a:noFill/>
            <a:ln w="12700" algn="ctr">
              <a:solidFill>
                <a:schemeClr val="tx1"/>
              </a:solidFill>
              <a:round/>
              <a:headEnd/>
              <a:tailEnd/>
            </a:ln>
          </p:spPr>
        </p:cxnSp>
        <p:cxnSp>
          <p:nvCxnSpPr>
            <p:cNvPr id="20488" name="Straight Connector 7"/>
            <p:cNvCxnSpPr>
              <a:cxnSpLocks noChangeShapeType="1"/>
            </p:cNvCxnSpPr>
            <p:nvPr/>
          </p:nvCxnSpPr>
          <p:spPr bwMode="auto">
            <a:xfrm flipV="1">
              <a:off x="5105400" y="4067175"/>
              <a:ext cx="1609725" cy="0"/>
            </a:xfrm>
            <a:prstGeom prst="line">
              <a:avLst/>
            </a:prstGeom>
            <a:noFill/>
            <a:ln w="12700" algn="ctr">
              <a:solidFill>
                <a:schemeClr val="tx1"/>
              </a:solidFill>
              <a:round/>
              <a:headEnd/>
              <a:tailEnd/>
            </a:ln>
          </p:spPr>
        </p:cxnSp>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defRPr/>
            </a:pPr>
            <a:r>
              <a:rPr lang="en-US" b="1" dirty="0" smtClean="0">
                <a:solidFill>
                  <a:schemeClr val="tx1"/>
                </a:solidFill>
              </a:rPr>
              <a:t>Binary Division</a:t>
            </a:r>
            <a:endParaRPr lang="en-US" b="1" dirty="0">
              <a:solidFill>
                <a:schemeClr val="tx1"/>
              </a:solidFill>
            </a:endParaRPr>
          </a:p>
        </p:txBody>
      </p:sp>
      <p:sp>
        <p:nvSpPr>
          <p:cNvPr id="21507" name="Content Placeholder 2"/>
          <p:cNvSpPr>
            <a:spLocks noGrp="1"/>
          </p:cNvSpPr>
          <p:nvPr>
            <p:ph idx="1"/>
          </p:nvPr>
        </p:nvSpPr>
        <p:spPr>
          <a:xfrm>
            <a:off x="423863" y="1474778"/>
            <a:ext cx="7996237" cy="596900"/>
          </a:xfrm>
        </p:spPr>
        <p:txBody>
          <a:bodyPr/>
          <a:lstStyle/>
          <a:p>
            <a:pPr algn="just"/>
            <a:r>
              <a:rPr lang="en-US" sz="2400" smtClean="0"/>
              <a:t>Dengan prosedur yang sama seperti pembagian desimal</a:t>
            </a:r>
          </a:p>
        </p:txBody>
      </p:sp>
      <p:pic>
        <p:nvPicPr>
          <p:cNvPr id="21509" name="Picture 2"/>
          <p:cNvPicPr>
            <a:picLocks noChangeAspect="1" noChangeArrowheads="1"/>
          </p:cNvPicPr>
          <p:nvPr/>
        </p:nvPicPr>
        <p:blipFill>
          <a:blip r:embed="rId2"/>
          <a:srcRect/>
          <a:stretch>
            <a:fillRect/>
          </a:stretch>
        </p:blipFill>
        <p:spPr bwMode="auto">
          <a:xfrm>
            <a:off x="1476375" y="2365374"/>
            <a:ext cx="6419093" cy="3063889"/>
          </a:xfrm>
          <a:prstGeom prst="rect">
            <a:avLst/>
          </a:prstGeom>
          <a:noFill/>
          <a:ln w="12700">
            <a:noFill/>
            <a:miter lim="800000"/>
            <a:headEnd/>
            <a:tailEnd/>
          </a:ln>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3070225"/>
            <a:ext cx="8181975" cy="600075"/>
          </a:xfrm>
        </p:spPr>
        <p:txBody>
          <a:bodyPr/>
          <a:lstStyle/>
          <a:p>
            <a:pPr algn="ctr">
              <a:defRPr/>
            </a:pPr>
            <a:r>
              <a:rPr lang="en-US" b="1" dirty="0" smtClean="0">
                <a:solidFill>
                  <a:schemeClr val="tx1"/>
                </a:solidFill>
              </a:rPr>
              <a:t>Sign Number</a:t>
            </a:r>
            <a:endParaRPr lang="en-US" b="1" dirty="0">
              <a:solidFill>
                <a:schemeClr val="tx1"/>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796908"/>
          </a:xfrm>
        </p:spPr>
        <p:txBody>
          <a:bodyPr/>
          <a:lstStyle/>
          <a:p>
            <a:pPr algn="l" eaLnBrk="1" hangingPunct="1">
              <a:defRPr/>
            </a:pPr>
            <a:r>
              <a:rPr lang="en-US" b="1" dirty="0" smtClean="0">
                <a:solidFill>
                  <a:schemeClr val="tx1"/>
                </a:solidFill>
              </a:rPr>
              <a:t>Review</a:t>
            </a:r>
          </a:p>
        </p:txBody>
      </p:sp>
      <p:sp>
        <p:nvSpPr>
          <p:cNvPr id="6147" name="Content Placeholder 2"/>
          <p:cNvSpPr>
            <a:spLocks noGrp="1"/>
          </p:cNvSpPr>
          <p:nvPr>
            <p:ph idx="1"/>
          </p:nvPr>
        </p:nvSpPr>
        <p:spPr>
          <a:xfrm>
            <a:off x="357158" y="1428736"/>
            <a:ext cx="8177212" cy="958845"/>
          </a:xfrm>
        </p:spPr>
        <p:txBody>
          <a:bodyPr/>
          <a:lstStyle/>
          <a:p>
            <a:r>
              <a:rPr lang="en-US" sz="2000" smtClean="0"/>
              <a:t>Mengapa Bilangan Biner…???</a:t>
            </a:r>
          </a:p>
          <a:p>
            <a:r>
              <a:rPr lang="en-US" sz="2000" smtClean="0"/>
              <a:t>Mengapa tidak Desimal…???</a:t>
            </a:r>
          </a:p>
          <a:p>
            <a:endParaRPr lang="en-US" sz="1050" smtClean="0"/>
          </a:p>
        </p:txBody>
      </p:sp>
      <p:sp>
        <p:nvSpPr>
          <p:cNvPr id="5" name="TextBox 4"/>
          <p:cNvSpPr txBox="1">
            <a:spLocks noChangeArrowheads="1"/>
          </p:cNvSpPr>
          <p:nvPr/>
        </p:nvSpPr>
        <p:spPr bwMode="auto">
          <a:xfrm>
            <a:off x="546100" y="2428868"/>
            <a:ext cx="7480300" cy="400110"/>
          </a:xfrm>
          <a:prstGeom prst="rect">
            <a:avLst/>
          </a:prstGeom>
          <a:noFill/>
          <a:ln w="9525">
            <a:noFill/>
            <a:miter lim="800000"/>
            <a:headEnd/>
            <a:tailEnd/>
          </a:ln>
        </p:spPr>
        <p:txBody>
          <a:bodyPr wrap="square">
            <a:spAutoFit/>
          </a:bodyPr>
          <a:lstStyle/>
          <a:p>
            <a:pPr marL="0" lvl="1" algn="ctr"/>
            <a:r>
              <a:rPr lang="en-US" sz="2000">
                <a:solidFill>
                  <a:srgbClr val="FF0000"/>
                </a:solidFill>
              </a:rPr>
              <a:t>Sistem digital hanya memahami bilangan biner bukan </a:t>
            </a:r>
            <a:r>
              <a:rPr lang="en-US" sz="2000" smtClean="0">
                <a:solidFill>
                  <a:srgbClr val="FF0000"/>
                </a:solidFill>
              </a:rPr>
              <a:t>desimal</a:t>
            </a:r>
            <a:endParaRPr lang="en-US" sz="2000">
              <a:solidFill>
                <a:srgbClr val="FF0000"/>
              </a:solidFill>
            </a:endParaRPr>
          </a:p>
        </p:txBody>
      </p:sp>
      <p:sp>
        <p:nvSpPr>
          <p:cNvPr id="6" name="Content Placeholder 2"/>
          <p:cNvSpPr txBox="1">
            <a:spLocks/>
          </p:cNvSpPr>
          <p:nvPr/>
        </p:nvSpPr>
        <p:spPr bwMode="auto">
          <a:xfrm>
            <a:off x="357158" y="3000372"/>
            <a:ext cx="8177212" cy="568325"/>
          </a:xfrm>
          <a:prstGeom prst="rect">
            <a:avLst/>
          </a:prstGeom>
          <a:noFill/>
          <a:ln w="9525">
            <a:noFill/>
            <a:miter lim="800000"/>
            <a:headEnd/>
            <a:tailEnd/>
          </a:ln>
        </p:spPr>
        <p:txBody>
          <a:bodyPr lIns="90000" tIns="90000" rIns="72000" bIns="90000"/>
          <a:lstStyle/>
          <a:p>
            <a:pPr marL="347663" indent="-347663" defTabSz="801688">
              <a:spcBef>
                <a:spcPct val="75000"/>
              </a:spcBef>
              <a:buSzPct val="90000"/>
              <a:buFont typeface="Arial" pitchFamily="34" charset="0"/>
              <a:buChar char="•"/>
              <a:defRPr/>
            </a:pPr>
            <a:r>
              <a:rPr lang="en-US" sz="2000" kern="0" dirty="0" err="1">
                <a:latin typeface="+mn-lt"/>
              </a:rPr>
              <a:t>Mengapa</a:t>
            </a:r>
            <a:r>
              <a:rPr lang="en-US" sz="2000" kern="0" dirty="0">
                <a:latin typeface="+mn-lt"/>
              </a:rPr>
              <a:t> </a:t>
            </a:r>
            <a:r>
              <a:rPr lang="en-US" sz="2000" kern="0" dirty="0" err="1">
                <a:latin typeface="+mn-lt"/>
              </a:rPr>
              <a:t>Hexadesimal</a:t>
            </a:r>
            <a:r>
              <a:rPr lang="en-US" sz="2000" kern="0" dirty="0">
                <a:latin typeface="+mn-lt"/>
              </a:rPr>
              <a:t>….????</a:t>
            </a:r>
          </a:p>
          <a:p>
            <a:pPr marL="347663" indent="-347663" defTabSz="801688">
              <a:spcBef>
                <a:spcPct val="75000"/>
              </a:spcBef>
              <a:buClr>
                <a:schemeClr val="hlink"/>
              </a:buClr>
              <a:buSzPct val="90000"/>
              <a:defRPr/>
            </a:pPr>
            <a:endParaRPr lang="en-US" sz="1000" kern="0" dirty="0">
              <a:latin typeface="+mn-lt"/>
            </a:endParaRPr>
          </a:p>
        </p:txBody>
      </p:sp>
      <p:sp>
        <p:nvSpPr>
          <p:cNvPr id="7" name="TextBox 6"/>
          <p:cNvSpPr txBox="1">
            <a:spLocks noChangeArrowheads="1"/>
          </p:cNvSpPr>
          <p:nvPr/>
        </p:nvSpPr>
        <p:spPr bwMode="auto">
          <a:xfrm>
            <a:off x="642910" y="3643314"/>
            <a:ext cx="7848600" cy="1723549"/>
          </a:xfrm>
          <a:prstGeom prst="rect">
            <a:avLst/>
          </a:prstGeom>
          <a:noFill/>
          <a:ln w="9525">
            <a:noFill/>
            <a:miter lim="800000"/>
            <a:headEnd/>
            <a:tailEnd/>
          </a:ln>
        </p:spPr>
        <p:txBody>
          <a:bodyPr>
            <a:spAutoFit/>
          </a:bodyPr>
          <a:lstStyle/>
          <a:p>
            <a:pPr marL="177800" lvl="1">
              <a:buFont typeface="Wingdings" pitchFamily="2" charset="2"/>
              <a:buChar char="§"/>
            </a:pPr>
            <a:r>
              <a:rPr lang="en-US"/>
              <a:t>  </a:t>
            </a:r>
            <a:r>
              <a:rPr lang="en-US" sz="2000"/>
              <a:t>Singkatan dari bilangan biner</a:t>
            </a:r>
          </a:p>
          <a:p>
            <a:pPr marL="177800" lvl="1">
              <a:buFont typeface="Wingdings" pitchFamily="2" charset="2"/>
              <a:buChar char="§"/>
            </a:pPr>
            <a:r>
              <a:rPr lang="en-US" sz="2000"/>
              <a:t>  Mudah untuk mengkonversi dari dan ke biner</a:t>
            </a:r>
            <a:endParaRPr lang="en-US"/>
          </a:p>
          <a:p>
            <a:pPr marL="177800" lvl="1"/>
            <a:endParaRPr lang="en-US"/>
          </a:p>
          <a:p>
            <a:r>
              <a:rPr lang="en-US"/>
              <a:t>	</a:t>
            </a:r>
            <a:r>
              <a:rPr lang="en-US" sz="2400"/>
              <a:t>Ex: 	1 1111 1000 0000 1010 1000 0001</a:t>
            </a:r>
            <a:r>
              <a:rPr lang="en-US"/>
              <a:t>2</a:t>
            </a:r>
          </a:p>
          <a:p>
            <a:r>
              <a:rPr lang="en-US" sz="2400"/>
              <a:t>		1F80A81</a:t>
            </a:r>
            <a:r>
              <a:rPr lang="en-US"/>
              <a:t>16</a:t>
            </a:r>
            <a:endParaRPr 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down)">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anim calcmode="lin" valueType="num">
                                      <p:cBhvr additive="base">
                                        <p:cTn id="2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build="allAtOnce"/>
      <p:bldP spid="7" grpId="0"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algn="l">
              <a:defRPr/>
            </a:pPr>
            <a:r>
              <a:rPr lang="en-US" sz="4000" b="1" dirty="0" err="1" smtClean="0">
                <a:solidFill>
                  <a:schemeClr val="tx1"/>
                </a:solidFill>
              </a:rPr>
              <a:t>Representasi</a:t>
            </a:r>
            <a:r>
              <a:rPr lang="en-US" sz="4000" b="1" dirty="0" smtClean="0">
                <a:solidFill>
                  <a:schemeClr val="tx1"/>
                </a:solidFill>
              </a:rPr>
              <a:t> </a:t>
            </a:r>
            <a:r>
              <a:rPr lang="en-US" sz="4000" b="1" dirty="0" err="1" smtClean="0">
                <a:solidFill>
                  <a:schemeClr val="tx1"/>
                </a:solidFill>
              </a:rPr>
              <a:t>Bilangan</a:t>
            </a:r>
            <a:r>
              <a:rPr lang="en-US" sz="4000" b="1" dirty="0" smtClean="0">
                <a:solidFill>
                  <a:schemeClr val="tx1"/>
                </a:solidFill>
              </a:rPr>
              <a:t> </a:t>
            </a:r>
            <a:r>
              <a:rPr lang="en-US" sz="4000" b="1" dirty="0" err="1" smtClean="0">
                <a:solidFill>
                  <a:schemeClr val="tx1"/>
                </a:solidFill>
              </a:rPr>
              <a:t>negatif</a:t>
            </a:r>
            <a:endParaRPr lang="en-US" sz="4000" b="1" dirty="0" smtClean="0">
              <a:solidFill>
                <a:schemeClr val="tx1"/>
              </a:solidFill>
            </a:endParaRPr>
          </a:p>
        </p:txBody>
      </p:sp>
      <p:sp>
        <p:nvSpPr>
          <p:cNvPr id="23555" name="Content Placeholder 2"/>
          <p:cNvSpPr>
            <a:spLocks noGrp="1"/>
          </p:cNvSpPr>
          <p:nvPr>
            <p:ph idx="1"/>
          </p:nvPr>
        </p:nvSpPr>
        <p:spPr>
          <a:xfrm>
            <a:off x="457200" y="1285861"/>
            <a:ext cx="8229600" cy="3714776"/>
          </a:xfrm>
        </p:spPr>
        <p:txBody>
          <a:bodyPr/>
          <a:lstStyle/>
          <a:p>
            <a:pPr algn="just">
              <a:spcBef>
                <a:spcPts val="1200"/>
              </a:spcBef>
              <a:defRPr/>
            </a:pPr>
            <a:r>
              <a:rPr lang="id-ID" sz="2400" dirty="0" smtClean="0"/>
              <a:t>Komputer harus </a:t>
            </a:r>
            <a:r>
              <a:rPr lang="en-US" sz="2400" dirty="0" err="1" smtClean="0"/>
              <a:t>dapat</a:t>
            </a:r>
            <a:r>
              <a:rPr lang="en-US" sz="2400" dirty="0" smtClean="0"/>
              <a:t> </a:t>
            </a:r>
            <a:r>
              <a:rPr lang="id-ID" sz="2400" dirty="0" smtClean="0"/>
              <a:t>menangani </a:t>
            </a:r>
            <a:r>
              <a:rPr lang="en-US" sz="2400" dirty="0" err="1" smtClean="0"/>
              <a:t>bilangan</a:t>
            </a:r>
            <a:r>
              <a:rPr lang="id-ID" sz="2400" dirty="0" smtClean="0"/>
              <a:t> positif</a:t>
            </a:r>
            <a:r>
              <a:rPr lang="en-US" sz="2400" dirty="0" smtClean="0"/>
              <a:t> </a:t>
            </a:r>
            <a:r>
              <a:rPr lang="id-ID" sz="2400" dirty="0" smtClean="0"/>
              <a:t>dan</a:t>
            </a:r>
            <a:r>
              <a:rPr lang="en-US" sz="2400" dirty="0" smtClean="0"/>
              <a:t> </a:t>
            </a:r>
            <a:r>
              <a:rPr lang="id-ID" sz="2400" dirty="0" smtClean="0"/>
              <a:t>negatif.</a:t>
            </a:r>
            <a:endParaRPr lang="en-US" sz="2400" dirty="0" smtClean="0"/>
          </a:p>
          <a:p>
            <a:pPr algn="just">
              <a:spcBef>
                <a:spcPts val="1200"/>
              </a:spcBef>
              <a:defRPr/>
            </a:pPr>
            <a:r>
              <a:rPr lang="id-ID" sz="2400" dirty="0" smtClean="0"/>
              <a:t>Sebuah bilangan biner </a:t>
            </a:r>
            <a:r>
              <a:rPr lang="en-US" sz="2400" dirty="0" err="1" smtClean="0"/>
              <a:t>bertanda</a:t>
            </a:r>
            <a:r>
              <a:rPr lang="id-ID" sz="2400" dirty="0" smtClean="0"/>
              <a:t> terdiri </a:t>
            </a:r>
            <a:r>
              <a:rPr lang="en-US" sz="2400" dirty="0" err="1" smtClean="0"/>
              <a:t>atas</a:t>
            </a:r>
            <a:r>
              <a:rPr lang="en-US" sz="2400" dirty="0" smtClean="0"/>
              <a:t> </a:t>
            </a:r>
            <a:r>
              <a:rPr lang="en-US" sz="2400" dirty="0" err="1" smtClean="0"/>
              <a:t>dua</a:t>
            </a:r>
            <a:r>
              <a:rPr lang="en-US" sz="2400" dirty="0" smtClean="0"/>
              <a:t> </a:t>
            </a:r>
            <a:r>
              <a:rPr lang="en-US" sz="2400" dirty="0" err="1" smtClean="0"/>
              <a:t>bagian</a:t>
            </a:r>
            <a:r>
              <a:rPr lang="en-US" sz="2400" dirty="0" smtClean="0"/>
              <a:t> </a:t>
            </a:r>
            <a:r>
              <a:rPr lang="en-US" sz="2400" dirty="0" err="1" smtClean="0"/>
              <a:t>informasi</a:t>
            </a:r>
            <a:r>
              <a:rPr lang="en-US" sz="2400" dirty="0" smtClean="0"/>
              <a:t> </a:t>
            </a:r>
            <a:r>
              <a:rPr lang="en-US" sz="2400" dirty="0" err="1" smtClean="0"/>
              <a:t>yaitu</a:t>
            </a:r>
            <a:r>
              <a:rPr lang="en-US" sz="2400" dirty="0" smtClean="0"/>
              <a:t> </a:t>
            </a:r>
            <a:r>
              <a:rPr lang="en-US" sz="2400" dirty="0" err="1" smtClean="0"/>
              <a:t>tanda</a:t>
            </a:r>
            <a:r>
              <a:rPr lang="en-US" sz="2400" dirty="0" smtClean="0"/>
              <a:t> (</a:t>
            </a:r>
            <a:r>
              <a:rPr lang="en-US" sz="2400" i="1" dirty="0" smtClean="0"/>
              <a:t>sign</a:t>
            </a:r>
            <a:r>
              <a:rPr lang="en-US" sz="2400" dirty="0" smtClean="0"/>
              <a:t>)  </a:t>
            </a:r>
            <a:r>
              <a:rPr lang="en-US" sz="2400" dirty="0" err="1" smtClean="0"/>
              <a:t>dan</a:t>
            </a:r>
            <a:r>
              <a:rPr lang="en-US" sz="2400" dirty="0" smtClean="0"/>
              <a:t> </a:t>
            </a:r>
            <a:r>
              <a:rPr lang="en-US" sz="2400" dirty="0" err="1" smtClean="0"/>
              <a:t>besaran</a:t>
            </a:r>
            <a:r>
              <a:rPr lang="en-US" sz="2400" dirty="0" smtClean="0"/>
              <a:t> (magnitude).</a:t>
            </a:r>
          </a:p>
          <a:p>
            <a:pPr algn="just">
              <a:spcBef>
                <a:spcPts val="1200"/>
              </a:spcBef>
              <a:defRPr/>
            </a:pPr>
            <a:r>
              <a:rPr lang="id-ID" sz="2400" dirty="0" smtClean="0"/>
              <a:t>Jenis</a:t>
            </a:r>
            <a:r>
              <a:rPr lang="en-US" sz="2400" dirty="0" smtClean="0"/>
              <a:t> </a:t>
            </a:r>
            <a:r>
              <a:rPr lang="id-ID" sz="2400" dirty="0" smtClean="0"/>
              <a:t>representasi:</a:t>
            </a:r>
            <a:r>
              <a:rPr lang="en-US" sz="2400" dirty="0" smtClean="0"/>
              <a:t> </a:t>
            </a:r>
          </a:p>
          <a:p>
            <a:pPr lvl="1" algn="just">
              <a:spcBef>
                <a:spcPts val="1200"/>
              </a:spcBef>
              <a:defRPr/>
            </a:pPr>
            <a:r>
              <a:rPr lang="en-US" sz="2000" dirty="0" smtClean="0">
                <a:ea typeface="+mn-ea"/>
                <a:cs typeface="+mn-cs"/>
              </a:rPr>
              <a:t>Sign </a:t>
            </a:r>
            <a:r>
              <a:rPr lang="en-US" sz="2000" dirty="0" err="1" smtClean="0">
                <a:ea typeface="+mn-ea"/>
                <a:cs typeface="+mn-cs"/>
              </a:rPr>
              <a:t>dan</a:t>
            </a:r>
            <a:r>
              <a:rPr lang="en-US" sz="2000" dirty="0" smtClean="0">
                <a:ea typeface="+mn-ea"/>
                <a:cs typeface="+mn-cs"/>
              </a:rPr>
              <a:t> Magnitude </a:t>
            </a:r>
          </a:p>
          <a:p>
            <a:pPr lvl="1" algn="just">
              <a:spcBef>
                <a:spcPts val="1200"/>
              </a:spcBef>
              <a:defRPr/>
            </a:pPr>
            <a:r>
              <a:rPr lang="en-US" sz="2000" dirty="0" smtClean="0">
                <a:ea typeface="+mn-ea"/>
                <a:cs typeface="+mn-cs"/>
              </a:rPr>
              <a:t>1’Complement</a:t>
            </a:r>
          </a:p>
          <a:p>
            <a:pPr lvl="1" algn="just">
              <a:spcBef>
                <a:spcPts val="1200"/>
              </a:spcBef>
              <a:defRPr/>
            </a:pPr>
            <a:r>
              <a:rPr lang="en-US" sz="2000" dirty="0" smtClean="0">
                <a:ea typeface="+mn-ea"/>
                <a:cs typeface="+mn-cs"/>
              </a:rPr>
              <a:t>2’ Complement</a:t>
            </a:r>
            <a:endParaRPr lang="id-ID" sz="2000" dirty="0" smtClean="0">
              <a:ea typeface="+mn-ea"/>
              <a:cs typeface="+mn-cs"/>
            </a:endParaRPr>
          </a:p>
          <a:p>
            <a:pPr>
              <a:spcBef>
                <a:spcPts val="1200"/>
              </a:spcBef>
              <a:buFont typeface="Wingdings" pitchFamily="2" charset="2"/>
              <a:buNone/>
              <a:defRPr/>
            </a:pPr>
            <a:r>
              <a:rPr lang="id-ID" sz="2400" dirty="0" smtClean="0"/>
              <a:t/>
            </a:r>
            <a:br>
              <a:rPr lang="id-ID" sz="2400" dirty="0" smtClean="0"/>
            </a:br>
            <a:endParaRPr lang="en-US" sz="2400" dirty="0"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686800" cy="1143000"/>
          </a:xfrm>
        </p:spPr>
        <p:txBody>
          <a:bodyPr/>
          <a:lstStyle/>
          <a:p>
            <a:pPr algn="l">
              <a:defRPr/>
            </a:pPr>
            <a:r>
              <a:rPr lang="en-US" sz="4000" b="1" dirty="0" err="1" smtClean="0">
                <a:solidFill>
                  <a:schemeClr val="tx1"/>
                </a:solidFill>
              </a:rPr>
              <a:t>Bilangan</a:t>
            </a:r>
            <a:r>
              <a:rPr lang="en-US" sz="4000" b="1" dirty="0" smtClean="0">
                <a:solidFill>
                  <a:schemeClr val="tx1"/>
                </a:solidFill>
              </a:rPr>
              <a:t> </a:t>
            </a:r>
            <a:r>
              <a:rPr lang="en-US" sz="4000" b="1" dirty="0" err="1" smtClean="0">
                <a:solidFill>
                  <a:schemeClr val="tx1"/>
                </a:solidFill>
              </a:rPr>
              <a:t>bertanda</a:t>
            </a:r>
            <a:r>
              <a:rPr lang="en-US" sz="4000" b="1" dirty="0" smtClean="0">
                <a:solidFill>
                  <a:schemeClr val="tx1"/>
                </a:solidFill>
              </a:rPr>
              <a:t>  (Sign Number)</a:t>
            </a:r>
            <a:endParaRPr lang="en-US" sz="4000" b="1" dirty="0">
              <a:solidFill>
                <a:schemeClr val="tx1"/>
              </a:solidFill>
            </a:endParaRPr>
          </a:p>
        </p:txBody>
      </p:sp>
      <p:sp>
        <p:nvSpPr>
          <p:cNvPr id="24579" name="Content Placeholder 2"/>
          <p:cNvSpPr>
            <a:spLocks noGrp="1"/>
          </p:cNvSpPr>
          <p:nvPr>
            <p:ph idx="1"/>
          </p:nvPr>
        </p:nvSpPr>
        <p:spPr>
          <a:xfrm>
            <a:off x="423863" y="1357298"/>
            <a:ext cx="8177212" cy="3338739"/>
          </a:xfrm>
        </p:spPr>
        <p:txBody>
          <a:bodyPr/>
          <a:lstStyle/>
          <a:p>
            <a:pPr>
              <a:spcBef>
                <a:spcPts val="1200"/>
              </a:spcBef>
            </a:pPr>
            <a:r>
              <a:rPr lang="en-US" smtClean="0"/>
              <a:t> </a:t>
            </a:r>
            <a:r>
              <a:rPr lang="en-US" sz="2800" smtClean="0"/>
              <a:t>Signed-magnitude</a:t>
            </a:r>
          </a:p>
          <a:p>
            <a:pPr>
              <a:spcBef>
                <a:spcPts val="1200"/>
              </a:spcBef>
            </a:pPr>
            <a:r>
              <a:rPr lang="en-US" sz="2800" smtClean="0"/>
              <a:t>1’s dan 2’s complement </a:t>
            </a:r>
          </a:p>
          <a:p>
            <a:pPr>
              <a:spcBef>
                <a:spcPts val="1200"/>
              </a:spcBef>
            </a:pPr>
            <a:r>
              <a:rPr lang="en-US" sz="2800" smtClean="0"/>
              <a:t> Bilangan desimal bertanda</a:t>
            </a:r>
          </a:p>
          <a:p>
            <a:pPr>
              <a:spcBef>
                <a:spcPts val="1200"/>
              </a:spcBef>
            </a:pPr>
            <a:r>
              <a:rPr lang="en-US" sz="2800" smtClean="0"/>
              <a:t> Rentang Nilai</a:t>
            </a:r>
          </a:p>
          <a:p>
            <a:pPr>
              <a:spcBef>
                <a:spcPts val="1200"/>
              </a:spcBef>
            </a:pPr>
            <a:r>
              <a:rPr lang="en-US" sz="2800" smtClean="0"/>
              <a:t> Floating-point numbers</a:t>
            </a:r>
          </a:p>
        </p:txBody>
      </p:sp>
      <p:sp>
        <p:nvSpPr>
          <p:cNvPr id="24580" name="Footer Placeholder 3"/>
          <p:cNvSpPr>
            <a:spLocks noGrp="1"/>
          </p:cNvSpPr>
          <p:nvPr>
            <p:ph type="ftr" sz="quarter" idx="4294967295"/>
          </p:nvPr>
        </p:nvSpPr>
        <p:spPr>
          <a:xfrm>
            <a:off x="161925" y="6361113"/>
            <a:ext cx="3048000" cy="247650"/>
          </a:xfrm>
          <a:prstGeom prst="rect">
            <a:avLst/>
          </a:prstGeom>
          <a:noFill/>
        </p:spPr>
        <p:txBody>
          <a:bodyPr/>
          <a:lstStyle/>
          <a:p>
            <a:r>
              <a:rPr lang="de-DE" smtClean="0"/>
              <a:t>Floyd Digital Fundamentals, 9/e </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214290"/>
            <a:ext cx="8181975" cy="600075"/>
          </a:xfrm>
        </p:spPr>
        <p:txBody>
          <a:bodyPr/>
          <a:lstStyle/>
          <a:p>
            <a:pPr algn="l">
              <a:defRPr/>
            </a:pPr>
            <a:r>
              <a:rPr lang="en-US" b="1" dirty="0" smtClean="0">
                <a:solidFill>
                  <a:schemeClr val="tx1"/>
                </a:solidFill>
              </a:rPr>
              <a:t>Sign Number</a:t>
            </a:r>
            <a:endParaRPr lang="en-US" b="1" dirty="0">
              <a:solidFill>
                <a:schemeClr val="tx1"/>
              </a:solidFill>
            </a:endParaRPr>
          </a:p>
        </p:txBody>
      </p:sp>
      <p:sp>
        <p:nvSpPr>
          <p:cNvPr id="3" name="Content Placeholder 2"/>
          <p:cNvSpPr>
            <a:spLocks noGrp="1"/>
          </p:cNvSpPr>
          <p:nvPr>
            <p:ph idx="1"/>
          </p:nvPr>
        </p:nvSpPr>
        <p:spPr>
          <a:xfrm>
            <a:off x="571472" y="1023956"/>
            <a:ext cx="8177212" cy="5048250"/>
          </a:xfrm>
        </p:spPr>
        <p:txBody>
          <a:bodyPr/>
          <a:lstStyle/>
          <a:p>
            <a:pPr>
              <a:spcBef>
                <a:spcPts val="600"/>
              </a:spcBef>
              <a:defRPr/>
            </a:pPr>
            <a:r>
              <a:rPr lang="en-US" sz="2000" dirty="0" err="1" smtClean="0"/>
              <a:t>Bentuk</a:t>
            </a:r>
            <a:r>
              <a:rPr lang="en-US" sz="2000" dirty="0" smtClean="0"/>
              <a:t> Signed-magnitude </a:t>
            </a:r>
          </a:p>
          <a:p>
            <a:pPr lvl="1">
              <a:spcBef>
                <a:spcPts val="600"/>
              </a:spcBef>
              <a:defRPr/>
            </a:pPr>
            <a:r>
              <a:rPr lang="en-US" sz="1800" dirty="0" err="1" smtClean="0">
                <a:ea typeface="+mn-ea"/>
                <a:cs typeface="+mn-cs"/>
              </a:rPr>
              <a:t>Dalam</a:t>
            </a:r>
            <a:r>
              <a:rPr lang="en-US" sz="1800" dirty="0" smtClean="0">
                <a:ea typeface="+mn-ea"/>
                <a:cs typeface="+mn-cs"/>
              </a:rPr>
              <a:t> </a:t>
            </a:r>
            <a:r>
              <a:rPr lang="en-US" sz="1800" dirty="0" err="1" smtClean="0">
                <a:ea typeface="+mn-ea"/>
                <a:cs typeface="+mn-cs"/>
              </a:rPr>
              <a:t>bilangan</a:t>
            </a:r>
            <a:r>
              <a:rPr lang="en-US" sz="1800" dirty="0" smtClean="0">
                <a:ea typeface="+mn-ea"/>
                <a:cs typeface="+mn-cs"/>
              </a:rPr>
              <a:t> </a:t>
            </a:r>
            <a:r>
              <a:rPr lang="en-US" sz="1800" dirty="0" err="1" smtClean="0">
                <a:ea typeface="+mn-ea"/>
                <a:cs typeface="+mn-cs"/>
              </a:rPr>
              <a:t>biner</a:t>
            </a:r>
            <a:r>
              <a:rPr lang="en-US" sz="1800" dirty="0" smtClean="0">
                <a:ea typeface="+mn-ea"/>
                <a:cs typeface="+mn-cs"/>
              </a:rPr>
              <a:t> bit </a:t>
            </a:r>
            <a:r>
              <a:rPr lang="en-US" sz="1800" dirty="0" err="1" smtClean="0">
                <a:ea typeface="+mn-ea"/>
                <a:cs typeface="+mn-cs"/>
              </a:rPr>
              <a:t>tanda</a:t>
            </a:r>
            <a:r>
              <a:rPr lang="en-US" sz="1800" dirty="0" smtClean="0">
                <a:ea typeface="+mn-ea"/>
                <a:cs typeface="+mn-cs"/>
              </a:rPr>
              <a:t> </a:t>
            </a:r>
            <a:r>
              <a:rPr lang="en-US" sz="1800" dirty="0" err="1" smtClean="0">
                <a:ea typeface="+mn-ea"/>
                <a:cs typeface="+mn-cs"/>
              </a:rPr>
              <a:t>adalah</a:t>
            </a:r>
            <a:r>
              <a:rPr lang="en-US" sz="1800" dirty="0" smtClean="0">
                <a:ea typeface="+mn-ea"/>
                <a:cs typeface="+mn-cs"/>
              </a:rPr>
              <a:t> bit yang </a:t>
            </a:r>
            <a:r>
              <a:rPr lang="en-US" sz="1800" dirty="0" err="1" smtClean="0">
                <a:ea typeface="+mn-ea"/>
                <a:cs typeface="+mn-cs"/>
              </a:rPr>
              <a:t>berada</a:t>
            </a:r>
            <a:r>
              <a:rPr lang="en-US" sz="1800" dirty="0" smtClean="0">
                <a:ea typeface="+mn-ea"/>
                <a:cs typeface="+mn-cs"/>
              </a:rPr>
              <a:t> paling </a:t>
            </a:r>
            <a:r>
              <a:rPr lang="en-US" sz="1800" dirty="0" err="1" smtClean="0">
                <a:ea typeface="+mn-ea"/>
                <a:cs typeface="+mn-cs"/>
              </a:rPr>
              <a:t>kiri</a:t>
            </a:r>
            <a:endParaRPr lang="en-US" sz="1800" dirty="0" smtClean="0">
              <a:ea typeface="+mn-ea"/>
              <a:cs typeface="+mn-cs"/>
            </a:endParaRPr>
          </a:p>
          <a:p>
            <a:pPr lvl="1">
              <a:spcBef>
                <a:spcPts val="600"/>
              </a:spcBef>
              <a:defRPr/>
            </a:pPr>
            <a:r>
              <a:rPr lang="en-US" sz="1800" dirty="0" err="1" smtClean="0">
                <a:ea typeface="+mn-ea"/>
                <a:cs typeface="+mn-cs"/>
              </a:rPr>
              <a:t>Jika</a:t>
            </a:r>
            <a:r>
              <a:rPr lang="en-US" sz="1800" dirty="0" smtClean="0">
                <a:ea typeface="+mn-ea"/>
                <a:cs typeface="+mn-cs"/>
              </a:rPr>
              <a:t> bit </a:t>
            </a:r>
            <a:r>
              <a:rPr lang="en-US" sz="1800" dirty="0" err="1" smtClean="0">
                <a:ea typeface="+mn-ea"/>
                <a:cs typeface="+mn-cs"/>
              </a:rPr>
              <a:t>tanda</a:t>
            </a:r>
            <a:r>
              <a:rPr lang="en-US" sz="1800" dirty="0" smtClean="0">
                <a:ea typeface="+mn-ea"/>
                <a:cs typeface="+mn-cs"/>
              </a:rPr>
              <a:t> ‘0’ </a:t>
            </a:r>
            <a:r>
              <a:rPr lang="en-US" sz="1800" dirty="0" err="1" smtClean="0">
                <a:ea typeface="+mn-ea"/>
                <a:cs typeface="+mn-cs"/>
              </a:rPr>
              <a:t>diindikasikan</a:t>
            </a:r>
            <a:r>
              <a:rPr lang="en-US" sz="1800" dirty="0" smtClean="0">
                <a:ea typeface="+mn-ea"/>
                <a:cs typeface="+mn-cs"/>
              </a:rPr>
              <a:t> </a:t>
            </a:r>
            <a:r>
              <a:rPr lang="en-US" sz="1800" dirty="0" err="1" smtClean="0">
                <a:ea typeface="+mn-ea"/>
                <a:cs typeface="+mn-cs"/>
              </a:rPr>
              <a:t>sebagai</a:t>
            </a:r>
            <a:r>
              <a:rPr lang="en-US" sz="1800" dirty="0" smtClean="0">
                <a:ea typeface="+mn-ea"/>
                <a:cs typeface="+mn-cs"/>
              </a:rPr>
              <a:t> </a:t>
            </a:r>
            <a:r>
              <a:rPr lang="en-US" sz="1800" dirty="0" err="1" smtClean="0">
                <a:ea typeface="+mn-ea"/>
                <a:cs typeface="+mn-cs"/>
              </a:rPr>
              <a:t>bilangan</a:t>
            </a:r>
            <a:r>
              <a:rPr lang="en-US" sz="1800" dirty="0" smtClean="0">
                <a:ea typeface="+mn-ea"/>
                <a:cs typeface="+mn-cs"/>
              </a:rPr>
              <a:t> </a:t>
            </a:r>
            <a:r>
              <a:rPr lang="en-US" sz="1800" dirty="0" err="1" smtClean="0">
                <a:ea typeface="+mn-ea"/>
                <a:cs typeface="+mn-cs"/>
              </a:rPr>
              <a:t>positif</a:t>
            </a:r>
            <a:r>
              <a:rPr lang="en-US" sz="1800" dirty="0" smtClean="0">
                <a:ea typeface="+mn-ea"/>
                <a:cs typeface="+mn-cs"/>
              </a:rPr>
              <a:t> </a:t>
            </a:r>
          </a:p>
          <a:p>
            <a:pPr lvl="1">
              <a:spcBef>
                <a:spcPts val="600"/>
              </a:spcBef>
              <a:defRPr/>
            </a:pPr>
            <a:r>
              <a:rPr lang="en-US" sz="1800" dirty="0" err="1" smtClean="0">
                <a:ea typeface="+mn-ea"/>
                <a:cs typeface="+mn-cs"/>
              </a:rPr>
              <a:t>Jika</a:t>
            </a:r>
            <a:r>
              <a:rPr lang="en-US" sz="1800" dirty="0" smtClean="0">
                <a:ea typeface="+mn-ea"/>
                <a:cs typeface="+mn-cs"/>
              </a:rPr>
              <a:t> bit </a:t>
            </a:r>
            <a:r>
              <a:rPr lang="en-US" sz="1800" dirty="0" err="1" smtClean="0">
                <a:ea typeface="+mn-ea"/>
                <a:cs typeface="+mn-cs"/>
              </a:rPr>
              <a:t>tanda</a:t>
            </a:r>
            <a:r>
              <a:rPr lang="en-US" sz="1800" dirty="0" smtClean="0">
                <a:ea typeface="+mn-ea"/>
                <a:cs typeface="+mn-cs"/>
              </a:rPr>
              <a:t> ‘1’ </a:t>
            </a:r>
            <a:r>
              <a:rPr lang="en-US" sz="1800" dirty="0" err="1" smtClean="0">
                <a:ea typeface="+mn-ea"/>
                <a:cs typeface="+mn-cs"/>
              </a:rPr>
              <a:t>diindikasikan</a:t>
            </a:r>
            <a:r>
              <a:rPr lang="en-US" sz="1800" dirty="0" smtClean="0">
                <a:ea typeface="+mn-ea"/>
                <a:cs typeface="+mn-cs"/>
              </a:rPr>
              <a:t> </a:t>
            </a:r>
            <a:r>
              <a:rPr lang="en-US" sz="1800" dirty="0" err="1" smtClean="0">
                <a:ea typeface="+mn-ea"/>
                <a:cs typeface="+mn-cs"/>
              </a:rPr>
              <a:t>sebagai</a:t>
            </a:r>
            <a:r>
              <a:rPr lang="en-US" sz="1800" dirty="0" smtClean="0">
                <a:ea typeface="+mn-ea"/>
                <a:cs typeface="+mn-cs"/>
              </a:rPr>
              <a:t> </a:t>
            </a:r>
            <a:r>
              <a:rPr lang="en-US" sz="1800" dirty="0" err="1" smtClean="0">
                <a:ea typeface="+mn-ea"/>
                <a:cs typeface="+mn-cs"/>
              </a:rPr>
              <a:t>bilangan</a:t>
            </a:r>
            <a:r>
              <a:rPr lang="en-US" sz="1800" dirty="0" smtClean="0">
                <a:ea typeface="+mn-ea"/>
                <a:cs typeface="+mn-cs"/>
              </a:rPr>
              <a:t> </a:t>
            </a:r>
            <a:r>
              <a:rPr lang="en-US" sz="1800" dirty="0" err="1" smtClean="0">
                <a:ea typeface="+mn-ea"/>
                <a:cs typeface="+mn-cs"/>
              </a:rPr>
              <a:t>negatif</a:t>
            </a:r>
            <a:endParaRPr lang="en-US" sz="1800" dirty="0" smtClean="0">
              <a:ea typeface="+mn-ea"/>
              <a:cs typeface="+mn-cs"/>
            </a:endParaRPr>
          </a:p>
          <a:p>
            <a:pPr>
              <a:spcBef>
                <a:spcPts val="600"/>
              </a:spcBef>
              <a:defRPr/>
            </a:pPr>
            <a:r>
              <a:rPr lang="en-US" sz="2000" smtClean="0"/>
              <a:t>Dan </a:t>
            </a:r>
            <a:r>
              <a:rPr lang="en-US" sz="2000" dirty="0" smtClean="0"/>
              <a:t>bit </a:t>
            </a:r>
            <a:r>
              <a:rPr lang="en-US" sz="2000" dirty="0" err="1" smtClean="0"/>
              <a:t>sisanya</a:t>
            </a:r>
            <a:r>
              <a:rPr lang="en-US" sz="2000" dirty="0" smtClean="0"/>
              <a:t> </a:t>
            </a:r>
            <a:r>
              <a:rPr lang="en-US" sz="2000" dirty="0" err="1" smtClean="0"/>
              <a:t>adalah</a:t>
            </a:r>
            <a:r>
              <a:rPr lang="en-US" sz="2000" dirty="0" smtClean="0"/>
              <a:t> </a:t>
            </a:r>
            <a:r>
              <a:rPr lang="en-US" sz="2000" dirty="0" err="1" smtClean="0"/>
              <a:t>besaranya</a:t>
            </a:r>
            <a:r>
              <a:rPr lang="en-US" sz="2000" dirty="0" smtClean="0"/>
              <a:t>.</a:t>
            </a:r>
          </a:p>
          <a:p>
            <a:pPr>
              <a:spcBef>
                <a:spcPts val="600"/>
              </a:spcBef>
              <a:defRPr/>
            </a:pPr>
            <a:r>
              <a:rPr lang="en-US" sz="2000" dirty="0" err="1" smtClean="0"/>
              <a:t>Contoh</a:t>
            </a:r>
            <a:r>
              <a:rPr lang="en-US" sz="2000" dirty="0" smtClean="0"/>
              <a:t>: </a:t>
            </a:r>
            <a:r>
              <a:rPr lang="en-US" sz="2000" dirty="0" err="1" smtClean="0"/>
              <a:t>Konversiakan</a:t>
            </a:r>
            <a:r>
              <a:rPr lang="en-US" sz="2000" dirty="0" smtClean="0"/>
              <a:t> </a:t>
            </a:r>
            <a:r>
              <a:rPr lang="en-US" sz="2000" dirty="0" err="1" smtClean="0"/>
              <a:t>bilangan</a:t>
            </a:r>
            <a:r>
              <a:rPr lang="en-US" sz="2000" dirty="0" smtClean="0"/>
              <a:t> </a:t>
            </a:r>
            <a:r>
              <a:rPr lang="en-US" sz="2000" dirty="0" err="1" smtClean="0"/>
              <a:t>desimal</a:t>
            </a:r>
            <a:r>
              <a:rPr lang="en-US" sz="2000" dirty="0" smtClean="0"/>
              <a:t> -39 </a:t>
            </a:r>
            <a:r>
              <a:rPr lang="en-US" sz="2000" dirty="0" err="1" smtClean="0"/>
              <a:t>ke</a:t>
            </a:r>
            <a:r>
              <a:rPr lang="en-US" sz="2000" dirty="0" smtClean="0"/>
              <a:t> </a:t>
            </a:r>
            <a:r>
              <a:rPr lang="en-US" sz="2000" dirty="0" err="1" smtClean="0"/>
              <a:t>bilangan</a:t>
            </a:r>
            <a:r>
              <a:rPr lang="en-US" sz="2000" dirty="0" smtClean="0"/>
              <a:t> 8 bit </a:t>
            </a:r>
            <a:r>
              <a:rPr lang="en-US" sz="2000" dirty="0" err="1" smtClean="0"/>
              <a:t>bertanda</a:t>
            </a:r>
            <a:endParaRPr lang="en-US" sz="2000" dirty="0" smtClean="0"/>
          </a:p>
          <a:p>
            <a:pPr lvl="1">
              <a:spcBef>
                <a:spcPts val="600"/>
              </a:spcBef>
              <a:defRPr/>
            </a:pPr>
            <a:r>
              <a:rPr lang="en-US" sz="1600" dirty="0" smtClean="0">
                <a:ea typeface="+mn-ea"/>
                <a:cs typeface="+mn-cs"/>
              </a:rPr>
              <a:t>39</a:t>
            </a:r>
            <a:r>
              <a:rPr lang="en-US" sz="1600" baseline="-25000" dirty="0" smtClean="0">
                <a:ea typeface="+mn-ea"/>
                <a:cs typeface="+mn-cs"/>
              </a:rPr>
              <a:t>10 </a:t>
            </a:r>
            <a:r>
              <a:rPr lang="en-US" sz="1600" dirty="0" smtClean="0"/>
              <a:t> </a:t>
            </a:r>
            <a:r>
              <a:rPr lang="en-US" sz="1600" dirty="0" smtClean="0">
                <a:ea typeface="+mn-ea"/>
                <a:cs typeface="+mn-cs"/>
              </a:rPr>
              <a:t>= 100111</a:t>
            </a:r>
            <a:r>
              <a:rPr lang="en-US" sz="1600" baseline="-25000" dirty="0" smtClean="0">
                <a:ea typeface="+mn-ea"/>
                <a:cs typeface="+mn-cs"/>
              </a:rPr>
              <a:t> 2   </a:t>
            </a:r>
            <a:r>
              <a:rPr lang="en-US" sz="1600" dirty="0" smtClean="0">
                <a:ea typeface="+mn-ea"/>
                <a:cs typeface="+mn-cs"/>
              </a:rPr>
              <a:t>= 0100111</a:t>
            </a:r>
            <a:r>
              <a:rPr lang="en-US" sz="1600" baseline="-25000" dirty="0" smtClean="0">
                <a:ea typeface="+mn-ea"/>
                <a:cs typeface="+mn-cs"/>
              </a:rPr>
              <a:t> 2 </a:t>
            </a:r>
            <a:endParaRPr lang="en-US" sz="1600" dirty="0" smtClean="0">
              <a:ea typeface="+mn-ea"/>
              <a:cs typeface="+mn-cs"/>
            </a:endParaRPr>
          </a:p>
          <a:p>
            <a:pPr lvl="1">
              <a:spcBef>
                <a:spcPts val="600"/>
              </a:spcBef>
              <a:defRPr/>
            </a:pPr>
            <a:r>
              <a:rPr lang="en-US" sz="1600" dirty="0" smtClean="0">
                <a:ea typeface="+mn-ea"/>
                <a:cs typeface="+mn-cs"/>
              </a:rPr>
              <a:t>Bit </a:t>
            </a:r>
            <a:r>
              <a:rPr lang="en-US" sz="1600" dirty="0" err="1" smtClean="0">
                <a:ea typeface="+mn-ea"/>
                <a:cs typeface="+mn-cs"/>
              </a:rPr>
              <a:t>penanda</a:t>
            </a:r>
            <a:r>
              <a:rPr lang="en-US" sz="1600" dirty="0" smtClean="0">
                <a:ea typeface="+mn-ea"/>
                <a:cs typeface="+mn-cs"/>
              </a:rPr>
              <a:t> = 1, </a:t>
            </a:r>
            <a:r>
              <a:rPr lang="en-US" sz="1600" dirty="0" err="1" smtClean="0">
                <a:ea typeface="+mn-ea"/>
                <a:cs typeface="+mn-cs"/>
              </a:rPr>
              <a:t>maka</a:t>
            </a:r>
            <a:r>
              <a:rPr lang="en-US" sz="1600" dirty="0" smtClean="0">
                <a:ea typeface="+mn-ea"/>
                <a:cs typeface="+mn-cs"/>
              </a:rPr>
              <a:t> - 39</a:t>
            </a:r>
            <a:r>
              <a:rPr lang="en-US" sz="1600" baseline="-25000" dirty="0" smtClean="0">
                <a:ea typeface="+mn-ea"/>
                <a:cs typeface="+mn-cs"/>
              </a:rPr>
              <a:t>10  </a:t>
            </a:r>
            <a:r>
              <a:rPr lang="en-US" sz="1600" dirty="0" smtClean="0">
                <a:ea typeface="+mn-ea"/>
                <a:cs typeface="+mn-cs"/>
              </a:rPr>
              <a:t>= </a:t>
            </a:r>
            <a:r>
              <a:rPr lang="en-US" sz="1600" b="1" dirty="0" smtClean="0">
                <a:solidFill>
                  <a:srgbClr val="FF0000"/>
                </a:solidFill>
                <a:ea typeface="+mn-ea"/>
                <a:cs typeface="+mn-cs"/>
              </a:rPr>
              <a:t>1</a:t>
            </a:r>
            <a:r>
              <a:rPr lang="en-US" sz="1600" dirty="0" smtClean="0">
                <a:ea typeface="+mn-ea"/>
                <a:cs typeface="+mn-cs"/>
              </a:rPr>
              <a:t>0100111</a:t>
            </a:r>
            <a:r>
              <a:rPr lang="en-US" sz="1600" baseline="-25000" dirty="0" smtClean="0">
                <a:ea typeface="+mn-ea"/>
                <a:cs typeface="+mn-cs"/>
              </a:rPr>
              <a:t> 2</a:t>
            </a:r>
          </a:p>
          <a:p>
            <a:pPr>
              <a:spcBef>
                <a:spcPts val="1200"/>
              </a:spcBef>
              <a:defRPr/>
            </a:pPr>
            <a:r>
              <a:rPr lang="en-US" sz="2000" dirty="0" err="1" smtClean="0"/>
              <a:t>Konversi</a:t>
            </a:r>
            <a:r>
              <a:rPr lang="en-US" sz="2000" dirty="0" smtClean="0"/>
              <a:t> </a:t>
            </a:r>
            <a:r>
              <a:rPr lang="en-US" sz="2000" dirty="0" err="1" smtClean="0"/>
              <a:t>bilangan</a:t>
            </a:r>
            <a:r>
              <a:rPr lang="en-US" sz="2000" dirty="0" smtClean="0"/>
              <a:t> </a:t>
            </a:r>
            <a:r>
              <a:rPr lang="en-US" sz="2000" dirty="0" err="1" smtClean="0"/>
              <a:t>biner</a:t>
            </a:r>
            <a:r>
              <a:rPr lang="en-US" sz="2000" dirty="0" smtClean="0"/>
              <a:t> </a:t>
            </a:r>
            <a:r>
              <a:rPr lang="en-US" sz="2000" dirty="0" err="1" smtClean="0"/>
              <a:t>bertanda</a:t>
            </a:r>
            <a:r>
              <a:rPr lang="en-US" sz="2000" dirty="0" smtClean="0"/>
              <a:t> </a:t>
            </a:r>
            <a:r>
              <a:rPr lang="en-US" sz="2000" dirty="0" err="1" smtClean="0"/>
              <a:t>ke</a:t>
            </a:r>
            <a:r>
              <a:rPr lang="en-US" sz="2000" dirty="0" smtClean="0"/>
              <a:t> </a:t>
            </a:r>
            <a:r>
              <a:rPr lang="en-US" sz="2000" dirty="0" err="1" smtClean="0"/>
              <a:t>bilangan</a:t>
            </a:r>
            <a:r>
              <a:rPr lang="en-US" sz="2000" dirty="0" smtClean="0"/>
              <a:t> </a:t>
            </a:r>
            <a:r>
              <a:rPr lang="en-US" sz="2000" dirty="0" err="1" smtClean="0"/>
              <a:t>desimal</a:t>
            </a:r>
            <a:endParaRPr lang="en-US" sz="2000" dirty="0" smtClean="0"/>
          </a:p>
          <a:p>
            <a:pPr lvl="1">
              <a:spcBef>
                <a:spcPts val="1200"/>
              </a:spcBef>
              <a:defRPr/>
            </a:pPr>
            <a:r>
              <a:rPr lang="en-US" sz="1600" dirty="0" err="1" smtClean="0">
                <a:ea typeface="+mn-ea"/>
                <a:cs typeface="+mn-cs"/>
              </a:rPr>
              <a:t>Menghitung</a:t>
            </a:r>
            <a:r>
              <a:rPr lang="en-US" sz="1600" dirty="0" smtClean="0">
                <a:ea typeface="+mn-ea"/>
                <a:cs typeface="+mn-cs"/>
              </a:rPr>
              <a:t> </a:t>
            </a:r>
            <a:r>
              <a:rPr lang="en-US" sz="1600" dirty="0" err="1" smtClean="0">
                <a:ea typeface="+mn-ea"/>
                <a:cs typeface="+mn-cs"/>
              </a:rPr>
              <a:t>bilangan</a:t>
            </a:r>
            <a:r>
              <a:rPr lang="en-US" sz="1600" dirty="0" smtClean="0">
                <a:ea typeface="+mn-ea"/>
                <a:cs typeface="+mn-cs"/>
              </a:rPr>
              <a:t> </a:t>
            </a:r>
            <a:r>
              <a:rPr lang="en-US" sz="1600" dirty="0" err="1" smtClean="0">
                <a:ea typeface="+mn-ea"/>
                <a:cs typeface="+mn-cs"/>
              </a:rPr>
              <a:t>biner</a:t>
            </a:r>
            <a:r>
              <a:rPr lang="en-US" sz="1600" dirty="0" smtClean="0">
                <a:ea typeface="+mn-ea"/>
                <a:cs typeface="+mn-cs"/>
              </a:rPr>
              <a:t> </a:t>
            </a:r>
            <a:r>
              <a:rPr lang="en-US" sz="1600" dirty="0" err="1" smtClean="0">
                <a:ea typeface="+mn-ea"/>
                <a:cs typeface="+mn-cs"/>
              </a:rPr>
              <a:t>bertanda</a:t>
            </a:r>
            <a:r>
              <a:rPr lang="en-US" sz="1600" dirty="0" smtClean="0">
                <a:ea typeface="+mn-ea"/>
                <a:cs typeface="+mn-cs"/>
              </a:rPr>
              <a:t> </a:t>
            </a:r>
            <a:r>
              <a:rPr lang="en-US" sz="1600" dirty="0" err="1" smtClean="0">
                <a:ea typeface="+mn-ea"/>
                <a:cs typeface="+mn-cs"/>
              </a:rPr>
              <a:t>apakah</a:t>
            </a:r>
            <a:r>
              <a:rPr lang="en-US" sz="1600" dirty="0" smtClean="0">
                <a:ea typeface="+mn-ea"/>
                <a:cs typeface="+mn-cs"/>
              </a:rPr>
              <a:t> </a:t>
            </a:r>
            <a:r>
              <a:rPr lang="en-US" sz="1600" dirty="0" err="1" smtClean="0">
                <a:ea typeface="+mn-ea"/>
                <a:cs typeface="+mn-cs"/>
              </a:rPr>
              <a:t>positif</a:t>
            </a:r>
            <a:r>
              <a:rPr lang="en-US" sz="1600" dirty="0" smtClean="0">
                <a:ea typeface="+mn-ea"/>
                <a:cs typeface="+mn-cs"/>
              </a:rPr>
              <a:t> </a:t>
            </a:r>
            <a:r>
              <a:rPr lang="en-US" sz="1600" dirty="0" err="1" smtClean="0">
                <a:ea typeface="+mn-ea"/>
                <a:cs typeface="+mn-cs"/>
              </a:rPr>
              <a:t>atau</a:t>
            </a:r>
            <a:r>
              <a:rPr lang="en-US" sz="1600" dirty="0" smtClean="0">
                <a:ea typeface="+mn-ea"/>
                <a:cs typeface="+mn-cs"/>
              </a:rPr>
              <a:t> </a:t>
            </a:r>
            <a:r>
              <a:rPr lang="en-US" sz="1600" dirty="0" err="1" smtClean="0">
                <a:ea typeface="+mn-ea"/>
                <a:cs typeface="+mn-cs"/>
              </a:rPr>
              <a:t>negatif</a:t>
            </a:r>
            <a:r>
              <a:rPr lang="en-US" sz="1600" dirty="0" smtClean="0">
                <a:ea typeface="+mn-ea"/>
                <a:cs typeface="+mn-cs"/>
              </a:rPr>
              <a:t>.</a:t>
            </a:r>
          </a:p>
          <a:p>
            <a:pPr lvl="1">
              <a:defRPr/>
            </a:pPr>
            <a:r>
              <a:rPr lang="en-US" sz="1600" dirty="0" err="1" smtClean="0">
                <a:ea typeface="+mn-ea"/>
                <a:cs typeface="+mn-cs"/>
              </a:rPr>
              <a:t>Contoh</a:t>
            </a:r>
            <a:r>
              <a:rPr lang="en-US" sz="1600" dirty="0" smtClean="0">
                <a:ea typeface="+mn-ea"/>
                <a:cs typeface="+mn-cs"/>
              </a:rPr>
              <a:t>: 1001010</a:t>
            </a:r>
            <a:r>
              <a:rPr lang="en-US" sz="1600" dirty="0" smtClean="0"/>
              <a:t>1</a:t>
            </a:r>
            <a:r>
              <a:rPr lang="en-US" sz="1600" baseline="-25000" dirty="0" smtClean="0"/>
              <a:t> 2</a:t>
            </a:r>
            <a:endParaRPr lang="en-US" sz="1600" dirty="0" smtClean="0">
              <a:ea typeface="+mn-ea"/>
              <a:cs typeface="+mn-cs"/>
            </a:endParaRPr>
          </a:p>
          <a:p>
            <a:pPr lvl="1">
              <a:defRPr/>
            </a:pPr>
            <a:r>
              <a:rPr lang="en-US" sz="1600" dirty="0" smtClean="0">
                <a:ea typeface="+mn-ea"/>
                <a:cs typeface="+mn-cs"/>
              </a:rPr>
              <a:t>001010</a:t>
            </a:r>
            <a:r>
              <a:rPr lang="en-US" sz="1600" dirty="0" smtClean="0"/>
              <a:t>1</a:t>
            </a:r>
            <a:r>
              <a:rPr lang="en-US" sz="1600" baseline="-25000" dirty="0" smtClean="0"/>
              <a:t> 2 </a:t>
            </a:r>
            <a:r>
              <a:rPr lang="en-US" sz="1600" dirty="0" smtClean="0">
                <a:ea typeface="+mn-ea"/>
                <a:cs typeface="+mn-cs"/>
              </a:rPr>
              <a:t>= </a:t>
            </a:r>
            <a:r>
              <a:rPr lang="en-US" sz="1600" dirty="0" smtClean="0"/>
              <a:t>2</a:t>
            </a:r>
            <a:r>
              <a:rPr lang="en-US" sz="1600" baseline="30000" dirty="0" smtClean="0"/>
              <a:t>4</a:t>
            </a:r>
            <a:r>
              <a:rPr lang="en-US" sz="1600" dirty="0" smtClean="0"/>
              <a:t> + 2</a:t>
            </a:r>
            <a:r>
              <a:rPr lang="en-US" sz="1600" baseline="30000" dirty="0" smtClean="0"/>
              <a:t>2 </a:t>
            </a:r>
            <a:r>
              <a:rPr lang="en-US" sz="1600" dirty="0" smtClean="0"/>
              <a:t>+ 2</a:t>
            </a:r>
            <a:r>
              <a:rPr lang="en-US" sz="1600" baseline="30000" dirty="0" smtClean="0"/>
              <a:t>0</a:t>
            </a:r>
            <a:endParaRPr lang="en-US" sz="1600" dirty="0" smtClean="0"/>
          </a:p>
          <a:p>
            <a:pPr lvl="1">
              <a:defRPr/>
            </a:pPr>
            <a:r>
              <a:rPr lang="en-US" sz="1600" dirty="0" smtClean="0">
                <a:ea typeface="+mn-ea"/>
                <a:cs typeface="+mn-cs"/>
              </a:rPr>
              <a:t>                = 16 + 4 + 1    = 21</a:t>
            </a:r>
          </a:p>
          <a:p>
            <a:pPr lvl="1">
              <a:buNone/>
              <a:defRPr/>
            </a:pPr>
            <a:r>
              <a:rPr lang="en-US" sz="2000" smtClean="0"/>
              <a:t>	Bit </a:t>
            </a:r>
            <a:r>
              <a:rPr lang="en-US" sz="2000" dirty="0" err="1" smtClean="0"/>
              <a:t>penanda</a:t>
            </a:r>
            <a:r>
              <a:rPr lang="en-US" sz="2000" dirty="0" smtClean="0"/>
              <a:t> = 1. </a:t>
            </a:r>
            <a:r>
              <a:rPr lang="en-US" sz="2000" dirty="0" err="1" smtClean="0"/>
              <a:t>Sehingga</a:t>
            </a:r>
            <a:r>
              <a:rPr lang="en-US" sz="2000" dirty="0" smtClean="0"/>
              <a:t> </a:t>
            </a:r>
            <a:r>
              <a:rPr lang="en-US" sz="2000" dirty="0" err="1" smtClean="0"/>
              <a:t>desimalnya</a:t>
            </a:r>
            <a:r>
              <a:rPr lang="en-US" sz="2000" dirty="0" smtClean="0"/>
              <a:t> = -21.</a:t>
            </a:r>
            <a:endParaRPr lang="en-US" sz="2000"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defRPr/>
            </a:pPr>
            <a:r>
              <a:rPr lang="en-US" b="1" dirty="0" smtClean="0">
                <a:solidFill>
                  <a:schemeClr val="accent2">
                    <a:lumMod val="75000"/>
                  </a:schemeClr>
                </a:solidFill>
              </a:rPr>
              <a:t>Sign Number</a:t>
            </a:r>
            <a:endParaRPr lang="en-US" b="1" dirty="0"/>
          </a:p>
        </p:txBody>
      </p:sp>
      <p:pic>
        <p:nvPicPr>
          <p:cNvPr id="26628" name="Picture 4"/>
          <p:cNvPicPr>
            <a:picLocks noChangeAspect="1" noChangeArrowheads="1"/>
          </p:cNvPicPr>
          <p:nvPr/>
        </p:nvPicPr>
        <p:blipFill>
          <a:blip r:embed="rId2"/>
          <a:srcRect/>
          <a:stretch>
            <a:fillRect/>
          </a:stretch>
        </p:blipFill>
        <p:spPr bwMode="auto">
          <a:xfrm>
            <a:off x="1571603" y="1428736"/>
            <a:ext cx="7235109" cy="4429156"/>
          </a:xfrm>
          <a:prstGeom prst="rect">
            <a:avLst/>
          </a:prstGeom>
          <a:noFill/>
          <a:ln w="12700">
            <a:noFill/>
            <a:miter lim="800000"/>
            <a:headEnd/>
            <a:tailEnd/>
          </a:ln>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1’complement</a:t>
            </a:r>
            <a:endParaRPr lang="en-US" b="1" dirty="0"/>
          </a:p>
        </p:txBody>
      </p:sp>
      <p:sp>
        <p:nvSpPr>
          <p:cNvPr id="8" name="Text Box 5"/>
          <p:cNvSpPr txBox="1">
            <a:spLocks noChangeArrowheads="1"/>
          </p:cNvSpPr>
          <p:nvPr/>
        </p:nvSpPr>
        <p:spPr bwMode="auto">
          <a:xfrm>
            <a:off x="428596" y="1341767"/>
            <a:ext cx="8215370" cy="1477328"/>
          </a:xfrm>
          <a:prstGeom prst="rect">
            <a:avLst/>
          </a:prstGeom>
          <a:noFill/>
          <a:ln w="9525">
            <a:noFill/>
            <a:miter lim="800000"/>
            <a:headEnd/>
            <a:tailEnd/>
          </a:ln>
          <a:effectLst/>
        </p:spPr>
        <p:txBody>
          <a:bodyPr wrap="square">
            <a:spAutoFit/>
          </a:bodyPr>
          <a:lstStyle/>
          <a:p>
            <a:pPr algn="just">
              <a:spcBef>
                <a:spcPct val="50000"/>
              </a:spcBef>
            </a:pPr>
            <a:r>
              <a:rPr lang="en-US" sz="2000" dirty="0" smtClean="0"/>
              <a:t>1’s </a:t>
            </a:r>
            <a:r>
              <a:rPr lang="en-US" sz="2000" dirty="0"/>
              <a:t>complement </a:t>
            </a:r>
            <a:r>
              <a:rPr lang="en-US" sz="2000" err="1" smtClean="0"/>
              <a:t>dari</a:t>
            </a:r>
            <a:r>
              <a:rPr lang="en-US" sz="2000" smtClean="0"/>
              <a:t> bilangan</a:t>
            </a:r>
            <a:r>
              <a:rPr lang="en-US" sz="2000"/>
              <a:t> </a:t>
            </a:r>
            <a:r>
              <a:rPr lang="en-US" sz="2000" smtClean="0"/>
              <a:t>biner </a:t>
            </a:r>
            <a:r>
              <a:rPr lang="en-US" sz="2000" dirty="0" err="1" smtClean="0"/>
              <a:t>adalah</a:t>
            </a:r>
            <a:r>
              <a:rPr lang="en-US" sz="2000" dirty="0" smtClean="0"/>
              <a:t> </a:t>
            </a:r>
            <a:r>
              <a:rPr lang="en-US" sz="2000" dirty="0" err="1" smtClean="0"/>
              <a:t>meng-invers-kan</a:t>
            </a:r>
            <a:r>
              <a:rPr lang="en-US" sz="2000" dirty="0" smtClean="0"/>
              <a:t> </a:t>
            </a:r>
            <a:r>
              <a:rPr lang="en-US" sz="2000" dirty="0" err="1" smtClean="0"/>
              <a:t>setiap</a:t>
            </a:r>
            <a:r>
              <a:rPr lang="en-US" sz="2000" dirty="0" smtClean="0"/>
              <a:t> </a:t>
            </a:r>
            <a:r>
              <a:rPr lang="en-US" sz="2000" dirty="0" err="1" smtClean="0"/>
              <a:t>digitnya</a:t>
            </a:r>
            <a:r>
              <a:rPr lang="en-US" sz="2000" dirty="0" smtClean="0"/>
              <a:t> </a:t>
            </a:r>
            <a:r>
              <a:rPr lang="en-US" sz="2000" dirty="0" err="1" smtClean="0"/>
              <a:t>dari</a:t>
            </a:r>
            <a:r>
              <a:rPr lang="en-US" sz="2000" dirty="0" smtClean="0"/>
              <a:t> </a:t>
            </a:r>
            <a:r>
              <a:rPr lang="en-US" sz="2000" dirty="0" err="1" smtClean="0"/>
              <a:t>biangan</a:t>
            </a:r>
            <a:r>
              <a:rPr lang="en-US" sz="2000" dirty="0" smtClean="0"/>
              <a:t> </a:t>
            </a:r>
            <a:r>
              <a:rPr lang="en-US" sz="2000" dirty="0" err="1" smtClean="0"/>
              <a:t>tsb</a:t>
            </a:r>
            <a:r>
              <a:rPr lang="en-US" sz="2000" smtClean="0"/>
              <a:t>. </a:t>
            </a:r>
          </a:p>
          <a:p>
            <a:pPr algn="just">
              <a:spcBef>
                <a:spcPct val="50000"/>
              </a:spcBef>
            </a:pPr>
            <a:r>
              <a:rPr lang="en-US" sz="2000" smtClean="0"/>
              <a:t>Untuk </a:t>
            </a:r>
            <a:r>
              <a:rPr lang="en-US" sz="2000" dirty="0" err="1" smtClean="0"/>
              <a:t>menghasilkan</a:t>
            </a:r>
            <a:r>
              <a:rPr lang="en-US" sz="2000" dirty="0" smtClean="0"/>
              <a:t> 1’s </a:t>
            </a:r>
            <a:r>
              <a:rPr lang="en-US" sz="2000" dirty="0"/>
              <a:t>complement, </a:t>
            </a:r>
            <a:r>
              <a:rPr lang="en-US" sz="2000" dirty="0" err="1" smtClean="0"/>
              <a:t>dengan</a:t>
            </a:r>
            <a:r>
              <a:rPr lang="en-US" sz="2000" dirty="0" smtClean="0"/>
              <a:t> </a:t>
            </a:r>
            <a:r>
              <a:rPr lang="en-US" sz="2000" dirty="0" err="1" smtClean="0"/>
              <a:t>cara</a:t>
            </a:r>
            <a:r>
              <a:rPr lang="en-US" sz="2000" dirty="0" smtClean="0"/>
              <a:t> </a:t>
            </a:r>
            <a:r>
              <a:rPr lang="en-US" sz="2000" dirty="0" err="1" smtClean="0"/>
              <a:t>mengganti</a:t>
            </a:r>
            <a:r>
              <a:rPr lang="en-US" sz="2000" dirty="0" smtClean="0"/>
              <a:t> </a:t>
            </a:r>
            <a:r>
              <a:rPr lang="en-US" sz="2000" dirty="0" err="1" smtClean="0"/>
              <a:t>semua</a:t>
            </a:r>
            <a:r>
              <a:rPr lang="en-US" sz="2000" dirty="0" smtClean="0"/>
              <a:t> yang 0 </a:t>
            </a:r>
            <a:r>
              <a:rPr lang="en-US" sz="2000" dirty="0" err="1" smtClean="0"/>
              <a:t>menjadi</a:t>
            </a:r>
            <a:r>
              <a:rPr lang="en-US" sz="2000" dirty="0" smtClean="0"/>
              <a:t> 1 </a:t>
            </a:r>
            <a:r>
              <a:rPr lang="en-US" sz="2000" dirty="0" err="1" smtClean="0"/>
              <a:t>dan</a:t>
            </a:r>
            <a:r>
              <a:rPr lang="en-US" sz="2000" dirty="0" smtClean="0"/>
              <a:t> yang 1 </a:t>
            </a:r>
            <a:r>
              <a:rPr lang="en-US" sz="2000" dirty="0" err="1" smtClean="0"/>
              <a:t>menjadi</a:t>
            </a:r>
            <a:r>
              <a:rPr lang="en-US" sz="2000" dirty="0" smtClean="0"/>
              <a:t>  0. </a:t>
            </a:r>
            <a:endParaRPr lang="en-US" sz="2000" dirty="0"/>
          </a:p>
        </p:txBody>
      </p:sp>
      <p:sp>
        <p:nvSpPr>
          <p:cNvPr id="9" name="Text Box 22"/>
          <p:cNvSpPr txBox="1">
            <a:spLocks noChangeArrowheads="1"/>
          </p:cNvSpPr>
          <p:nvPr/>
        </p:nvSpPr>
        <p:spPr bwMode="auto">
          <a:xfrm>
            <a:off x="914400" y="2895600"/>
            <a:ext cx="6324600" cy="400110"/>
          </a:xfrm>
          <a:prstGeom prst="rect">
            <a:avLst/>
          </a:prstGeom>
          <a:noFill/>
          <a:ln w="9525">
            <a:noFill/>
            <a:miter lim="800000"/>
            <a:headEnd/>
            <a:tailEnd/>
          </a:ln>
          <a:effectLst/>
        </p:spPr>
        <p:txBody>
          <a:bodyPr>
            <a:spAutoFit/>
          </a:bodyPr>
          <a:lstStyle/>
          <a:p>
            <a:pPr>
              <a:spcBef>
                <a:spcPct val="50000"/>
              </a:spcBef>
            </a:pPr>
            <a:r>
              <a:rPr lang="en-US" sz="2000" smtClean="0"/>
              <a:t>Contoh</a:t>
            </a:r>
            <a:r>
              <a:rPr lang="en-US" sz="2000" dirty="0"/>
              <a:t>:</a:t>
            </a:r>
            <a:r>
              <a:rPr lang="en-US" sz="2000" smtClean="0"/>
              <a:t>  </a:t>
            </a:r>
            <a:r>
              <a:rPr lang="en-US" sz="2000" dirty="0"/>
              <a:t>1’s complement </a:t>
            </a:r>
            <a:r>
              <a:rPr lang="en-US" sz="2000" dirty="0" err="1" smtClean="0"/>
              <a:t>dari</a:t>
            </a:r>
            <a:r>
              <a:rPr lang="en-US" sz="2000" dirty="0" smtClean="0"/>
              <a:t> </a:t>
            </a:r>
            <a:r>
              <a:rPr lang="en-US" sz="2000" dirty="0" smtClean="0">
                <a:solidFill>
                  <a:srgbClr val="008000"/>
                </a:solidFill>
              </a:rPr>
              <a:t>11001010</a:t>
            </a:r>
            <a:r>
              <a:rPr lang="en-US" sz="2000" dirty="0" smtClean="0"/>
              <a:t> </a:t>
            </a:r>
            <a:r>
              <a:rPr lang="en-US" sz="2000" dirty="0" err="1" smtClean="0"/>
              <a:t>adalah</a:t>
            </a:r>
            <a:endParaRPr lang="en-US" sz="2000" dirty="0"/>
          </a:p>
        </p:txBody>
      </p:sp>
      <p:sp>
        <p:nvSpPr>
          <p:cNvPr id="10" name="Text Box 23"/>
          <p:cNvSpPr txBox="1">
            <a:spLocks noChangeArrowheads="1"/>
          </p:cNvSpPr>
          <p:nvPr/>
        </p:nvSpPr>
        <p:spPr bwMode="auto">
          <a:xfrm>
            <a:off x="4276094" y="3200400"/>
            <a:ext cx="1524000" cy="400110"/>
          </a:xfrm>
          <a:prstGeom prst="rect">
            <a:avLst/>
          </a:prstGeom>
          <a:noFill/>
          <a:ln w="9525">
            <a:noFill/>
            <a:miter lim="800000"/>
            <a:headEnd/>
            <a:tailEnd/>
          </a:ln>
          <a:effectLst/>
        </p:spPr>
        <p:txBody>
          <a:bodyPr>
            <a:spAutoFit/>
          </a:bodyPr>
          <a:lstStyle/>
          <a:p>
            <a:pPr>
              <a:spcBef>
                <a:spcPct val="50000"/>
              </a:spcBef>
            </a:pPr>
            <a:r>
              <a:rPr lang="en-US" sz="2000" dirty="0">
                <a:solidFill>
                  <a:srgbClr val="FF0000"/>
                </a:solidFill>
              </a:rPr>
              <a:t>00110101</a:t>
            </a:r>
          </a:p>
        </p:txBody>
      </p:sp>
      <p:sp>
        <p:nvSpPr>
          <p:cNvPr id="11" name="Text Box 24"/>
          <p:cNvSpPr txBox="1">
            <a:spLocks noChangeArrowheads="1"/>
          </p:cNvSpPr>
          <p:nvPr/>
        </p:nvSpPr>
        <p:spPr bwMode="auto">
          <a:xfrm>
            <a:off x="914400" y="3649808"/>
            <a:ext cx="7543800" cy="707886"/>
          </a:xfrm>
          <a:prstGeom prst="rect">
            <a:avLst/>
          </a:prstGeom>
          <a:noFill/>
          <a:ln w="9525">
            <a:noFill/>
            <a:miter lim="800000"/>
            <a:headEnd/>
            <a:tailEnd/>
          </a:ln>
          <a:effectLst/>
        </p:spPr>
        <p:txBody>
          <a:bodyPr>
            <a:spAutoFit/>
          </a:bodyPr>
          <a:lstStyle/>
          <a:p>
            <a:pPr algn="just">
              <a:spcBef>
                <a:spcPct val="50000"/>
              </a:spcBef>
            </a:pPr>
            <a:r>
              <a:rPr lang="en-US" sz="2000" dirty="0" err="1" smtClean="0"/>
              <a:t>Dalam</a:t>
            </a:r>
            <a:r>
              <a:rPr lang="en-US" sz="2000" dirty="0" smtClean="0"/>
              <a:t> </a:t>
            </a:r>
            <a:r>
              <a:rPr lang="en-US" sz="2000" dirty="0" err="1" smtClean="0"/>
              <a:t>rangkaian</a:t>
            </a:r>
            <a:r>
              <a:rPr lang="en-US" sz="2000" dirty="0" smtClean="0"/>
              <a:t> digital, 1’s </a:t>
            </a:r>
            <a:r>
              <a:rPr lang="en-US" sz="2000" dirty="0"/>
              <a:t>complement </a:t>
            </a:r>
            <a:r>
              <a:rPr lang="en-US" sz="2000" dirty="0" err="1" smtClean="0"/>
              <a:t>dibentuk</a:t>
            </a:r>
            <a:r>
              <a:rPr lang="en-US" sz="2000" dirty="0" smtClean="0"/>
              <a:t> </a:t>
            </a:r>
            <a:r>
              <a:rPr lang="en-US" sz="2000" dirty="0" err="1" smtClean="0"/>
              <a:t>menggunakan</a:t>
            </a:r>
            <a:r>
              <a:rPr lang="en-US" sz="2000" dirty="0" smtClean="0"/>
              <a:t> inverter:</a:t>
            </a:r>
            <a:endParaRPr lang="en-US" sz="2000" dirty="0"/>
          </a:p>
        </p:txBody>
      </p:sp>
      <p:graphicFrame>
        <p:nvGraphicFramePr>
          <p:cNvPr id="12" name="Object 26"/>
          <p:cNvGraphicFramePr>
            <a:graphicFrameLocks noChangeAspect="1"/>
          </p:cNvGraphicFramePr>
          <p:nvPr/>
        </p:nvGraphicFramePr>
        <p:xfrm>
          <a:off x="2743200" y="4421768"/>
          <a:ext cx="5562600" cy="1639888"/>
        </p:xfrm>
        <a:graphic>
          <a:graphicData uri="http://schemas.openxmlformats.org/presentationml/2006/ole">
            <mc:AlternateContent xmlns:mc="http://schemas.openxmlformats.org/markup-compatibility/2006">
              <mc:Choice xmlns:v="urn:schemas-microsoft-com:vml" Requires="v">
                <p:oleObj spid="_x0000_s64515" name="CorelDRAW" r:id="rId3" imgW="2397240" imgH="697680" progId="">
                  <p:embed/>
                </p:oleObj>
              </mc:Choice>
              <mc:Fallback>
                <p:oleObj name="CorelDRAW" r:id="rId3" imgW="2397240" imgH="69768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4421768"/>
                        <a:ext cx="5562600" cy="163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Text Box 27"/>
          <p:cNvSpPr txBox="1">
            <a:spLocks noChangeArrowheads="1"/>
          </p:cNvSpPr>
          <p:nvPr/>
        </p:nvSpPr>
        <p:spPr bwMode="auto">
          <a:xfrm>
            <a:off x="3048000" y="4402712"/>
            <a:ext cx="5410200" cy="369332"/>
          </a:xfrm>
          <a:prstGeom prst="rect">
            <a:avLst/>
          </a:prstGeom>
          <a:noFill/>
          <a:ln w="9525">
            <a:noFill/>
            <a:miter lim="800000"/>
            <a:headEnd/>
            <a:tailEnd/>
          </a:ln>
          <a:effectLst/>
        </p:spPr>
        <p:txBody>
          <a:bodyPr>
            <a:spAutoFit/>
          </a:bodyPr>
          <a:lstStyle/>
          <a:p>
            <a:pPr>
              <a:spcBef>
                <a:spcPct val="50000"/>
              </a:spcBef>
            </a:pPr>
            <a:r>
              <a:rPr lang="en-US" dirty="0">
                <a:solidFill>
                  <a:srgbClr val="008000"/>
                </a:solidFill>
              </a:rPr>
              <a:t>1       </a:t>
            </a:r>
            <a:r>
              <a:rPr lang="en-US" dirty="0" smtClean="0">
                <a:solidFill>
                  <a:srgbClr val="008000"/>
                </a:solidFill>
              </a:rPr>
              <a:t> 1          </a:t>
            </a:r>
            <a:r>
              <a:rPr lang="en-US" dirty="0">
                <a:solidFill>
                  <a:srgbClr val="008000"/>
                </a:solidFill>
              </a:rPr>
              <a:t>0  </a:t>
            </a:r>
            <a:r>
              <a:rPr lang="en-US" dirty="0" smtClean="0">
                <a:solidFill>
                  <a:srgbClr val="008000"/>
                </a:solidFill>
              </a:rPr>
              <a:t>       </a:t>
            </a:r>
            <a:r>
              <a:rPr lang="en-US" dirty="0">
                <a:solidFill>
                  <a:srgbClr val="008000"/>
                </a:solidFill>
              </a:rPr>
              <a:t>0    </a:t>
            </a:r>
            <a:r>
              <a:rPr lang="en-US" dirty="0" smtClean="0">
                <a:solidFill>
                  <a:srgbClr val="008000"/>
                </a:solidFill>
              </a:rPr>
              <a:t>    </a:t>
            </a:r>
            <a:r>
              <a:rPr lang="en-US" dirty="0">
                <a:solidFill>
                  <a:srgbClr val="008000"/>
                </a:solidFill>
              </a:rPr>
              <a:t>1 </a:t>
            </a:r>
            <a:r>
              <a:rPr lang="en-US" dirty="0" smtClean="0">
                <a:solidFill>
                  <a:srgbClr val="008000"/>
                </a:solidFill>
              </a:rPr>
              <a:t>         </a:t>
            </a:r>
            <a:r>
              <a:rPr lang="en-US" dirty="0">
                <a:solidFill>
                  <a:srgbClr val="008000"/>
                </a:solidFill>
              </a:rPr>
              <a:t>0  </a:t>
            </a:r>
            <a:r>
              <a:rPr lang="en-US" dirty="0" smtClean="0">
                <a:solidFill>
                  <a:srgbClr val="008000"/>
                </a:solidFill>
              </a:rPr>
              <a:t>      </a:t>
            </a:r>
            <a:r>
              <a:rPr lang="en-US" dirty="0">
                <a:solidFill>
                  <a:srgbClr val="008000"/>
                </a:solidFill>
              </a:rPr>
              <a:t>1 </a:t>
            </a:r>
            <a:r>
              <a:rPr lang="en-US" dirty="0" smtClean="0">
                <a:solidFill>
                  <a:srgbClr val="008000"/>
                </a:solidFill>
              </a:rPr>
              <a:t>        </a:t>
            </a:r>
            <a:r>
              <a:rPr lang="en-US" dirty="0">
                <a:solidFill>
                  <a:srgbClr val="008000"/>
                </a:solidFill>
              </a:rPr>
              <a:t>0</a:t>
            </a:r>
          </a:p>
        </p:txBody>
      </p:sp>
      <p:sp>
        <p:nvSpPr>
          <p:cNvPr id="14" name="Text Box 28"/>
          <p:cNvSpPr txBox="1">
            <a:spLocks noChangeArrowheads="1"/>
          </p:cNvSpPr>
          <p:nvPr/>
        </p:nvSpPr>
        <p:spPr bwMode="auto">
          <a:xfrm>
            <a:off x="3048000" y="5774312"/>
            <a:ext cx="5410200" cy="369332"/>
          </a:xfrm>
          <a:prstGeom prst="rect">
            <a:avLst/>
          </a:prstGeom>
          <a:noFill/>
          <a:ln w="9525">
            <a:noFill/>
            <a:miter lim="800000"/>
            <a:headEnd/>
            <a:tailEnd/>
          </a:ln>
          <a:effectLst/>
        </p:spPr>
        <p:txBody>
          <a:bodyPr>
            <a:spAutoFit/>
          </a:bodyPr>
          <a:lstStyle/>
          <a:p>
            <a:pPr>
              <a:spcBef>
                <a:spcPct val="50000"/>
              </a:spcBef>
            </a:pPr>
            <a:r>
              <a:rPr lang="en-US" dirty="0">
                <a:solidFill>
                  <a:srgbClr val="FF0000"/>
                </a:solidFill>
              </a:rPr>
              <a:t>0 </a:t>
            </a:r>
            <a:r>
              <a:rPr lang="en-US" dirty="0" smtClean="0">
                <a:solidFill>
                  <a:srgbClr val="FF0000"/>
                </a:solidFill>
              </a:rPr>
              <a:t>        </a:t>
            </a:r>
            <a:r>
              <a:rPr lang="en-US" dirty="0">
                <a:solidFill>
                  <a:srgbClr val="FF0000"/>
                </a:solidFill>
              </a:rPr>
              <a:t>0 </a:t>
            </a:r>
            <a:r>
              <a:rPr lang="en-US" dirty="0" smtClean="0">
                <a:solidFill>
                  <a:srgbClr val="FF0000"/>
                </a:solidFill>
              </a:rPr>
              <a:t>        </a:t>
            </a:r>
            <a:r>
              <a:rPr lang="en-US" dirty="0">
                <a:solidFill>
                  <a:srgbClr val="FF0000"/>
                </a:solidFill>
              </a:rPr>
              <a:t>1 </a:t>
            </a:r>
            <a:r>
              <a:rPr lang="en-US" dirty="0" smtClean="0">
                <a:solidFill>
                  <a:srgbClr val="FF0000"/>
                </a:solidFill>
              </a:rPr>
              <a:t>        </a:t>
            </a:r>
            <a:r>
              <a:rPr lang="en-US" dirty="0">
                <a:solidFill>
                  <a:srgbClr val="FF0000"/>
                </a:solidFill>
              </a:rPr>
              <a:t>1  </a:t>
            </a:r>
            <a:r>
              <a:rPr lang="en-US" dirty="0" smtClean="0">
                <a:solidFill>
                  <a:srgbClr val="FF0000"/>
                </a:solidFill>
              </a:rPr>
              <a:t>       </a:t>
            </a:r>
            <a:r>
              <a:rPr lang="en-US" dirty="0">
                <a:solidFill>
                  <a:srgbClr val="FF0000"/>
                </a:solidFill>
              </a:rPr>
              <a:t>0 </a:t>
            </a:r>
            <a:r>
              <a:rPr lang="en-US" dirty="0" smtClean="0">
                <a:solidFill>
                  <a:srgbClr val="FF0000"/>
                </a:solidFill>
              </a:rPr>
              <a:t>        1         </a:t>
            </a:r>
            <a:r>
              <a:rPr lang="en-US" dirty="0">
                <a:solidFill>
                  <a:srgbClr val="FF0000"/>
                </a:solidFill>
              </a:rPr>
              <a:t>0 </a:t>
            </a:r>
            <a:r>
              <a:rPr lang="en-US" dirty="0" smtClean="0">
                <a:solidFill>
                  <a:srgbClr val="FF0000"/>
                </a:solidFill>
              </a:rPr>
              <a:t>       </a:t>
            </a:r>
            <a:r>
              <a:rPr lang="en-US" dirty="0">
                <a:solidFill>
                  <a:srgbClr val="FF0000"/>
                </a:solidFill>
              </a:rPr>
              <a:t>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20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0-#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37" presetClass="entr" presetSubtype="0"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900" decel="100000" fill="hold"/>
                                        <p:tgtEl>
                                          <p:spTgt spid="12"/>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par>
                          <p:cTn id="27" fill="hold">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500"/>
                                        <p:tgtEl>
                                          <p:spTgt spid="13"/>
                                        </p:tgtEl>
                                      </p:cBhvr>
                                    </p:animEffect>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left)">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3"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smtClean="0">
                <a:solidFill>
                  <a:schemeClr val="tx1"/>
                </a:solidFill>
              </a:rPr>
              <a:t>1’complement</a:t>
            </a:r>
            <a:endParaRPr lang="en-US" b="1" dirty="0">
              <a:solidFill>
                <a:schemeClr val="tx1"/>
              </a:solidFill>
            </a:endParaRPr>
          </a:p>
        </p:txBody>
      </p:sp>
      <p:pic>
        <p:nvPicPr>
          <p:cNvPr id="23554" name="Picture 2"/>
          <p:cNvPicPr>
            <a:picLocks noGrp="1" noChangeAspect="1" noChangeArrowheads="1"/>
          </p:cNvPicPr>
          <p:nvPr>
            <p:ph idx="1"/>
          </p:nvPr>
        </p:nvPicPr>
        <p:blipFill>
          <a:blip r:embed="rId2"/>
          <a:srcRect/>
          <a:stretch>
            <a:fillRect/>
          </a:stretch>
        </p:blipFill>
        <p:spPr bwMode="auto">
          <a:xfrm>
            <a:off x="1357290" y="1357298"/>
            <a:ext cx="7215238" cy="4595507"/>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pPr algn="l"/>
            <a:r>
              <a:rPr lang="en-US" b="1" dirty="0" smtClean="0">
                <a:solidFill>
                  <a:schemeClr val="tx1"/>
                </a:solidFill>
              </a:rPr>
              <a:t>2’s Complement</a:t>
            </a:r>
            <a:endParaRPr lang="en-US" b="1" dirty="0">
              <a:solidFill>
                <a:schemeClr val="tx1"/>
              </a:solidFill>
            </a:endParaRPr>
          </a:p>
        </p:txBody>
      </p:sp>
      <p:sp>
        <p:nvSpPr>
          <p:cNvPr id="8" name="Text Box 5"/>
          <p:cNvSpPr txBox="1">
            <a:spLocks noChangeArrowheads="1"/>
          </p:cNvSpPr>
          <p:nvPr/>
        </p:nvSpPr>
        <p:spPr bwMode="auto">
          <a:xfrm>
            <a:off x="357158" y="1357298"/>
            <a:ext cx="8429684" cy="707886"/>
          </a:xfrm>
          <a:prstGeom prst="rect">
            <a:avLst/>
          </a:prstGeom>
          <a:noFill/>
          <a:ln w="9525">
            <a:noFill/>
            <a:miter lim="800000"/>
            <a:headEnd/>
            <a:tailEnd/>
          </a:ln>
          <a:effectLst/>
        </p:spPr>
        <p:txBody>
          <a:bodyPr wrap="square">
            <a:spAutoFit/>
          </a:bodyPr>
          <a:lstStyle/>
          <a:p>
            <a:pPr>
              <a:spcBef>
                <a:spcPct val="50000"/>
              </a:spcBef>
              <a:buFont typeface="Arial" pitchFamily="34" charset="0"/>
              <a:buChar char="•"/>
              <a:tabLst>
                <a:tab pos="231775" algn="l"/>
              </a:tabLst>
            </a:pPr>
            <a:r>
              <a:rPr lang="en-US" sz="2000" smtClean="0"/>
              <a:t> 	2’s </a:t>
            </a:r>
            <a:r>
              <a:rPr lang="en-US" sz="2000" dirty="0"/>
              <a:t>complement </a:t>
            </a:r>
            <a:r>
              <a:rPr lang="en-US" sz="2000" dirty="0" smtClean="0"/>
              <a:t> </a:t>
            </a:r>
            <a:r>
              <a:rPr lang="en-US" sz="2000" dirty="0" err="1" smtClean="0"/>
              <a:t>adalah</a:t>
            </a:r>
            <a:r>
              <a:rPr lang="en-US" sz="2000" dirty="0" smtClean="0"/>
              <a:t> </a:t>
            </a:r>
            <a:r>
              <a:rPr lang="en-US" sz="2000" dirty="0" err="1" smtClean="0"/>
              <a:t>menambahkan</a:t>
            </a:r>
            <a:r>
              <a:rPr lang="en-US" sz="2000" dirty="0" smtClean="0"/>
              <a:t> </a:t>
            </a:r>
            <a:r>
              <a:rPr lang="en-US" sz="2000" dirty="0" err="1" smtClean="0"/>
              <a:t>dengan</a:t>
            </a:r>
            <a:r>
              <a:rPr lang="en-US" sz="2000" dirty="0" smtClean="0"/>
              <a:t> 1 </a:t>
            </a:r>
            <a:r>
              <a:rPr lang="en-US" sz="2000" dirty="0" err="1" smtClean="0"/>
              <a:t>pada</a:t>
            </a:r>
            <a:r>
              <a:rPr lang="en-US" sz="2000" dirty="0" smtClean="0"/>
              <a:t> LSB </a:t>
            </a:r>
            <a:r>
              <a:rPr lang="en-US" sz="2000" dirty="0" err="1" smtClean="0"/>
              <a:t>dari</a:t>
            </a:r>
            <a:r>
              <a:rPr lang="en-US" sz="2000" dirty="0" smtClean="0"/>
              <a:t> </a:t>
            </a:r>
            <a:r>
              <a:rPr lang="en-US" sz="2000" dirty="0" err="1" smtClean="0"/>
              <a:t>hasil</a:t>
            </a:r>
            <a:r>
              <a:rPr lang="en-US" sz="2000" dirty="0" smtClean="0"/>
              <a:t>  1’s </a:t>
            </a:r>
            <a:r>
              <a:rPr lang="en-US" sz="2000" dirty="0"/>
              <a:t>complement. </a:t>
            </a:r>
          </a:p>
        </p:txBody>
      </p:sp>
      <p:sp>
        <p:nvSpPr>
          <p:cNvPr id="9" name="Text Box 6"/>
          <p:cNvSpPr txBox="1">
            <a:spLocks noChangeArrowheads="1"/>
          </p:cNvSpPr>
          <p:nvPr/>
        </p:nvSpPr>
        <p:spPr bwMode="auto">
          <a:xfrm>
            <a:off x="3761695" y="1928802"/>
            <a:ext cx="4827318" cy="369332"/>
          </a:xfrm>
          <a:prstGeom prst="rect">
            <a:avLst/>
          </a:prstGeom>
          <a:noFill/>
          <a:ln w="9525">
            <a:noFill/>
            <a:miter lim="800000"/>
            <a:headEnd/>
            <a:tailEnd/>
          </a:ln>
          <a:effectLst/>
        </p:spPr>
        <p:txBody>
          <a:bodyPr wrap="square">
            <a:spAutoFit/>
          </a:bodyPr>
          <a:lstStyle/>
          <a:p>
            <a:pPr>
              <a:spcBef>
                <a:spcPct val="50000"/>
              </a:spcBef>
            </a:pPr>
            <a:r>
              <a:rPr lang="en-US" dirty="0" smtClean="0"/>
              <a:t> </a:t>
            </a:r>
            <a:r>
              <a:rPr lang="en-US" dirty="0"/>
              <a:t>1’s complement </a:t>
            </a:r>
            <a:r>
              <a:rPr lang="en-US" dirty="0" err="1" smtClean="0"/>
              <a:t>dari</a:t>
            </a:r>
            <a:r>
              <a:rPr lang="en-US" dirty="0" smtClean="0"/>
              <a:t> </a:t>
            </a:r>
            <a:r>
              <a:rPr lang="en-US" dirty="0">
                <a:solidFill>
                  <a:srgbClr val="008000"/>
                </a:solidFill>
              </a:rPr>
              <a:t>11001010 </a:t>
            </a:r>
            <a:r>
              <a:rPr lang="en-US" dirty="0" err="1" smtClean="0">
                <a:solidFill>
                  <a:srgbClr val="008000"/>
                </a:solidFill>
              </a:rPr>
              <a:t>adalah</a:t>
            </a:r>
            <a:endParaRPr lang="en-US" dirty="0"/>
          </a:p>
        </p:txBody>
      </p:sp>
      <p:sp>
        <p:nvSpPr>
          <p:cNvPr id="10" name="Text Box 7"/>
          <p:cNvSpPr txBox="1">
            <a:spLocks noChangeArrowheads="1"/>
          </p:cNvSpPr>
          <p:nvPr/>
        </p:nvSpPr>
        <p:spPr bwMode="auto">
          <a:xfrm>
            <a:off x="5938870" y="2209851"/>
            <a:ext cx="3276600" cy="457200"/>
          </a:xfrm>
          <a:prstGeom prst="rect">
            <a:avLst/>
          </a:prstGeom>
          <a:noFill/>
          <a:ln w="9525">
            <a:noFill/>
            <a:miter lim="800000"/>
            <a:headEnd/>
            <a:tailEnd/>
          </a:ln>
          <a:effectLst/>
        </p:spPr>
        <p:txBody>
          <a:bodyPr>
            <a:spAutoFit/>
          </a:bodyPr>
          <a:lstStyle/>
          <a:p>
            <a:pPr>
              <a:spcBef>
                <a:spcPct val="50000"/>
              </a:spcBef>
            </a:pPr>
            <a:r>
              <a:rPr lang="en-US">
                <a:solidFill>
                  <a:srgbClr val="FF0000"/>
                </a:solidFill>
              </a:rPr>
              <a:t>00110101 </a:t>
            </a:r>
            <a:r>
              <a:rPr lang="en-US" sz="1400">
                <a:solidFill>
                  <a:srgbClr val="FF0000"/>
                </a:solidFill>
              </a:rPr>
              <a:t>(1’s complement)</a:t>
            </a:r>
          </a:p>
        </p:txBody>
      </p:sp>
      <p:sp>
        <p:nvSpPr>
          <p:cNvPr id="11" name="Text Box 12"/>
          <p:cNvSpPr txBox="1">
            <a:spLocks noChangeArrowheads="1"/>
          </p:cNvSpPr>
          <p:nvPr/>
        </p:nvSpPr>
        <p:spPr bwMode="auto">
          <a:xfrm>
            <a:off x="1214470" y="2590851"/>
            <a:ext cx="4724400" cy="369332"/>
          </a:xfrm>
          <a:prstGeom prst="rect">
            <a:avLst/>
          </a:prstGeom>
          <a:noFill/>
          <a:ln w="9525">
            <a:noFill/>
            <a:miter lim="800000"/>
            <a:headEnd/>
            <a:tailEnd/>
          </a:ln>
          <a:effectLst/>
        </p:spPr>
        <p:txBody>
          <a:bodyPr>
            <a:spAutoFit/>
          </a:bodyPr>
          <a:lstStyle/>
          <a:p>
            <a:pPr>
              <a:spcBef>
                <a:spcPct val="50000"/>
              </a:spcBef>
            </a:pPr>
            <a:r>
              <a:rPr lang="en-US" dirty="0" err="1" smtClean="0"/>
              <a:t>Bentuk</a:t>
            </a:r>
            <a:r>
              <a:rPr lang="en-US" dirty="0" smtClean="0"/>
              <a:t> </a:t>
            </a:r>
            <a:r>
              <a:rPr lang="en-US" dirty="0" err="1" smtClean="0"/>
              <a:t>dari</a:t>
            </a:r>
            <a:r>
              <a:rPr lang="en-US" dirty="0" smtClean="0"/>
              <a:t> </a:t>
            </a:r>
            <a:r>
              <a:rPr lang="en-US" dirty="0"/>
              <a:t>2’s </a:t>
            </a:r>
            <a:r>
              <a:rPr lang="en-US" dirty="0" smtClean="0"/>
              <a:t>complement </a:t>
            </a:r>
            <a:endParaRPr lang="en-US" dirty="0"/>
          </a:p>
        </p:txBody>
      </p:sp>
      <p:sp>
        <p:nvSpPr>
          <p:cNvPr id="12" name="Text Box 13"/>
          <p:cNvSpPr txBox="1">
            <a:spLocks noChangeArrowheads="1"/>
          </p:cNvSpPr>
          <p:nvPr/>
        </p:nvSpPr>
        <p:spPr bwMode="auto">
          <a:xfrm>
            <a:off x="6670998" y="2514651"/>
            <a:ext cx="504812" cy="369332"/>
          </a:xfrm>
          <a:prstGeom prst="rect">
            <a:avLst/>
          </a:prstGeom>
          <a:noFill/>
          <a:ln w="9525">
            <a:noFill/>
            <a:miter lim="800000"/>
            <a:headEnd/>
            <a:tailEnd/>
          </a:ln>
          <a:effectLst/>
        </p:spPr>
        <p:txBody>
          <a:bodyPr wrap="square">
            <a:spAutoFit/>
          </a:bodyPr>
          <a:lstStyle/>
          <a:p>
            <a:pPr>
              <a:spcBef>
                <a:spcPct val="50000"/>
              </a:spcBef>
            </a:pPr>
            <a:r>
              <a:rPr lang="en-US"/>
              <a:t>+1</a:t>
            </a:r>
          </a:p>
        </p:txBody>
      </p:sp>
      <p:sp>
        <p:nvSpPr>
          <p:cNvPr id="13" name="Line 14"/>
          <p:cNvSpPr>
            <a:spLocks noChangeShapeType="1"/>
          </p:cNvSpPr>
          <p:nvPr/>
        </p:nvSpPr>
        <p:spPr bwMode="auto">
          <a:xfrm>
            <a:off x="5938870" y="2895651"/>
            <a:ext cx="1447800" cy="0"/>
          </a:xfrm>
          <a:prstGeom prst="line">
            <a:avLst/>
          </a:prstGeom>
          <a:noFill/>
          <a:ln w="9525">
            <a:solidFill>
              <a:schemeClr val="tx1"/>
            </a:solidFill>
            <a:round/>
            <a:headEnd/>
            <a:tailEnd/>
          </a:ln>
          <a:effectLst/>
        </p:spPr>
        <p:txBody>
          <a:bodyPr/>
          <a:lstStyle/>
          <a:p>
            <a:endParaRPr lang="en-US"/>
          </a:p>
        </p:txBody>
      </p:sp>
      <p:sp>
        <p:nvSpPr>
          <p:cNvPr id="14" name="Text Box 15"/>
          <p:cNvSpPr txBox="1">
            <a:spLocks noChangeArrowheads="1"/>
          </p:cNvSpPr>
          <p:nvPr/>
        </p:nvSpPr>
        <p:spPr bwMode="auto">
          <a:xfrm>
            <a:off x="5938870" y="2819451"/>
            <a:ext cx="3276600" cy="457200"/>
          </a:xfrm>
          <a:prstGeom prst="rect">
            <a:avLst/>
          </a:prstGeom>
          <a:noFill/>
          <a:ln w="9525">
            <a:noFill/>
            <a:miter lim="800000"/>
            <a:headEnd/>
            <a:tailEnd/>
          </a:ln>
          <a:effectLst/>
        </p:spPr>
        <p:txBody>
          <a:bodyPr>
            <a:spAutoFit/>
          </a:bodyPr>
          <a:lstStyle/>
          <a:p>
            <a:pPr>
              <a:spcBef>
                <a:spcPct val="50000"/>
              </a:spcBef>
            </a:pPr>
            <a:r>
              <a:rPr lang="en-US">
                <a:solidFill>
                  <a:srgbClr val="FF0000"/>
                </a:solidFill>
              </a:rPr>
              <a:t>00110110 </a:t>
            </a:r>
            <a:r>
              <a:rPr lang="en-US" sz="1400">
                <a:solidFill>
                  <a:srgbClr val="FF0000"/>
                </a:solidFill>
              </a:rPr>
              <a:t>(2’s complement)</a:t>
            </a:r>
          </a:p>
        </p:txBody>
      </p:sp>
      <p:graphicFrame>
        <p:nvGraphicFramePr>
          <p:cNvPr id="15" name="Object 16"/>
          <p:cNvGraphicFramePr>
            <a:graphicFrameLocks noChangeAspect="1"/>
          </p:cNvGraphicFramePr>
          <p:nvPr/>
        </p:nvGraphicFramePr>
        <p:xfrm>
          <a:off x="1290670" y="3048051"/>
          <a:ext cx="4876800" cy="2455863"/>
        </p:xfrm>
        <a:graphic>
          <a:graphicData uri="http://schemas.openxmlformats.org/presentationml/2006/ole">
            <mc:AlternateContent xmlns:mc="http://schemas.openxmlformats.org/markup-compatibility/2006">
              <mc:Choice xmlns:v="urn:schemas-microsoft-com:vml" Requires="v">
                <p:oleObj spid="_x0000_s65539" name="CorelDRAW" r:id="rId3" imgW="2822400" imgH="1402560" progId="">
                  <p:embed/>
                </p:oleObj>
              </mc:Choice>
              <mc:Fallback>
                <p:oleObj name="CorelDRAW" r:id="rId3" imgW="2822400" imgH="14025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0670" y="3048051"/>
                        <a:ext cx="4876800" cy="245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Text Box 17"/>
          <p:cNvSpPr txBox="1">
            <a:spLocks noChangeArrowheads="1"/>
          </p:cNvSpPr>
          <p:nvPr/>
        </p:nvSpPr>
        <p:spPr bwMode="auto">
          <a:xfrm>
            <a:off x="1290670" y="2971851"/>
            <a:ext cx="4127665" cy="366713"/>
          </a:xfrm>
          <a:prstGeom prst="rect">
            <a:avLst/>
          </a:prstGeom>
          <a:noFill/>
          <a:ln w="9525">
            <a:noFill/>
            <a:miter lim="800000"/>
            <a:headEnd/>
            <a:tailEnd/>
          </a:ln>
          <a:effectLst/>
        </p:spPr>
        <p:txBody>
          <a:bodyPr wrap="square">
            <a:spAutoFit/>
          </a:bodyPr>
          <a:lstStyle/>
          <a:p>
            <a:pPr>
              <a:spcBef>
                <a:spcPct val="50000"/>
              </a:spcBef>
            </a:pPr>
            <a:r>
              <a:rPr lang="en-US" sz="1800" dirty="0">
                <a:solidFill>
                  <a:srgbClr val="008000"/>
                </a:solidFill>
              </a:rPr>
              <a:t>1    </a:t>
            </a:r>
            <a:r>
              <a:rPr lang="en-US" sz="1800" dirty="0" smtClean="0">
                <a:solidFill>
                  <a:srgbClr val="008000"/>
                </a:solidFill>
              </a:rPr>
              <a:t>   </a:t>
            </a:r>
            <a:r>
              <a:rPr lang="en-US" sz="1800" dirty="0">
                <a:solidFill>
                  <a:srgbClr val="008000"/>
                </a:solidFill>
              </a:rPr>
              <a:t>1  </a:t>
            </a:r>
            <a:r>
              <a:rPr lang="en-US" sz="1800" dirty="0" smtClean="0">
                <a:solidFill>
                  <a:srgbClr val="008000"/>
                </a:solidFill>
              </a:rPr>
              <a:t>    </a:t>
            </a:r>
            <a:r>
              <a:rPr lang="en-US" sz="1800" dirty="0">
                <a:solidFill>
                  <a:srgbClr val="008000"/>
                </a:solidFill>
              </a:rPr>
              <a:t>0  </a:t>
            </a:r>
            <a:r>
              <a:rPr lang="en-US" sz="1800" dirty="0" smtClean="0">
                <a:solidFill>
                  <a:srgbClr val="008000"/>
                </a:solidFill>
              </a:rPr>
              <a:t>    </a:t>
            </a:r>
            <a:r>
              <a:rPr lang="en-US" sz="1800" dirty="0">
                <a:solidFill>
                  <a:srgbClr val="008000"/>
                </a:solidFill>
              </a:rPr>
              <a:t>0 </a:t>
            </a:r>
            <a:r>
              <a:rPr lang="en-US" sz="1800" dirty="0" smtClean="0">
                <a:solidFill>
                  <a:srgbClr val="008000"/>
                </a:solidFill>
              </a:rPr>
              <a:t>     </a:t>
            </a:r>
            <a:r>
              <a:rPr lang="en-US" sz="1800" dirty="0">
                <a:solidFill>
                  <a:srgbClr val="008000"/>
                </a:solidFill>
              </a:rPr>
              <a:t>1 </a:t>
            </a:r>
            <a:r>
              <a:rPr lang="en-US" sz="1800" dirty="0" smtClean="0">
                <a:solidFill>
                  <a:srgbClr val="008000"/>
                </a:solidFill>
              </a:rPr>
              <a:t>     </a:t>
            </a:r>
            <a:r>
              <a:rPr lang="en-US" sz="1800" dirty="0">
                <a:solidFill>
                  <a:srgbClr val="008000"/>
                </a:solidFill>
              </a:rPr>
              <a:t>0  </a:t>
            </a:r>
            <a:r>
              <a:rPr lang="en-US" sz="1800" dirty="0" smtClean="0">
                <a:solidFill>
                  <a:srgbClr val="008000"/>
                </a:solidFill>
              </a:rPr>
              <a:t>    </a:t>
            </a:r>
            <a:r>
              <a:rPr lang="en-US" sz="1800" dirty="0">
                <a:solidFill>
                  <a:srgbClr val="008000"/>
                </a:solidFill>
              </a:rPr>
              <a:t>1    </a:t>
            </a:r>
            <a:r>
              <a:rPr lang="en-US" sz="1800" dirty="0" smtClean="0">
                <a:solidFill>
                  <a:srgbClr val="008000"/>
                </a:solidFill>
              </a:rPr>
              <a:t>  </a:t>
            </a:r>
            <a:r>
              <a:rPr lang="en-US" sz="1800" dirty="0">
                <a:solidFill>
                  <a:srgbClr val="008000"/>
                </a:solidFill>
              </a:rPr>
              <a:t>0</a:t>
            </a:r>
          </a:p>
        </p:txBody>
      </p:sp>
      <p:sp>
        <p:nvSpPr>
          <p:cNvPr id="17" name="Text Box 18"/>
          <p:cNvSpPr txBox="1">
            <a:spLocks noChangeArrowheads="1"/>
          </p:cNvSpPr>
          <p:nvPr/>
        </p:nvSpPr>
        <p:spPr bwMode="auto">
          <a:xfrm>
            <a:off x="1290670" y="3886251"/>
            <a:ext cx="5410200" cy="366713"/>
          </a:xfrm>
          <a:prstGeom prst="rect">
            <a:avLst/>
          </a:prstGeom>
          <a:noFill/>
          <a:ln w="9525">
            <a:noFill/>
            <a:miter lim="800000"/>
            <a:headEnd/>
            <a:tailEnd/>
          </a:ln>
          <a:effectLst/>
        </p:spPr>
        <p:txBody>
          <a:bodyPr>
            <a:spAutoFit/>
          </a:bodyPr>
          <a:lstStyle/>
          <a:p>
            <a:pPr>
              <a:spcBef>
                <a:spcPct val="50000"/>
              </a:spcBef>
            </a:pPr>
            <a:r>
              <a:rPr lang="en-US" sz="1800" dirty="0">
                <a:solidFill>
                  <a:srgbClr val="FF0000"/>
                </a:solidFill>
              </a:rPr>
              <a:t>0       0    </a:t>
            </a:r>
            <a:r>
              <a:rPr lang="en-US" sz="1800" dirty="0" smtClean="0">
                <a:solidFill>
                  <a:srgbClr val="FF0000"/>
                </a:solidFill>
              </a:rPr>
              <a:t>  </a:t>
            </a:r>
            <a:r>
              <a:rPr lang="en-US" sz="1800" dirty="0">
                <a:solidFill>
                  <a:srgbClr val="FF0000"/>
                </a:solidFill>
              </a:rPr>
              <a:t>1  </a:t>
            </a:r>
            <a:r>
              <a:rPr lang="en-US" sz="1800" dirty="0" smtClean="0">
                <a:solidFill>
                  <a:srgbClr val="FF0000"/>
                </a:solidFill>
              </a:rPr>
              <a:t>    </a:t>
            </a:r>
            <a:r>
              <a:rPr lang="en-US" sz="1800" dirty="0">
                <a:solidFill>
                  <a:srgbClr val="FF0000"/>
                </a:solidFill>
              </a:rPr>
              <a:t>1  </a:t>
            </a:r>
            <a:r>
              <a:rPr lang="en-US" sz="1800" dirty="0" smtClean="0">
                <a:solidFill>
                  <a:srgbClr val="FF0000"/>
                </a:solidFill>
              </a:rPr>
              <a:t>    </a:t>
            </a:r>
            <a:r>
              <a:rPr lang="en-US" sz="1800" dirty="0">
                <a:solidFill>
                  <a:srgbClr val="FF0000"/>
                </a:solidFill>
              </a:rPr>
              <a:t>0    </a:t>
            </a:r>
            <a:r>
              <a:rPr lang="en-US" sz="1800" dirty="0" smtClean="0">
                <a:solidFill>
                  <a:srgbClr val="FF0000"/>
                </a:solidFill>
              </a:rPr>
              <a:t>  </a:t>
            </a:r>
            <a:r>
              <a:rPr lang="en-US" sz="1800" dirty="0">
                <a:solidFill>
                  <a:srgbClr val="FF0000"/>
                </a:solidFill>
              </a:rPr>
              <a:t>1     </a:t>
            </a:r>
            <a:r>
              <a:rPr lang="en-US" sz="1800" dirty="0" smtClean="0">
                <a:solidFill>
                  <a:srgbClr val="FF0000"/>
                </a:solidFill>
              </a:rPr>
              <a:t> </a:t>
            </a:r>
            <a:r>
              <a:rPr lang="en-US" sz="1800" dirty="0">
                <a:solidFill>
                  <a:srgbClr val="FF0000"/>
                </a:solidFill>
              </a:rPr>
              <a:t>0     </a:t>
            </a:r>
            <a:r>
              <a:rPr lang="en-US" sz="1800" dirty="0" smtClean="0">
                <a:solidFill>
                  <a:srgbClr val="FF0000"/>
                </a:solidFill>
              </a:rPr>
              <a:t> </a:t>
            </a:r>
            <a:r>
              <a:rPr lang="en-US" sz="1800" dirty="0">
                <a:solidFill>
                  <a:srgbClr val="FF0000"/>
                </a:solidFill>
              </a:rPr>
              <a:t>1</a:t>
            </a:r>
          </a:p>
        </p:txBody>
      </p:sp>
      <p:sp>
        <p:nvSpPr>
          <p:cNvPr id="18" name="Text Box 19"/>
          <p:cNvSpPr txBox="1">
            <a:spLocks noChangeArrowheads="1"/>
          </p:cNvSpPr>
          <p:nvPr/>
        </p:nvSpPr>
        <p:spPr bwMode="auto">
          <a:xfrm>
            <a:off x="5938870" y="3429051"/>
            <a:ext cx="457200" cy="366713"/>
          </a:xfrm>
          <a:prstGeom prst="rect">
            <a:avLst/>
          </a:prstGeom>
          <a:noFill/>
          <a:ln w="9525">
            <a:noFill/>
            <a:miter lim="800000"/>
            <a:headEnd/>
            <a:tailEnd/>
          </a:ln>
          <a:effectLst/>
        </p:spPr>
        <p:txBody>
          <a:bodyPr>
            <a:spAutoFit/>
          </a:bodyPr>
          <a:lstStyle/>
          <a:p>
            <a:pPr>
              <a:spcBef>
                <a:spcPct val="50000"/>
              </a:spcBef>
            </a:pPr>
            <a:r>
              <a:rPr lang="en-US" sz="1800">
                <a:solidFill>
                  <a:srgbClr val="FF0000"/>
                </a:solidFill>
              </a:rPr>
              <a:t>1</a:t>
            </a:r>
          </a:p>
        </p:txBody>
      </p:sp>
      <p:sp>
        <p:nvSpPr>
          <p:cNvPr id="19" name="Text Box 20"/>
          <p:cNvSpPr txBox="1">
            <a:spLocks noChangeArrowheads="1"/>
          </p:cNvSpPr>
          <p:nvPr/>
        </p:nvSpPr>
        <p:spPr bwMode="auto">
          <a:xfrm>
            <a:off x="1290670" y="5181651"/>
            <a:ext cx="5410200" cy="366713"/>
          </a:xfrm>
          <a:prstGeom prst="rect">
            <a:avLst/>
          </a:prstGeom>
          <a:noFill/>
          <a:ln w="9525">
            <a:noFill/>
            <a:miter lim="800000"/>
            <a:headEnd/>
            <a:tailEnd/>
          </a:ln>
          <a:effectLst/>
        </p:spPr>
        <p:txBody>
          <a:bodyPr>
            <a:spAutoFit/>
          </a:bodyPr>
          <a:lstStyle/>
          <a:p>
            <a:pPr>
              <a:spcBef>
                <a:spcPct val="50000"/>
              </a:spcBef>
            </a:pPr>
            <a:r>
              <a:rPr lang="en-US" sz="1800" dirty="0">
                <a:solidFill>
                  <a:srgbClr val="FF0000"/>
                </a:solidFill>
              </a:rPr>
              <a:t>0       0  </a:t>
            </a:r>
            <a:r>
              <a:rPr lang="en-US" sz="1800" dirty="0" smtClean="0">
                <a:solidFill>
                  <a:srgbClr val="FF0000"/>
                </a:solidFill>
              </a:rPr>
              <a:t>    </a:t>
            </a:r>
            <a:r>
              <a:rPr lang="en-US" sz="1800" dirty="0">
                <a:solidFill>
                  <a:srgbClr val="FF0000"/>
                </a:solidFill>
              </a:rPr>
              <a:t>1  </a:t>
            </a:r>
            <a:r>
              <a:rPr lang="en-US" sz="1800" dirty="0" smtClean="0">
                <a:solidFill>
                  <a:srgbClr val="FF0000"/>
                </a:solidFill>
              </a:rPr>
              <a:t>   </a:t>
            </a:r>
            <a:r>
              <a:rPr lang="en-US" sz="1800" dirty="0">
                <a:solidFill>
                  <a:srgbClr val="FF0000"/>
                </a:solidFill>
              </a:rPr>
              <a:t>1       0  </a:t>
            </a:r>
            <a:r>
              <a:rPr lang="en-US" sz="1800" dirty="0" smtClean="0">
                <a:solidFill>
                  <a:srgbClr val="FF0000"/>
                </a:solidFill>
              </a:rPr>
              <a:t>    </a:t>
            </a:r>
            <a:r>
              <a:rPr lang="en-US" sz="1800" dirty="0">
                <a:solidFill>
                  <a:srgbClr val="FF0000"/>
                </a:solidFill>
              </a:rPr>
              <a:t>1    </a:t>
            </a:r>
            <a:r>
              <a:rPr lang="en-US" sz="1800" dirty="0" smtClean="0">
                <a:solidFill>
                  <a:srgbClr val="FF0000"/>
                </a:solidFill>
              </a:rPr>
              <a:t>  </a:t>
            </a:r>
            <a:r>
              <a:rPr lang="en-US" sz="1800" dirty="0">
                <a:solidFill>
                  <a:srgbClr val="FF0000"/>
                </a:solidFill>
              </a:rPr>
              <a:t>1     </a:t>
            </a:r>
            <a:r>
              <a:rPr lang="en-US" sz="1800" dirty="0" smtClean="0">
                <a:solidFill>
                  <a:srgbClr val="FF0000"/>
                </a:solidFill>
              </a:rPr>
              <a:t> </a:t>
            </a:r>
            <a:r>
              <a:rPr lang="en-US" sz="1800" dirty="0">
                <a:solidFill>
                  <a:srgbClr val="FF0000"/>
                </a:solidFill>
              </a:rPr>
              <a:t>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20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0-#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7" presetClass="entr" presetSubtype="1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ppt_w</p:attrName>
                                        </p:attrNameLst>
                                      </p:cBhvr>
                                      <p:tavLst>
                                        <p:tav tm="0">
                                          <p:val>
                                            <p:fltVal val="0"/>
                                          </p:val>
                                        </p:tav>
                                        <p:tav tm="100000">
                                          <p:val>
                                            <p:strVal val="#ppt_w"/>
                                          </p:val>
                                        </p:tav>
                                      </p:tavLst>
                                    </p:anim>
                                    <p:anim calcmode="lin" valueType="num">
                                      <p:cBhvr>
                                        <p:cTn id="25" dur="500" fill="hold"/>
                                        <p:tgtEl>
                                          <p:spTgt spid="12"/>
                                        </p:tgtEl>
                                        <p:attrNameLst>
                                          <p:attrName>ppt_h</p:attrName>
                                        </p:attrNameLst>
                                      </p:cBhvr>
                                      <p:tavLst>
                                        <p:tav tm="0">
                                          <p:val>
                                            <p:strVal val="#ppt_h"/>
                                          </p:val>
                                        </p:tav>
                                        <p:tav tm="100000">
                                          <p:val>
                                            <p:strVal val="#ppt_h"/>
                                          </p:val>
                                        </p:tav>
                                      </p:tavLst>
                                    </p:anim>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1000"/>
                                        <p:tgtEl>
                                          <p:spTgt spid="13"/>
                                        </p:tgtEl>
                                      </p:cBhvr>
                                    </p:animEffect>
                                  </p:childTnLst>
                                </p:cTn>
                              </p:par>
                            </p:childTnLst>
                          </p:cTn>
                        </p:par>
                        <p:par>
                          <p:cTn id="30" fill="hold">
                            <p:stCondLst>
                              <p:cond delay="1500"/>
                            </p:stCondLst>
                            <p:childTnLst>
                              <p:par>
                                <p:cTn id="31" presetID="22" presetClass="entr" presetSubtype="8"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10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37" presetClass="entr" presetSubtype="0"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1000"/>
                                        <p:tgtEl>
                                          <p:spTgt spid="15"/>
                                        </p:tgtEl>
                                      </p:cBhvr>
                                    </p:animEffect>
                                    <p:anim calcmode="lin" valueType="num">
                                      <p:cBhvr>
                                        <p:cTn id="39" dur="1000" fill="hold"/>
                                        <p:tgtEl>
                                          <p:spTgt spid="15"/>
                                        </p:tgtEl>
                                        <p:attrNameLst>
                                          <p:attrName>ppt_x</p:attrName>
                                        </p:attrNameLst>
                                      </p:cBhvr>
                                      <p:tavLst>
                                        <p:tav tm="0">
                                          <p:val>
                                            <p:strVal val="#ppt_x"/>
                                          </p:val>
                                        </p:tav>
                                        <p:tav tm="100000">
                                          <p:val>
                                            <p:strVal val="#ppt_x"/>
                                          </p:val>
                                        </p:tav>
                                      </p:tavLst>
                                    </p:anim>
                                    <p:anim calcmode="lin" valueType="num">
                                      <p:cBhvr>
                                        <p:cTn id="40" dur="900" decel="100000" fill="hold"/>
                                        <p:tgtEl>
                                          <p:spTgt spid="15"/>
                                        </p:tgtEl>
                                        <p:attrNameLst>
                                          <p:attrName>ppt_y</p:attrName>
                                        </p:attrNameLst>
                                      </p:cBhvr>
                                      <p:tavLst>
                                        <p:tav tm="0">
                                          <p:val>
                                            <p:strVal val="#ppt_y+1"/>
                                          </p:val>
                                        </p:tav>
                                        <p:tav tm="100000">
                                          <p:val>
                                            <p:strVal val="#ppt_y-.03"/>
                                          </p:val>
                                        </p:tav>
                                      </p:tavLst>
                                    </p:anim>
                                    <p:anim calcmode="lin" valueType="num">
                                      <p:cBhvr>
                                        <p:cTn id="41"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childTnLst>
                          </p:cTn>
                        </p:par>
                        <p:par>
                          <p:cTn id="42" fill="hold">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left)">
                                      <p:cBhvr>
                                        <p:cTn id="45" dur="500"/>
                                        <p:tgtEl>
                                          <p:spTgt spid="16"/>
                                        </p:tgtEl>
                                      </p:cBhvr>
                                    </p:animEffect>
                                  </p:childTnLst>
                                </p:cTn>
                              </p:par>
                            </p:childTnLst>
                          </p:cTn>
                        </p:par>
                        <p:par>
                          <p:cTn id="46" fill="hold">
                            <p:stCondLst>
                              <p:cond delay="1500"/>
                            </p:stCondLst>
                            <p:childTnLst>
                              <p:par>
                                <p:cTn id="47" presetID="22" presetClass="entr" presetSubtype="8"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left)">
                                      <p:cBhvr>
                                        <p:cTn id="49" dur="500"/>
                                        <p:tgtEl>
                                          <p:spTgt spid="17"/>
                                        </p:tgtEl>
                                      </p:cBhvr>
                                    </p:animEffect>
                                  </p:childTnLst>
                                </p:cTn>
                              </p:par>
                            </p:childTnLst>
                          </p:cTn>
                        </p:par>
                        <p:par>
                          <p:cTn id="50" fill="hold">
                            <p:stCondLst>
                              <p:cond delay="2000"/>
                            </p:stCondLst>
                            <p:childTnLst>
                              <p:par>
                                <p:cTn id="51" presetID="22" presetClass="entr" presetSubtype="8" fill="hold" grpId="0" nodeType="after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ipe(left)">
                                      <p:cBhvr>
                                        <p:cTn id="53" dur="500"/>
                                        <p:tgtEl>
                                          <p:spTgt spid="18"/>
                                        </p:tgtEl>
                                      </p:cBhvr>
                                    </p:animEffect>
                                  </p:childTnLst>
                                </p:cTn>
                              </p:par>
                            </p:childTnLst>
                          </p:cTn>
                        </p:par>
                        <p:par>
                          <p:cTn id="54" fill="hold">
                            <p:stCondLst>
                              <p:cond delay="2500"/>
                            </p:stCondLst>
                            <p:childTnLst>
                              <p:par>
                                <p:cTn id="55" presetID="22" presetClass="entr" presetSubtype="8" fill="hold" grpId="0" nodeType="after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ipe(left)">
                                      <p:cBhvr>
                                        <p:cTn id="5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animBg="1"/>
      <p:bldP spid="14" grpId="0"/>
      <p:bldP spid="16" grpId="0"/>
      <p:bldP spid="17" grpId="0"/>
      <p:bldP spid="18" grpId="0"/>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chemeClr val="tx1"/>
                </a:solidFill>
              </a:rPr>
              <a:t>2’s Complement</a:t>
            </a:r>
            <a:endParaRPr lang="en-US" b="1" dirty="0">
              <a:solidFill>
                <a:schemeClr val="tx1"/>
              </a:solidFill>
            </a:endParaRPr>
          </a:p>
        </p:txBody>
      </p:sp>
      <p:sp>
        <p:nvSpPr>
          <p:cNvPr id="3" name="Content Placeholder 2"/>
          <p:cNvSpPr>
            <a:spLocks noGrp="1"/>
          </p:cNvSpPr>
          <p:nvPr>
            <p:ph idx="1"/>
          </p:nvPr>
        </p:nvSpPr>
        <p:spPr>
          <a:xfrm>
            <a:off x="1395448" y="5786454"/>
            <a:ext cx="6248386" cy="785818"/>
          </a:xfrm>
        </p:spPr>
        <p:txBody>
          <a:bodyPr/>
          <a:lstStyle/>
          <a:p>
            <a:r>
              <a:rPr lang="en-US" sz="2000" dirty="0" err="1" smtClean="0"/>
              <a:t>Hanya</a:t>
            </a:r>
            <a:r>
              <a:rPr lang="en-US" sz="2000" dirty="0" smtClean="0"/>
              <a:t> 1 </a:t>
            </a:r>
            <a:r>
              <a:rPr lang="en-US" sz="2000" smtClean="0"/>
              <a:t>yang merepresentasikan bilangan “0” </a:t>
            </a:r>
            <a:endParaRPr lang="en-US" sz="2000" dirty="0" smtClean="0"/>
          </a:p>
        </p:txBody>
      </p:sp>
      <p:pic>
        <p:nvPicPr>
          <p:cNvPr id="25602" name="Picture 2"/>
          <p:cNvPicPr>
            <a:picLocks noChangeAspect="1" noChangeArrowheads="1"/>
          </p:cNvPicPr>
          <p:nvPr/>
        </p:nvPicPr>
        <p:blipFill>
          <a:blip r:embed="rId2"/>
          <a:srcRect/>
          <a:stretch>
            <a:fillRect/>
          </a:stretch>
        </p:blipFill>
        <p:spPr bwMode="auto">
          <a:xfrm>
            <a:off x="1071538" y="1071546"/>
            <a:ext cx="7286676" cy="456157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19100" y="285728"/>
            <a:ext cx="8181975" cy="600075"/>
          </a:xfrm>
        </p:spPr>
        <p:txBody>
          <a:bodyPr/>
          <a:lstStyle/>
          <a:p>
            <a:r>
              <a:rPr lang="en-US" sz="4000" b="1" dirty="0" err="1" smtClean="0">
                <a:solidFill>
                  <a:schemeClr val="tx1"/>
                </a:solidFill>
              </a:rPr>
              <a:t>Aritmetic</a:t>
            </a:r>
            <a:r>
              <a:rPr lang="en-US" sz="4000" b="1" dirty="0" smtClean="0">
                <a:solidFill>
                  <a:schemeClr val="tx1"/>
                </a:solidFill>
              </a:rPr>
              <a:t> Operation with Signed Number</a:t>
            </a:r>
            <a:endParaRPr lang="en-US" sz="4000" b="1" dirty="0">
              <a:solidFill>
                <a:schemeClr val="tx1"/>
              </a:solidFill>
            </a:endParaRPr>
          </a:p>
        </p:txBody>
      </p:sp>
      <p:sp>
        <p:nvSpPr>
          <p:cNvPr id="11" name="Text Box 8"/>
          <p:cNvSpPr txBox="1">
            <a:spLocks noChangeArrowheads="1"/>
          </p:cNvSpPr>
          <p:nvPr/>
        </p:nvSpPr>
        <p:spPr bwMode="auto">
          <a:xfrm>
            <a:off x="504700" y="1664525"/>
            <a:ext cx="7867403" cy="1015663"/>
          </a:xfrm>
          <a:prstGeom prst="rect">
            <a:avLst/>
          </a:prstGeom>
          <a:noFill/>
          <a:ln w="9525">
            <a:noFill/>
            <a:miter lim="800000"/>
            <a:headEnd/>
            <a:tailEnd/>
          </a:ln>
          <a:effectLst/>
        </p:spPr>
        <p:txBody>
          <a:bodyPr wrap="square">
            <a:spAutoFit/>
          </a:bodyPr>
          <a:lstStyle/>
          <a:p>
            <a:pPr algn="just">
              <a:spcBef>
                <a:spcPct val="50000"/>
              </a:spcBef>
            </a:pPr>
            <a:r>
              <a:rPr lang="en-US" sz="2000" smtClean="0"/>
              <a:t>Penggunaan notasi bilangan bertanda dengan bilangan negatif  dalam bentuk 2’complement akan memudahkan dalam penjulmahan dan pengurangan bilangan bertanda.</a:t>
            </a:r>
            <a:endParaRPr lang="en-US" sz="2000" dirty="0"/>
          </a:p>
        </p:txBody>
      </p:sp>
      <p:sp>
        <p:nvSpPr>
          <p:cNvPr id="12" name="Text Box 23"/>
          <p:cNvSpPr txBox="1">
            <a:spLocks noChangeArrowheads="1"/>
          </p:cNvSpPr>
          <p:nvPr/>
        </p:nvSpPr>
        <p:spPr bwMode="auto">
          <a:xfrm>
            <a:off x="517566" y="2714620"/>
            <a:ext cx="7912086" cy="1323439"/>
          </a:xfrm>
          <a:prstGeom prst="rect">
            <a:avLst/>
          </a:prstGeom>
          <a:noFill/>
          <a:ln w="9525">
            <a:noFill/>
            <a:miter lim="800000"/>
            <a:headEnd/>
            <a:tailEnd/>
          </a:ln>
          <a:effectLst/>
        </p:spPr>
        <p:txBody>
          <a:bodyPr wrap="square">
            <a:spAutoFit/>
          </a:bodyPr>
          <a:lstStyle/>
          <a:p>
            <a:pPr algn="just"/>
            <a:r>
              <a:rPr lang="en-US" sz="2000" smtClean="0"/>
              <a:t>Aturan untuk </a:t>
            </a:r>
            <a:r>
              <a:rPr lang="en-US" sz="2000" b="1" smtClean="0"/>
              <a:t>penjumlahan</a:t>
            </a:r>
            <a:r>
              <a:rPr lang="en-US" sz="2000" smtClean="0"/>
              <a:t>: Jumlahkan 2 bilangan bertanda. Jika ada </a:t>
            </a:r>
            <a:r>
              <a:rPr lang="en-US" sz="2000" b="1" smtClean="0"/>
              <a:t>carry</a:t>
            </a:r>
            <a:r>
              <a:rPr lang="en-US" sz="2000" smtClean="0"/>
              <a:t> maka carry tersebut diabaikan. Hasil sudah dalam bentuk bilangan bertanda.  </a:t>
            </a:r>
            <a:endParaRPr lang="en-US" sz="2000" dirty="0"/>
          </a:p>
          <a:p>
            <a:r>
              <a:rPr lang="en-US" sz="2000" smtClean="0"/>
              <a:t>Contoh:</a:t>
            </a:r>
            <a:endParaRPr lang="en-US" sz="2000" dirty="0"/>
          </a:p>
        </p:txBody>
      </p:sp>
      <p:sp>
        <p:nvSpPr>
          <p:cNvPr id="13" name="Text Box 24"/>
          <p:cNvSpPr txBox="1">
            <a:spLocks noChangeArrowheads="1"/>
          </p:cNvSpPr>
          <p:nvPr/>
        </p:nvSpPr>
        <p:spPr bwMode="auto">
          <a:xfrm>
            <a:off x="1419252" y="4159266"/>
            <a:ext cx="2438400" cy="701675"/>
          </a:xfrm>
          <a:prstGeom prst="rect">
            <a:avLst/>
          </a:prstGeom>
          <a:noFill/>
          <a:ln w="9525">
            <a:noFill/>
            <a:miter lim="800000"/>
            <a:headEnd/>
            <a:tailEnd/>
          </a:ln>
          <a:effectLst/>
        </p:spPr>
        <p:txBody>
          <a:bodyPr>
            <a:spAutoFit/>
          </a:bodyPr>
          <a:lstStyle/>
          <a:p>
            <a:r>
              <a:rPr lang="en-US" sz="2000"/>
              <a:t>00011110 </a:t>
            </a:r>
            <a:r>
              <a:rPr lang="en-US" sz="2000">
                <a:solidFill>
                  <a:srgbClr val="008000"/>
                </a:solidFill>
              </a:rPr>
              <a:t>= +30</a:t>
            </a:r>
            <a:r>
              <a:rPr lang="en-US" sz="2000"/>
              <a:t>   </a:t>
            </a:r>
          </a:p>
          <a:p>
            <a:r>
              <a:rPr lang="en-US" sz="2000"/>
              <a:t>00001111 </a:t>
            </a:r>
            <a:r>
              <a:rPr lang="en-US" sz="2000">
                <a:solidFill>
                  <a:srgbClr val="008000"/>
                </a:solidFill>
              </a:rPr>
              <a:t>= +15</a:t>
            </a:r>
          </a:p>
        </p:txBody>
      </p:sp>
      <p:sp>
        <p:nvSpPr>
          <p:cNvPr id="14" name="Line 25"/>
          <p:cNvSpPr>
            <a:spLocks noChangeShapeType="1"/>
          </p:cNvSpPr>
          <p:nvPr/>
        </p:nvSpPr>
        <p:spPr bwMode="auto">
          <a:xfrm>
            <a:off x="1495452" y="4845066"/>
            <a:ext cx="1828800" cy="0"/>
          </a:xfrm>
          <a:prstGeom prst="line">
            <a:avLst/>
          </a:prstGeom>
          <a:noFill/>
          <a:ln w="9525">
            <a:solidFill>
              <a:schemeClr val="tx1"/>
            </a:solidFill>
            <a:round/>
            <a:headEnd/>
            <a:tailEnd/>
          </a:ln>
          <a:effectLst/>
        </p:spPr>
        <p:txBody>
          <a:bodyPr/>
          <a:lstStyle/>
          <a:p>
            <a:endParaRPr lang="en-US"/>
          </a:p>
        </p:txBody>
      </p:sp>
      <p:sp>
        <p:nvSpPr>
          <p:cNvPr id="15" name="Text Box 26"/>
          <p:cNvSpPr txBox="1">
            <a:spLocks noChangeArrowheads="1"/>
          </p:cNvSpPr>
          <p:nvPr/>
        </p:nvSpPr>
        <p:spPr bwMode="auto">
          <a:xfrm>
            <a:off x="1419252" y="4845066"/>
            <a:ext cx="1600200" cy="396875"/>
          </a:xfrm>
          <a:prstGeom prst="rect">
            <a:avLst/>
          </a:prstGeom>
          <a:noFill/>
          <a:ln w="9525">
            <a:noFill/>
            <a:miter lim="800000"/>
            <a:headEnd/>
            <a:tailEnd/>
          </a:ln>
          <a:effectLst/>
        </p:spPr>
        <p:txBody>
          <a:bodyPr>
            <a:spAutoFit/>
          </a:bodyPr>
          <a:lstStyle/>
          <a:p>
            <a:pPr>
              <a:spcBef>
                <a:spcPct val="50000"/>
              </a:spcBef>
            </a:pPr>
            <a:r>
              <a:rPr lang="en-US" sz="2000"/>
              <a:t>00101101</a:t>
            </a:r>
          </a:p>
        </p:txBody>
      </p:sp>
      <p:sp>
        <p:nvSpPr>
          <p:cNvPr id="16" name="Text Box 27"/>
          <p:cNvSpPr txBox="1">
            <a:spLocks noChangeArrowheads="1"/>
          </p:cNvSpPr>
          <p:nvPr/>
        </p:nvSpPr>
        <p:spPr bwMode="auto">
          <a:xfrm>
            <a:off x="2581052" y="4845066"/>
            <a:ext cx="1066800" cy="396875"/>
          </a:xfrm>
          <a:prstGeom prst="rect">
            <a:avLst/>
          </a:prstGeom>
          <a:noFill/>
          <a:ln w="9525">
            <a:noFill/>
            <a:miter lim="800000"/>
            <a:headEnd/>
            <a:tailEnd/>
          </a:ln>
          <a:effectLst/>
        </p:spPr>
        <p:txBody>
          <a:bodyPr>
            <a:spAutoFit/>
          </a:bodyPr>
          <a:lstStyle/>
          <a:p>
            <a:pPr>
              <a:spcBef>
                <a:spcPct val="50000"/>
              </a:spcBef>
            </a:pPr>
            <a:r>
              <a:rPr lang="en-US" sz="2000" dirty="0">
                <a:solidFill>
                  <a:srgbClr val="008000"/>
                </a:solidFill>
              </a:rPr>
              <a:t>= +45</a:t>
            </a:r>
          </a:p>
        </p:txBody>
      </p:sp>
      <p:sp>
        <p:nvSpPr>
          <p:cNvPr id="17" name="Text Box 36"/>
          <p:cNvSpPr txBox="1">
            <a:spLocks noChangeArrowheads="1"/>
          </p:cNvSpPr>
          <p:nvPr/>
        </p:nvSpPr>
        <p:spPr bwMode="auto">
          <a:xfrm>
            <a:off x="3705252" y="4159266"/>
            <a:ext cx="2438400" cy="701675"/>
          </a:xfrm>
          <a:prstGeom prst="rect">
            <a:avLst/>
          </a:prstGeom>
          <a:noFill/>
          <a:ln w="9525">
            <a:noFill/>
            <a:miter lim="800000"/>
            <a:headEnd/>
            <a:tailEnd/>
          </a:ln>
          <a:effectLst/>
        </p:spPr>
        <p:txBody>
          <a:bodyPr>
            <a:spAutoFit/>
          </a:bodyPr>
          <a:lstStyle/>
          <a:p>
            <a:r>
              <a:rPr lang="en-US" sz="2000"/>
              <a:t>00001110 </a:t>
            </a:r>
            <a:r>
              <a:rPr lang="en-US" sz="2000">
                <a:solidFill>
                  <a:srgbClr val="008000"/>
                </a:solidFill>
              </a:rPr>
              <a:t>= +14</a:t>
            </a:r>
            <a:r>
              <a:rPr lang="en-US" sz="2000"/>
              <a:t>   </a:t>
            </a:r>
          </a:p>
          <a:p>
            <a:r>
              <a:rPr lang="en-US" sz="2000"/>
              <a:t>11101111 </a:t>
            </a:r>
            <a:r>
              <a:rPr lang="en-US" sz="2000">
                <a:solidFill>
                  <a:srgbClr val="008000"/>
                </a:solidFill>
              </a:rPr>
              <a:t>= </a:t>
            </a:r>
            <a:r>
              <a:rPr lang="en-US" sz="2000" smtClean="0">
                <a:solidFill>
                  <a:srgbClr val="008000"/>
                </a:solidFill>
              </a:rPr>
              <a:t> </a:t>
            </a:r>
            <a:r>
              <a:rPr lang="en-US" sz="2000" smtClean="0">
                <a:solidFill>
                  <a:srgbClr val="008000"/>
                </a:solidFill>
                <a:latin typeface="Symbol" pitchFamily="18" charset="2"/>
              </a:rPr>
              <a:t>-</a:t>
            </a:r>
            <a:r>
              <a:rPr lang="en-US" sz="2000">
                <a:solidFill>
                  <a:srgbClr val="008000"/>
                </a:solidFill>
              </a:rPr>
              <a:t>17</a:t>
            </a:r>
          </a:p>
        </p:txBody>
      </p:sp>
      <p:sp>
        <p:nvSpPr>
          <p:cNvPr id="18" name="Line 37"/>
          <p:cNvSpPr>
            <a:spLocks noChangeShapeType="1"/>
          </p:cNvSpPr>
          <p:nvPr/>
        </p:nvSpPr>
        <p:spPr bwMode="auto">
          <a:xfrm>
            <a:off x="3781452" y="4845066"/>
            <a:ext cx="1752600" cy="0"/>
          </a:xfrm>
          <a:prstGeom prst="line">
            <a:avLst/>
          </a:prstGeom>
          <a:noFill/>
          <a:ln w="9525">
            <a:solidFill>
              <a:schemeClr val="tx1"/>
            </a:solidFill>
            <a:round/>
            <a:headEnd/>
            <a:tailEnd/>
          </a:ln>
          <a:effectLst/>
        </p:spPr>
        <p:txBody>
          <a:bodyPr/>
          <a:lstStyle/>
          <a:p>
            <a:endParaRPr lang="en-US"/>
          </a:p>
        </p:txBody>
      </p:sp>
      <p:sp>
        <p:nvSpPr>
          <p:cNvPr id="19" name="Text Box 38"/>
          <p:cNvSpPr txBox="1">
            <a:spLocks noChangeArrowheads="1"/>
          </p:cNvSpPr>
          <p:nvPr/>
        </p:nvSpPr>
        <p:spPr bwMode="auto">
          <a:xfrm>
            <a:off x="3705252" y="4845066"/>
            <a:ext cx="1600200" cy="396875"/>
          </a:xfrm>
          <a:prstGeom prst="rect">
            <a:avLst/>
          </a:prstGeom>
          <a:noFill/>
          <a:ln w="9525">
            <a:noFill/>
            <a:miter lim="800000"/>
            <a:headEnd/>
            <a:tailEnd/>
          </a:ln>
          <a:effectLst/>
        </p:spPr>
        <p:txBody>
          <a:bodyPr>
            <a:spAutoFit/>
          </a:bodyPr>
          <a:lstStyle/>
          <a:p>
            <a:pPr>
              <a:spcBef>
                <a:spcPct val="50000"/>
              </a:spcBef>
            </a:pPr>
            <a:r>
              <a:rPr lang="en-US" sz="2000"/>
              <a:t>11111101</a:t>
            </a:r>
          </a:p>
        </p:txBody>
      </p:sp>
      <p:sp>
        <p:nvSpPr>
          <p:cNvPr id="20" name="Text Box 39"/>
          <p:cNvSpPr txBox="1">
            <a:spLocks noChangeArrowheads="1"/>
          </p:cNvSpPr>
          <p:nvPr/>
        </p:nvSpPr>
        <p:spPr bwMode="auto">
          <a:xfrm>
            <a:off x="4758404" y="4845066"/>
            <a:ext cx="1066800" cy="396875"/>
          </a:xfrm>
          <a:prstGeom prst="rect">
            <a:avLst/>
          </a:prstGeom>
          <a:noFill/>
          <a:ln w="9525">
            <a:noFill/>
            <a:miter lim="800000"/>
            <a:headEnd/>
            <a:tailEnd/>
          </a:ln>
          <a:effectLst/>
        </p:spPr>
        <p:txBody>
          <a:bodyPr>
            <a:spAutoFit/>
          </a:bodyPr>
          <a:lstStyle/>
          <a:p>
            <a:pPr>
              <a:spcBef>
                <a:spcPct val="50000"/>
              </a:spcBef>
            </a:pPr>
            <a:r>
              <a:rPr lang="en-US" sz="2000">
                <a:solidFill>
                  <a:srgbClr val="008000"/>
                </a:solidFill>
              </a:rPr>
              <a:t>=  </a:t>
            </a:r>
            <a:r>
              <a:rPr lang="en-US" sz="2000" smtClean="0">
                <a:solidFill>
                  <a:srgbClr val="008000"/>
                </a:solidFill>
              </a:rPr>
              <a:t>   </a:t>
            </a:r>
            <a:r>
              <a:rPr lang="en-US" sz="2000">
                <a:solidFill>
                  <a:srgbClr val="008000"/>
                </a:solidFill>
                <a:latin typeface="Symbol" pitchFamily="18" charset="2"/>
              </a:rPr>
              <a:t>-</a:t>
            </a:r>
            <a:r>
              <a:rPr lang="en-US" sz="2000">
                <a:solidFill>
                  <a:srgbClr val="008000"/>
                </a:solidFill>
              </a:rPr>
              <a:t>3</a:t>
            </a:r>
          </a:p>
        </p:txBody>
      </p:sp>
      <p:sp>
        <p:nvSpPr>
          <p:cNvPr id="21" name="Text Box 40"/>
          <p:cNvSpPr txBox="1">
            <a:spLocks noChangeArrowheads="1"/>
          </p:cNvSpPr>
          <p:nvPr/>
        </p:nvSpPr>
        <p:spPr bwMode="auto">
          <a:xfrm>
            <a:off x="5991252" y="4159266"/>
            <a:ext cx="2438400" cy="701675"/>
          </a:xfrm>
          <a:prstGeom prst="rect">
            <a:avLst/>
          </a:prstGeom>
          <a:noFill/>
          <a:ln w="9525">
            <a:noFill/>
            <a:miter lim="800000"/>
            <a:headEnd/>
            <a:tailEnd/>
          </a:ln>
          <a:effectLst/>
        </p:spPr>
        <p:txBody>
          <a:bodyPr>
            <a:spAutoFit/>
          </a:bodyPr>
          <a:lstStyle/>
          <a:p>
            <a:r>
              <a:rPr lang="en-US" sz="2000"/>
              <a:t>11111111 </a:t>
            </a:r>
            <a:r>
              <a:rPr lang="en-US" sz="2000">
                <a:solidFill>
                  <a:srgbClr val="008000"/>
                </a:solidFill>
              </a:rPr>
              <a:t>=  </a:t>
            </a:r>
            <a:r>
              <a:rPr lang="en-US" sz="2000" smtClean="0">
                <a:solidFill>
                  <a:srgbClr val="008000"/>
                </a:solidFill>
              </a:rPr>
              <a:t> </a:t>
            </a:r>
            <a:r>
              <a:rPr lang="en-US" sz="2000" smtClean="0">
                <a:solidFill>
                  <a:srgbClr val="008000"/>
                </a:solidFill>
                <a:latin typeface="Symbol" pitchFamily="18" charset="2"/>
              </a:rPr>
              <a:t>-</a:t>
            </a:r>
            <a:r>
              <a:rPr lang="en-US" sz="2000">
                <a:solidFill>
                  <a:srgbClr val="008000"/>
                </a:solidFill>
              </a:rPr>
              <a:t>1</a:t>
            </a:r>
            <a:r>
              <a:rPr lang="en-US" sz="2000"/>
              <a:t>   </a:t>
            </a:r>
          </a:p>
          <a:p>
            <a:r>
              <a:rPr lang="en-US" sz="2000"/>
              <a:t>11111000 </a:t>
            </a:r>
            <a:r>
              <a:rPr lang="en-US" sz="2000">
                <a:solidFill>
                  <a:srgbClr val="008000"/>
                </a:solidFill>
              </a:rPr>
              <a:t>=  </a:t>
            </a:r>
            <a:r>
              <a:rPr lang="en-US" sz="2000">
                <a:solidFill>
                  <a:srgbClr val="008000"/>
                </a:solidFill>
                <a:latin typeface="Symbol" pitchFamily="18" charset="2"/>
              </a:rPr>
              <a:t>-</a:t>
            </a:r>
            <a:r>
              <a:rPr lang="en-US" sz="2000">
                <a:solidFill>
                  <a:srgbClr val="008000"/>
                </a:solidFill>
              </a:rPr>
              <a:t>8</a:t>
            </a:r>
          </a:p>
        </p:txBody>
      </p:sp>
      <p:sp>
        <p:nvSpPr>
          <p:cNvPr id="22" name="Line 41"/>
          <p:cNvSpPr>
            <a:spLocks noChangeShapeType="1"/>
          </p:cNvSpPr>
          <p:nvPr/>
        </p:nvSpPr>
        <p:spPr bwMode="auto">
          <a:xfrm>
            <a:off x="6067452" y="4845066"/>
            <a:ext cx="1752600" cy="0"/>
          </a:xfrm>
          <a:prstGeom prst="line">
            <a:avLst/>
          </a:prstGeom>
          <a:noFill/>
          <a:ln w="9525">
            <a:solidFill>
              <a:schemeClr val="tx1"/>
            </a:solidFill>
            <a:round/>
            <a:headEnd/>
            <a:tailEnd/>
          </a:ln>
          <a:effectLst/>
        </p:spPr>
        <p:txBody>
          <a:bodyPr/>
          <a:lstStyle/>
          <a:p>
            <a:endParaRPr lang="en-US"/>
          </a:p>
        </p:txBody>
      </p:sp>
      <p:sp>
        <p:nvSpPr>
          <p:cNvPr id="23" name="Text Box 42"/>
          <p:cNvSpPr txBox="1">
            <a:spLocks noChangeArrowheads="1"/>
          </p:cNvSpPr>
          <p:nvPr/>
        </p:nvSpPr>
        <p:spPr bwMode="auto">
          <a:xfrm>
            <a:off x="5991252" y="4845066"/>
            <a:ext cx="1600200" cy="396875"/>
          </a:xfrm>
          <a:prstGeom prst="rect">
            <a:avLst/>
          </a:prstGeom>
          <a:noFill/>
          <a:ln w="9525">
            <a:noFill/>
            <a:miter lim="800000"/>
            <a:headEnd/>
            <a:tailEnd/>
          </a:ln>
          <a:effectLst/>
        </p:spPr>
        <p:txBody>
          <a:bodyPr>
            <a:spAutoFit/>
          </a:bodyPr>
          <a:lstStyle/>
          <a:p>
            <a:pPr>
              <a:spcBef>
                <a:spcPct val="50000"/>
              </a:spcBef>
            </a:pPr>
            <a:r>
              <a:rPr lang="en-US" sz="2000"/>
              <a:t>11110111</a:t>
            </a:r>
          </a:p>
        </p:txBody>
      </p:sp>
      <p:sp>
        <p:nvSpPr>
          <p:cNvPr id="24" name="Text Box 43"/>
          <p:cNvSpPr txBox="1">
            <a:spLocks noChangeArrowheads="1"/>
          </p:cNvSpPr>
          <p:nvPr/>
        </p:nvSpPr>
        <p:spPr bwMode="auto">
          <a:xfrm>
            <a:off x="7121242" y="4845066"/>
            <a:ext cx="1066800" cy="396875"/>
          </a:xfrm>
          <a:prstGeom prst="rect">
            <a:avLst/>
          </a:prstGeom>
          <a:noFill/>
          <a:ln w="9525">
            <a:noFill/>
            <a:miter lim="800000"/>
            <a:headEnd/>
            <a:tailEnd/>
          </a:ln>
          <a:effectLst/>
        </p:spPr>
        <p:txBody>
          <a:bodyPr>
            <a:spAutoFit/>
          </a:bodyPr>
          <a:lstStyle/>
          <a:p>
            <a:pPr>
              <a:spcBef>
                <a:spcPct val="50000"/>
              </a:spcBef>
            </a:pPr>
            <a:r>
              <a:rPr lang="en-US" sz="2000">
                <a:solidFill>
                  <a:srgbClr val="008000"/>
                </a:solidFill>
              </a:rPr>
              <a:t>=  </a:t>
            </a:r>
            <a:r>
              <a:rPr lang="en-US" sz="2000">
                <a:solidFill>
                  <a:srgbClr val="008000"/>
                </a:solidFill>
                <a:latin typeface="Symbol" pitchFamily="18" charset="2"/>
              </a:rPr>
              <a:t>-</a:t>
            </a:r>
            <a:r>
              <a:rPr lang="en-US" sz="2000">
                <a:solidFill>
                  <a:srgbClr val="008000"/>
                </a:solidFill>
              </a:rPr>
              <a:t>9</a:t>
            </a:r>
          </a:p>
        </p:txBody>
      </p:sp>
      <p:sp>
        <p:nvSpPr>
          <p:cNvPr id="25" name="Text Box 48"/>
          <p:cNvSpPr txBox="1">
            <a:spLocks noChangeArrowheads="1"/>
          </p:cNvSpPr>
          <p:nvPr/>
        </p:nvSpPr>
        <p:spPr bwMode="auto">
          <a:xfrm>
            <a:off x="5832502" y="4845066"/>
            <a:ext cx="311150" cy="396875"/>
          </a:xfrm>
          <a:prstGeom prst="rect">
            <a:avLst/>
          </a:prstGeom>
          <a:noFill/>
          <a:ln w="9525">
            <a:noFill/>
            <a:miter lim="800000"/>
            <a:headEnd/>
            <a:tailEnd/>
          </a:ln>
          <a:effectLst/>
        </p:spPr>
        <p:txBody>
          <a:bodyPr wrap="none">
            <a:spAutoFit/>
          </a:bodyPr>
          <a:lstStyle/>
          <a:p>
            <a:r>
              <a:rPr lang="en-US" sz="2000"/>
              <a:t>1</a:t>
            </a:r>
          </a:p>
        </p:txBody>
      </p:sp>
      <p:sp>
        <p:nvSpPr>
          <p:cNvPr id="26" name="Line 49"/>
          <p:cNvSpPr>
            <a:spLocks noChangeShapeType="1"/>
          </p:cNvSpPr>
          <p:nvPr/>
        </p:nvSpPr>
        <p:spPr bwMode="auto">
          <a:xfrm flipV="1">
            <a:off x="5915052" y="4953016"/>
            <a:ext cx="152400" cy="152400"/>
          </a:xfrm>
          <a:prstGeom prst="line">
            <a:avLst/>
          </a:prstGeom>
          <a:noFill/>
          <a:ln w="28575">
            <a:solidFill>
              <a:srgbClr val="FF0000"/>
            </a:solidFill>
            <a:round/>
            <a:headEnd/>
            <a:tailEnd/>
          </a:ln>
          <a:effectLst/>
        </p:spPr>
        <p:txBody>
          <a:bodyPr/>
          <a:lstStyle/>
          <a:p>
            <a:endParaRPr lang="en-US"/>
          </a:p>
        </p:txBody>
      </p:sp>
      <p:grpSp>
        <p:nvGrpSpPr>
          <p:cNvPr id="2" name="Group 52"/>
          <p:cNvGrpSpPr>
            <a:grpSpLocks/>
          </p:cNvGrpSpPr>
          <p:nvPr/>
        </p:nvGrpSpPr>
        <p:grpSpPr bwMode="auto">
          <a:xfrm>
            <a:off x="4772052" y="5149866"/>
            <a:ext cx="1524000" cy="565150"/>
            <a:chOff x="2928" y="3532"/>
            <a:chExt cx="960" cy="356"/>
          </a:xfrm>
        </p:grpSpPr>
        <p:sp>
          <p:nvSpPr>
            <p:cNvPr id="28" name="Text Box 50"/>
            <p:cNvSpPr txBox="1">
              <a:spLocks noChangeArrowheads="1"/>
            </p:cNvSpPr>
            <p:nvPr/>
          </p:nvSpPr>
          <p:spPr bwMode="auto">
            <a:xfrm>
              <a:off x="2928" y="3676"/>
              <a:ext cx="960" cy="212"/>
            </a:xfrm>
            <a:prstGeom prst="rect">
              <a:avLst/>
            </a:prstGeom>
            <a:noFill/>
            <a:ln w="9525">
              <a:noFill/>
              <a:miter lim="800000"/>
              <a:headEnd/>
              <a:tailEnd/>
            </a:ln>
            <a:effectLst/>
          </p:spPr>
          <p:txBody>
            <a:bodyPr>
              <a:spAutoFit/>
            </a:bodyPr>
            <a:lstStyle/>
            <a:p>
              <a:pPr>
                <a:spcBef>
                  <a:spcPct val="50000"/>
                </a:spcBef>
              </a:pPr>
              <a:r>
                <a:rPr lang="en-US" sz="1600">
                  <a:solidFill>
                    <a:srgbClr val="FF0000"/>
                  </a:solidFill>
                </a:rPr>
                <a:t>Discard carry</a:t>
              </a:r>
            </a:p>
          </p:txBody>
        </p:sp>
        <p:sp>
          <p:nvSpPr>
            <p:cNvPr id="29" name="Line 51"/>
            <p:cNvSpPr>
              <a:spLocks noChangeShapeType="1"/>
            </p:cNvSpPr>
            <p:nvPr/>
          </p:nvSpPr>
          <p:spPr bwMode="auto">
            <a:xfrm flipV="1">
              <a:off x="3504" y="3532"/>
              <a:ext cx="144" cy="192"/>
            </a:xfrm>
            <a:prstGeom prst="line">
              <a:avLst/>
            </a:prstGeom>
            <a:noFill/>
            <a:ln w="9525">
              <a:solidFill>
                <a:srgbClr val="FF0000"/>
              </a:solidFill>
              <a:round/>
              <a:headEnd/>
              <a:tailEnd type="triangle" w="med" len="med"/>
            </a:ln>
            <a:effec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wipe(right)">
                                      <p:cBhvr>
                                        <p:cTn id="22" dur="2000"/>
                                        <p:tgtEl>
                                          <p:spTgt spid="1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Effect transition="in" filter="wipe(right)">
                                      <p:cBhvr>
                                        <p:cTn id="43" dur="2000"/>
                                        <p:tgtEl>
                                          <p:spTgt spid="19">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500" fill="hold"/>
                                        <p:tgtEl>
                                          <p:spTgt spid="20"/>
                                        </p:tgtEl>
                                        <p:attrNameLst>
                                          <p:attrName>ppt_x</p:attrName>
                                        </p:attrNameLst>
                                      </p:cBhvr>
                                      <p:tavLst>
                                        <p:tav tm="0">
                                          <p:val>
                                            <p:strVal val="#ppt_x"/>
                                          </p:val>
                                        </p:tav>
                                        <p:tav tm="100000">
                                          <p:val>
                                            <p:strVal val="#ppt_x"/>
                                          </p:val>
                                        </p:tav>
                                      </p:tavLst>
                                    </p:anim>
                                    <p:anim calcmode="lin" valueType="num">
                                      <p:cBhvr additive="base">
                                        <p:cTn id="49"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additive="base">
                                        <p:cTn id="54" dur="500" fill="hold"/>
                                        <p:tgtEl>
                                          <p:spTgt spid="21"/>
                                        </p:tgtEl>
                                        <p:attrNameLst>
                                          <p:attrName>ppt_x</p:attrName>
                                        </p:attrNameLst>
                                      </p:cBhvr>
                                      <p:tavLst>
                                        <p:tav tm="0">
                                          <p:val>
                                            <p:strVal val="#ppt_x"/>
                                          </p:val>
                                        </p:tav>
                                        <p:tav tm="100000">
                                          <p:val>
                                            <p:strVal val="#ppt_x"/>
                                          </p:val>
                                        </p:tav>
                                      </p:tavLst>
                                    </p:anim>
                                    <p:anim calcmode="lin" valueType="num">
                                      <p:cBhvr additive="base">
                                        <p:cTn id="55" dur="500" fill="hold"/>
                                        <p:tgtEl>
                                          <p:spTgt spid="21"/>
                                        </p:tgtEl>
                                        <p:attrNameLst>
                                          <p:attrName>ppt_y</p:attrName>
                                        </p:attrNameLst>
                                      </p:cBhvr>
                                      <p:tavLst>
                                        <p:tav tm="0">
                                          <p:val>
                                            <p:strVal val="1+#ppt_h/2"/>
                                          </p:val>
                                        </p:tav>
                                        <p:tav tm="100000">
                                          <p:val>
                                            <p:strVal val="#ppt_y"/>
                                          </p:val>
                                        </p:tav>
                                      </p:tavLst>
                                    </p:anim>
                                  </p:childTnLst>
                                </p:cTn>
                              </p:par>
                            </p:childTnLst>
                          </p:cTn>
                        </p:par>
                        <p:par>
                          <p:cTn id="56" fill="hold">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ipe(left)">
                                      <p:cBhvr>
                                        <p:cTn id="59" dur="5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nodeType="clickEffect">
                                  <p:stCondLst>
                                    <p:cond delay="0"/>
                                  </p:stCondLst>
                                  <p:childTnLst>
                                    <p:set>
                                      <p:cBhvr>
                                        <p:cTn id="63" dur="1" fill="hold">
                                          <p:stCondLst>
                                            <p:cond delay="0"/>
                                          </p:stCondLst>
                                        </p:cTn>
                                        <p:tgtEl>
                                          <p:spTgt spid="23">
                                            <p:txEl>
                                              <p:pRg st="0" end="0"/>
                                            </p:txEl>
                                          </p:spTgt>
                                        </p:tgtEl>
                                        <p:attrNameLst>
                                          <p:attrName>style.visibility</p:attrName>
                                        </p:attrNameLst>
                                      </p:cBhvr>
                                      <p:to>
                                        <p:strVal val="visible"/>
                                      </p:to>
                                    </p:set>
                                    <p:animEffect transition="in" filter="wipe(right)">
                                      <p:cBhvr>
                                        <p:cTn id="64" dur="2000"/>
                                        <p:tgtEl>
                                          <p:spTgt spid="23">
                                            <p:txEl>
                                              <p:pRg st="0" end="0"/>
                                            </p:txEl>
                                          </p:spTgt>
                                        </p:tgtEl>
                                      </p:cBhvr>
                                    </p:animEffect>
                                  </p:childTnLst>
                                </p:cTn>
                              </p:par>
                            </p:childTnLst>
                          </p:cTn>
                        </p:par>
                        <p:par>
                          <p:cTn id="65" fill="hold">
                            <p:stCondLst>
                              <p:cond delay="2000"/>
                            </p:stCondLst>
                            <p:childTnLst>
                              <p:par>
                                <p:cTn id="66" presetID="22" presetClass="entr" presetSubtype="2" fill="hold" grpId="0" nodeType="after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wipe(right)">
                                      <p:cBhvr>
                                        <p:cTn id="68" dur="500"/>
                                        <p:tgtEl>
                                          <p:spTgt spid="25"/>
                                        </p:tgtEl>
                                      </p:cBhvr>
                                    </p:animEffect>
                                  </p:childTnLst>
                                </p:cTn>
                              </p:par>
                            </p:childTnLst>
                          </p:cTn>
                        </p:par>
                        <p:par>
                          <p:cTn id="69" fill="hold">
                            <p:stCondLst>
                              <p:cond delay="2500"/>
                            </p:stCondLst>
                            <p:childTnLst>
                              <p:par>
                                <p:cTn id="70" presetID="22" presetClass="entr" presetSubtype="4" fill="hold" grpId="0" nodeType="after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ipe(down)">
                                      <p:cBhvr>
                                        <p:cTn id="72" dur="500"/>
                                        <p:tgtEl>
                                          <p:spTgt spid="26"/>
                                        </p:tgtEl>
                                      </p:cBhvr>
                                    </p:animEffect>
                                  </p:childTnLst>
                                </p:cTn>
                              </p:par>
                            </p:childTnLst>
                          </p:cTn>
                        </p:par>
                        <p:par>
                          <p:cTn id="73" fill="hold">
                            <p:stCondLst>
                              <p:cond delay="3000"/>
                            </p:stCondLst>
                            <p:childTnLst>
                              <p:par>
                                <p:cTn id="74" presetID="37" presetClass="entr" presetSubtype="0" fill="hold" nodeType="afterEffect">
                                  <p:stCondLst>
                                    <p:cond delay="0"/>
                                  </p:stCondLst>
                                  <p:childTnLst>
                                    <p:set>
                                      <p:cBhvr>
                                        <p:cTn id="75" dur="1" fill="hold">
                                          <p:stCondLst>
                                            <p:cond delay="0"/>
                                          </p:stCondLst>
                                        </p:cTn>
                                        <p:tgtEl>
                                          <p:spTgt spid="2"/>
                                        </p:tgtEl>
                                        <p:attrNameLst>
                                          <p:attrName>style.visibility</p:attrName>
                                        </p:attrNameLst>
                                      </p:cBhvr>
                                      <p:to>
                                        <p:strVal val="visible"/>
                                      </p:to>
                                    </p:set>
                                    <p:animEffect transition="in" filter="fade">
                                      <p:cBhvr>
                                        <p:cTn id="76" dur="1000"/>
                                        <p:tgtEl>
                                          <p:spTgt spid="2"/>
                                        </p:tgtEl>
                                      </p:cBhvr>
                                    </p:animEffect>
                                    <p:anim calcmode="lin" valueType="num">
                                      <p:cBhvr>
                                        <p:cTn id="77" dur="1000" fill="hold"/>
                                        <p:tgtEl>
                                          <p:spTgt spid="2"/>
                                        </p:tgtEl>
                                        <p:attrNameLst>
                                          <p:attrName>ppt_x</p:attrName>
                                        </p:attrNameLst>
                                      </p:cBhvr>
                                      <p:tavLst>
                                        <p:tav tm="0">
                                          <p:val>
                                            <p:strVal val="#ppt_x"/>
                                          </p:val>
                                        </p:tav>
                                        <p:tav tm="100000">
                                          <p:val>
                                            <p:strVal val="#ppt_x"/>
                                          </p:val>
                                        </p:tav>
                                      </p:tavLst>
                                    </p:anim>
                                    <p:anim calcmode="lin" valueType="num">
                                      <p:cBhvr>
                                        <p:cTn id="78" dur="900" decel="100000" fill="hold"/>
                                        <p:tgtEl>
                                          <p:spTgt spid="2"/>
                                        </p:tgtEl>
                                        <p:attrNameLst>
                                          <p:attrName>ppt_y</p:attrName>
                                        </p:attrNameLst>
                                      </p:cBhvr>
                                      <p:tavLst>
                                        <p:tav tm="0">
                                          <p:val>
                                            <p:strVal val="#ppt_y+1"/>
                                          </p:val>
                                        </p:tav>
                                        <p:tav tm="100000">
                                          <p:val>
                                            <p:strVal val="#ppt_y-.03"/>
                                          </p:val>
                                        </p:tav>
                                      </p:tavLst>
                                    </p:anim>
                                    <p:anim calcmode="lin" valueType="num">
                                      <p:cBhvr>
                                        <p:cTn id="79"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grpId="0" nodeType="clickEffect">
                                  <p:stCondLst>
                                    <p:cond delay="0"/>
                                  </p:stCondLst>
                                  <p:childTnLst>
                                    <p:set>
                                      <p:cBhvr>
                                        <p:cTn id="83" dur="1" fill="hold">
                                          <p:stCondLst>
                                            <p:cond delay="0"/>
                                          </p:stCondLst>
                                        </p:cTn>
                                        <p:tgtEl>
                                          <p:spTgt spid="24"/>
                                        </p:tgtEl>
                                        <p:attrNameLst>
                                          <p:attrName>style.visibility</p:attrName>
                                        </p:attrNameLst>
                                      </p:cBhvr>
                                      <p:to>
                                        <p:strVal val="visible"/>
                                      </p:to>
                                    </p:set>
                                    <p:anim calcmode="lin" valueType="num">
                                      <p:cBhvr additive="base">
                                        <p:cTn id="84" dur="500" fill="hold"/>
                                        <p:tgtEl>
                                          <p:spTgt spid="24"/>
                                        </p:tgtEl>
                                        <p:attrNameLst>
                                          <p:attrName>ppt_x</p:attrName>
                                        </p:attrNameLst>
                                      </p:cBhvr>
                                      <p:tavLst>
                                        <p:tav tm="0">
                                          <p:val>
                                            <p:strVal val="#ppt_x"/>
                                          </p:val>
                                        </p:tav>
                                        <p:tav tm="100000">
                                          <p:val>
                                            <p:strVal val="#ppt_x"/>
                                          </p:val>
                                        </p:tav>
                                      </p:tavLst>
                                    </p:anim>
                                    <p:anim calcmode="lin" valueType="num">
                                      <p:cBhvr additive="base">
                                        <p:cTn id="85"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animBg="1"/>
      <p:bldP spid="16" grpId="0"/>
      <p:bldP spid="17" grpId="0"/>
      <p:bldP spid="18" grpId="0" animBg="1"/>
      <p:bldP spid="20" grpId="0"/>
      <p:bldP spid="21" grpId="0"/>
      <p:bldP spid="22" grpId="0" animBg="1"/>
      <p:bldP spid="24" grpId="0"/>
      <p:bldP spid="25" grpId="0"/>
      <p:bldP spid="2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err="1" smtClean="0">
                <a:solidFill>
                  <a:schemeClr val="tx1"/>
                </a:solidFill>
              </a:rPr>
              <a:t>Aritmetic</a:t>
            </a:r>
            <a:r>
              <a:rPr lang="en-US" sz="4000" b="1" dirty="0" smtClean="0">
                <a:solidFill>
                  <a:schemeClr val="tx1"/>
                </a:solidFill>
              </a:rPr>
              <a:t> Operation with Signed Number</a:t>
            </a:r>
            <a:endParaRPr lang="en-US" sz="4000" b="1" dirty="0">
              <a:solidFill>
                <a:schemeClr val="tx1"/>
              </a:solidFill>
            </a:endParaRPr>
          </a:p>
        </p:txBody>
      </p:sp>
      <p:pic>
        <p:nvPicPr>
          <p:cNvPr id="45059" name="Picture 3"/>
          <p:cNvPicPr>
            <a:picLocks noChangeAspect="1" noChangeArrowheads="1"/>
          </p:cNvPicPr>
          <p:nvPr/>
        </p:nvPicPr>
        <p:blipFill>
          <a:blip r:embed="rId2"/>
          <a:srcRect/>
          <a:stretch>
            <a:fillRect/>
          </a:stretch>
        </p:blipFill>
        <p:spPr bwMode="auto">
          <a:xfrm>
            <a:off x="684996" y="1738066"/>
            <a:ext cx="7530342" cy="4098517"/>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pPr algn="l">
              <a:defRPr/>
            </a:pPr>
            <a:r>
              <a:rPr lang="en-US" b="1" dirty="0" err="1" smtClean="0">
                <a:solidFill>
                  <a:schemeClr val="tx1"/>
                </a:solidFill>
              </a:rPr>
              <a:t>Bilangan</a:t>
            </a:r>
            <a:r>
              <a:rPr lang="en-US" b="1" dirty="0" smtClean="0">
                <a:solidFill>
                  <a:schemeClr val="tx1"/>
                </a:solidFill>
              </a:rPr>
              <a:t> </a:t>
            </a:r>
            <a:r>
              <a:rPr lang="en-US" b="1" dirty="0" err="1" smtClean="0">
                <a:solidFill>
                  <a:schemeClr val="tx1"/>
                </a:solidFill>
              </a:rPr>
              <a:t>Desimal</a:t>
            </a:r>
            <a:r>
              <a:rPr lang="en-US" b="1" dirty="0" smtClean="0">
                <a:solidFill>
                  <a:schemeClr val="tx1"/>
                </a:solidFill>
              </a:rPr>
              <a:t> </a:t>
            </a:r>
            <a:endParaRPr lang="en-US" b="1" dirty="0">
              <a:solidFill>
                <a:schemeClr val="tx1"/>
              </a:solidFill>
            </a:endParaRPr>
          </a:p>
        </p:txBody>
      </p:sp>
      <p:sp>
        <p:nvSpPr>
          <p:cNvPr id="7171" name="Content Placeholder 2"/>
          <p:cNvSpPr>
            <a:spLocks noGrp="1"/>
          </p:cNvSpPr>
          <p:nvPr>
            <p:ph idx="1"/>
          </p:nvPr>
        </p:nvSpPr>
        <p:spPr>
          <a:xfrm>
            <a:off x="457200" y="1314448"/>
            <a:ext cx="8229600" cy="1543048"/>
          </a:xfrm>
        </p:spPr>
        <p:txBody>
          <a:bodyPr/>
          <a:lstStyle/>
          <a:p>
            <a:pPr algn="just"/>
            <a:r>
              <a:rPr lang="en-US" sz="2000" smtClean="0"/>
              <a:t>Posisi masing-masing digit dalam sistem bilangan diberikan bobot berdasarkan pada </a:t>
            </a:r>
            <a:r>
              <a:rPr lang="en-US" sz="2000" b="1" smtClean="0"/>
              <a:t>basis</a:t>
            </a:r>
            <a:r>
              <a:rPr lang="en-US" sz="2000" smtClean="0"/>
              <a:t> atau </a:t>
            </a:r>
            <a:r>
              <a:rPr lang="en-US" sz="2000" b="1" smtClean="0"/>
              <a:t>radix</a:t>
            </a:r>
            <a:r>
              <a:rPr lang="en-US" sz="2000" smtClean="0"/>
              <a:t> dari sistem. </a:t>
            </a:r>
          </a:p>
          <a:p>
            <a:pPr algn="just"/>
            <a:r>
              <a:rPr lang="en-US" sz="2000" smtClean="0"/>
              <a:t>Radix angka desimal adalah </a:t>
            </a:r>
            <a:r>
              <a:rPr lang="en-US" sz="2000" b="1" smtClean="0"/>
              <a:t>sepuluh</a:t>
            </a:r>
            <a:r>
              <a:rPr lang="en-US" sz="2000" smtClean="0"/>
              <a:t>, karena hanya sepuluh simbol (0 hingga 9) yang digunakan untuk mewakili setiap nomor.</a:t>
            </a:r>
          </a:p>
        </p:txBody>
      </p:sp>
      <p:sp>
        <p:nvSpPr>
          <p:cNvPr id="8" name="Text Box 28"/>
          <p:cNvSpPr txBox="1">
            <a:spLocks noChangeArrowheads="1"/>
          </p:cNvSpPr>
          <p:nvPr/>
        </p:nvSpPr>
        <p:spPr bwMode="auto">
          <a:xfrm>
            <a:off x="558828" y="3200400"/>
            <a:ext cx="8013700" cy="707886"/>
          </a:xfrm>
          <a:prstGeom prst="rect">
            <a:avLst/>
          </a:prstGeom>
          <a:noFill/>
          <a:ln w="9525">
            <a:noFill/>
            <a:miter lim="800000"/>
            <a:headEnd/>
            <a:tailEnd/>
          </a:ln>
        </p:spPr>
        <p:txBody>
          <a:bodyPr>
            <a:spAutoFit/>
          </a:bodyPr>
          <a:lstStyle/>
          <a:p>
            <a:pPr algn="just">
              <a:spcBef>
                <a:spcPct val="50000"/>
              </a:spcBef>
              <a:buFont typeface="Arial" pitchFamily="34" charset="0"/>
              <a:buChar char="•"/>
              <a:defRPr/>
            </a:pPr>
            <a:r>
              <a:rPr lang="nn-NO" sz="2000" dirty="0">
                <a:latin typeface="+mn-lt"/>
              </a:rPr>
              <a:t>  Bobot digit dari angka desimal adalah sepuluh pangkat  dan naik dari kanan ke kiri dimulai dengan </a:t>
            </a:r>
            <a:r>
              <a:rPr lang="en-US" sz="2000" dirty="0"/>
              <a:t>10</a:t>
            </a:r>
            <a:r>
              <a:rPr lang="en-US" sz="2000" baseline="30000" dirty="0"/>
              <a:t>0</a:t>
            </a:r>
            <a:endParaRPr lang="nn-NO" sz="2000" dirty="0">
              <a:latin typeface="+mn-lt"/>
            </a:endParaRPr>
          </a:p>
        </p:txBody>
      </p:sp>
      <p:sp>
        <p:nvSpPr>
          <p:cNvPr id="10" name="Text Box 30"/>
          <p:cNvSpPr txBox="1">
            <a:spLocks noChangeArrowheads="1"/>
          </p:cNvSpPr>
          <p:nvPr/>
        </p:nvSpPr>
        <p:spPr bwMode="auto">
          <a:xfrm>
            <a:off x="1917700" y="3905912"/>
            <a:ext cx="4440250" cy="523220"/>
          </a:xfrm>
          <a:prstGeom prst="rect">
            <a:avLst/>
          </a:prstGeom>
          <a:noFill/>
          <a:ln w="9525">
            <a:noFill/>
            <a:miter lim="800000"/>
            <a:headEnd/>
            <a:tailEnd/>
          </a:ln>
        </p:spPr>
        <p:txBody>
          <a:bodyPr wrap="square">
            <a:spAutoFit/>
          </a:bodyPr>
          <a:lstStyle/>
          <a:p>
            <a:pPr>
              <a:spcBef>
                <a:spcPct val="50000"/>
              </a:spcBef>
            </a:pPr>
            <a:r>
              <a:rPr lang="en-US" sz="2800">
                <a:solidFill>
                  <a:srgbClr val="FF0000"/>
                </a:solidFill>
              </a:rPr>
              <a:t>…10</a:t>
            </a:r>
            <a:r>
              <a:rPr lang="en-US" sz="2800" baseline="30000">
                <a:solidFill>
                  <a:srgbClr val="FF0000"/>
                </a:solidFill>
              </a:rPr>
              <a:t>5</a:t>
            </a:r>
            <a:r>
              <a:rPr lang="en-US" sz="2800">
                <a:solidFill>
                  <a:srgbClr val="FF0000"/>
                </a:solidFill>
              </a:rPr>
              <a:t> 10</a:t>
            </a:r>
            <a:r>
              <a:rPr lang="en-US" sz="2800" baseline="30000">
                <a:solidFill>
                  <a:srgbClr val="FF0000"/>
                </a:solidFill>
              </a:rPr>
              <a:t>4</a:t>
            </a:r>
            <a:r>
              <a:rPr lang="en-US" sz="2800">
                <a:solidFill>
                  <a:srgbClr val="FF0000"/>
                </a:solidFill>
              </a:rPr>
              <a:t> 10</a:t>
            </a:r>
            <a:r>
              <a:rPr lang="en-US" sz="2800" baseline="30000">
                <a:solidFill>
                  <a:srgbClr val="FF0000"/>
                </a:solidFill>
              </a:rPr>
              <a:t>3</a:t>
            </a:r>
            <a:r>
              <a:rPr lang="en-US" sz="2800">
                <a:solidFill>
                  <a:srgbClr val="FF0000"/>
                </a:solidFill>
              </a:rPr>
              <a:t> 10</a:t>
            </a:r>
            <a:r>
              <a:rPr lang="en-US" sz="2800" baseline="30000">
                <a:solidFill>
                  <a:srgbClr val="FF0000"/>
                </a:solidFill>
              </a:rPr>
              <a:t>2</a:t>
            </a:r>
            <a:r>
              <a:rPr lang="en-US" sz="2800">
                <a:solidFill>
                  <a:srgbClr val="FF0000"/>
                </a:solidFill>
              </a:rPr>
              <a:t> 10</a:t>
            </a:r>
            <a:r>
              <a:rPr lang="en-US" sz="2800" baseline="30000">
                <a:solidFill>
                  <a:srgbClr val="FF0000"/>
                </a:solidFill>
              </a:rPr>
              <a:t>1</a:t>
            </a:r>
            <a:r>
              <a:rPr lang="en-US" sz="2800">
                <a:solidFill>
                  <a:srgbClr val="FF0000"/>
                </a:solidFill>
              </a:rPr>
              <a:t> 10</a:t>
            </a:r>
            <a:r>
              <a:rPr lang="en-US" sz="2800" baseline="30000">
                <a:solidFill>
                  <a:srgbClr val="FF0000"/>
                </a:solidFill>
              </a:rPr>
              <a:t>0</a:t>
            </a:r>
            <a:r>
              <a:rPr lang="en-US" sz="2800" b="1"/>
              <a:t>.</a:t>
            </a:r>
          </a:p>
        </p:txBody>
      </p:sp>
      <p:sp>
        <p:nvSpPr>
          <p:cNvPr id="11" name="Text Box 31"/>
          <p:cNvSpPr txBox="1">
            <a:spLocks noChangeArrowheads="1"/>
          </p:cNvSpPr>
          <p:nvPr/>
        </p:nvSpPr>
        <p:spPr bwMode="auto">
          <a:xfrm>
            <a:off x="1089056" y="4588385"/>
            <a:ext cx="7912100" cy="769441"/>
          </a:xfrm>
          <a:prstGeom prst="rect">
            <a:avLst/>
          </a:prstGeom>
          <a:noFill/>
          <a:ln w="9525">
            <a:noFill/>
            <a:miter lim="800000"/>
            <a:headEnd/>
            <a:tailEnd/>
          </a:ln>
        </p:spPr>
        <p:txBody>
          <a:bodyPr>
            <a:spAutoFit/>
          </a:bodyPr>
          <a:lstStyle/>
          <a:p>
            <a:pPr algn="just">
              <a:spcBef>
                <a:spcPct val="50000"/>
              </a:spcBef>
              <a:buFont typeface="Arial" charset="0"/>
              <a:buChar char="•"/>
            </a:pPr>
            <a:r>
              <a:rPr lang="en-US" sz="2400"/>
              <a:t> </a:t>
            </a:r>
            <a:r>
              <a:rPr lang="en-US" sz="2000"/>
              <a:t>Untuk angka desimal pecahan, mempunyai bobot pangkat negatif dan dari kiri ke kanan</a:t>
            </a:r>
          </a:p>
        </p:txBody>
      </p:sp>
      <p:sp>
        <p:nvSpPr>
          <p:cNvPr id="12" name="Text Box 32"/>
          <p:cNvSpPr txBox="1">
            <a:spLocks noChangeArrowheads="1"/>
          </p:cNvSpPr>
          <p:nvPr/>
        </p:nvSpPr>
        <p:spPr bwMode="auto">
          <a:xfrm>
            <a:off x="2062178" y="5543568"/>
            <a:ext cx="5438780" cy="523220"/>
          </a:xfrm>
          <a:prstGeom prst="rect">
            <a:avLst/>
          </a:prstGeom>
          <a:noFill/>
          <a:ln w="9525">
            <a:noFill/>
            <a:miter lim="800000"/>
            <a:headEnd/>
            <a:tailEnd/>
          </a:ln>
        </p:spPr>
        <p:txBody>
          <a:bodyPr wrap="square">
            <a:spAutoFit/>
          </a:bodyPr>
          <a:lstStyle/>
          <a:p>
            <a:pPr>
              <a:spcBef>
                <a:spcPct val="50000"/>
              </a:spcBef>
            </a:pPr>
            <a:r>
              <a:rPr lang="en-US" sz="2800"/>
              <a:t>10</a:t>
            </a:r>
            <a:r>
              <a:rPr lang="en-US" sz="2800" baseline="30000"/>
              <a:t>2</a:t>
            </a:r>
            <a:r>
              <a:rPr lang="en-US" sz="2800"/>
              <a:t> 10</a:t>
            </a:r>
            <a:r>
              <a:rPr lang="en-US" sz="2800" baseline="30000"/>
              <a:t>1</a:t>
            </a:r>
            <a:r>
              <a:rPr lang="en-US" sz="2800"/>
              <a:t> 10</a:t>
            </a:r>
            <a:r>
              <a:rPr lang="en-US" sz="2800" baseline="30000"/>
              <a:t>0</a:t>
            </a:r>
            <a:r>
              <a:rPr lang="en-US" sz="2800" b="1"/>
              <a:t>. </a:t>
            </a:r>
            <a:r>
              <a:rPr lang="en-US" sz="2800">
                <a:solidFill>
                  <a:srgbClr val="FF0000"/>
                </a:solidFill>
              </a:rPr>
              <a:t>10</a:t>
            </a:r>
            <a:r>
              <a:rPr lang="en-US" sz="2800" baseline="30000">
                <a:solidFill>
                  <a:srgbClr val="FF0000"/>
                </a:solidFill>
              </a:rPr>
              <a:t>-1</a:t>
            </a:r>
            <a:r>
              <a:rPr lang="en-US" sz="2800">
                <a:solidFill>
                  <a:srgbClr val="FF0000"/>
                </a:solidFill>
              </a:rPr>
              <a:t> 10</a:t>
            </a:r>
            <a:r>
              <a:rPr lang="en-US" sz="2800" baseline="30000">
                <a:solidFill>
                  <a:srgbClr val="FF0000"/>
                </a:solidFill>
              </a:rPr>
              <a:t>-2</a:t>
            </a:r>
            <a:r>
              <a:rPr lang="en-US" sz="2800">
                <a:solidFill>
                  <a:srgbClr val="FF0000"/>
                </a:solidFill>
              </a:rPr>
              <a:t> 10</a:t>
            </a:r>
            <a:r>
              <a:rPr lang="en-US" sz="2800" baseline="30000">
                <a:solidFill>
                  <a:srgbClr val="FF0000"/>
                </a:solidFill>
              </a:rPr>
              <a:t>-3</a:t>
            </a:r>
            <a:r>
              <a:rPr lang="en-US" sz="2800">
                <a:solidFill>
                  <a:srgbClr val="FF0000"/>
                </a:solidFill>
              </a:rPr>
              <a:t> 10</a:t>
            </a:r>
            <a:r>
              <a:rPr lang="en-US" sz="2800" baseline="30000">
                <a:solidFill>
                  <a:srgbClr val="FF0000"/>
                </a:solidFill>
              </a:rPr>
              <a:t>-4</a:t>
            </a:r>
            <a:r>
              <a:rPr lang="en-US" sz="2800">
                <a:solidFill>
                  <a:srgbClr val="FF0000"/>
                </a:solidFill>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right)">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74638"/>
            <a:ext cx="8329642" cy="1143000"/>
          </a:xfrm>
        </p:spPr>
        <p:txBody>
          <a:bodyPr/>
          <a:lstStyle/>
          <a:p>
            <a:r>
              <a:rPr lang="en-US" sz="4000" b="1" dirty="0" err="1" smtClean="0">
                <a:solidFill>
                  <a:schemeClr val="tx1"/>
                </a:solidFill>
              </a:rPr>
              <a:t>Aritmetic</a:t>
            </a:r>
            <a:r>
              <a:rPr lang="en-US" sz="4000" b="1" dirty="0" smtClean="0">
                <a:solidFill>
                  <a:schemeClr val="tx1"/>
                </a:solidFill>
              </a:rPr>
              <a:t> Operation with Signed Number</a:t>
            </a:r>
            <a:endParaRPr lang="en-US" sz="4000" b="1" dirty="0">
              <a:solidFill>
                <a:schemeClr val="tx1"/>
              </a:solidFill>
            </a:endParaRPr>
          </a:p>
        </p:txBody>
      </p:sp>
      <p:pic>
        <p:nvPicPr>
          <p:cNvPr id="46082" name="Picture 2"/>
          <p:cNvPicPr>
            <a:picLocks noChangeAspect="1" noChangeArrowheads="1"/>
          </p:cNvPicPr>
          <p:nvPr/>
        </p:nvPicPr>
        <p:blipFill>
          <a:blip r:embed="rId2"/>
          <a:srcRect/>
          <a:stretch>
            <a:fillRect/>
          </a:stretch>
        </p:blipFill>
        <p:spPr bwMode="auto">
          <a:xfrm>
            <a:off x="857224" y="1571612"/>
            <a:ext cx="7643866" cy="4456013"/>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err="1" smtClean="0">
                <a:solidFill>
                  <a:schemeClr val="tx1"/>
                </a:solidFill>
              </a:rPr>
              <a:t>Aritmetic</a:t>
            </a:r>
            <a:r>
              <a:rPr lang="en-US" sz="4000" b="1" dirty="0" smtClean="0">
                <a:solidFill>
                  <a:schemeClr val="tx1"/>
                </a:solidFill>
              </a:rPr>
              <a:t> Operation with Signed Number</a:t>
            </a:r>
            <a:endParaRPr lang="en-US" sz="4000" b="1" dirty="0">
              <a:solidFill>
                <a:schemeClr val="tx1"/>
              </a:solidFill>
            </a:endParaRPr>
          </a:p>
        </p:txBody>
      </p:sp>
      <p:pic>
        <p:nvPicPr>
          <p:cNvPr id="47106" name="Picture 2"/>
          <p:cNvPicPr>
            <a:picLocks noChangeAspect="1" noChangeArrowheads="1"/>
          </p:cNvPicPr>
          <p:nvPr/>
        </p:nvPicPr>
        <p:blipFill>
          <a:blip r:embed="rId2"/>
          <a:srcRect/>
          <a:stretch>
            <a:fillRect/>
          </a:stretch>
        </p:blipFill>
        <p:spPr bwMode="auto">
          <a:xfrm>
            <a:off x="571472" y="1643050"/>
            <a:ext cx="7929618" cy="4313429"/>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err="1" smtClean="0">
                <a:solidFill>
                  <a:schemeClr val="accent2">
                    <a:lumMod val="75000"/>
                  </a:schemeClr>
                </a:solidFill>
              </a:rPr>
              <a:t>Aritmetic</a:t>
            </a:r>
            <a:r>
              <a:rPr lang="en-US" sz="4000" b="1" dirty="0" smtClean="0">
                <a:solidFill>
                  <a:schemeClr val="accent2">
                    <a:lumMod val="75000"/>
                  </a:schemeClr>
                </a:solidFill>
              </a:rPr>
              <a:t> Operation with Signed Number</a:t>
            </a:r>
            <a:endParaRPr lang="en-US" sz="4000" b="1" dirty="0"/>
          </a:p>
        </p:txBody>
      </p:sp>
      <p:pic>
        <p:nvPicPr>
          <p:cNvPr id="48130" name="Picture 2"/>
          <p:cNvPicPr>
            <a:picLocks noChangeAspect="1" noChangeArrowheads="1"/>
          </p:cNvPicPr>
          <p:nvPr/>
        </p:nvPicPr>
        <p:blipFill>
          <a:blip r:embed="rId2"/>
          <a:srcRect/>
          <a:stretch>
            <a:fillRect/>
          </a:stretch>
        </p:blipFill>
        <p:spPr bwMode="auto">
          <a:xfrm>
            <a:off x="642910" y="1571612"/>
            <a:ext cx="8001056" cy="469147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noChangeArrowheads="1"/>
          </p:cNvPicPr>
          <p:nvPr/>
        </p:nvPicPr>
        <p:blipFill>
          <a:blip r:embed="rId2"/>
          <a:srcRect/>
          <a:stretch>
            <a:fillRect/>
          </a:stretch>
        </p:blipFill>
        <p:spPr bwMode="auto">
          <a:xfrm>
            <a:off x="642910" y="357166"/>
            <a:ext cx="7929618" cy="5852813"/>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2"/>
          <a:srcRect/>
          <a:stretch>
            <a:fillRect/>
          </a:stretch>
        </p:blipFill>
        <p:spPr bwMode="auto">
          <a:xfrm>
            <a:off x="357158" y="285728"/>
            <a:ext cx="8222008" cy="528641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2"/>
          <a:srcRect l="10812"/>
          <a:stretch>
            <a:fillRect/>
          </a:stretch>
        </p:blipFill>
        <p:spPr bwMode="auto">
          <a:xfrm>
            <a:off x="1214414" y="428604"/>
            <a:ext cx="7660553" cy="507209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err="1" smtClean="0">
                <a:solidFill>
                  <a:schemeClr val="accent2">
                    <a:lumMod val="75000"/>
                  </a:schemeClr>
                </a:solidFill>
              </a:rPr>
              <a:t>Aritmetic</a:t>
            </a:r>
            <a:r>
              <a:rPr lang="en-US" sz="4000" b="1" dirty="0" smtClean="0">
                <a:solidFill>
                  <a:schemeClr val="accent2">
                    <a:lumMod val="75000"/>
                  </a:schemeClr>
                </a:solidFill>
              </a:rPr>
              <a:t> Operation with Signed Number</a:t>
            </a:r>
            <a:endParaRPr lang="en-US" sz="4000" b="1" dirty="0"/>
          </a:p>
        </p:txBody>
      </p:sp>
      <p:pic>
        <p:nvPicPr>
          <p:cNvPr id="52226" name="Picture 2"/>
          <p:cNvPicPr>
            <a:picLocks noChangeAspect="1" noChangeArrowheads="1"/>
          </p:cNvPicPr>
          <p:nvPr/>
        </p:nvPicPr>
        <p:blipFill>
          <a:blip r:embed="rId2"/>
          <a:srcRect/>
          <a:stretch>
            <a:fillRect/>
          </a:stretch>
        </p:blipFill>
        <p:spPr bwMode="auto">
          <a:xfrm>
            <a:off x="785786" y="1571612"/>
            <a:ext cx="7786742" cy="4629037"/>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2"/>
          <a:srcRect/>
          <a:stretch>
            <a:fillRect/>
          </a:stretch>
        </p:blipFill>
        <p:spPr bwMode="auto">
          <a:xfrm>
            <a:off x="500034" y="285728"/>
            <a:ext cx="8143932" cy="585791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2"/>
          <a:srcRect/>
          <a:stretch>
            <a:fillRect/>
          </a:stretch>
        </p:blipFill>
        <p:spPr bwMode="auto">
          <a:xfrm>
            <a:off x="1142976" y="214290"/>
            <a:ext cx="7786742" cy="6429184"/>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57166"/>
            <a:ext cx="8181975" cy="600075"/>
          </a:xfrm>
        </p:spPr>
        <p:txBody>
          <a:bodyPr/>
          <a:lstStyle/>
          <a:p>
            <a:pPr algn="l"/>
            <a:r>
              <a:rPr lang="en-US" b="1" dirty="0" smtClean="0">
                <a:solidFill>
                  <a:schemeClr val="accent2">
                    <a:lumMod val="50000"/>
                  </a:schemeClr>
                </a:solidFill>
              </a:rPr>
              <a:t>Floating Point Number</a:t>
            </a:r>
            <a:endParaRPr lang="en-US" b="1" dirty="0">
              <a:solidFill>
                <a:schemeClr val="accent2">
                  <a:lumMod val="50000"/>
                </a:schemeClr>
              </a:solidFill>
            </a:endParaRPr>
          </a:p>
        </p:txBody>
      </p:sp>
      <p:sp>
        <p:nvSpPr>
          <p:cNvPr id="8" name="Text Box 5"/>
          <p:cNvSpPr txBox="1">
            <a:spLocks noChangeArrowheads="1"/>
          </p:cNvSpPr>
          <p:nvPr/>
        </p:nvSpPr>
        <p:spPr bwMode="auto">
          <a:xfrm>
            <a:off x="1905000" y="3338438"/>
            <a:ext cx="6629400" cy="707886"/>
          </a:xfrm>
          <a:prstGeom prst="rect">
            <a:avLst/>
          </a:prstGeom>
          <a:noFill/>
          <a:ln w="9525">
            <a:noFill/>
            <a:miter lim="800000"/>
            <a:headEnd/>
            <a:tailEnd/>
          </a:ln>
          <a:effectLst/>
        </p:spPr>
        <p:txBody>
          <a:bodyPr>
            <a:spAutoFit/>
          </a:bodyPr>
          <a:lstStyle/>
          <a:p>
            <a:pPr algn="just">
              <a:spcBef>
                <a:spcPct val="50000"/>
              </a:spcBef>
            </a:pPr>
            <a:r>
              <a:rPr lang="en-US" sz="2000" dirty="0" err="1" smtClean="0"/>
              <a:t>Ubahlah</a:t>
            </a:r>
            <a:r>
              <a:rPr lang="en-US" sz="2000" dirty="0" smtClean="0"/>
              <a:t> </a:t>
            </a:r>
            <a:r>
              <a:rPr lang="en-US" sz="2000" dirty="0" err="1" smtClean="0"/>
              <a:t>kecepatan</a:t>
            </a:r>
            <a:r>
              <a:rPr lang="en-US" sz="2000" dirty="0" smtClean="0"/>
              <a:t> </a:t>
            </a:r>
            <a:r>
              <a:rPr lang="en-US" sz="2000" dirty="0" err="1" smtClean="0"/>
              <a:t>cahaya</a:t>
            </a:r>
            <a:r>
              <a:rPr lang="en-US" sz="2000" dirty="0" smtClean="0"/>
              <a:t> </a:t>
            </a:r>
            <a:r>
              <a:rPr lang="en-US" sz="2000" b="1" i="1" dirty="0" smtClean="0"/>
              <a:t>c </a:t>
            </a:r>
            <a:r>
              <a:rPr lang="en-US" sz="2000" dirty="0" err="1" smtClean="0"/>
              <a:t>ke</a:t>
            </a:r>
            <a:r>
              <a:rPr lang="en-US" sz="2000" dirty="0" smtClean="0"/>
              <a:t> </a:t>
            </a:r>
            <a:r>
              <a:rPr lang="en-US" sz="2000" dirty="0" err="1" smtClean="0"/>
              <a:t>dalam</a:t>
            </a:r>
            <a:r>
              <a:rPr lang="en-US" sz="2000" dirty="0" smtClean="0"/>
              <a:t> </a:t>
            </a:r>
            <a:r>
              <a:rPr lang="en-US" sz="2000" dirty="0" err="1" smtClean="0"/>
              <a:t>notasi</a:t>
            </a:r>
            <a:r>
              <a:rPr lang="en-US" sz="2000" dirty="0" smtClean="0"/>
              <a:t> </a:t>
            </a:r>
            <a:r>
              <a:rPr lang="en-US" sz="2000" i="1" dirty="0" smtClean="0"/>
              <a:t>single </a:t>
            </a:r>
            <a:r>
              <a:rPr lang="en-US" sz="2000" i="1" dirty="0"/>
              <a:t>precision floating point</a:t>
            </a:r>
            <a:r>
              <a:rPr lang="en-US" sz="2000" dirty="0"/>
              <a:t> </a:t>
            </a:r>
            <a:r>
              <a:rPr lang="en-US" sz="2000" dirty="0" smtClean="0"/>
              <a:t>. </a:t>
            </a:r>
            <a:r>
              <a:rPr lang="en-US" sz="2000" dirty="0"/>
              <a:t>(</a:t>
            </a:r>
            <a:r>
              <a:rPr lang="en-US" sz="2000" i="1" dirty="0"/>
              <a:t>c</a:t>
            </a:r>
            <a:r>
              <a:rPr lang="en-US" sz="2000" dirty="0"/>
              <a:t> = 0.2998 x 10</a:t>
            </a:r>
            <a:r>
              <a:rPr lang="en-US" sz="2000" baseline="30000" dirty="0"/>
              <a:t>9</a:t>
            </a:r>
            <a:r>
              <a:rPr lang="en-US" sz="2000" dirty="0"/>
              <a:t>) </a:t>
            </a:r>
          </a:p>
        </p:txBody>
      </p:sp>
      <p:sp>
        <p:nvSpPr>
          <p:cNvPr id="9" name="WordArt 6"/>
          <p:cNvSpPr>
            <a:spLocks noChangeArrowheads="1" noChangeShapeType="1" noTextEdit="1"/>
          </p:cNvSpPr>
          <p:nvPr/>
        </p:nvSpPr>
        <p:spPr bwMode="auto">
          <a:xfrm>
            <a:off x="490847" y="3431979"/>
            <a:ext cx="1219200" cy="372547"/>
          </a:xfrm>
          <a:prstGeom prst="rect">
            <a:avLst/>
          </a:prstGeom>
        </p:spPr>
        <p:txBody>
          <a:bodyPr wrap="none" fromWordArt="1">
            <a:prstTxWarp prst="textPlain">
              <a:avLst>
                <a:gd name="adj" fmla="val 50000"/>
              </a:avLst>
            </a:prstTxWarp>
          </a:bodyPr>
          <a:lstStyle/>
          <a:p>
            <a:pPr algn="ctr"/>
            <a:r>
              <a:rPr lang="en-US" sz="2800" kern="10" dirty="0" err="1" smtClean="0">
                <a:ln w="9525">
                  <a:noFill/>
                  <a:round/>
                  <a:headEnd/>
                  <a:tailEnd/>
                </a:ln>
                <a:solidFill>
                  <a:schemeClr val="accent2">
                    <a:lumMod val="75000"/>
                  </a:schemeClr>
                </a:solidFill>
                <a:effectLst>
                  <a:outerShdw dist="35921" dir="2700000" algn="ctr" rotWithShape="0">
                    <a:srgbClr val="C0C0C0">
                      <a:alpha val="80000"/>
                    </a:srgbClr>
                  </a:outerShdw>
                </a:effectLst>
                <a:latin typeface="Impact"/>
              </a:rPr>
              <a:t>Contoh</a:t>
            </a:r>
            <a:endParaRPr lang="en-US" sz="2800" kern="10" dirty="0">
              <a:ln w="9525">
                <a:noFill/>
                <a:round/>
                <a:headEnd/>
                <a:tailEnd/>
              </a:ln>
              <a:solidFill>
                <a:schemeClr val="accent2">
                  <a:lumMod val="75000"/>
                </a:schemeClr>
              </a:solidFill>
              <a:effectLst>
                <a:outerShdw dist="35921" dir="2700000" algn="ctr" rotWithShape="0">
                  <a:srgbClr val="C0C0C0">
                    <a:alpha val="80000"/>
                  </a:srgbClr>
                </a:outerShdw>
              </a:effectLst>
              <a:latin typeface="Impact"/>
            </a:endParaRPr>
          </a:p>
        </p:txBody>
      </p:sp>
      <p:sp>
        <p:nvSpPr>
          <p:cNvPr id="11" name="Text Box 11"/>
          <p:cNvSpPr txBox="1">
            <a:spLocks noChangeArrowheads="1"/>
          </p:cNvSpPr>
          <p:nvPr/>
        </p:nvSpPr>
        <p:spPr bwMode="auto">
          <a:xfrm>
            <a:off x="360554" y="1142984"/>
            <a:ext cx="8354850" cy="1015663"/>
          </a:xfrm>
          <a:prstGeom prst="rect">
            <a:avLst/>
          </a:prstGeom>
          <a:noFill/>
          <a:ln w="9525">
            <a:noFill/>
            <a:miter lim="800000"/>
            <a:headEnd/>
            <a:tailEnd/>
          </a:ln>
          <a:effectLst/>
        </p:spPr>
        <p:txBody>
          <a:bodyPr wrap="square">
            <a:spAutoFit/>
          </a:bodyPr>
          <a:lstStyle/>
          <a:p>
            <a:pPr algn="just">
              <a:spcBef>
                <a:spcPct val="50000"/>
              </a:spcBef>
            </a:pPr>
            <a:r>
              <a:rPr lang="en-US" sz="2000" dirty="0" err="1" smtClean="0"/>
              <a:t>Notasi</a:t>
            </a:r>
            <a:r>
              <a:rPr lang="en-US" sz="2000" dirty="0" smtClean="0"/>
              <a:t> Floating </a:t>
            </a:r>
            <a:r>
              <a:rPr lang="en-US" sz="2000" dirty="0"/>
              <a:t>point </a:t>
            </a:r>
            <a:r>
              <a:rPr lang="en-US" sz="2000" dirty="0" err="1" smtClean="0"/>
              <a:t>adalah</a:t>
            </a:r>
            <a:r>
              <a:rPr lang="en-US" sz="2000" dirty="0" smtClean="0"/>
              <a:t>  </a:t>
            </a:r>
            <a:r>
              <a:rPr lang="en-US" sz="2000" dirty="0" err="1" smtClean="0"/>
              <a:t>notasi</a:t>
            </a:r>
            <a:r>
              <a:rPr lang="en-US" sz="2000" dirty="0" smtClean="0"/>
              <a:t> </a:t>
            </a:r>
            <a:r>
              <a:rPr lang="en-US" sz="2000" dirty="0" err="1" smtClean="0"/>
              <a:t>mewakili</a:t>
            </a:r>
            <a:r>
              <a:rPr lang="en-US" sz="2000" dirty="0" smtClean="0"/>
              <a:t> </a:t>
            </a:r>
            <a:r>
              <a:rPr lang="en-US" sz="2000" dirty="0" err="1" smtClean="0"/>
              <a:t>jumlah</a:t>
            </a:r>
            <a:r>
              <a:rPr lang="en-US" sz="2000" dirty="0" smtClean="0"/>
              <a:t> yang </a:t>
            </a:r>
            <a:r>
              <a:rPr lang="en-US" sz="2000" dirty="0" err="1" smtClean="0"/>
              <a:t>sangat</a:t>
            </a:r>
            <a:r>
              <a:rPr lang="en-US" sz="2000" dirty="0" smtClean="0"/>
              <a:t> </a:t>
            </a:r>
            <a:r>
              <a:rPr lang="en-US" sz="2000" dirty="0" err="1" smtClean="0"/>
              <a:t>besar</a:t>
            </a:r>
            <a:r>
              <a:rPr lang="en-US" sz="2000" dirty="0" smtClean="0"/>
              <a:t> </a:t>
            </a:r>
            <a:r>
              <a:rPr lang="en-US" sz="2000" dirty="0" err="1" smtClean="0"/>
              <a:t>atau</a:t>
            </a:r>
            <a:r>
              <a:rPr lang="en-US" sz="2000" dirty="0" smtClean="0"/>
              <a:t> </a:t>
            </a:r>
            <a:r>
              <a:rPr lang="en-US" sz="2000" dirty="0" err="1" smtClean="0"/>
              <a:t>kecil</a:t>
            </a:r>
            <a:r>
              <a:rPr lang="en-US" sz="2000" dirty="0" smtClean="0"/>
              <a:t> </a:t>
            </a:r>
            <a:r>
              <a:rPr lang="en-US" sz="2000" dirty="0" err="1" smtClean="0"/>
              <a:t>dengan</a:t>
            </a:r>
            <a:r>
              <a:rPr lang="en-US" sz="2000" dirty="0" smtClean="0"/>
              <a:t> </a:t>
            </a:r>
            <a:r>
              <a:rPr lang="en-US" sz="2000" dirty="0" err="1" smtClean="0"/>
              <a:t>menggunakan</a:t>
            </a:r>
            <a:r>
              <a:rPr lang="en-US" sz="2000" dirty="0" smtClean="0"/>
              <a:t> </a:t>
            </a:r>
            <a:r>
              <a:rPr lang="en-US" sz="2000" dirty="0" err="1" smtClean="0"/>
              <a:t>bentuk</a:t>
            </a:r>
            <a:r>
              <a:rPr lang="en-US" sz="2000" dirty="0" smtClean="0"/>
              <a:t> </a:t>
            </a:r>
            <a:r>
              <a:rPr lang="en-US" sz="2000" dirty="0" err="1" smtClean="0"/>
              <a:t>notasi</a:t>
            </a:r>
            <a:r>
              <a:rPr lang="en-US" sz="2000" dirty="0" smtClean="0"/>
              <a:t> </a:t>
            </a:r>
            <a:r>
              <a:rPr lang="en-US" sz="2000" dirty="0" err="1" smtClean="0"/>
              <a:t>ilmiah</a:t>
            </a:r>
            <a:r>
              <a:rPr lang="en-US" sz="2000" dirty="0" smtClean="0"/>
              <a:t>. </a:t>
            </a:r>
            <a:r>
              <a:rPr lang="en-US" sz="2000" dirty="0" err="1" smtClean="0"/>
              <a:t>Contoh</a:t>
            </a:r>
            <a:r>
              <a:rPr lang="en-US" sz="2000" dirty="0" smtClean="0"/>
              <a:t> Single precision 32-bit.</a:t>
            </a:r>
            <a:endParaRPr lang="en-US" sz="2000" dirty="0"/>
          </a:p>
        </p:txBody>
      </p:sp>
      <p:sp>
        <p:nvSpPr>
          <p:cNvPr id="12" name="Text Box 12"/>
          <p:cNvSpPr txBox="1">
            <a:spLocks noChangeArrowheads="1"/>
          </p:cNvSpPr>
          <p:nvPr/>
        </p:nvSpPr>
        <p:spPr bwMode="auto">
          <a:xfrm>
            <a:off x="2438400" y="2332525"/>
            <a:ext cx="4495800" cy="376238"/>
          </a:xfrm>
          <a:prstGeom prst="rect">
            <a:avLst/>
          </a:prstGeom>
          <a:noFill/>
          <a:ln w="9525">
            <a:solidFill>
              <a:schemeClr val="tx2"/>
            </a:solidFill>
            <a:miter lim="800000"/>
            <a:headEnd/>
            <a:tailEnd/>
          </a:ln>
          <a:effectLst/>
        </p:spPr>
        <p:txBody>
          <a:bodyPr>
            <a:spAutoFit/>
          </a:bodyPr>
          <a:lstStyle/>
          <a:p>
            <a:pPr>
              <a:spcBef>
                <a:spcPct val="50000"/>
              </a:spcBef>
            </a:pPr>
            <a:r>
              <a:rPr lang="en-US" sz="1800" dirty="0">
                <a:solidFill>
                  <a:srgbClr val="FF0000"/>
                </a:solidFill>
              </a:rPr>
              <a:t>S  </a:t>
            </a:r>
            <a:r>
              <a:rPr lang="en-US" sz="1800" dirty="0">
                <a:solidFill>
                  <a:schemeClr val="tx2"/>
                </a:solidFill>
              </a:rPr>
              <a:t>E (8 bits)</a:t>
            </a:r>
            <a:r>
              <a:rPr lang="en-US" sz="1800" dirty="0"/>
              <a:t> 	      </a:t>
            </a:r>
            <a:r>
              <a:rPr lang="en-US" sz="1800" dirty="0">
                <a:solidFill>
                  <a:srgbClr val="008000"/>
                </a:solidFill>
              </a:rPr>
              <a:t>F (23 bits)</a:t>
            </a:r>
          </a:p>
        </p:txBody>
      </p:sp>
      <p:sp>
        <p:nvSpPr>
          <p:cNvPr id="13" name="Text Box 13"/>
          <p:cNvSpPr txBox="1">
            <a:spLocks noChangeArrowheads="1"/>
          </p:cNvSpPr>
          <p:nvPr/>
        </p:nvSpPr>
        <p:spPr bwMode="auto">
          <a:xfrm>
            <a:off x="1435918" y="2832272"/>
            <a:ext cx="1081645" cy="366713"/>
          </a:xfrm>
          <a:prstGeom prst="rect">
            <a:avLst/>
          </a:prstGeom>
          <a:noFill/>
          <a:ln w="9525">
            <a:noFill/>
            <a:miter lim="800000"/>
            <a:headEnd/>
            <a:tailEnd/>
          </a:ln>
          <a:effectLst/>
        </p:spPr>
        <p:txBody>
          <a:bodyPr wrap="square">
            <a:spAutoFit/>
          </a:bodyPr>
          <a:lstStyle/>
          <a:p>
            <a:pPr algn="ctr">
              <a:spcBef>
                <a:spcPct val="50000"/>
              </a:spcBef>
            </a:pPr>
            <a:r>
              <a:rPr lang="en-US" sz="1800" dirty="0">
                <a:solidFill>
                  <a:srgbClr val="FF0000"/>
                </a:solidFill>
              </a:rPr>
              <a:t>Sign bit</a:t>
            </a:r>
          </a:p>
        </p:txBody>
      </p:sp>
      <p:sp>
        <p:nvSpPr>
          <p:cNvPr id="14" name="Line 14"/>
          <p:cNvSpPr>
            <a:spLocks noChangeShapeType="1"/>
          </p:cNvSpPr>
          <p:nvPr/>
        </p:nvSpPr>
        <p:spPr bwMode="auto">
          <a:xfrm flipV="1">
            <a:off x="2197925" y="2661069"/>
            <a:ext cx="304800" cy="152400"/>
          </a:xfrm>
          <a:prstGeom prst="line">
            <a:avLst/>
          </a:prstGeom>
          <a:noFill/>
          <a:ln w="9525">
            <a:solidFill>
              <a:srgbClr val="FF0000"/>
            </a:solidFill>
            <a:round/>
            <a:headEnd/>
            <a:tailEnd type="triangle" w="med" len="med"/>
          </a:ln>
          <a:effectLst/>
        </p:spPr>
        <p:txBody>
          <a:bodyPr/>
          <a:lstStyle/>
          <a:p>
            <a:endParaRPr lang="en-US"/>
          </a:p>
        </p:txBody>
      </p:sp>
      <p:sp>
        <p:nvSpPr>
          <p:cNvPr id="15" name="Text Box 15"/>
          <p:cNvSpPr txBox="1">
            <a:spLocks noChangeArrowheads="1"/>
          </p:cNvSpPr>
          <p:nvPr/>
        </p:nvSpPr>
        <p:spPr bwMode="auto">
          <a:xfrm>
            <a:off x="5181600" y="2784775"/>
            <a:ext cx="3276600" cy="366713"/>
          </a:xfrm>
          <a:prstGeom prst="rect">
            <a:avLst/>
          </a:prstGeom>
          <a:noFill/>
          <a:ln w="9525">
            <a:noFill/>
            <a:miter lim="800000"/>
            <a:headEnd/>
            <a:tailEnd/>
          </a:ln>
          <a:effectLst/>
        </p:spPr>
        <p:txBody>
          <a:bodyPr>
            <a:spAutoFit/>
          </a:bodyPr>
          <a:lstStyle/>
          <a:p>
            <a:pPr>
              <a:spcBef>
                <a:spcPct val="50000"/>
              </a:spcBef>
            </a:pPr>
            <a:r>
              <a:rPr lang="en-US" sz="1800">
                <a:solidFill>
                  <a:srgbClr val="008000"/>
                </a:solidFill>
              </a:rPr>
              <a:t>Magnitude with MSB dropped </a:t>
            </a:r>
            <a:endParaRPr lang="en-US" sz="1600">
              <a:solidFill>
                <a:srgbClr val="008000"/>
              </a:solidFill>
            </a:endParaRPr>
          </a:p>
        </p:txBody>
      </p:sp>
      <p:sp>
        <p:nvSpPr>
          <p:cNvPr id="16" name="Line 16"/>
          <p:cNvSpPr>
            <a:spLocks noChangeShapeType="1"/>
          </p:cNvSpPr>
          <p:nvPr/>
        </p:nvSpPr>
        <p:spPr bwMode="auto">
          <a:xfrm flipH="1" flipV="1">
            <a:off x="5493328" y="2649194"/>
            <a:ext cx="76200" cy="152400"/>
          </a:xfrm>
          <a:prstGeom prst="line">
            <a:avLst/>
          </a:prstGeom>
          <a:noFill/>
          <a:ln w="9525">
            <a:solidFill>
              <a:srgbClr val="008000"/>
            </a:solidFill>
            <a:round/>
            <a:headEnd/>
            <a:tailEnd type="triangle" w="med" len="med"/>
          </a:ln>
          <a:effectLst/>
        </p:spPr>
        <p:txBody>
          <a:bodyPr/>
          <a:lstStyle/>
          <a:p>
            <a:endParaRPr lang="en-US"/>
          </a:p>
        </p:txBody>
      </p:sp>
      <p:sp>
        <p:nvSpPr>
          <p:cNvPr id="17" name="Line 19"/>
          <p:cNvSpPr>
            <a:spLocks noChangeShapeType="1"/>
          </p:cNvSpPr>
          <p:nvPr/>
        </p:nvSpPr>
        <p:spPr bwMode="auto">
          <a:xfrm>
            <a:off x="2743200" y="2558150"/>
            <a:ext cx="0" cy="381000"/>
          </a:xfrm>
          <a:prstGeom prst="line">
            <a:avLst/>
          </a:prstGeom>
          <a:noFill/>
          <a:ln w="9525">
            <a:solidFill>
              <a:schemeClr val="tx1"/>
            </a:solidFill>
            <a:round/>
            <a:headEnd/>
            <a:tailEnd/>
          </a:ln>
          <a:effectLst/>
        </p:spPr>
        <p:txBody>
          <a:bodyPr/>
          <a:lstStyle/>
          <a:p>
            <a:endParaRPr lang="en-US"/>
          </a:p>
        </p:txBody>
      </p:sp>
      <p:sp>
        <p:nvSpPr>
          <p:cNvPr id="18" name="Line 20"/>
          <p:cNvSpPr>
            <a:spLocks noChangeShapeType="1"/>
          </p:cNvSpPr>
          <p:nvPr/>
        </p:nvSpPr>
        <p:spPr bwMode="auto">
          <a:xfrm>
            <a:off x="3810000" y="2558150"/>
            <a:ext cx="0" cy="381000"/>
          </a:xfrm>
          <a:prstGeom prst="line">
            <a:avLst/>
          </a:prstGeom>
          <a:noFill/>
          <a:ln w="9525">
            <a:solidFill>
              <a:schemeClr val="tx1"/>
            </a:solidFill>
            <a:round/>
            <a:headEnd/>
            <a:tailEnd/>
          </a:ln>
          <a:effectLst/>
        </p:spPr>
        <p:txBody>
          <a:bodyPr/>
          <a:lstStyle/>
          <a:p>
            <a:endParaRPr lang="en-US"/>
          </a:p>
        </p:txBody>
      </p:sp>
      <p:sp>
        <p:nvSpPr>
          <p:cNvPr id="19" name="Text Box 21"/>
          <p:cNvSpPr txBox="1">
            <a:spLocks noChangeArrowheads="1"/>
          </p:cNvSpPr>
          <p:nvPr/>
        </p:nvSpPr>
        <p:spPr bwMode="auto">
          <a:xfrm>
            <a:off x="2514599" y="2879773"/>
            <a:ext cx="2520539" cy="338554"/>
          </a:xfrm>
          <a:prstGeom prst="rect">
            <a:avLst/>
          </a:prstGeom>
          <a:noFill/>
          <a:ln w="9525">
            <a:noFill/>
            <a:miter lim="800000"/>
            <a:headEnd/>
            <a:tailEnd/>
          </a:ln>
          <a:effectLst/>
        </p:spPr>
        <p:txBody>
          <a:bodyPr wrap="square">
            <a:spAutoFit/>
          </a:bodyPr>
          <a:lstStyle/>
          <a:p>
            <a:pPr algn="ctr">
              <a:spcBef>
                <a:spcPct val="50000"/>
              </a:spcBef>
            </a:pPr>
            <a:r>
              <a:rPr lang="en-US" sz="1600" dirty="0">
                <a:solidFill>
                  <a:schemeClr val="tx2"/>
                </a:solidFill>
              </a:rPr>
              <a:t>Biased </a:t>
            </a:r>
            <a:r>
              <a:rPr lang="en-US" sz="1600" dirty="0" smtClean="0">
                <a:solidFill>
                  <a:schemeClr val="tx2"/>
                </a:solidFill>
              </a:rPr>
              <a:t>exponent (+</a:t>
            </a:r>
            <a:r>
              <a:rPr lang="en-US" sz="1600" dirty="0">
                <a:solidFill>
                  <a:schemeClr val="tx2"/>
                </a:solidFill>
              </a:rPr>
              <a:t>127) </a:t>
            </a:r>
            <a:endParaRPr lang="en-US" sz="1400" dirty="0">
              <a:solidFill>
                <a:schemeClr val="tx2"/>
              </a:solidFill>
            </a:endParaRPr>
          </a:p>
        </p:txBody>
      </p:sp>
      <p:sp>
        <p:nvSpPr>
          <p:cNvPr id="20" name="Line 22"/>
          <p:cNvSpPr>
            <a:spLocks noChangeShapeType="1"/>
          </p:cNvSpPr>
          <p:nvPr/>
        </p:nvSpPr>
        <p:spPr bwMode="auto">
          <a:xfrm flipV="1">
            <a:off x="2971800" y="2684825"/>
            <a:ext cx="0" cy="152400"/>
          </a:xfrm>
          <a:prstGeom prst="line">
            <a:avLst/>
          </a:prstGeom>
          <a:noFill/>
          <a:ln w="9525">
            <a:solidFill>
              <a:schemeClr val="tx2"/>
            </a:solidFill>
            <a:round/>
            <a:headEnd/>
            <a:tailEnd type="triangle" w="med" len="med"/>
          </a:ln>
          <a:effectLst/>
        </p:spPr>
        <p:txBody>
          <a:bodyPr/>
          <a:lstStyle/>
          <a:p>
            <a:endParaRPr lang="en-US"/>
          </a:p>
        </p:txBody>
      </p:sp>
      <p:sp>
        <p:nvSpPr>
          <p:cNvPr id="21" name="Text Box 23"/>
          <p:cNvSpPr txBox="1">
            <a:spLocks noChangeArrowheads="1"/>
          </p:cNvSpPr>
          <p:nvPr/>
        </p:nvSpPr>
        <p:spPr bwMode="auto">
          <a:xfrm>
            <a:off x="1085880" y="4451275"/>
            <a:ext cx="7318169" cy="369332"/>
          </a:xfrm>
          <a:prstGeom prst="rect">
            <a:avLst/>
          </a:prstGeom>
          <a:noFill/>
          <a:ln w="9525">
            <a:noFill/>
            <a:miter lim="800000"/>
            <a:headEnd/>
            <a:tailEnd/>
          </a:ln>
          <a:effectLst/>
        </p:spPr>
        <p:txBody>
          <a:bodyPr wrap="square">
            <a:spAutoFit/>
          </a:bodyPr>
          <a:lstStyle/>
          <a:p>
            <a:pPr>
              <a:spcBef>
                <a:spcPct val="10000"/>
              </a:spcBef>
            </a:pPr>
            <a:r>
              <a:rPr lang="en-US" dirty="0"/>
              <a:t>In scientific notation,  </a:t>
            </a:r>
            <a:r>
              <a:rPr lang="en-US" i="1" dirty="0"/>
              <a:t>c</a:t>
            </a:r>
            <a:r>
              <a:rPr lang="en-US" dirty="0"/>
              <a:t> </a:t>
            </a:r>
            <a:r>
              <a:rPr lang="en-US"/>
              <a:t>= </a:t>
            </a:r>
            <a:r>
              <a:rPr lang="en-US" smtClean="0"/>
              <a:t>1</a:t>
            </a:r>
            <a:r>
              <a:rPr lang="en-US" smtClean="0">
                <a:solidFill>
                  <a:srgbClr val="008000"/>
                </a:solidFill>
              </a:rPr>
              <a:t>.0001 1101 1110 1001 0101 1100 000</a:t>
            </a:r>
            <a:r>
              <a:rPr lang="en-US" smtClean="0"/>
              <a:t> </a:t>
            </a:r>
            <a:r>
              <a:rPr lang="en-US" dirty="0">
                <a:latin typeface="Arial" charset="0"/>
              </a:rPr>
              <a:t>x</a:t>
            </a:r>
            <a:r>
              <a:rPr lang="en-US" dirty="0"/>
              <a:t> 2</a:t>
            </a:r>
            <a:r>
              <a:rPr lang="en-US" baseline="30000" dirty="0">
                <a:solidFill>
                  <a:schemeClr val="tx2"/>
                </a:solidFill>
              </a:rPr>
              <a:t>28</a:t>
            </a:r>
            <a:r>
              <a:rPr lang="en-US" dirty="0"/>
              <a:t>. </a:t>
            </a:r>
          </a:p>
        </p:txBody>
      </p:sp>
      <p:grpSp>
        <p:nvGrpSpPr>
          <p:cNvPr id="3" name="Group 36"/>
          <p:cNvGrpSpPr>
            <a:grpSpLocks/>
          </p:cNvGrpSpPr>
          <p:nvPr/>
        </p:nvGrpSpPr>
        <p:grpSpPr bwMode="auto">
          <a:xfrm>
            <a:off x="3997686" y="5406250"/>
            <a:ext cx="5003470" cy="381000"/>
            <a:chOff x="2496" y="3600"/>
            <a:chExt cx="2832" cy="240"/>
          </a:xfrm>
        </p:grpSpPr>
        <p:sp>
          <p:nvSpPr>
            <p:cNvPr id="23" name="Text Box 24"/>
            <p:cNvSpPr txBox="1">
              <a:spLocks noChangeArrowheads="1"/>
            </p:cNvSpPr>
            <p:nvPr/>
          </p:nvSpPr>
          <p:spPr bwMode="auto">
            <a:xfrm>
              <a:off x="2496" y="3600"/>
              <a:ext cx="2832" cy="233"/>
            </a:xfrm>
            <a:prstGeom prst="rect">
              <a:avLst/>
            </a:prstGeom>
            <a:noFill/>
            <a:ln w="9525">
              <a:solidFill>
                <a:schemeClr val="tx2"/>
              </a:solidFill>
              <a:miter lim="800000"/>
              <a:headEnd/>
              <a:tailEnd/>
            </a:ln>
            <a:effectLst/>
          </p:spPr>
          <p:txBody>
            <a:bodyPr>
              <a:spAutoFit/>
            </a:bodyPr>
            <a:lstStyle/>
            <a:p>
              <a:pPr>
                <a:spcBef>
                  <a:spcPct val="50000"/>
                </a:spcBef>
              </a:pPr>
              <a:r>
                <a:rPr lang="en-US" sz="1800" dirty="0">
                  <a:solidFill>
                    <a:srgbClr val="FF0000"/>
                  </a:solidFill>
                </a:rPr>
                <a:t>0  </a:t>
              </a:r>
              <a:r>
                <a:rPr lang="en-US" sz="1800">
                  <a:solidFill>
                    <a:schemeClr val="tx2"/>
                  </a:solidFill>
                </a:rPr>
                <a:t>10011011   </a:t>
              </a:r>
              <a:r>
                <a:rPr lang="en-US" sz="1800" smtClean="0">
                  <a:solidFill>
                    <a:schemeClr val="tx2"/>
                  </a:solidFill>
                </a:rPr>
                <a:t>  </a:t>
              </a:r>
              <a:r>
                <a:rPr lang="en-US" sz="1800" smtClean="0">
                  <a:solidFill>
                    <a:srgbClr val="008000"/>
                  </a:solidFill>
                </a:rPr>
                <a:t>0001 1101 1110 1001 0101 110  </a:t>
              </a:r>
              <a:endParaRPr lang="en-US" sz="1800" dirty="0">
                <a:solidFill>
                  <a:srgbClr val="008000"/>
                </a:solidFill>
              </a:endParaRPr>
            </a:p>
          </p:txBody>
        </p:sp>
        <p:sp>
          <p:nvSpPr>
            <p:cNvPr id="24" name="Line 27"/>
            <p:cNvSpPr>
              <a:spLocks noChangeShapeType="1"/>
            </p:cNvSpPr>
            <p:nvPr/>
          </p:nvSpPr>
          <p:spPr bwMode="auto">
            <a:xfrm>
              <a:off x="2688" y="3600"/>
              <a:ext cx="0" cy="240"/>
            </a:xfrm>
            <a:prstGeom prst="line">
              <a:avLst/>
            </a:prstGeom>
            <a:noFill/>
            <a:ln w="9525">
              <a:solidFill>
                <a:schemeClr val="tx1"/>
              </a:solidFill>
              <a:round/>
              <a:headEnd/>
              <a:tailEnd/>
            </a:ln>
            <a:effectLst/>
          </p:spPr>
          <p:txBody>
            <a:bodyPr/>
            <a:lstStyle/>
            <a:p>
              <a:endParaRPr lang="en-US"/>
            </a:p>
          </p:txBody>
        </p:sp>
        <p:sp>
          <p:nvSpPr>
            <p:cNvPr id="25" name="Line 28"/>
            <p:cNvSpPr>
              <a:spLocks noChangeShapeType="1"/>
            </p:cNvSpPr>
            <p:nvPr/>
          </p:nvSpPr>
          <p:spPr bwMode="auto">
            <a:xfrm>
              <a:off x="3360" y="3600"/>
              <a:ext cx="0" cy="240"/>
            </a:xfrm>
            <a:prstGeom prst="line">
              <a:avLst/>
            </a:prstGeom>
            <a:noFill/>
            <a:ln w="9525">
              <a:solidFill>
                <a:schemeClr val="tx1"/>
              </a:solidFill>
              <a:round/>
              <a:headEnd/>
              <a:tailEnd/>
            </a:ln>
            <a:effectLst/>
          </p:spPr>
          <p:txBody>
            <a:bodyPr/>
            <a:lstStyle/>
            <a:p>
              <a:endParaRPr lang="en-US"/>
            </a:p>
          </p:txBody>
        </p:sp>
      </p:grpSp>
      <p:sp>
        <p:nvSpPr>
          <p:cNvPr id="26" name="Text Box 30"/>
          <p:cNvSpPr txBox="1">
            <a:spLocks noChangeArrowheads="1"/>
          </p:cNvSpPr>
          <p:nvPr/>
        </p:nvSpPr>
        <p:spPr bwMode="auto">
          <a:xfrm>
            <a:off x="1774375" y="4105900"/>
            <a:ext cx="6609604" cy="369332"/>
          </a:xfrm>
          <a:prstGeom prst="rect">
            <a:avLst/>
          </a:prstGeom>
          <a:noFill/>
          <a:ln w="9525">
            <a:noFill/>
            <a:miter lim="800000"/>
            <a:headEnd/>
            <a:tailEnd/>
          </a:ln>
          <a:effectLst/>
        </p:spPr>
        <p:txBody>
          <a:bodyPr wrap="square">
            <a:spAutoFit/>
          </a:bodyPr>
          <a:lstStyle/>
          <a:p>
            <a:pPr>
              <a:spcBef>
                <a:spcPct val="10000"/>
              </a:spcBef>
            </a:pPr>
            <a:r>
              <a:rPr lang="en-US" dirty="0" err="1" smtClean="0"/>
              <a:t>Dalam</a:t>
            </a:r>
            <a:r>
              <a:rPr lang="en-US" dirty="0" smtClean="0"/>
              <a:t> binary</a:t>
            </a:r>
            <a:r>
              <a:rPr lang="en-US" dirty="0"/>
              <a:t>, </a:t>
            </a:r>
            <a:r>
              <a:rPr lang="en-US" i="1" dirty="0"/>
              <a:t>c</a:t>
            </a:r>
            <a:r>
              <a:rPr lang="en-US" dirty="0"/>
              <a:t> = 0001 0001 1101 1110 1001 0101 1100 0000</a:t>
            </a:r>
            <a:r>
              <a:rPr lang="en-US" baseline="-25000" dirty="0"/>
              <a:t>2</a:t>
            </a:r>
            <a:r>
              <a:rPr lang="en-US" dirty="0"/>
              <a:t>. </a:t>
            </a:r>
          </a:p>
        </p:txBody>
      </p:sp>
      <p:sp>
        <p:nvSpPr>
          <p:cNvPr id="27" name="Text Box 31"/>
          <p:cNvSpPr txBox="1">
            <a:spLocks noChangeArrowheads="1"/>
          </p:cNvSpPr>
          <p:nvPr/>
        </p:nvSpPr>
        <p:spPr bwMode="auto">
          <a:xfrm>
            <a:off x="1085880" y="4756075"/>
            <a:ext cx="7772400" cy="674031"/>
          </a:xfrm>
          <a:prstGeom prst="rect">
            <a:avLst/>
          </a:prstGeom>
          <a:noFill/>
          <a:ln w="9525">
            <a:noFill/>
            <a:miter lim="800000"/>
            <a:headEnd/>
            <a:tailEnd/>
          </a:ln>
          <a:effectLst/>
        </p:spPr>
        <p:txBody>
          <a:bodyPr>
            <a:spAutoFit/>
          </a:bodyPr>
          <a:lstStyle/>
          <a:p>
            <a:pPr>
              <a:spcBef>
                <a:spcPct val="10000"/>
              </a:spcBef>
            </a:pPr>
            <a:r>
              <a:rPr lang="en-US" dirty="0">
                <a:solidFill>
                  <a:srgbClr val="FF0000"/>
                </a:solidFill>
              </a:rPr>
              <a:t>S = 0 </a:t>
            </a:r>
            <a:r>
              <a:rPr lang="en-US" dirty="0" err="1" smtClean="0">
                <a:solidFill>
                  <a:srgbClr val="FF0000"/>
                </a:solidFill>
              </a:rPr>
              <a:t>Karena</a:t>
            </a:r>
            <a:r>
              <a:rPr lang="en-US" dirty="0" smtClean="0">
                <a:solidFill>
                  <a:srgbClr val="FF0000"/>
                </a:solidFill>
              </a:rPr>
              <a:t> </a:t>
            </a:r>
            <a:r>
              <a:rPr lang="en-US" dirty="0" err="1" smtClean="0">
                <a:solidFill>
                  <a:srgbClr val="FF0000"/>
                </a:solidFill>
              </a:rPr>
              <a:t>bilangan</a:t>
            </a:r>
            <a:r>
              <a:rPr lang="en-US" dirty="0" smtClean="0">
                <a:solidFill>
                  <a:srgbClr val="FF0000"/>
                </a:solidFill>
              </a:rPr>
              <a:t> </a:t>
            </a:r>
            <a:r>
              <a:rPr lang="en-US" dirty="0" err="1" smtClean="0">
                <a:solidFill>
                  <a:srgbClr val="FF0000"/>
                </a:solidFill>
              </a:rPr>
              <a:t>positif</a:t>
            </a:r>
            <a:r>
              <a:rPr lang="en-US" dirty="0" smtClean="0">
                <a:solidFill>
                  <a:srgbClr val="FF0000"/>
                </a:solidFill>
              </a:rPr>
              <a:t>.</a:t>
            </a:r>
            <a:r>
              <a:rPr lang="en-US" dirty="0" smtClean="0"/>
              <a:t> </a:t>
            </a:r>
            <a:r>
              <a:rPr lang="en-US" dirty="0">
                <a:solidFill>
                  <a:schemeClr val="tx2"/>
                </a:solidFill>
              </a:rPr>
              <a:t>E = 28 + 127 = 155</a:t>
            </a:r>
            <a:r>
              <a:rPr lang="en-US" baseline="-25000" dirty="0">
                <a:solidFill>
                  <a:schemeClr val="tx2"/>
                </a:solidFill>
              </a:rPr>
              <a:t>10</a:t>
            </a:r>
            <a:r>
              <a:rPr lang="en-US" dirty="0">
                <a:solidFill>
                  <a:schemeClr val="tx2"/>
                </a:solidFill>
              </a:rPr>
              <a:t> = 1001 1011</a:t>
            </a:r>
            <a:r>
              <a:rPr lang="en-US" baseline="-25000" dirty="0">
                <a:solidFill>
                  <a:schemeClr val="tx2"/>
                </a:solidFill>
              </a:rPr>
              <a:t>2</a:t>
            </a:r>
            <a:r>
              <a:rPr lang="en-US" dirty="0"/>
              <a:t>. </a:t>
            </a:r>
            <a:endParaRPr lang="en-US" dirty="0" smtClean="0"/>
          </a:p>
          <a:p>
            <a:pPr>
              <a:spcBef>
                <a:spcPct val="10000"/>
              </a:spcBef>
            </a:pPr>
            <a:r>
              <a:rPr lang="en-US" dirty="0" smtClean="0">
                <a:solidFill>
                  <a:srgbClr val="008000"/>
                </a:solidFill>
              </a:rPr>
              <a:t>F </a:t>
            </a:r>
            <a:r>
              <a:rPr lang="en-US" dirty="0" err="1" smtClean="0">
                <a:solidFill>
                  <a:srgbClr val="008000"/>
                </a:solidFill>
              </a:rPr>
              <a:t>adalah</a:t>
            </a:r>
            <a:r>
              <a:rPr lang="en-US" dirty="0" smtClean="0">
                <a:solidFill>
                  <a:srgbClr val="008000"/>
                </a:solidFill>
              </a:rPr>
              <a:t>  23 </a:t>
            </a:r>
            <a:r>
              <a:rPr lang="en-US" dirty="0">
                <a:solidFill>
                  <a:srgbClr val="008000"/>
                </a:solidFill>
              </a:rPr>
              <a:t>bits </a:t>
            </a:r>
            <a:r>
              <a:rPr lang="en-US" dirty="0" err="1" smtClean="0">
                <a:solidFill>
                  <a:srgbClr val="008000"/>
                </a:solidFill>
              </a:rPr>
              <a:t>selanjutnya</a:t>
            </a:r>
            <a:r>
              <a:rPr lang="en-US" dirty="0" smtClean="0">
                <a:solidFill>
                  <a:srgbClr val="008000"/>
                </a:solidFill>
              </a:rPr>
              <a:t> </a:t>
            </a:r>
            <a:r>
              <a:rPr lang="en-US" dirty="0" err="1" smtClean="0">
                <a:solidFill>
                  <a:srgbClr val="008000"/>
                </a:solidFill>
              </a:rPr>
              <a:t>setelah</a:t>
            </a:r>
            <a:r>
              <a:rPr lang="en-US" dirty="0" smtClean="0">
                <a:solidFill>
                  <a:srgbClr val="008000"/>
                </a:solidFill>
              </a:rPr>
              <a:t> bit </a:t>
            </a:r>
            <a:r>
              <a:rPr lang="en-US" dirty="0" err="1" smtClean="0">
                <a:solidFill>
                  <a:srgbClr val="008000"/>
                </a:solidFill>
              </a:rPr>
              <a:t>pertama</a:t>
            </a:r>
            <a:r>
              <a:rPr lang="en-US" dirty="0" smtClean="0">
                <a:solidFill>
                  <a:srgbClr val="008000"/>
                </a:solidFill>
              </a:rPr>
              <a:t> </a:t>
            </a:r>
            <a:r>
              <a:rPr lang="en-US" dirty="0" err="1" smtClean="0">
                <a:solidFill>
                  <a:srgbClr val="008000"/>
                </a:solidFill>
              </a:rPr>
              <a:t>dihilangkan</a:t>
            </a:r>
            <a:r>
              <a:rPr lang="en-US" dirty="0" smtClean="0">
                <a:solidFill>
                  <a:srgbClr val="008000"/>
                </a:solidFill>
              </a:rPr>
              <a:t>.</a:t>
            </a:r>
            <a:r>
              <a:rPr lang="en-US" dirty="0" smtClean="0"/>
              <a:t> </a:t>
            </a:r>
            <a:endParaRPr lang="en-US" dirty="0"/>
          </a:p>
        </p:txBody>
      </p:sp>
      <p:sp>
        <p:nvSpPr>
          <p:cNvPr id="28" name="Text Box 32"/>
          <p:cNvSpPr txBox="1">
            <a:spLocks noChangeArrowheads="1"/>
          </p:cNvSpPr>
          <p:nvPr/>
        </p:nvSpPr>
        <p:spPr bwMode="auto">
          <a:xfrm>
            <a:off x="1123885" y="5365675"/>
            <a:ext cx="2948049" cy="400110"/>
          </a:xfrm>
          <a:prstGeom prst="rect">
            <a:avLst/>
          </a:prstGeom>
          <a:noFill/>
          <a:ln w="9525">
            <a:noFill/>
            <a:miter lim="800000"/>
            <a:headEnd/>
            <a:tailEnd/>
          </a:ln>
          <a:effectLst/>
        </p:spPr>
        <p:txBody>
          <a:bodyPr wrap="square">
            <a:spAutoFit/>
          </a:bodyPr>
          <a:lstStyle/>
          <a:p>
            <a:pPr>
              <a:spcBef>
                <a:spcPct val="50000"/>
              </a:spcBef>
            </a:pPr>
            <a:r>
              <a:rPr lang="en-US" sz="2000" dirty="0" err="1" smtClean="0"/>
              <a:t>Notasi</a:t>
            </a:r>
            <a:r>
              <a:rPr lang="en-US" sz="2000" dirty="0" smtClean="0"/>
              <a:t> floating </a:t>
            </a:r>
            <a:r>
              <a:rPr lang="en-US" sz="2000" dirty="0"/>
              <a:t>point </a:t>
            </a:r>
            <a:r>
              <a:rPr lang="en-US" sz="2000" dirty="0" smtClean="0"/>
              <a:t>,</a:t>
            </a:r>
            <a:r>
              <a:rPr lang="en-US" i="1" dirty="0" smtClean="0"/>
              <a:t> </a:t>
            </a:r>
            <a:r>
              <a:rPr lang="en-US" i="1" dirty="0"/>
              <a:t>c</a:t>
            </a:r>
            <a:r>
              <a:rPr lang="en-US" dirty="0"/>
              <a:t> = </a:t>
            </a:r>
          </a:p>
        </p:txBody>
      </p:sp>
      <p:sp>
        <p:nvSpPr>
          <p:cNvPr id="29" name="Line 34"/>
          <p:cNvSpPr>
            <a:spLocks noChangeShapeType="1"/>
          </p:cNvSpPr>
          <p:nvPr/>
        </p:nvSpPr>
        <p:spPr bwMode="auto">
          <a:xfrm>
            <a:off x="2743200" y="2342425"/>
            <a:ext cx="0" cy="381000"/>
          </a:xfrm>
          <a:prstGeom prst="line">
            <a:avLst/>
          </a:prstGeom>
          <a:noFill/>
          <a:ln w="9525">
            <a:solidFill>
              <a:schemeClr val="tx1"/>
            </a:solidFill>
            <a:round/>
            <a:headEnd/>
            <a:tailEnd/>
          </a:ln>
          <a:effectLst/>
        </p:spPr>
        <p:txBody>
          <a:bodyPr/>
          <a:lstStyle/>
          <a:p>
            <a:endParaRPr lang="en-US"/>
          </a:p>
        </p:txBody>
      </p:sp>
      <p:sp>
        <p:nvSpPr>
          <p:cNvPr id="30" name="Line 35"/>
          <p:cNvSpPr>
            <a:spLocks noChangeShapeType="1"/>
          </p:cNvSpPr>
          <p:nvPr/>
        </p:nvSpPr>
        <p:spPr bwMode="auto">
          <a:xfrm>
            <a:off x="3810000" y="2330550"/>
            <a:ext cx="0" cy="381000"/>
          </a:xfrm>
          <a:prstGeom prst="line">
            <a:avLst/>
          </a:prstGeom>
          <a:noFill/>
          <a:ln w="9525">
            <a:solidFill>
              <a:schemeClr val="tx1"/>
            </a:solidFill>
            <a:round/>
            <a:headEnd/>
            <a:tailEnd/>
          </a:ln>
          <a:effec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1+#ppt_w/2"/>
                                          </p:val>
                                        </p:tav>
                                        <p:tav tm="100000">
                                          <p:val>
                                            <p:strVal val="#ppt_x"/>
                                          </p:val>
                                        </p:tav>
                                      </p:tavLst>
                                    </p:anim>
                                    <p:anim calcmode="lin" valueType="num">
                                      <p:cBhvr additive="base">
                                        <p:cTn id="16"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left)">
                                      <p:cBhvr>
                                        <p:cTn id="21" dur="10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additive="base">
                                        <p:cTn id="26" dur="500" fill="hold"/>
                                        <p:tgtEl>
                                          <p:spTgt spid="27"/>
                                        </p:tgtEl>
                                        <p:attrNameLst>
                                          <p:attrName>ppt_x</p:attrName>
                                        </p:attrNameLst>
                                      </p:cBhvr>
                                      <p:tavLst>
                                        <p:tav tm="0">
                                          <p:val>
                                            <p:strVal val="#ppt_x"/>
                                          </p:val>
                                        </p:tav>
                                        <p:tav tm="100000">
                                          <p:val>
                                            <p:strVal val="#ppt_x"/>
                                          </p:val>
                                        </p:tav>
                                      </p:tavLst>
                                    </p:anim>
                                    <p:anim calcmode="lin" valueType="num">
                                      <p:cBhvr additive="base">
                                        <p:cTn id="27"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7" presetClass="entr" presetSubtype="0"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anim calcmode="lin" valueType="num">
                                      <p:cBhvr>
                                        <p:cTn id="33" dur="1000" fill="hold"/>
                                        <p:tgtEl>
                                          <p:spTgt spid="28"/>
                                        </p:tgtEl>
                                        <p:attrNameLst>
                                          <p:attrName>ppt_x</p:attrName>
                                        </p:attrNameLst>
                                      </p:cBhvr>
                                      <p:tavLst>
                                        <p:tav tm="0">
                                          <p:val>
                                            <p:strVal val="#ppt_x"/>
                                          </p:val>
                                        </p:tav>
                                        <p:tav tm="100000">
                                          <p:val>
                                            <p:strVal val="#ppt_x"/>
                                          </p:val>
                                        </p:tav>
                                      </p:tavLst>
                                    </p:anim>
                                    <p:anim calcmode="lin" valueType="num">
                                      <p:cBhvr>
                                        <p:cTn id="34" dur="900" decel="100000" fill="hold"/>
                                        <p:tgtEl>
                                          <p:spTgt spid="28"/>
                                        </p:tgtEl>
                                        <p:attrNameLst>
                                          <p:attrName>ppt_y</p:attrName>
                                        </p:attrNameLst>
                                      </p:cBhvr>
                                      <p:tavLst>
                                        <p:tav tm="0">
                                          <p:val>
                                            <p:strVal val="#ppt_y+1"/>
                                          </p:val>
                                        </p:tav>
                                        <p:tav tm="100000">
                                          <p:val>
                                            <p:strVal val="#ppt_y-.03"/>
                                          </p:val>
                                        </p:tav>
                                      </p:tavLst>
                                    </p:anim>
                                    <p:anim calcmode="lin" valueType="num">
                                      <p:cBhvr>
                                        <p:cTn id="35"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ipe(left)">
                                      <p:cBhvr>
                                        <p:cTn id="4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21" grpId="0"/>
      <p:bldP spid="26" grpId="0"/>
      <p:bldP spid="27" grpId="0"/>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pPr algn="l">
              <a:defRPr/>
            </a:pPr>
            <a:r>
              <a:rPr lang="en-US" b="1" dirty="0" err="1" smtClean="0">
                <a:solidFill>
                  <a:schemeClr val="tx1"/>
                </a:solidFill>
              </a:rPr>
              <a:t>Bilangan</a:t>
            </a:r>
            <a:r>
              <a:rPr lang="en-US" b="1" dirty="0" smtClean="0">
                <a:solidFill>
                  <a:schemeClr val="tx1"/>
                </a:solidFill>
              </a:rPr>
              <a:t> </a:t>
            </a:r>
            <a:r>
              <a:rPr lang="en-US" b="1" dirty="0" err="1" smtClean="0">
                <a:solidFill>
                  <a:schemeClr val="tx1"/>
                </a:solidFill>
              </a:rPr>
              <a:t>Desimal</a:t>
            </a:r>
            <a:r>
              <a:rPr lang="en-US" b="1" dirty="0" smtClean="0">
                <a:solidFill>
                  <a:schemeClr val="tx1"/>
                </a:solidFill>
              </a:rPr>
              <a:t> </a:t>
            </a:r>
            <a:endParaRPr lang="en-US" b="1" dirty="0">
              <a:solidFill>
                <a:schemeClr val="tx1"/>
              </a:solidFill>
            </a:endParaRPr>
          </a:p>
        </p:txBody>
      </p:sp>
      <p:sp>
        <p:nvSpPr>
          <p:cNvPr id="8195" name="Content Placeholder 2"/>
          <p:cNvSpPr>
            <a:spLocks noGrp="1"/>
          </p:cNvSpPr>
          <p:nvPr>
            <p:ph idx="1"/>
          </p:nvPr>
        </p:nvSpPr>
        <p:spPr>
          <a:xfrm>
            <a:off x="423863" y="1285860"/>
            <a:ext cx="8177212" cy="1292225"/>
          </a:xfrm>
        </p:spPr>
        <p:txBody>
          <a:bodyPr/>
          <a:lstStyle/>
          <a:p>
            <a:pPr algn="just"/>
            <a:r>
              <a:rPr lang="en-US" sz="2000" smtClean="0"/>
              <a:t>Bilangan desimal dapat dinyatakan sebagai jumlah dari setiap digit dikalikan dengan nilai pembobotnya. </a:t>
            </a:r>
          </a:p>
          <a:p>
            <a:pPr algn="just"/>
            <a:r>
              <a:rPr lang="en-US" sz="2000" smtClean="0"/>
              <a:t>Contoh :  </a:t>
            </a:r>
            <a:r>
              <a:rPr lang="en-US" sz="2000" b="1" smtClean="0"/>
              <a:t>9240</a:t>
            </a:r>
            <a:r>
              <a:rPr lang="en-US" sz="2000" smtClean="0"/>
              <a:t> dapat dinyatakan sebagai</a:t>
            </a:r>
          </a:p>
        </p:txBody>
      </p:sp>
      <p:sp>
        <p:nvSpPr>
          <p:cNvPr id="8" name="Text Box 10"/>
          <p:cNvSpPr txBox="1">
            <a:spLocks noChangeArrowheads="1"/>
          </p:cNvSpPr>
          <p:nvPr/>
        </p:nvSpPr>
        <p:spPr bwMode="auto">
          <a:xfrm>
            <a:off x="2070100" y="3857628"/>
            <a:ext cx="6324600" cy="701675"/>
          </a:xfrm>
          <a:prstGeom prst="rect">
            <a:avLst/>
          </a:prstGeom>
          <a:noFill/>
          <a:ln w="9525">
            <a:noFill/>
            <a:miter lim="800000"/>
            <a:headEnd/>
            <a:tailEnd/>
          </a:ln>
        </p:spPr>
        <p:txBody>
          <a:bodyPr>
            <a:spAutoFit/>
          </a:bodyPr>
          <a:lstStyle/>
          <a:p>
            <a:pPr algn="just">
              <a:spcBef>
                <a:spcPct val="50000"/>
              </a:spcBef>
            </a:pPr>
            <a:r>
              <a:rPr lang="en-US" sz="2000"/>
              <a:t>Menyatakan jumlah 480,52 sebagai jumlah dari nilai setiap digit.</a:t>
            </a:r>
          </a:p>
        </p:txBody>
      </p:sp>
      <p:sp>
        <p:nvSpPr>
          <p:cNvPr id="9" name="WordArt 13"/>
          <p:cNvSpPr>
            <a:spLocks noChangeArrowheads="1" noChangeShapeType="1" noTextEdit="1"/>
          </p:cNvSpPr>
          <p:nvPr/>
        </p:nvSpPr>
        <p:spPr bwMode="auto">
          <a:xfrm>
            <a:off x="714348" y="4087819"/>
            <a:ext cx="1143008" cy="269875"/>
          </a:xfrm>
          <a:prstGeom prst="rect">
            <a:avLst/>
          </a:prstGeom>
        </p:spPr>
        <p:txBody>
          <a:bodyPr wrap="none" fromWordArt="1">
            <a:prstTxWarp prst="textPlain">
              <a:avLst>
                <a:gd name="adj" fmla="val 50000"/>
              </a:avLst>
            </a:prstTxWarp>
          </a:bodyPr>
          <a:lstStyle/>
          <a:p>
            <a:pPr algn="ctr"/>
            <a:r>
              <a:rPr lang="en-US" kern="10" smtClean="0">
                <a:ln w="9525">
                  <a:noFill/>
                  <a:round/>
                  <a:headEnd/>
                  <a:tailEnd/>
                </a:ln>
                <a:solidFill>
                  <a:srgbClr val="4C6454"/>
                </a:solidFill>
                <a:effectLst>
                  <a:outerShdw dist="35921" dir="2700000" algn="ctr" rotWithShape="0">
                    <a:srgbClr val="C0C0C0">
                      <a:alpha val="79999"/>
                    </a:srgbClr>
                  </a:outerShdw>
                </a:effectLst>
                <a:latin typeface="Impact"/>
              </a:rPr>
              <a:t>Contoh :</a:t>
            </a:r>
            <a:endParaRPr lang="en-US" kern="10">
              <a:ln w="9525">
                <a:noFill/>
                <a:round/>
                <a:headEnd/>
                <a:tailEnd/>
              </a:ln>
              <a:solidFill>
                <a:srgbClr val="4C6454"/>
              </a:solidFill>
              <a:effectLst>
                <a:outerShdw dist="35921" dir="2700000" algn="ctr" rotWithShape="0">
                  <a:srgbClr val="C0C0C0">
                    <a:alpha val="79999"/>
                  </a:srgbClr>
                </a:outerShdw>
              </a:effectLst>
              <a:latin typeface="Impact"/>
            </a:endParaRPr>
          </a:p>
        </p:txBody>
      </p:sp>
      <p:sp>
        <p:nvSpPr>
          <p:cNvPr id="8200" name="Rectangle 19"/>
          <p:cNvSpPr>
            <a:spLocks noChangeArrowheads="1"/>
          </p:cNvSpPr>
          <p:nvPr/>
        </p:nvSpPr>
        <p:spPr bwMode="auto">
          <a:xfrm>
            <a:off x="1357290" y="2571744"/>
            <a:ext cx="6415110" cy="1015663"/>
          </a:xfrm>
          <a:prstGeom prst="rect">
            <a:avLst/>
          </a:prstGeom>
          <a:noFill/>
          <a:ln w="9525">
            <a:noFill/>
            <a:miter lim="800000"/>
            <a:headEnd/>
            <a:tailEnd/>
          </a:ln>
        </p:spPr>
        <p:txBody>
          <a:bodyPr wrap="square" anchor="ctr">
            <a:spAutoFit/>
          </a:bodyPr>
          <a:lstStyle/>
          <a:p>
            <a:pPr eaLnBrk="1" hangingPunct="1"/>
            <a:r>
              <a:rPr lang="en-US" sz="2000"/>
              <a:t>     </a:t>
            </a:r>
            <a:r>
              <a:rPr lang="en-US" sz="2000" smtClean="0"/>
              <a:t>    (</a:t>
            </a:r>
            <a:r>
              <a:rPr lang="en-US" sz="2000"/>
              <a:t>9 </a:t>
            </a:r>
            <a:r>
              <a:rPr lang="en-US" sz="2000">
                <a:latin typeface="Microsoft Sans Serif" pitchFamily="34" charset="0"/>
              </a:rPr>
              <a:t>x</a:t>
            </a:r>
            <a:r>
              <a:rPr lang="en-US" sz="2000"/>
              <a:t> 10</a:t>
            </a:r>
            <a:r>
              <a:rPr lang="en-US" sz="2000" baseline="30000"/>
              <a:t>3</a:t>
            </a:r>
            <a:r>
              <a:rPr lang="en-US" sz="2000"/>
              <a:t>) + (2 </a:t>
            </a:r>
            <a:r>
              <a:rPr lang="en-US" sz="2000">
                <a:latin typeface="Microsoft Sans Serif" pitchFamily="34" charset="0"/>
              </a:rPr>
              <a:t>x</a:t>
            </a:r>
            <a:r>
              <a:rPr lang="en-US" sz="2000"/>
              <a:t> 10</a:t>
            </a:r>
            <a:r>
              <a:rPr lang="en-US" sz="2000" baseline="30000"/>
              <a:t>2</a:t>
            </a:r>
            <a:r>
              <a:rPr lang="en-US" sz="2000"/>
              <a:t>) + (4 </a:t>
            </a:r>
            <a:r>
              <a:rPr lang="en-US" sz="2000">
                <a:latin typeface="Microsoft Sans Serif" pitchFamily="34" charset="0"/>
              </a:rPr>
              <a:t>x</a:t>
            </a:r>
            <a:r>
              <a:rPr lang="en-US" sz="2000"/>
              <a:t> 10</a:t>
            </a:r>
            <a:r>
              <a:rPr lang="en-US" sz="2000" baseline="30000"/>
              <a:t>1</a:t>
            </a:r>
            <a:r>
              <a:rPr lang="en-US" sz="2000"/>
              <a:t>) + (0 </a:t>
            </a:r>
            <a:r>
              <a:rPr lang="en-US" sz="2000">
                <a:latin typeface="Microsoft Sans Serif" pitchFamily="34" charset="0"/>
              </a:rPr>
              <a:t>x</a:t>
            </a:r>
            <a:r>
              <a:rPr lang="en-US" sz="2000"/>
              <a:t> 10</a:t>
            </a:r>
            <a:r>
              <a:rPr lang="en-US" sz="2000" baseline="30000"/>
              <a:t>0</a:t>
            </a:r>
            <a:r>
              <a:rPr lang="en-US" sz="2000"/>
              <a:t>)</a:t>
            </a:r>
          </a:p>
          <a:p>
            <a:pPr eaLnBrk="1" hangingPunct="1"/>
            <a:r>
              <a:rPr lang="en-US" sz="2000" smtClean="0"/>
              <a:t>atau</a:t>
            </a:r>
            <a:endParaRPr lang="en-US" sz="2000"/>
          </a:p>
          <a:p>
            <a:pPr eaLnBrk="1" hangingPunct="1"/>
            <a:r>
              <a:rPr lang="en-US" sz="2000"/>
              <a:t>     </a:t>
            </a:r>
            <a:r>
              <a:rPr lang="en-US" sz="2000" smtClean="0"/>
              <a:t>    9 </a:t>
            </a:r>
            <a:r>
              <a:rPr lang="en-US" sz="2000"/>
              <a:t>x 1,000 + 2  x 100 + 4 x 10 + 0 x 1 </a:t>
            </a:r>
          </a:p>
        </p:txBody>
      </p:sp>
      <p:sp>
        <p:nvSpPr>
          <p:cNvPr id="13" name="Text Box 21"/>
          <p:cNvSpPr txBox="1">
            <a:spLocks noChangeArrowheads="1"/>
          </p:cNvSpPr>
          <p:nvPr/>
        </p:nvSpPr>
        <p:spPr bwMode="auto">
          <a:xfrm>
            <a:off x="1500166" y="4786322"/>
            <a:ext cx="7500958" cy="400110"/>
          </a:xfrm>
          <a:prstGeom prst="rect">
            <a:avLst/>
          </a:prstGeom>
          <a:noFill/>
          <a:ln w="9525">
            <a:noFill/>
            <a:miter lim="800000"/>
            <a:headEnd/>
            <a:tailEnd/>
          </a:ln>
        </p:spPr>
        <p:txBody>
          <a:bodyPr wrap="square">
            <a:spAutoFit/>
          </a:bodyPr>
          <a:lstStyle/>
          <a:p>
            <a:pPr>
              <a:spcBef>
                <a:spcPct val="50000"/>
              </a:spcBef>
            </a:pPr>
            <a:r>
              <a:rPr lang="en-US" sz="2000"/>
              <a:t>480.52 =</a:t>
            </a:r>
            <a:r>
              <a:rPr lang="en-US" sz="2000">
                <a:solidFill>
                  <a:srgbClr val="FF0000"/>
                </a:solidFill>
              </a:rPr>
              <a:t> (4 x 10</a:t>
            </a:r>
            <a:r>
              <a:rPr lang="en-US" sz="2000" baseline="30000">
                <a:solidFill>
                  <a:srgbClr val="FF0000"/>
                </a:solidFill>
              </a:rPr>
              <a:t>2</a:t>
            </a:r>
            <a:r>
              <a:rPr lang="en-US" sz="2000">
                <a:solidFill>
                  <a:srgbClr val="FF0000"/>
                </a:solidFill>
              </a:rPr>
              <a:t>) + (8 x 10</a:t>
            </a:r>
            <a:r>
              <a:rPr lang="en-US" sz="2000" baseline="30000">
                <a:solidFill>
                  <a:srgbClr val="FF0000"/>
                </a:solidFill>
              </a:rPr>
              <a:t>1</a:t>
            </a:r>
            <a:r>
              <a:rPr lang="en-US" sz="2000">
                <a:solidFill>
                  <a:srgbClr val="FF0000"/>
                </a:solidFill>
              </a:rPr>
              <a:t>) + (0 x 10</a:t>
            </a:r>
            <a:r>
              <a:rPr lang="en-US" sz="2000" baseline="30000">
                <a:solidFill>
                  <a:srgbClr val="FF0000"/>
                </a:solidFill>
              </a:rPr>
              <a:t>0</a:t>
            </a:r>
            <a:r>
              <a:rPr lang="en-US" sz="2000">
                <a:solidFill>
                  <a:srgbClr val="FF0000"/>
                </a:solidFill>
              </a:rPr>
              <a:t>) + (5 x 10</a:t>
            </a:r>
            <a:r>
              <a:rPr lang="en-US" sz="2000" baseline="30000">
                <a:solidFill>
                  <a:srgbClr val="FF0000"/>
                </a:solidFill>
              </a:rPr>
              <a:t>-1</a:t>
            </a:r>
            <a:r>
              <a:rPr lang="en-US" sz="2000">
                <a:solidFill>
                  <a:srgbClr val="FF0000"/>
                </a:solidFill>
              </a:rPr>
              <a:t>) +(2 x 10</a:t>
            </a:r>
            <a:r>
              <a:rPr lang="en-US" sz="2000" baseline="30000">
                <a:solidFill>
                  <a:srgbClr val="FF0000"/>
                </a:solidFill>
              </a:rPr>
              <a:t>-2</a:t>
            </a:r>
            <a:r>
              <a:rPr lang="en-US" sz="2000">
                <a:solidFill>
                  <a:srgbClr val="FF0000"/>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401080" cy="1143000"/>
          </a:xfrm>
        </p:spPr>
        <p:txBody>
          <a:bodyPr/>
          <a:lstStyle/>
          <a:p>
            <a:r>
              <a:rPr lang="en-US" sz="4000" b="1" dirty="0" smtClean="0">
                <a:solidFill>
                  <a:schemeClr val="tx1"/>
                </a:solidFill>
              </a:rPr>
              <a:t>IEEE standards for floating-point representation</a:t>
            </a:r>
            <a:br>
              <a:rPr lang="en-US" sz="4000" b="1" dirty="0" smtClean="0">
                <a:solidFill>
                  <a:schemeClr val="tx1"/>
                </a:solidFill>
              </a:rPr>
            </a:br>
            <a:endParaRPr lang="en-US" sz="4000" b="1" dirty="0">
              <a:solidFill>
                <a:schemeClr val="tx1"/>
              </a:solidFill>
            </a:endParaRPr>
          </a:p>
        </p:txBody>
      </p:sp>
      <p:pic>
        <p:nvPicPr>
          <p:cNvPr id="43010" name="Picture 2"/>
          <p:cNvPicPr>
            <a:picLocks noChangeAspect="1" noChangeArrowheads="1"/>
          </p:cNvPicPr>
          <p:nvPr/>
        </p:nvPicPr>
        <p:blipFill>
          <a:blip r:embed="rId2"/>
          <a:srcRect/>
          <a:stretch>
            <a:fillRect/>
          </a:stretch>
        </p:blipFill>
        <p:spPr bwMode="auto">
          <a:xfrm>
            <a:off x="1071538" y="1483707"/>
            <a:ext cx="7429552" cy="508856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pPr algn="l"/>
            <a:r>
              <a:rPr lang="en-US" b="1" dirty="0" err="1" smtClean="0"/>
              <a:t>Contoh</a:t>
            </a:r>
            <a:endParaRPr lang="en-US" b="1" dirty="0"/>
          </a:p>
        </p:txBody>
      </p:sp>
      <p:sp>
        <p:nvSpPr>
          <p:cNvPr id="3" name="Content Placeholder 2"/>
          <p:cNvSpPr>
            <a:spLocks noGrp="1"/>
          </p:cNvSpPr>
          <p:nvPr>
            <p:ph idx="1"/>
          </p:nvPr>
        </p:nvSpPr>
        <p:spPr>
          <a:xfrm>
            <a:off x="428596" y="1285860"/>
            <a:ext cx="8177212" cy="607415"/>
          </a:xfrm>
        </p:spPr>
        <p:txBody>
          <a:bodyPr/>
          <a:lstStyle/>
          <a:p>
            <a:r>
              <a:rPr lang="en-US" sz="2400" dirty="0" smtClean="0"/>
              <a:t>Single precision</a:t>
            </a:r>
            <a:endParaRPr lang="en-US" sz="2400" dirty="0"/>
          </a:p>
        </p:txBody>
      </p:sp>
      <p:pic>
        <p:nvPicPr>
          <p:cNvPr id="44034" name="Picture 2"/>
          <p:cNvPicPr>
            <a:picLocks noChangeAspect="1" noChangeArrowheads="1"/>
          </p:cNvPicPr>
          <p:nvPr/>
        </p:nvPicPr>
        <p:blipFill>
          <a:blip r:embed="rId2"/>
          <a:srcRect/>
          <a:stretch>
            <a:fillRect/>
          </a:stretch>
        </p:blipFill>
        <p:spPr bwMode="auto">
          <a:xfrm>
            <a:off x="785786" y="1857364"/>
            <a:ext cx="7572428" cy="3786214"/>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474" y="500042"/>
            <a:ext cx="8181975" cy="600075"/>
          </a:xfrm>
        </p:spPr>
        <p:txBody>
          <a:bodyPr/>
          <a:lstStyle/>
          <a:p>
            <a:pPr algn="l"/>
            <a:r>
              <a:rPr lang="en-US" b="1" dirty="0" err="1" smtClean="0">
                <a:solidFill>
                  <a:schemeClr val="tx1"/>
                </a:solidFill>
              </a:rPr>
              <a:t>Contoh</a:t>
            </a:r>
            <a:endParaRPr lang="en-US" b="1" dirty="0">
              <a:solidFill>
                <a:schemeClr val="tx1"/>
              </a:solidFill>
            </a:endParaRPr>
          </a:p>
        </p:txBody>
      </p:sp>
      <p:sp>
        <p:nvSpPr>
          <p:cNvPr id="3" name="Content Placeholder 2"/>
          <p:cNvSpPr>
            <a:spLocks noGrp="1"/>
          </p:cNvSpPr>
          <p:nvPr>
            <p:ph idx="1"/>
          </p:nvPr>
        </p:nvSpPr>
        <p:spPr>
          <a:xfrm>
            <a:off x="423863" y="1357298"/>
            <a:ext cx="8177212" cy="500537"/>
          </a:xfrm>
        </p:spPr>
        <p:txBody>
          <a:bodyPr/>
          <a:lstStyle/>
          <a:p>
            <a:pPr>
              <a:buNone/>
            </a:pPr>
            <a:r>
              <a:rPr lang="en-US" sz="2000" dirty="0" err="1" smtClean="0"/>
              <a:t>Tampilkan</a:t>
            </a:r>
            <a:r>
              <a:rPr lang="en-US" sz="2000" dirty="0" smtClean="0"/>
              <a:t> </a:t>
            </a:r>
            <a:r>
              <a:rPr lang="en-US" sz="2000" dirty="0" err="1" smtClean="0"/>
              <a:t>representasi</a:t>
            </a:r>
            <a:r>
              <a:rPr lang="en-US" sz="2000" dirty="0" smtClean="0"/>
              <a:t> </a:t>
            </a:r>
            <a:r>
              <a:rPr lang="en-US" sz="2000" dirty="0" err="1" smtClean="0"/>
              <a:t>dari</a:t>
            </a:r>
            <a:r>
              <a:rPr lang="en-US" sz="2000" dirty="0" smtClean="0"/>
              <a:t> </a:t>
            </a:r>
            <a:r>
              <a:rPr lang="en-US" sz="2000" dirty="0" err="1" smtClean="0"/>
              <a:t>jumlah</a:t>
            </a:r>
            <a:r>
              <a:rPr lang="en-US" sz="2000" dirty="0" smtClean="0"/>
              <a:t> normal + 2</a:t>
            </a:r>
            <a:r>
              <a:rPr lang="en-US" sz="2000" baseline="30000" dirty="0" smtClean="0"/>
              <a:t>6</a:t>
            </a:r>
            <a:r>
              <a:rPr lang="en-US" sz="2000" dirty="0" smtClean="0"/>
              <a:t> x 1.01000111001</a:t>
            </a:r>
          </a:p>
        </p:txBody>
      </p:sp>
      <p:sp>
        <p:nvSpPr>
          <p:cNvPr id="5" name="TextBox 4"/>
          <p:cNvSpPr txBox="1"/>
          <p:nvPr/>
        </p:nvSpPr>
        <p:spPr>
          <a:xfrm>
            <a:off x="997527" y="1917211"/>
            <a:ext cx="5937663" cy="1000274"/>
          </a:xfrm>
          <a:prstGeom prst="rect">
            <a:avLst/>
          </a:prstGeom>
          <a:noFill/>
        </p:spPr>
        <p:txBody>
          <a:bodyPr wrap="square" rtlCol="0">
            <a:spAutoFit/>
          </a:bodyPr>
          <a:lstStyle/>
          <a:p>
            <a:pPr>
              <a:spcBef>
                <a:spcPts val="600"/>
              </a:spcBef>
              <a:buNone/>
            </a:pPr>
            <a:r>
              <a:rPr lang="en-US" dirty="0" smtClean="0">
                <a:solidFill>
                  <a:srgbClr val="FF0000"/>
                </a:solidFill>
              </a:rPr>
              <a:t>0  </a:t>
            </a:r>
            <a:r>
              <a:rPr lang="en-US" dirty="0" smtClean="0">
                <a:solidFill>
                  <a:schemeClr val="bg2">
                    <a:lumMod val="75000"/>
                  </a:schemeClr>
                </a:solidFill>
              </a:rPr>
              <a:t>10000101</a:t>
            </a:r>
            <a:r>
              <a:rPr lang="en-US" dirty="0" smtClean="0">
                <a:solidFill>
                  <a:srgbClr val="FF0000"/>
                </a:solidFill>
              </a:rPr>
              <a:t>  </a:t>
            </a:r>
            <a:r>
              <a:rPr lang="en-US" dirty="0" smtClean="0"/>
              <a:t>  010 0011 1001 0000 0000 0000 </a:t>
            </a:r>
          </a:p>
          <a:p>
            <a:pPr>
              <a:spcBef>
                <a:spcPts val="600"/>
              </a:spcBef>
              <a:buNone/>
            </a:pPr>
            <a:r>
              <a:rPr lang="en-US" dirty="0" smtClean="0">
                <a:solidFill>
                  <a:srgbClr val="FF0000"/>
                </a:solidFill>
              </a:rPr>
              <a:t>+</a:t>
            </a:r>
            <a:r>
              <a:rPr lang="en-US" dirty="0" smtClean="0"/>
              <a:t>  </a:t>
            </a:r>
            <a:r>
              <a:rPr lang="en-US" dirty="0" smtClean="0">
                <a:solidFill>
                  <a:schemeClr val="bg2">
                    <a:lumMod val="75000"/>
                  </a:schemeClr>
                </a:solidFill>
              </a:rPr>
              <a:t>133(6+127)</a:t>
            </a:r>
          </a:p>
          <a:p>
            <a:endParaRPr lang="en-US" dirty="0"/>
          </a:p>
        </p:txBody>
      </p:sp>
      <p:sp>
        <p:nvSpPr>
          <p:cNvPr id="6" name="TextBox 5"/>
          <p:cNvSpPr txBox="1"/>
          <p:nvPr/>
        </p:nvSpPr>
        <p:spPr>
          <a:xfrm>
            <a:off x="475013" y="2724733"/>
            <a:ext cx="7908966" cy="1754326"/>
          </a:xfrm>
          <a:prstGeom prst="rect">
            <a:avLst/>
          </a:prstGeom>
          <a:noFill/>
        </p:spPr>
        <p:txBody>
          <a:bodyPr wrap="square" rtlCol="0">
            <a:spAutoFit/>
          </a:bodyPr>
          <a:lstStyle/>
          <a:p>
            <a:r>
              <a:rPr lang="en-US" dirty="0" err="1" smtClean="0"/>
              <a:t>Ubah</a:t>
            </a:r>
            <a:r>
              <a:rPr lang="en-US" dirty="0" smtClean="0"/>
              <a:t> 32-bit floating-point </a:t>
            </a:r>
            <a:r>
              <a:rPr lang="en-US" dirty="0" err="1" smtClean="0"/>
              <a:t>berikut</a:t>
            </a:r>
            <a:r>
              <a:rPr lang="en-US" dirty="0" smtClean="0"/>
              <a:t> </a:t>
            </a:r>
            <a:r>
              <a:rPr lang="en-US" dirty="0" err="1" smtClean="0"/>
              <a:t>ini</a:t>
            </a:r>
            <a:r>
              <a:rPr lang="en-US" dirty="0" smtClean="0"/>
              <a:t> </a:t>
            </a:r>
            <a:r>
              <a:rPr lang="en-US" dirty="0" err="1" smtClean="0"/>
              <a:t>dalam</a:t>
            </a:r>
            <a:r>
              <a:rPr lang="en-US" dirty="0" smtClean="0"/>
              <a:t> </a:t>
            </a:r>
            <a:r>
              <a:rPr lang="en-US" dirty="0" err="1" smtClean="0"/>
              <a:t>bentuk</a:t>
            </a:r>
            <a:r>
              <a:rPr lang="en-US" dirty="0" smtClean="0"/>
              <a:t> scientific notation </a:t>
            </a:r>
          </a:p>
          <a:p>
            <a:r>
              <a:rPr lang="en-US" dirty="0" smtClean="0"/>
              <a:t> </a:t>
            </a:r>
            <a:r>
              <a:rPr lang="en-US" dirty="0" smtClean="0">
                <a:solidFill>
                  <a:srgbClr val="FF0000"/>
                </a:solidFill>
              </a:rPr>
              <a:t>1</a:t>
            </a:r>
            <a:r>
              <a:rPr lang="en-US" dirty="0" smtClean="0"/>
              <a:t>  </a:t>
            </a:r>
            <a:r>
              <a:rPr lang="en-US" b="1" dirty="0" smtClean="0">
                <a:solidFill>
                  <a:srgbClr val="0C7CD2"/>
                </a:solidFill>
              </a:rPr>
              <a:t>01111100</a:t>
            </a:r>
            <a:r>
              <a:rPr lang="en-US" dirty="0" smtClean="0"/>
              <a:t>  110 0110 0000 0000 0000 0000</a:t>
            </a:r>
          </a:p>
          <a:p>
            <a:endParaRPr lang="en-US" dirty="0" smtClean="0"/>
          </a:p>
          <a:p>
            <a:r>
              <a:rPr lang="en-US" b="1" dirty="0" smtClean="0">
                <a:solidFill>
                  <a:srgbClr val="FC1B2B"/>
                </a:solidFill>
              </a:rPr>
              <a:t>Sign</a:t>
            </a:r>
            <a:r>
              <a:rPr lang="en-US" dirty="0" smtClean="0"/>
              <a:t> = negative</a:t>
            </a:r>
          </a:p>
          <a:p>
            <a:r>
              <a:rPr lang="en-US" b="1" dirty="0" smtClean="0">
                <a:solidFill>
                  <a:srgbClr val="0C7CD2"/>
                </a:solidFill>
              </a:rPr>
              <a:t>Exponent</a:t>
            </a:r>
            <a:r>
              <a:rPr lang="en-US" dirty="0" smtClean="0"/>
              <a:t>  = - 3 (124-127)</a:t>
            </a:r>
          </a:p>
          <a:p>
            <a:r>
              <a:rPr lang="en-US" dirty="0" err="1" smtClean="0"/>
              <a:t>Hasil</a:t>
            </a:r>
            <a:r>
              <a:rPr lang="en-US" dirty="0" smtClean="0"/>
              <a:t> = -2</a:t>
            </a:r>
            <a:r>
              <a:rPr lang="en-US" baseline="30000" dirty="0" smtClean="0"/>
              <a:t>-3 </a:t>
            </a:r>
            <a:r>
              <a:rPr lang="en-US" dirty="0" smtClean="0"/>
              <a:t>x 1.110011</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down)">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wipe(down)">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down)">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wipe(down)">
                                      <p:cBhvr>
                                        <p:cTn id="32" dur="5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wipe(down)">
                                      <p:cBhvr>
                                        <p:cTn id="3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build="allAtOnce"/>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lstStyle/>
          <a:p>
            <a:r>
              <a:rPr lang="en-US" sz="4000" b="1" dirty="0" smtClean="0">
                <a:solidFill>
                  <a:schemeClr val="tx1"/>
                </a:solidFill>
              </a:rPr>
              <a:t>Conversion: Base 10 and Base 2</a:t>
            </a:r>
            <a:br>
              <a:rPr lang="en-US" sz="4000" b="1" dirty="0" smtClean="0">
                <a:solidFill>
                  <a:schemeClr val="tx1"/>
                </a:solidFill>
              </a:rPr>
            </a:br>
            <a:endParaRPr lang="en-US" sz="4000" b="1" dirty="0">
              <a:solidFill>
                <a:schemeClr val="tx1"/>
              </a:solidFill>
            </a:endParaRPr>
          </a:p>
        </p:txBody>
      </p:sp>
      <p:sp>
        <p:nvSpPr>
          <p:cNvPr id="3" name="Content Placeholder 2"/>
          <p:cNvSpPr>
            <a:spLocks noGrp="1"/>
          </p:cNvSpPr>
          <p:nvPr>
            <p:ph idx="1"/>
          </p:nvPr>
        </p:nvSpPr>
        <p:spPr>
          <a:xfrm>
            <a:off x="457200" y="1117615"/>
            <a:ext cx="8229600" cy="3597269"/>
          </a:xfrm>
        </p:spPr>
        <p:txBody>
          <a:bodyPr/>
          <a:lstStyle/>
          <a:p>
            <a:pPr algn="just">
              <a:spcBef>
                <a:spcPts val="1200"/>
              </a:spcBef>
            </a:pPr>
            <a:r>
              <a:rPr lang="en-US" sz="2800" dirty="0" smtClean="0"/>
              <a:t>Exponential notation </a:t>
            </a:r>
            <a:r>
              <a:rPr lang="en-US" sz="2800" smtClean="0"/>
              <a:t>		- 3.6875</a:t>
            </a:r>
            <a:r>
              <a:rPr lang="en-US" sz="2800" baseline="-25000" smtClean="0"/>
              <a:t>10</a:t>
            </a:r>
            <a:endParaRPr lang="en-US" sz="2800" baseline="-25000" dirty="0" smtClean="0"/>
          </a:p>
          <a:p>
            <a:pPr algn="just">
              <a:spcBef>
                <a:spcPts val="1200"/>
              </a:spcBef>
            </a:pPr>
            <a:r>
              <a:rPr lang="en-US" sz="2800" dirty="0" smtClean="0"/>
              <a:t>Converting to binary </a:t>
            </a:r>
            <a:r>
              <a:rPr lang="en-US" sz="2800" smtClean="0"/>
              <a:t>equivalent </a:t>
            </a:r>
            <a:r>
              <a:rPr lang="en-US" sz="2800" dirty="0" smtClean="0"/>
              <a:t>	</a:t>
            </a:r>
            <a:r>
              <a:rPr lang="en-US" sz="2800" smtClean="0"/>
              <a:t>- 11.1011</a:t>
            </a:r>
            <a:r>
              <a:rPr lang="en-US" sz="2800" baseline="-25000" smtClean="0"/>
              <a:t>2</a:t>
            </a:r>
            <a:endParaRPr lang="en-US" sz="2800" baseline="-25000" dirty="0" smtClean="0"/>
          </a:p>
          <a:p>
            <a:pPr>
              <a:spcBef>
                <a:spcPts val="1200"/>
              </a:spcBef>
            </a:pPr>
            <a:r>
              <a:rPr lang="en-US" sz="2800" dirty="0" smtClean="0"/>
              <a:t>Normalizing 			</a:t>
            </a:r>
            <a:r>
              <a:rPr lang="en-US" sz="2800" smtClean="0"/>
              <a:t>	- </a:t>
            </a:r>
            <a:r>
              <a:rPr lang="en-US" sz="2800" dirty="0" smtClean="0"/>
              <a:t>1.11011 x 2</a:t>
            </a:r>
            <a:r>
              <a:rPr lang="en-US" sz="2800" baseline="30000" dirty="0" smtClean="0"/>
              <a:t>1</a:t>
            </a:r>
            <a:endParaRPr lang="en-US" sz="2800" dirty="0" smtClean="0"/>
          </a:p>
          <a:p>
            <a:pPr algn="just">
              <a:spcBef>
                <a:spcPts val="1200"/>
              </a:spcBef>
            </a:pPr>
            <a:r>
              <a:rPr lang="en-US" sz="2800" dirty="0" smtClean="0"/>
              <a:t>Applying Excess-N for </a:t>
            </a:r>
            <a:r>
              <a:rPr lang="en-US" sz="2800" smtClean="0"/>
              <a:t>	  </a:t>
            </a:r>
            <a:r>
              <a:rPr lang="en-US" sz="2800" dirty="0" smtClean="0"/>
              <a:t>127+1 = 10000000</a:t>
            </a:r>
          </a:p>
          <a:p>
            <a:pPr>
              <a:spcBef>
                <a:spcPts val="1200"/>
              </a:spcBef>
              <a:buNone/>
            </a:pPr>
            <a:r>
              <a:rPr lang="en-US" sz="2800" dirty="0" smtClean="0"/>
              <a:t>	exponent number </a:t>
            </a:r>
            <a:r>
              <a:rPr lang="en-US" sz="1200" dirty="0" smtClean="0"/>
              <a:t>(</a:t>
            </a:r>
            <a:r>
              <a:rPr lang="en-US" sz="1200" b="1" dirty="0" smtClean="0"/>
              <a:t>Excess-127 )</a:t>
            </a:r>
          </a:p>
          <a:p>
            <a:r>
              <a:rPr lang="en-US" sz="2800" dirty="0" smtClean="0"/>
              <a:t>Filling in numbers </a:t>
            </a:r>
            <a:r>
              <a:rPr lang="en-US" sz="2400" dirty="0" smtClean="0">
                <a:solidFill>
                  <a:srgbClr val="FF0000"/>
                </a:solidFill>
              </a:rPr>
              <a:t>1</a:t>
            </a:r>
            <a:r>
              <a:rPr lang="en-US" sz="2400" dirty="0" smtClean="0"/>
              <a:t> </a:t>
            </a:r>
            <a:r>
              <a:rPr lang="en-US" sz="2400" dirty="0" smtClean="0">
                <a:solidFill>
                  <a:schemeClr val="tx2">
                    <a:lumMod val="75000"/>
                  </a:schemeClr>
                </a:solidFill>
              </a:rPr>
              <a:t>10000000</a:t>
            </a:r>
            <a:r>
              <a:rPr lang="en-US" sz="2400" dirty="0" smtClean="0"/>
              <a:t> 110110000000...0</a:t>
            </a:r>
            <a:endParaRPr lang="en-US" sz="2800" dirty="0" smtClean="0"/>
          </a:p>
          <a:p>
            <a:pPr>
              <a:spcBef>
                <a:spcPts val="1200"/>
              </a:spcBef>
            </a:pPr>
            <a:endParaRPr lang="en-US" sz="2800" dirty="0" smtClean="0"/>
          </a:p>
          <a:p>
            <a:pPr>
              <a:spcBef>
                <a:spcPts val="1200"/>
              </a:spcBef>
            </a:pPr>
            <a:endParaRPr lang="en-US" sz="2800" dirty="0" smtClean="0"/>
          </a:p>
          <a:p>
            <a:pPr>
              <a:spcBef>
                <a:spcPts val="1200"/>
              </a:spcBef>
            </a:pPr>
            <a:endParaRPr lang="en-US" sz="2800" dirty="0" smtClean="0"/>
          </a:p>
          <a:p>
            <a:pPr>
              <a:spcBef>
                <a:spcPts val="1200"/>
              </a:spcBef>
            </a:pPr>
            <a:endParaRPr lang="en-US" sz="2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smtClean="0">
                <a:solidFill>
                  <a:schemeClr val="tx1"/>
                </a:solidFill>
              </a:rPr>
              <a:t>Contoh</a:t>
            </a:r>
            <a:endParaRPr lang="en-US" b="1" dirty="0">
              <a:solidFill>
                <a:schemeClr val="tx1"/>
              </a:solidFill>
            </a:endParaRPr>
          </a:p>
        </p:txBody>
      </p:sp>
      <p:sp>
        <p:nvSpPr>
          <p:cNvPr id="3" name="Content Placeholder 2"/>
          <p:cNvSpPr>
            <a:spLocks noGrp="1"/>
          </p:cNvSpPr>
          <p:nvPr>
            <p:ph idx="1"/>
          </p:nvPr>
        </p:nvSpPr>
        <p:spPr>
          <a:xfrm>
            <a:off x="457200" y="1600201"/>
            <a:ext cx="8229600" cy="2114552"/>
          </a:xfrm>
        </p:spPr>
        <p:txBody>
          <a:bodyPr/>
          <a:lstStyle/>
          <a:p>
            <a:r>
              <a:rPr lang="en-US" sz="2400" dirty="0" smtClean="0"/>
              <a:t>Convert 253.75</a:t>
            </a:r>
            <a:r>
              <a:rPr lang="en-US" sz="2400" baseline="-25000" dirty="0" smtClean="0"/>
              <a:t>10</a:t>
            </a:r>
            <a:r>
              <a:rPr lang="en-US" sz="2400" dirty="0" smtClean="0"/>
              <a:t> to binary floating point form</a:t>
            </a:r>
          </a:p>
          <a:p>
            <a:r>
              <a:rPr lang="en-US" sz="2400" dirty="0" smtClean="0"/>
              <a:t>Convert to binary equivalent </a:t>
            </a:r>
          </a:p>
          <a:p>
            <a:pPr>
              <a:buNone/>
            </a:pPr>
            <a:r>
              <a:rPr lang="en-US" sz="2400" dirty="0" smtClean="0"/>
              <a:t>	</a:t>
            </a:r>
            <a:r>
              <a:rPr lang="en-US" sz="2000" dirty="0" smtClean="0"/>
              <a:t>11111101.11 = 1.111110111 x  2</a:t>
            </a:r>
            <a:r>
              <a:rPr lang="en-US" sz="2000" baseline="30000" dirty="0" smtClean="0"/>
              <a:t>7 </a:t>
            </a:r>
            <a:endParaRPr lang="en-US" sz="2000" dirty="0" smtClean="0"/>
          </a:p>
          <a:p>
            <a:r>
              <a:rPr lang="en-US" sz="2400" dirty="0" smtClean="0"/>
              <a:t>IEEE Representation </a:t>
            </a:r>
            <a:r>
              <a:rPr lang="en-US" sz="2400" dirty="0" smtClean="0">
                <a:solidFill>
                  <a:srgbClr val="FF0000"/>
                </a:solidFill>
              </a:rPr>
              <a:t>0</a:t>
            </a:r>
            <a:r>
              <a:rPr lang="en-US" sz="2400" dirty="0" smtClean="0"/>
              <a:t> </a:t>
            </a:r>
            <a:r>
              <a:rPr lang="en-US" sz="2400" dirty="0" smtClean="0">
                <a:solidFill>
                  <a:srgbClr val="FFC000"/>
                </a:solidFill>
              </a:rPr>
              <a:t>10000110</a:t>
            </a:r>
            <a:r>
              <a:rPr lang="en-US" sz="2400" dirty="0" smtClean="0"/>
              <a:t> 11111011100….0</a:t>
            </a:r>
          </a:p>
          <a:p>
            <a:pPr>
              <a:buNone/>
            </a:pPr>
            <a:r>
              <a:rPr lang="en-US" sz="2400" dirty="0" smtClean="0"/>
              <a:t> </a:t>
            </a:r>
            <a:endParaRPr lang="en-US" sz="2400"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976" y="2943803"/>
            <a:ext cx="8181975" cy="600075"/>
          </a:xfrm>
        </p:spPr>
        <p:txBody>
          <a:bodyPr/>
          <a:lstStyle/>
          <a:p>
            <a:pPr algn="ctr"/>
            <a:r>
              <a:rPr lang="en-US" sz="3600" b="1" dirty="0" smtClean="0">
                <a:solidFill>
                  <a:schemeClr val="tx1"/>
                </a:solidFill>
              </a:rPr>
              <a:t>Hexadecimal</a:t>
            </a:r>
            <a:endParaRPr lang="en-US" sz="3600" b="1" dirty="0">
              <a:solidFill>
                <a:schemeClr val="tx1"/>
              </a:solidFill>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pPr algn="l"/>
            <a:r>
              <a:rPr lang="en-US" b="1" dirty="0" smtClean="0">
                <a:solidFill>
                  <a:schemeClr val="tx1"/>
                </a:solidFill>
              </a:rPr>
              <a:t>Hexadecimal</a:t>
            </a:r>
            <a:endParaRPr lang="en-US" b="1" dirty="0">
              <a:solidFill>
                <a:schemeClr val="tx1"/>
              </a:solidFill>
            </a:endParaRPr>
          </a:p>
        </p:txBody>
      </p:sp>
      <p:sp>
        <p:nvSpPr>
          <p:cNvPr id="9" name="Text Box 5"/>
          <p:cNvSpPr txBox="1">
            <a:spLocks noChangeArrowheads="1"/>
          </p:cNvSpPr>
          <p:nvPr/>
        </p:nvSpPr>
        <p:spPr bwMode="auto">
          <a:xfrm>
            <a:off x="357158" y="1214422"/>
            <a:ext cx="5230092" cy="1015663"/>
          </a:xfrm>
          <a:prstGeom prst="rect">
            <a:avLst/>
          </a:prstGeom>
          <a:noFill/>
          <a:ln w="9525">
            <a:noFill/>
            <a:miter lim="800000"/>
            <a:headEnd/>
            <a:tailEnd/>
          </a:ln>
          <a:effectLst/>
        </p:spPr>
        <p:txBody>
          <a:bodyPr wrap="square">
            <a:spAutoFit/>
          </a:bodyPr>
          <a:lstStyle/>
          <a:p>
            <a:pPr algn="just"/>
            <a:r>
              <a:rPr lang="en-US" sz="2000" dirty="0"/>
              <a:t>Hexadecimal uses sixteen characters to represent numbers: the numbers 0 through 9 and the alphabetic characters A through F. </a:t>
            </a:r>
          </a:p>
        </p:txBody>
      </p:sp>
      <p:grpSp>
        <p:nvGrpSpPr>
          <p:cNvPr id="3" name="Group 23"/>
          <p:cNvGrpSpPr/>
          <p:nvPr/>
        </p:nvGrpSpPr>
        <p:grpSpPr>
          <a:xfrm>
            <a:off x="5886480" y="914400"/>
            <a:ext cx="2971800" cy="4857008"/>
            <a:chOff x="5646725" y="914400"/>
            <a:chExt cx="2971800" cy="4857008"/>
          </a:xfrm>
        </p:grpSpPr>
        <p:sp>
          <p:nvSpPr>
            <p:cNvPr id="5" name="Rectangle 53"/>
            <p:cNvSpPr>
              <a:spLocks noChangeArrowheads="1"/>
            </p:cNvSpPr>
            <p:nvPr/>
          </p:nvSpPr>
          <p:spPr bwMode="auto">
            <a:xfrm>
              <a:off x="5658600" y="914400"/>
              <a:ext cx="2819400" cy="4857008"/>
            </a:xfrm>
            <a:prstGeom prst="rect">
              <a:avLst/>
            </a:prstGeom>
            <a:solidFill>
              <a:srgbClr val="EAEAEA"/>
            </a:solidFill>
            <a:ln w="9525">
              <a:solidFill>
                <a:schemeClr val="tx1"/>
              </a:solidFill>
              <a:miter lim="800000"/>
              <a:headEnd/>
              <a:tailEnd/>
            </a:ln>
            <a:effectLst/>
          </p:spPr>
          <p:txBody>
            <a:bodyPr wrap="none" anchor="ctr"/>
            <a:lstStyle/>
            <a:p>
              <a:endParaRPr lang="en-US"/>
            </a:p>
          </p:txBody>
        </p:sp>
        <p:sp>
          <p:nvSpPr>
            <p:cNvPr id="10" name="Text Box 47"/>
            <p:cNvSpPr txBox="1">
              <a:spLocks noChangeArrowheads="1"/>
            </p:cNvSpPr>
            <p:nvPr/>
          </p:nvSpPr>
          <p:spPr bwMode="auto">
            <a:xfrm>
              <a:off x="5951525" y="1203325"/>
              <a:ext cx="457200" cy="4524315"/>
            </a:xfrm>
            <a:prstGeom prst="rect">
              <a:avLst/>
            </a:prstGeom>
            <a:noFill/>
            <a:ln w="9525">
              <a:noFill/>
              <a:miter lim="800000"/>
              <a:headEnd/>
              <a:tailEnd/>
            </a:ln>
            <a:effectLst/>
          </p:spPr>
          <p:txBody>
            <a:bodyPr>
              <a:spAutoFit/>
            </a:bodyPr>
            <a:lstStyle/>
            <a:p>
              <a:pPr>
                <a:spcBef>
                  <a:spcPct val="50000"/>
                </a:spcBef>
              </a:pPr>
              <a:r>
                <a:rPr lang="en-US" dirty="0">
                  <a:solidFill>
                    <a:srgbClr val="FF0000"/>
                  </a:solidFill>
                </a:rPr>
                <a:t>0 1 2 3 4 5 6 7 8 9 10 11 12 13 1415</a:t>
              </a:r>
            </a:p>
          </p:txBody>
        </p:sp>
        <p:sp>
          <p:nvSpPr>
            <p:cNvPr id="11" name="Text Box 48"/>
            <p:cNvSpPr txBox="1">
              <a:spLocks noChangeArrowheads="1"/>
            </p:cNvSpPr>
            <p:nvPr/>
          </p:nvSpPr>
          <p:spPr bwMode="auto">
            <a:xfrm>
              <a:off x="6942125" y="1203325"/>
              <a:ext cx="457200" cy="4524315"/>
            </a:xfrm>
            <a:prstGeom prst="rect">
              <a:avLst/>
            </a:prstGeom>
            <a:noFill/>
            <a:ln w="9525">
              <a:noFill/>
              <a:miter lim="800000"/>
              <a:headEnd/>
              <a:tailEnd/>
            </a:ln>
            <a:effectLst/>
          </p:spPr>
          <p:txBody>
            <a:bodyPr>
              <a:spAutoFit/>
            </a:bodyPr>
            <a:lstStyle/>
            <a:p>
              <a:pPr>
                <a:spcBef>
                  <a:spcPct val="50000"/>
                </a:spcBef>
              </a:pPr>
              <a:r>
                <a:rPr lang="en-US" dirty="0">
                  <a:solidFill>
                    <a:srgbClr val="008000"/>
                  </a:solidFill>
                </a:rPr>
                <a:t>0 1 2 3 4 5 6 7 8 9 A B C D E F</a:t>
              </a:r>
            </a:p>
          </p:txBody>
        </p:sp>
        <p:sp>
          <p:nvSpPr>
            <p:cNvPr id="12" name="Text Box 49"/>
            <p:cNvSpPr txBox="1">
              <a:spLocks noChangeArrowheads="1"/>
            </p:cNvSpPr>
            <p:nvPr/>
          </p:nvSpPr>
          <p:spPr bwMode="auto">
            <a:xfrm>
              <a:off x="7704125" y="1203325"/>
              <a:ext cx="838200" cy="4524315"/>
            </a:xfrm>
            <a:prstGeom prst="rect">
              <a:avLst/>
            </a:prstGeom>
            <a:noFill/>
            <a:ln w="9525">
              <a:noFill/>
              <a:miter lim="800000"/>
              <a:headEnd/>
              <a:tailEnd/>
            </a:ln>
            <a:effectLst/>
          </p:spPr>
          <p:txBody>
            <a:bodyPr>
              <a:spAutoFit/>
            </a:bodyPr>
            <a:lstStyle/>
            <a:p>
              <a:pPr>
                <a:spcBef>
                  <a:spcPct val="50000"/>
                </a:spcBef>
              </a:pPr>
              <a:r>
                <a:rPr lang="en-US" dirty="0">
                  <a:solidFill>
                    <a:schemeClr val="tx2"/>
                  </a:solidFill>
                </a:rPr>
                <a:t>0000 0001 0010 0011 0100 0101 0110 0111 1000 1001 1010 1011 1100 1101 1110 1111</a:t>
              </a:r>
            </a:p>
          </p:txBody>
        </p:sp>
        <p:sp>
          <p:nvSpPr>
            <p:cNvPr id="13" name="Text Box 50"/>
            <p:cNvSpPr txBox="1">
              <a:spLocks noChangeArrowheads="1"/>
            </p:cNvSpPr>
            <p:nvPr/>
          </p:nvSpPr>
          <p:spPr bwMode="auto">
            <a:xfrm>
              <a:off x="5646725" y="914400"/>
              <a:ext cx="1371600" cy="336550"/>
            </a:xfrm>
            <a:prstGeom prst="rect">
              <a:avLst/>
            </a:prstGeom>
            <a:noFill/>
            <a:ln w="9525">
              <a:noFill/>
              <a:miter lim="800000"/>
              <a:headEnd/>
              <a:tailEnd/>
            </a:ln>
            <a:effectLst/>
          </p:spPr>
          <p:txBody>
            <a:bodyPr>
              <a:spAutoFit/>
            </a:bodyPr>
            <a:lstStyle/>
            <a:p>
              <a:pPr>
                <a:spcBef>
                  <a:spcPct val="50000"/>
                </a:spcBef>
              </a:pPr>
              <a:r>
                <a:rPr lang="en-US" sz="1600">
                  <a:solidFill>
                    <a:srgbClr val="FF0000"/>
                  </a:solidFill>
                </a:rPr>
                <a:t>Decimal</a:t>
              </a:r>
            </a:p>
          </p:txBody>
        </p:sp>
        <p:sp>
          <p:nvSpPr>
            <p:cNvPr id="14" name="Text Box 51"/>
            <p:cNvSpPr txBox="1">
              <a:spLocks noChangeArrowheads="1"/>
            </p:cNvSpPr>
            <p:nvPr/>
          </p:nvSpPr>
          <p:spPr bwMode="auto">
            <a:xfrm>
              <a:off x="6484925" y="914400"/>
              <a:ext cx="1371600" cy="336550"/>
            </a:xfrm>
            <a:prstGeom prst="rect">
              <a:avLst/>
            </a:prstGeom>
            <a:noFill/>
            <a:ln w="9525">
              <a:noFill/>
              <a:miter lim="800000"/>
              <a:headEnd/>
              <a:tailEnd/>
            </a:ln>
            <a:effectLst/>
          </p:spPr>
          <p:txBody>
            <a:bodyPr>
              <a:spAutoFit/>
            </a:bodyPr>
            <a:lstStyle/>
            <a:p>
              <a:pPr>
                <a:spcBef>
                  <a:spcPct val="50000"/>
                </a:spcBef>
              </a:pPr>
              <a:r>
                <a:rPr lang="en-US" sz="1600">
                  <a:solidFill>
                    <a:srgbClr val="008000"/>
                  </a:solidFill>
                </a:rPr>
                <a:t>Hexadecimal</a:t>
              </a:r>
            </a:p>
          </p:txBody>
        </p:sp>
        <p:sp>
          <p:nvSpPr>
            <p:cNvPr id="15" name="Text Box 52"/>
            <p:cNvSpPr txBox="1">
              <a:spLocks noChangeArrowheads="1"/>
            </p:cNvSpPr>
            <p:nvPr/>
          </p:nvSpPr>
          <p:spPr bwMode="auto">
            <a:xfrm>
              <a:off x="7704125" y="914400"/>
              <a:ext cx="914400" cy="336550"/>
            </a:xfrm>
            <a:prstGeom prst="rect">
              <a:avLst/>
            </a:prstGeom>
            <a:noFill/>
            <a:ln w="9525">
              <a:noFill/>
              <a:miter lim="800000"/>
              <a:headEnd/>
              <a:tailEnd/>
            </a:ln>
            <a:effectLst/>
          </p:spPr>
          <p:txBody>
            <a:bodyPr>
              <a:spAutoFit/>
            </a:bodyPr>
            <a:lstStyle/>
            <a:p>
              <a:pPr>
                <a:spcBef>
                  <a:spcPct val="50000"/>
                </a:spcBef>
              </a:pPr>
              <a:r>
                <a:rPr lang="en-US" sz="1600">
                  <a:solidFill>
                    <a:schemeClr val="tx2"/>
                  </a:solidFill>
                </a:rPr>
                <a:t>Binary</a:t>
              </a:r>
            </a:p>
          </p:txBody>
        </p:sp>
        <p:sp>
          <p:nvSpPr>
            <p:cNvPr id="16" name="Line 54"/>
            <p:cNvSpPr>
              <a:spLocks noChangeShapeType="1"/>
            </p:cNvSpPr>
            <p:nvPr/>
          </p:nvSpPr>
          <p:spPr bwMode="auto">
            <a:xfrm>
              <a:off x="5646725" y="1219200"/>
              <a:ext cx="2819400" cy="0"/>
            </a:xfrm>
            <a:prstGeom prst="line">
              <a:avLst/>
            </a:prstGeom>
            <a:noFill/>
            <a:ln w="9525">
              <a:solidFill>
                <a:schemeClr val="tx1"/>
              </a:solidFill>
              <a:round/>
              <a:headEnd/>
              <a:tailEnd/>
            </a:ln>
            <a:effectLst/>
          </p:spPr>
          <p:txBody>
            <a:bodyPr/>
            <a:lstStyle/>
            <a:p>
              <a:endParaRPr lang="en-US"/>
            </a:p>
          </p:txBody>
        </p:sp>
        <p:sp>
          <p:nvSpPr>
            <p:cNvPr id="17" name="Line 55"/>
            <p:cNvSpPr>
              <a:spLocks noChangeShapeType="1"/>
            </p:cNvSpPr>
            <p:nvPr/>
          </p:nvSpPr>
          <p:spPr bwMode="auto">
            <a:xfrm>
              <a:off x="6484925" y="914400"/>
              <a:ext cx="0" cy="4846320"/>
            </a:xfrm>
            <a:prstGeom prst="line">
              <a:avLst/>
            </a:prstGeom>
            <a:noFill/>
            <a:ln w="9525">
              <a:solidFill>
                <a:schemeClr val="tx1"/>
              </a:solidFill>
              <a:round/>
              <a:headEnd/>
              <a:tailEnd/>
            </a:ln>
            <a:effectLst/>
          </p:spPr>
          <p:txBody>
            <a:bodyPr/>
            <a:lstStyle/>
            <a:p>
              <a:endParaRPr lang="en-US"/>
            </a:p>
          </p:txBody>
        </p:sp>
        <p:sp>
          <p:nvSpPr>
            <p:cNvPr id="18" name="Line 56"/>
            <p:cNvSpPr>
              <a:spLocks noChangeShapeType="1"/>
            </p:cNvSpPr>
            <p:nvPr/>
          </p:nvSpPr>
          <p:spPr bwMode="auto">
            <a:xfrm>
              <a:off x="7704125" y="914400"/>
              <a:ext cx="0" cy="4846320"/>
            </a:xfrm>
            <a:prstGeom prst="line">
              <a:avLst/>
            </a:prstGeom>
            <a:noFill/>
            <a:ln w="9525">
              <a:solidFill>
                <a:schemeClr val="tx1"/>
              </a:solidFill>
              <a:round/>
              <a:headEnd/>
              <a:tailEnd/>
            </a:ln>
            <a:effectLst/>
          </p:spPr>
          <p:txBody>
            <a:bodyPr/>
            <a:lstStyle/>
            <a:p>
              <a:endParaRPr lang="en-US"/>
            </a:p>
          </p:txBody>
        </p:sp>
      </p:grpSp>
      <p:sp>
        <p:nvSpPr>
          <p:cNvPr id="19" name="Text Box 57"/>
          <p:cNvSpPr txBox="1">
            <a:spLocks noChangeArrowheads="1"/>
          </p:cNvSpPr>
          <p:nvPr/>
        </p:nvSpPr>
        <p:spPr bwMode="auto">
          <a:xfrm>
            <a:off x="422562" y="2357430"/>
            <a:ext cx="5241967" cy="1323439"/>
          </a:xfrm>
          <a:prstGeom prst="rect">
            <a:avLst/>
          </a:prstGeom>
          <a:noFill/>
          <a:ln w="9525">
            <a:noFill/>
            <a:miter lim="800000"/>
            <a:headEnd/>
            <a:tailEnd/>
          </a:ln>
          <a:effectLst/>
        </p:spPr>
        <p:txBody>
          <a:bodyPr wrap="square">
            <a:spAutoFit/>
          </a:bodyPr>
          <a:lstStyle/>
          <a:p>
            <a:pPr>
              <a:spcBef>
                <a:spcPct val="50000"/>
              </a:spcBef>
            </a:pPr>
            <a:r>
              <a:rPr lang="en-US" sz="2000" smtClean="0"/>
              <a:t>Large </a:t>
            </a:r>
            <a:r>
              <a:rPr lang="en-US" sz="2000" dirty="0"/>
              <a:t>binary number can easily </a:t>
            </a:r>
            <a:r>
              <a:rPr lang="en-US" sz="2000"/>
              <a:t>be </a:t>
            </a:r>
            <a:r>
              <a:rPr lang="en-US" sz="2000" smtClean="0"/>
              <a:t>converted to hexadecimal </a:t>
            </a:r>
            <a:r>
              <a:rPr lang="en-US" sz="2000" dirty="0"/>
              <a:t>by grouping bits 4 at a time and writing the equivalent hexadecimal character.  </a:t>
            </a:r>
          </a:p>
        </p:txBody>
      </p:sp>
      <p:sp>
        <p:nvSpPr>
          <p:cNvPr id="20" name="Text Box 59"/>
          <p:cNvSpPr txBox="1">
            <a:spLocks noChangeArrowheads="1"/>
          </p:cNvSpPr>
          <p:nvPr/>
        </p:nvSpPr>
        <p:spPr bwMode="auto">
          <a:xfrm>
            <a:off x="1905000" y="4004975"/>
            <a:ext cx="3886200" cy="701675"/>
          </a:xfrm>
          <a:prstGeom prst="rect">
            <a:avLst/>
          </a:prstGeom>
          <a:noFill/>
          <a:ln w="9525">
            <a:noFill/>
            <a:miter lim="800000"/>
            <a:headEnd/>
            <a:tailEnd/>
          </a:ln>
          <a:effectLst/>
        </p:spPr>
        <p:txBody>
          <a:bodyPr>
            <a:spAutoFit/>
          </a:bodyPr>
          <a:lstStyle/>
          <a:p>
            <a:pPr>
              <a:spcBef>
                <a:spcPct val="50000"/>
              </a:spcBef>
            </a:pPr>
            <a:r>
              <a:rPr lang="en-US" sz="2000"/>
              <a:t>Express 1001 0110 0000 1110</a:t>
            </a:r>
            <a:r>
              <a:rPr lang="en-US" sz="2000" baseline="-25000"/>
              <a:t>2</a:t>
            </a:r>
            <a:r>
              <a:rPr lang="en-US" sz="2000"/>
              <a:t> in hexadecimal:</a:t>
            </a:r>
          </a:p>
        </p:txBody>
      </p:sp>
      <p:sp>
        <p:nvSpPr>
          <p:cNvPr id="21" name="WordArt 60"/>
          <p:cNvSpPr>
            <a:spLocks noChangeArrowheads="1" noChangeShapeType="1" noTextEdit="1"/>
          </p:cNvSpPr>
          <p:nvPr/>
        </p:nvSpPr>
        <p:spPr bwMode="auto">
          <a:xfrm>
            <a:off x="455225" y="3994050"/>
            <a:ext cx="1219200" cy="419100"/>
          </a:xfrm>
          <a:prstGeom prst="rect">
            <a:avLst/>
          </a:prstGeom>
        </p:spPr>
        <p:txBody>
          <a:bodyPr wrap="none" fromWordArt="1">
            <a:prstTxWarp prst="textPlain">
              <a:avLst>
                <a:gd name="adj" fmla="val 50000"/>
              </a:avLst>
            </a:prstTxWarp>
          </a:bodyPr>
          <a:lstStyle/>
          <a:p>
            <a:pPr algn="ctr"/>
            <a:r>
              <a:rPr lang="en-US" sz="2800" kern="10">
                <a:ln w="9525">
                  <a:noFill/>
                  <a:round/>
                  <a:headEnd/>
                  <a:tailEnd/>
                </a:ln>
                <a:solidFill>
                  <a:schemeClr val="tx2">
                    <a:lumMod val="65000"/>
                    <a:lumOff val="35000"/>
                  </a:schemeClr>
                </a:solidFill>
                <a:effectLst>
                  <a:outerShdw dist="35921" dir="2700000" algn="ctr" rotWithShape="0">
                    <a:srgbClr val="C0C0C0">
                      <a:alpha val="80000"/>
                    </a:srgbClr>
                  </a:outerShdw>
                </a:effectLst>
                <a:latin typeface="Impact"/>
              </a:rPr>
              <a:t>Example</a:t>
            </a:r>
          </a:p>
        </p:txBody>
      </p:sp>
      <p:sp>
        <p:nvSpPr>
          <p:cNvPr id="23" name="Text Box 62"/>
          <p:cNvSpPr txBox="1">
            <a:spLocks noChangeArrowheads="1"/>
          </p:cNvSpPr>
          <p:nvPr/>
        </p:nvSpPr>
        <p:spPr bwMode="auto">
          <a:xfrm>
            <a:off x="1905000" y="4690775"/>
            <a:ext cx="3962400" cy="701675"/>
          </a:xfrm>
          <a:prstGeom prst="rect">
            <a:avLst/>
          </a:prstGeom>
          <a:noFill/>
          <a:ln w="9525">
            <a:noFill/>
            <a:miter lim="800000"/>
            <a:headEnd/>
            <a:tailEnd/>
          </a:ln>
          <a:effectLst/>
        </p:spPr>
        <p:txBody>
          <a:bodyPr>
            <a:spAutoFit/>
          </a:bodyPr>
          <a:lstStyle/>
          <a:p>
            <a:pPr>
              <a:spcBef>
                <a:spcPct val="10000"/>
              </a:spcBef>
            </a:pPr>
            <a:r>
              <a:rPr lang="en-US" sz="2000"/>
              <a:t>Group the binary number by 4-bits starting from the right. Thus, </a:t>
            </a:r>
            <a:r>
              <a:rPr lang="en-US" sz="2000">
                <a:solidFill>
                  <a:srgbClr val="FF0000"/>
                </a:solidFill>
              </a:rPr>
              <a:t>960E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xEl>
                                              <p:pRg st="0" end="0"/>
                                            </p:txEl>
                                          </p:spTgt>
                                        </p:tgtEl>
                                        <p:attrNameLst>
                                          <p:attrName>style.visibility</p:attrName>
                                        </p:attrNameLst>
                                      </p:cBhvr>
                                      <p:to>
                                        <p:strVal val="visible"/>
                                      </p:to>
                                    </p:set>
                                    <p:animEffect transition="in" filter="fade">
                                      <p:cBhvr>
                                        <p:cTn id="17"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3" grpId="0" build="allAtOnce"/>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chemeClr val="tx1"/>
                </a:solidFill>
              </a:rPr>
              <a:t>Hexadecimal</a:t>
            </a:r>
            <a:endParaRPr lang="en-US" b="1" dirty="0">
              <a:solidFill>
                <a:schemeClr val="tx1"/>
              </a:solidFill>
            </a:endParaRPr>
          </a:p>
        </p:txBody>
      </p:sp>
      <p:sp>
        <p:nvSpPr>
          <p:cNvPr id="8" name="Text Box 6"/>
          <p:cNvSpPr txBox="1">
            <a:spLocks noChangeArrowheads="1"/>
          </p:cNvSpPr>
          <p:nvPr/>
        </p:nvSpPr>
        <p:spPr bwMode="auto">
          <a:xfrm>
            <a:off x="914400" y="3276600"/>
            <a:ext cx="7102475" cy="457200"/>
          </a:xfrm>
          <a:prstGeom prst="rect">
            <a:avLst/>
          </a:prstGeom>
          <a:noFill/>
          <a:ln w="9525">
            <a:noFill/>
            <a:miter lim="800000"/>
            <a:headEnd/>
            <a:tailEnd/>
          </a:ln>
          <a:effectLst/>
        </p:spPr>
        <p:txBody>
          <a:bodyPr>
            <a:spAutoFit/>
          </a:bodyPr>
          <a:lstStyle/>
          <a:p>
            <a:endParaRPr lang="en-US"/>
          </a:p>
        </p:txBody>
      </p:sp>
      <p:sp>
        <p:nvSpPr>
          <p:cNvPr id="9" name="Text Box 13"/>
          <p:cNvSpPr txBox="1">
            <a:spLocks noChangeArrowheads="1"/>
          </p:cNvSpPr>
          <p:nvPr/>
        </p:nvSpPr>
        <p:spPr bwMode="auto">
          <a:xfrm>
            <a:off x="398824" y="1285860"/>
            <a:ext cx="5194453" cy="1015663"/>
          </a:xfrm>
          <a:prstGeom prst="rect">
            <a:avLst/>
          </a:prstGeom>
          <a:noFill/>
          <a:ln w="9525">
            <a:noFill/>
            <a:miter lim="800000"/>
            <a:headEnd/>
            <a:tailEnd/>
          </a:ln>
          <a:effectLst/>
        </p:spPr>
        <p:txBody>
          <a:bodyPr wrap="square">
            <a:spAutoFit/>
          </a:bodyPr>
          <a:lstStyle/>
          <a:p>
            <a:pPr algn="just">
              <a:spcBef>
                <a:spcPct val="50000"/>
              </a:spcBef>
            </a:pPr>
            <a:r>
              <a:rPr lang="en-US" sz="2000" dirty="0"/>
              <a:t>Hexadecimal is a weighted number system.  The column weights are powers of 16, which increase from right to left.</a:t>
            </a:r>
          </a:p>
        </p:txBody>
      </p:sp>
      <p:sp>
        <p:nvSpPr>
          <p:cNvPr id="10" name="Rectangle 14"/>
          <p:cNvSpPr>
            <a:spLocks noChangeArrowheads="1"/>
          </p:cNvSpPr>
          <p:nvPr/>
        </p:nvSpPr>
        <p:spPr bwMode="auto">
          <a:xfrm>
            <a:off x="806532" y="2782784"/>
            <a:ext cx="4359233" cy="669925"/>
          </a:xfrm>
          <a:prstGeom prst="rect">
            <a:avLst/>
          </a:prstGeom>
          <a:solidFill>
            <a:srgbClr val="FFFF00"/>
          </a:solidFill>
          <a:ln w="9525">
            <a:solidFill>
              <a:schemeClr val="tx1"/>
            </a:solidFill>
            <a:miter lim="800000"/>
            <a:headEnd/>
            <a:tailEnd/>
          </a:ln>
          <a:effectLst/>
        </p:spPr>
        <p:txBody>
          <a:bodyPr wrap="none" anchor="ctr"/>
          <a:lstStyle/>
          <a:p>
            <a:pPr algn="ctr" eaLnBrk="1" hangingPunct="1"/>
            <a:endParaRPr lang="en-US" dirty="0">
              <a:solidFill>
                <a:srgbClr val="FFFF00"/>
              </a:solidFill>
            </a:endParaRPr>
          </a:p>
        </p:txBody>
      </p:sp>
      <p:sp>
        <p:nvSpPr>
          <p:cNvPr id="11" name="Text Box 15"/>
          <p:cNvSpPr txBox="1">
            <a:spLocks noChangeArrowheads="1"/>
          </p:cNvSpPr>
          <p:nvPr/>
        </p:nvSpPr>
        <p:spPr bwMode="auto">
          <a:xfrm>
            <a:off x="5105400" y="3413125"/>
            <a:ext cx="457200" cy="396875"/>
          </a:xfrm>
          <a:prstGeom prst="rect">
            <a:avLst/>
          </a:prstGeom>
          <a:noFill/>
          <a:ln w="9525">
            <a:noFill/>
            <a:miter lim="800000"/>
            <a:headEnd/>
            <a:tailEnd/>
          </a:ln>
          <a:effectLst/>
        </p:spPr>
        <p:txBody>
          <a:bodyPr>
            <a:spAutoFit/>
          </a:bodyPr>
          <a:lstStyle/>
          <a:p>
            <a:pPr eaLnBrk="1" hangingPunct="1">
              <a:spcBef>
                <a:spcPct val="50000"/>
              </a:spcBef>
            </a:pPr>
            <a:r>
              <a:rPr lang="en-US" sz="2000" b="1"/>
              <a:t>.</a:t>
            </a:r>
          </a:p>
        </p:txBody>
      </p:sp>
      <p:sp>
        <p:nvSpPr>
          <p:cNvPr id="12" name="Text Box 16"/>
          <p:cNvSpPr txBox="1">
            <a:spLocks noChangeArrowheads="1"/>
          </p:cNvSpPr>
          <p:nvPr/>
        </p:nvSpPr>
        <p:spPr bwMode="auto">
          <a:xfrm>
            <a:off x="1872350" y="5155883"/>
            <a:ext cx="2590800" cy="396875"/>
          </a:xfrm>
          <a:prstGeom prst="rect">
            <a:avLst/>
          </a:prstGeom>
          <a:noFill/>
          <a:ln w="9525">
            <a:noFill/>
            <a:miter lim="800000"/>
            <a:headEnd/>
            <a:tailEnd/>
          </a:ln>
          <a:effectLst/>
        </p:spPr>
        <p:txBody>
          <a:bodyPr>
            <a:spAutoFit/>
          </a:bodyPr>
          <a:lstStyle/>
          <a:p>
            <a:pPr eaLnBrk="1" hangingPunct="1">
              <a:spcBef>
                <a:spcPct val="50000"/>
              </a:spcBef>
            </a:pPr>
            <a:r>
              <a:rPr lang="en-US" sz="2000" dirty="0"/>
              <a:t>1       A     </a:t>
            </a:r>
            <a:r>
              <a:rPr lang="en-US" sz="2000" dirty="0" smtClean="0"/>
              <a:t>   </a:t>
            </a:r>
            <a:r>
              <a:rPr lang="en-US" sz="2000" dirty="0"/>
              <a:t>2    F</a:t>
            </a:r>
            <a:r>
              <a:rPr lang="en-US" sz="2000" baseline="-25000" dirty="0"/>
              <a:t>16</a:t>
            </a:r>
            <a:r>
              <a:rPr lang="en-US" sz="2000" dirty="0"/>
              <a:t> </a:t>
            </a:r>
          </a:p>
        </p:txBody>
      </p:sp>
      <p:sp>
        <p:nvSpPr>
          <p:cNvPr id="13" name="Text Box 17"/>
          <p:cNvSpPr txBox="1">
            <a:spLocks noChangeArrowheads="1"/>
          </p:cNvSpPr>
          <p:nvPr/>
        </p:nvSpPr>
        <p:spPr bwMode="auto">
          <a:xfrm>
            <a:off x="5357826" y="5572140"/>
            <a:ext cx="1143000" cy="396875"/>
          </a:xfrm>
          <a:prstGeom prst="rect">
            <a:avLst/>
          </a:prstGeom>
          <a:noFill/>
          <a:ln w="9525">
            <a:noFill/>
            <a:miter lim="800000"/>
            <a:headEnd/>
            <a:tailEnd/>
          </a:ln>
          <a:effectLst/>
        </p:spPr>
        <p:txBody>
          <a:bodyPr>
            <a:spAutoFit/>
          </a:bodyPr>
          <a:lstStyle/>
          <a:p>
            <a:pPr eaLnBrk="1" hangingPunct="1"/>
            <a:r>
              <a:rPr lang="en-US" sz="2000" dirty="0">
                <a:solidFill>
                  <a:srgbClr val="FF0000"/>
                </a:solidFill>
              </a:rPr>
              <a:t>6703</a:t>
            </a:r>
            <a:r>
              <a:rPr lang="en-US" sz="2000" baseline="-25000" dirty="0">
                <a:solidFill>
                  <a:srgbClr val="FF0000"/>
                </a:solidFill>
              </a:rPr>
              <a:t>10</a:t>
            </a:r>
            <a:endParaRPr lang="en-US" sz="2000" dirty="0">
              <a:solidFill>
                <a:srgbClr val="FF0000"/>
              </a:solidFill>
            </a:endParaRPr>
          </a:p>
        </p:txBody>
      </p:sp>
      <p:sp>
        <p:nvSpPr>
          <p:cNvPr id="14" name="Text Box 18"/>
          <p:cNvSpPr txBox="1">
            <a:spLocks noChangeArrowheads="1"/>
          </p:cNvSpPr>
          <p:nvPr/>
        </p:nvSpPr>
        <p:spPr bwMode="auto">
          <a:xfrm>
            <a:off x="823356" y="2907434"/>
            <a:ext cx="2133600" cy="396875"/>
          </a:xfrm>
          <a:prstGeom prst="rect">
            <a:avLst/>
          </a:prstGeom>
          <a:noFill/>
          <a:ln w="9525">
            <a:noFill/>
            <a:miter lim="800000"/>
            <a:headEnd/>
            <a:tailEnd/>
          </a:ln>
          <a:effectLst/>
        </p:spPr>
        <p:txBody>
          <a:bodyPr>
            <a:spAutoFit/>
          </a:bodyPr>
          <a:lstStyle/>
          <a:p>
            <a:pPr eaLnBrk="1" hangingPunct="1">
              <a:spcBef>
                <a:spcPct val="50000"/>
              </a:spcBef>
            </a:pPr>
            <a:r>
              <a:rPr lang="en-US" sz="2000" dirty="0"/>
              <a:t>Column weights</a:t>
            </a:r>
          </a:p>
        </p:txBody>
      </p:sp>
      <p:sp>
        <p:nvSpPr>
          <p:cNvPr id="15" name="Text Box 20"/>
          <p:cNvSpPr txBox="1">
            <a:spLocks noChangeArrowheads="1"/>
          </p:cNvSpPr>
          <p:nvPr/>
        </p:nvSpPr>
        <p:spPr bwMode="auto">
          <a:xfrm>
            <a:off x="3023274" y="2866875"/>
            <a:ext cx="2225619" cy="366713"/>
          </a:xfrm>
          <a:prstGeom prst="rect">
            <a:avLst/>
          </a:prstGeom>
          <a:noFill/>
          <a:ln w="9525">
            <a:noFill/>
            <a:miter lim="800000"/>
            <a:headEnd/>
            <a:tailEnd/>
          </a:ln>
          <a:effectLst/>
        </p:spPr>
        <p:txBody>
          <a:bodyPr wrap="square">
            <a:spAutoFit/>
          </a:bodyPr>
          <a:lstStyle/>
          <a:p>
            <a:pPr eaLnBrk="1" hangingPunct="1">
              <a:spcBef>
                <a:spcPct val="50000"/>
              </a:spcBef>
            </a:pPr>
            <a:r>
              <a:rPr lang="en-US" sz="1800" dirty="0"/>
              <a:t>16</a:t>
            </a:r>
            <a:r>
              <a:rPr lang="en-US" sz="1800" baseline="30000" dirty="0"/>
              <a:t>3</a:t>
            </a:r>
            <a:r>
              <a:rPr lang="en-US" sz="1800" dirty="0"/>
              <a:t>  </a:t>
            </a:r>
            <a:r>
              <a:rPr lang="en-US" sz="1800" dirty="0" smtClean="0"/>
              <a:t>  16</a:t>
            </a:r>
            <a:r>
              <a:rPr lang="en-US" sz="1800" baseline="30000" dirty="0" smtClean="0"/>
              <a:t>2</a:t>
            </a:r>
            <a:r>
              <a:rPr lang="en-US" sz="1800" dirty="0" smtClean="0"/>
              <a:t>   16</a:t>
            </a:r>
            <a:r>
              <a:rPr lang="en-US" sz="1800" baseline="30000" dirty="0" smtClean="0"/>
              <a:t>1</a:t>
            </a:r>
            <a:r>
              <a:rPr lang="en-US" sz="1800" dirty="0" smtClean="0"/>
              <a:t>  16</a:t>
            </a:r>
            <a:r>
              <a:rPr lang="en-US" sz="1800" baseline="30000" dirty="0" smtClean="0"/>
              <a:t>0</a:t>
            </a:r>
            <a:r>
              <a:rPr lang="en-US" sz="1800" dirty="0" smtClean="0"/>
              <a:t> </a:t>
            </a:r>
            <a:endParaRPr lang="en-US" sz="1800" dirty="0"/>
          </a:p>
        </p:txBody>
      </p:sp>
      <p:sp>
        <p:nvSpPr>
          <p:cNvPr id="16" name="Text Box 21"/>
          <p:cNvSpPr txBox="1">
            <a:spLocks noChangeArrowheads="1"/>
          </p:cNvSpPr>
          <p:nvPr/>
        </p:nvSpPr>
        <p:spPr bwMode="auto">
          <a:xfrm>
            <a:off x="3013362" y="3131083"/>
            <a:ext cx="2223656" cy="369332"/>
          </a:xfrm>
          <a:prstGeom prst="rect">
            <a:avLst/>
          </a:prstGeom>
          <a:noFill/>
          <a:ln w="9525">
            <a:noFill/>
            <a:miter lim="800000"/>
            <a:headEnd/>
            <a:tailEnd/>
          </a:ln>
          <a:effectLst/>
        </p:spPr>
        <p:txBody>
          <a:bodyPr wrap="square">
            <a:spAutoFit/>
          </a:bodyPr>
          <a:lstStyle/>
          <a:p>
            <a:pPr eaLnBrk="1" hangingPunct="1">
              <a:spcBef>
                <a:spcPct val="50000"/>
              </a:spcBef>
            </a:pPr>
            <a:r>
              <a:rPr lang="en-US" sz="1800" dirty="0"/>
              <a:t>4096  256  </a:t>
            </a:r>
            <a:r>
              <a:rPr lang="en-US" sz="1800" dirty="0" smtClean="0"/>
              <a:t>16     1</a:t>
            </a:r>
            <a:endParaRPr lang="en-US" sz="1800" dirty="0"/>
          </a:p>
        </p:txBody>
      </p:sp>
      <p:sp>
        <p:nvSpPr>
          <p:cNvPr id="17" name="Text Box 22"/>
          <p:cNvSpPr txBox="1">
            <a:spLocks noChangeArrowheads="1"/>
          </p:cNvSpPr>
          <p:nvPr/>
        </p:nvSpPr>
        <p:spPr bwMode="auto">
          <a:xfrm>
            <a:off x="5105400" y="3641725"/>
            <a:ext cx="457200" cy="396875"/>
          </a:xfrm>
          <a:prstGeom prst="rect">
            <a:avLst/>
          </a:prstGeom>
          <a:noFill/>
          <a:ln w="9525">
            <a:noFill/>
            <a:miter lim="800000"/>
            <a:headEnd/>
            <a:tailEnd/>
          </a:ln>
          <a:effectLst/>
        </p:spPr>
        <p:txBody>
          <a:bodyPr>
            <a:spAutoFit/>
          </a:bodyPr>
          <a:lstStyle/>
          <a:p>
            <a:pPr eaLnBrk="1" hangingPunct="1">
              <a:spcBef>
                <a:spcPct val="50000"/>
              </a:spcBef>
            </a:pPr>
            <a:r>
              <a:rPr lang="en-US" sz="2000" b="1"/>
              <a:t>.</a:t>
            </a:r>
          </a:p>
        </p:txBody>
      </p:sp>
      <p:sp>
        <p:nvSpPr>
          <p:cNvPr id="18" name="Text Box 23"/>
          <p:cNvSpPr txBox="1">
            <a:spLocks noChangeArrowheads="1"/>
          </p:cNvSpPr>
          <p:nvPr/>
        </p:nvSpPr>
        <p:spPr bwMode="auto">
          <a:xfrm>
            <a:off x="2737262" y="2747036"/>
            <a:ext cx="304800" cy="641350"/>
          </a:xfrm>
          <a:prstGeom prst="rect">
            <a:avLst/>
          </a:prstGeom>
          <a:noFill/>
          <a:ln w="9525">
            <a:noFill/>
            <a:miter lim="800000"/>
            <a:headEnd/>
            <a:tailEnd/>
          </a:ln>
          <a:effectLst/>
        </p:spPr>
        <p:txBody>
          <a:bodyPr>
            <a:spAutoFit/>
          </a:bodyPr>
          <a:lstStyle/>
          <a:p>
            <a:pPr eaLnBrk="1" hangingPunct="1">
              <a:spcBef>
                <a:spcPct val="50000"/>
              </a:spcBef>
            </a:pPr>
            <a:r>
              <a:rPr lang="en-US" sz="3600" dirty="0"/>
              <a:t>{</a:t>
            </a:r>
          </a:p>
        </p:txBody>
      </p:sp>
      <p:sp>
        <p:nvSpPr>
          <p:cNvPr id="19" name="Text Box 25"/>
          <p:cNvSpPr txBox="1">
            <a:spLocks noChangeArrowheads="1"/>
          </p:cNvSpPr>
          <p:nvPr/>
        </p:nvSpPr>
        <p:spPr bwMode="auto">
          <a:xfrm>
            <a:off x="1743700" y="3720000"/>
            <a:ext cx="3886200" cy="396875"/>
          </a:xfrm>
          <a:prstGeom prst="rect">
            <a:avLst/>
          </a:prstGeom>
          <a:noFill/>
          <a:ln w="9525">
            <a:noFill/>
            <a:miter lim="800000"/>
            <a:headEnd/>
            <a:tailEnd/>
          </a:ln>
          <a:effectLst/>
        </p:spPr>
        <p:txBody>
          <a:bodyPr>
            <a:spAutoFit/>
          </a:bodyPr>
          <a:lstStyle/>
          <a:p>
            <a:pPr>
              <a:spcBef>
                <a:spcPct val="50000"/>
              </a:spcBef>
            </a:pPr>
            <a:r>
              <a:rPr lang="en-US" sz="2000"/>
              <a:t>Express 1A2F</a:t>
            </a:r>
            <a:r>
              <a:rPr lang="en-US" sz="2000" baseline="-25000"/>
              <a:t>16</a:t>
            </a:r>
            <a:r>
              <a:rPr lang="en-US" sz="2000"/>
              <a:t> in decimal.</a:t>
            </a:r>
          </a:p>
        </p:txBody>
      </p:sp>
      <p:sp>
        <p:nvSpPr>
          <p:cNvPr id="20" name="WordArt 26"/>
          <p:cNvSpPr>
            <a:spLocks noChangeArrowheads="1" noChangeShapeType="1" noTextEdit="1"/>
          </p:cNvSpPr>
          <p:nvPr/>
        </p:nvSpPr>
        <p:spPr bwMode="auto">
          <a:xfrm>
            <a:off x="448300" y="3704125"/>
            <a:ext cx="1219200" cy="419100"/>
          </a:xfrm>
          <a:prstGeom prst="rect">
            <a:avLst/>
          </a:prstGeom>
        </p:spPr>
        <p:txBody>
          <a:bodyPr wrap="none" fromWordArt="1">
            <a:prstTxWarp prst="textPlain">
              <a:avLst>
                <a:gd name="adj" fmla="val 50000"/>
              </a:avLst>
            </a:prstTxWarp>
          </a:bodyPr>
          <a:lstStyle/>
          <a:p>
            <a:pPr algn="ctr"/>
            <a:r>
              <a:rPr lang="en-US" sz="2800" kern="10">
                <a:ln w="9525">
                  <a:noFill/>
                  <a:round/>
                  <a:headEnd/>
                  <a:tailEnd/>
                </a:ln>
                <a:solidFill>
                  <a:schemeClr val="tx2">
                    <a:lumMod val="65000"/>
                    <a:lumOff val="35000"/>
                  </a:schemeClr>
                </a:solidFill>
                <a:effectLst>
                  <a:outerShdw dist="35921" dir="2700000" algn="ctr" rotWithShape="0">
                    <a:srgbClr val="C0C0C0">
                      <a:alpha val="80000"/>
                    </a:srgbClr>
                  </a:outerShdw>
                </a:effectLst>
                <a:latin typeface="Impact"/>
              </a:rPr>
              <a:t>Example</a:t>
            </a:r>
          </a:p>
        </p:txBody>
      </p:sp>
      <p:sp>
        <p:nvSpPr>
          <p:cNvPr id="21" name="WordArt 27"/>
          <p:cNvSpPr>
            <a:spLocks noChangeArrowheads="1" noChangeShapeType="1" noTextEdit="1"/>
          </p:cNvSpPr>
          <p:nvPr/>
        </p:nvSpPr>
        <p:spPr bwMode="auto">
          <a:xfrm>
            <a:off x="448300" y="4297850"/>
            <a:ext cx="1219200" cy="419100"/>
          </a:xfrm>
          <a:prstGeom prst="rect">
            <a:avLst/>
          </a:prstGeom>
        </p:spPr>
        <p:txBody>
          <a:bodyPr wrap="none" fromWordArt="1">
            <a:prstTxWarp prst="textPlain">
              <a:avLst>
                <a:gd name="adj" fmla="val 50000"/>
              </a:avLst>
            </a:prstTxWarp>
          </a:bodyPr>
          <a:lstStyle/>
          <a:p>
            <a:pPr algn="ctr"/>
            <a:r>
              <a:rPr lang="en-US" sz="2800" kern="10">
                <a:ln w="9525">
                  <a:noFill/>
                  <a:round/>
                  <a:headEnd/>
                  <a:tailEnd/>
                </a:ln>
                <a:solidFill>
                  <a:schemeClr val="tx2">
                    <a:lumMod val="65000"/>
                    <a:lumOff val="35000"/>
                  </a:schemeClr>
                </a:solidFill>
                <a:effectLst>
                  <a:outerShdw dist="35921" dir="2700000" algn="ctr" rotWithShape="0">
                    <a:srgbClr val="C0C0C0">
                      <a:alpha val="80000"/>
                    </a:srgbClr>
                  </a:outerShdw>
                </a:effectLst>
                <a:latin typeface="Impact"/>
              </a:rPr>
              <a:t>Solution</a:t>
            </a:r>
          </a:p>
        </p:txBody>
      </p:sp>
      <p:sp>
        <p:nvSpPr>
          <p:cNvPr id="22" name="Text Box 28"/>
          <p:cNvSpPr txBox="1">
            <a:spLocks noChangeArrowheads="1"/>
          </p:cNvSpPr>
          <p:nvPr/>
        </p:nvSpPr>
        <p:spPr bwMode="auto">
          <a:xfrm>
            <a:off x="1743700" y="4237525"/>
            <a:ext cx="3962400" cy="701675"/>
          </a:xfrm>
          <a:prstGeom prst="rect">
            <a:avLst/>
          </a:prstGeom>
          <a:noFill/>
          <a:ln w="9525">
            <a:noFill/>
            <a:miter lim="800000"/>
            <a:headEnd/>
            <a:tailEnd/>
          </a:ln>
          <a:effectLst/>
        </p:spPr>
        <p:txBody>
          <a:bodyPr>
            <a:spAutoFit/>
          </a:bodyPr>
          <a:lstStyle/>
          <a:p>
            <a:pPr eaLnBrk="1" hangingPunct="1"/>
            <a:r>
              <a:rPr lang="en-US" sz="2000" dirty="0"/>
              <a:t>Start by writing the column weights: </a:t>
            </a:r>
          </a:p>
          <a:p>
            <a:pPr eaLnBrk="1" hangingPunct="1"/>
            <a:r>
              <a:rPr lang="en-US" sz="2000" dirty="0"/>
              <a:t>4096  256   16   1</a:t>
            </a:r>
          </a:p>
        </p:txBody>
      </p:sp>
      <p:sp>
        <p:nvSpPr>
          <p:cNvPr id="23" name="Text Box 29"/>
          <p:cNvSpPr txBox="1">
            <a:spLocks noChangeArrowheads="1"/>
          </p:cNvSpPr>
          <p:nvPr/>
        </p:nvSpPr>
        <p:spPr bwMode="auto">
          <a:xfrm>
            <a:off x="1327150" y="5595903"/>
            <a:ext cx="4800600" cy="396875"/>
          </a:xfrm>
          <a:prstGeom prst="rect">
            <a:avLst/>
          </a:prstGeom>
          <a:noFill/>
          <a:ln w="9525">
            <a:noFill/>
            <a:miter lim="800000"/>
            <a:headEnd/>
            <a:tailEnd/>
          </a:ln>
          <a:effectLst/>
        </p:spPr>
        <p:txBody>
          <a:bodyPr>
            <a:spAutoFit/>
          </a:bodyPr>
          <a:lstStyle/>
          <a:p>
            <a:pPr>
              <a:spcBef>
                <a:spcPct val="50000"/>
              </a:spcBef>
            </a:pPr>
            <a:r>
              <a:rPr lang="en-US" sz="2000" dirty="0"/>
              <a:t>1(4096) + 10(256) +2(16) +15(1) =</a:t>
            </a:r>
          </a:p>
        </p:txBody>
      </p:sp>
      <p:sp>
        <p:nvSpPr>
          <p:cNvPr id="24" name="Rectangle 30"/>
          <p:cNvSpPr>
            <a:spLocks noChangeArrowheads="1"/>
          </p:cNvSpPr>
          <p:nvPr/>
        </p:nvSpPr>
        <p:spPr bwMode="auto">
          <a:xfrm>
            <a:off x="5943600" y="571480"/>
            <a:ext cx="2819400" cy="4773881"/>
          </a:xfrm>
          <a:prstGeom prst="rect">
            <a:avLst/>
          </a:prstGeom>
          <a:solidFill>
            <a:srgbClr val="EAEAEA"/>
          </a:solidFill>
          <a:ln w="9525">
            <a:solidFill>
              <a:schemeClr val="tx1"/>
            </a:solidFill>
            <a:miter lim="800000"/>
            <a:headEnd/>
            <a:tailEnd/>
          </a:ln>
          <a:effectLst/>
        </p:spPr>
        <p:txBody>
          <a:bodyPr wrap="none" anchor="ctr"/>
          <a:lstStyle/>
          <a:p>
            <a:endParaRPr lang="en-US"/>
          </a:p>
        </p:txBody>
      </p:sp>
      <p:sp>
        <p:nvSpPr>
          <p:cNvPr id="25" name="Text Box 31"/>
          <p:cNvSpPr txBox="1">
            <a:spLocks noChangeArrowheads="1"/>
          </p:cNvSpPr>
          <p:nvPr/>
        </p:nvSpPr>
        <p:spPr bwMode="auto">
          <a:xfrm>
            <a:off x="6248400" y="860405"/>
            <a:ext cx="457200" cy="4524315"/>
          </a:xfrm>
          <a:prstGeom prst="rect">
            <a:avLst/>
          </a:prstGeom>
          <a:noFill/>
          <a:ln w="9525">
            <a:noFill/>
            <a:miter lim="800000"/>
            <a:headEnd/>
            <a:tailEnd/>
          </a:ln>
          <a:effectLst/>
        </p:spPr>
        <p:txBody>
          <a:bodyPr>
            <a:spAutoFit/>
          </a:bodyPr>
          <a:lstStyle/>
          <a:p>
            <a:pPr>
              <a:spcBef>
                <a:spcPct val="50000"/>
              </a:spcBef>
            </a:pPr>
            <a:r>
              <a:rPr lang="en-US" dirty="0">
                <a:solidFill>
                  <a:srgbClr val="FF0000"/>
                </a:solidFill>
              </a:rPr>
              <a:t>0 1 2 3 4 5 6 7 8 9 10 11 12 13 1415</a:t>
            </a:r>
          </a:p>
        </p:txBody>
      </p:sp>
      <p:sp>
        <p:nvSpPr>
          <p:cNvPr id="26" name="Text Box 32"/>
          <p:cNvSpPr txBox="1">
            <a:spLocks noChangeArrowheads="1"/>
          </p:cNvSpPr>
          <p:nvPr/>
        </p:nvSpPr>
        <p:spPr bwMode="auto">
          <a:xfrm>
            <a:off x="7239000" y="860405"/>
            <a:ext cx="457200" cy="4524315"/>
          </a:xfrm>
          <a:prstGeom prst="rect">
            <a:avLst/>
          </a:prstGeom>
          <a:noFill/>
          <a:ln w="9525">
            <a:noFill/>
            <a:miter lim="800000"/>
            <a:headEnd/>
            <a:tailEnd/>
          </a:ln>
          <a:effectLst/>
        </p:spPr>
        <p:txBody>
          <a:bodyPr>
            <a:spAutoFit/>
          </a:bodyPr>
          <a:lstStyle/>
          <a:p>
            <a:pPr>
              <a:spcBef>
                <a:spcPct val="50000"/>
              </a:spcBef>
            </a:pPr>
            <a:r>
              <a:rPr lang="en-US" dirty="0">
                <a:solidFill>
                  <a:srgbClr val="008000"/>
                </a:solidFill>
              </a:rPr>
              <a:t>0 1 2 3 4 5 6 7 8 9 A B C D E F</a:t>
            </a:r>
          </a:p>
        </p:txBody>
      </p:sp>
      <p:sp>
        <p:nvSpPr>
          <p:cNvPr id="27" name="Text Box 33"/>
          <p:cNvSpPr txBox="1">
            <a:spLocks noChangeArrowheads="1"/>
          </p:cNvSpPr>
          <p:nvPr/>
        </p:nvSpPr>
        <p:spPr bwMode="auto">
          <a:xfrm>
            <a:off x="8001000" y="860405"/>
            <a:ext cx="838200" cy="4524315"/>
          </a:xfrm>
          <a:prstGeom prst="rect">
            <a:avLst/>
          </a:prstGeom>
          <a:noFill/>
          <a:ln w="9525">
            <a:noFill/>
            <a:miter lim="800000"/>
            <a:headEnd/>
            <a:tailEnd/>
          </a:ln>
          <a:effectLst/>
        </p:spPr>
        <p:txBody>
          <a:bodyPr>
            <a:spAutoFit/>
          </a:bodyPr>
          <a:lstStyle/>
          <a:p>
            <a:pPr>
              <a:spcBef>
                <a:spcPct val="50000"/>
              </a:spcBef>
            </a:pPr>
            <a:r>
              <a:rPr lang="en-US" dirty="0">
                <a:solidFill>
                  <a:schemeClr val="tx2"/>
                </a:solidFill>
              </a:rPr>
              <a:t>0000 0001 0010 0011 0100 0101 0110 0111 1000 1001 1010 1011 1100 1101 1110 1111</a:t>
            </a:r>
          </a:p>
        </p:txBody>
      </p:sp>
      <p:sp>
        <p:nvSpPr>
          <p:cNvPr id="28" name="Text Box 34"/>
          <p:cNvSpPr txBox="1">
            <a:spLocks noChangeArrowheads="1"/>
          </p:cNvSpPr>
          <p:nvPr/>
        </p:nvSpPr>
        <p:spPr bwMode="auto">
          <a:xfrm>
            <a:off x="5943600" y="571480"/>
            <a:ext cx="1371600" cy="336550"/>
          </a:xfrm>
          <a:prstGeom prst="rect">
            <a:avLst/>
          </a:prstGeom>
          <a:noFill/>
          <a:ln w="9525">
            <a:noFill/>
            <a:miter lim="800000"/>
            <a:headEnd/>
            <a:tailEnd/>
          </a:ln>
          <a:effectLst/>
        </p:spPr>
        <p:txBody>
          <a:bodyPr>
            <a:spAutoFit/>
          </a:bodyPr>
          <a:lstStyle/>
          <a:p>
            <a:pPr>
              <a:spcBef>
                <a:spcPct val="50000"/>
              </a:spcBef>
            </a:pPr>
            <a:r>
              <a:rPr lang="en-US" sz="1600">
                <a:solidFill>
                  <a:srgbClr val="FF0000"/>
                </a:solidFill>
              </a:rPr>
              <a:t>Decimal</a:t>
            </a:r>
          </a:p>
        </p:txBody>
      </p:sp>
      <p:sp>
        <p:nvSpPr>
          <p:cNvPr id="29" name="Text Box 35"/>
          <p:cNvSpPr txBox="1">
            <a:spLocks noChangeArrowheads="1"/>
          </p:cNvSpPr>
          <p:nvPr/>
        </p:nvSpPr>
        <p:spPr bwMode="auto">
          <a:xfrm>
            <a:off x="6781800" y="571480"/>
            <a:ext cx="1371600" cy="336550"/>
          </a:xfrm>
          <a:prstGeom prst="rect">
            <a:avLst/>
          </a:prstGeom>
          <a:noFill/>
          <a:ln w="9525">
            <a:noFill/>
            <a:miter lim="800000"/>
            <a:headEnd/>
            <a:tailEnd/>
          </a:ln>
          <a:effectLst/>
        </p:spPr>
        <p:txBody>
          <a:bodyPr>
            <a:spAutoFit/>
          </a:bodyPr>
          <a:lstStyle/>
          <a:p>
            <a:pPr>
              <a:spcBef>
                <a:spcPct val="50000"/>
              </a:spcBef>
            </a:pPr>
            <a:r>
              <a:rPr lang="en-US" sz="1600">
                <a:solidFill>
                  <a:srgbClr val="008000"/>
                </a:solidFill>
              </a:rPr>
              <a:t>Hexadecimal</a:t>
            </a:r>
          </a:p>
        </p:txBody>
      </p:sp>
      <p:sp>
        <p:nvSpPr>
          <p:cNvPr id="30" name="Text Box 36"/>
          <p:cNvSpPr txBox="1">
            <a:spLocks noChangeArrowheads="1"/>
          </p:cNvSpPr>
          <p:nvPr/>
        </p:nvSpPr>
        <p:spPr bwMode="auto">
          <a:xfrm>
            <a:off x="8001000" y="571480"/>
            <a:ext cx="914400" cy="336550"/>
          </a:xfrm>
          <a:prstGeom prst="rect">
            <a:avLst/>
          </a:prstGeom>
          <a:noFill/>
          <a:ln w="9525">
            <a:noFill/>
            <a:miter lim="800000"/>
            <a:headEnd/>
            <a:tailEnd/>
          </a:ln>
          <a:effectLst/>
        </p:spPr>
        <p:txBody>
          <a:bodyPr>
            <a:spAutoFit/>
          </a:bodyPr>
          <a:lstStyle/>
          <a:p>
            <a:pPr>
              <a:spcBef>
                <a:spcPct val="50000"/>
              </a:spcBef>
            </a:pPr>
            <a:r>
              <a:rPr lang="en-US" sz="1600">
                <a:solidFill>
                  <a:schemeClr val="tx2"/>
                </a:solidFill>
              </a:rPr>
              <a:t>Binary</a:t>
            </a:r>
          </a:p>
        </p:txBody>
      </p:sp>
      <p:sp>
        <p:nvSpPr>
          <p:cNvPr id="31" name="Line 37"/>
          <p:cNvSpPr>
            <a:spLocks noChangeShapeType="1"/>
          </p:cNvSpPr>
          <p:nvPr/>
        </p:nvSpPr>
        <p:spPr bwMode="auto">
          <a:xfrm>
            <a:off x="5943600" y="876280"/>
            <a:ext cx="2819400" cy="0"/>
          </a:xfrm>
          <a:prstGeom prst="line">
            <a:avLst/>
          </a:prstGeom>
          <a:noFill/>
          <a:ln w="9525">
            <a:solidFill>
              <a:schemeClr val="tx1"/>
            </a:solidFill>
            <a:round/>
            <a:headEnd/>
            <a:tailEnd/>
          </a:ln>
          <a:effectLst/>
        </p:spPr>
        <p:txBody>
          <a:bodyPr/>
          <a:lstStyle/>
          <a:p>
            <a:endParaRPr lang="en-US"/>
          </a:p>
        </p:txBody>
      </p:sp>
      <p:sp>
        <p:nvSpPr>
          <p:cNvPr id="32" name="Line 38"/>
          <p:cNvSpPr>
            <a:spLocks noChangeShapeType="1"/>
          </p:cNvSpPr>
          <p:nvPr/>
        </p:nvSpPr>
        <p:spPr bwMode="auto">
          <a:xfrm>
            <a:off x="6781800" y="571480"/>
            <a:ext cx="0" cy="4754880"/>
          </a:xfrm>
          <a:prstGeom prst="line">
            <a:avLst/>
          </a:prstGeom>
          <a:noFill/>
          <a:ln w="9525">
            <a:solidFill>
              <a:schemeClr val="tx1"/>
            </a:solidFill>
            <a:round/>
            <a:headEnd/>
            <a:tailEnd/>
          </a:ln>
          <a:effectLst/>
        </p:spPr>
        <p:txBody>
          <a:bodyPr/>
          <a:lstStyle/>
          <a:p>
            <a:endParaRPr lang="en-US"/>
          </a:p>
        </p:txBody>
      </p:sp>
      <p:sp>
        <p:nvSpPr>
          <p:cNvPr id="33" name="Line 39"/>
          <p:cNvSpPr>
            <a:spLocks noChangeShapeType="1"/>
          </p:cNvSpPr>
          <p:nvPr/>
        </p:nvSpPr>
        <p:spPr bwMode="auto">
          <a:xfrm>
            <a:off x="8001000" y="571480"/>
            <a:ext cx="0" cy="4754880"/>
          </a:xfrm>
          <a:prstGeom prst="line">
            <a:avLst/>
          </a:prstGeom>
          <a:noFill/>
          <a:ln w="9525">
            <a:solidFill>
              <a:schemeClr val="tx1"/>
            </a:solidFill>
            <a:round/>
            <a:headEnd/>
            <a:tailEnd/>
          </a:ln>
          <a:effec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500"/>
                                        <p:tgtEl>
                                          <p:spTgt spid="1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dissolve">
                                      <p:cBhvr>
                                        <p:cTn id="13" dur="500"/>
                                        <p:tgtEl>
                                          <p:spTgt spid="18"/>
                                        </p:tgtEl>
                                      </p:cBhvr>
                                    </p:animEffect>
                                  </p:childTnLst>
                                </p:cTn>
                              </p:par>
                              <p:par>
                                <p:cTn id="14" presetID="43"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
                                        <p:tgtEl>
                                          <p:spTgt spid="11"/>
                                        </p:tgtEl>
                                      </p:cBhvr>
                                    </p:animEffect>
                                    <p:anim calcmode="lin" valueType="num">
                                      <p:cBhvr>
                                        <p:cTn id="17" dur="400" fill="hold"/>
                                        <p:tgtEl>
                                          <p:spTgt spid="11"/>
                                        </p:tgtEl>
                                        <p:attrNameLst>
                                          <p:attrName>ppt_x</p:attrName>
                                        </p:attrNameLst>
                                      </p:cBhvr>
                                      <p:tavLst>
                                        <p:tav tm="0">
                                          <p:val>
                                            <p:strVal val="#ppt_x"/>
                                          </p:val>
                                        </p:tav>
                                        <p:tav tm="100000">
                                          <p:val>
                                            <p:strVal val="#ppt_x"/>
                                          </p:val>
                                        </p:tav>
                                      </p:tavLst>
                                    </p:anim>
                                    <p:anim calcmode="lin" valueType="num">
                                      <p:cBhvr>
                                        <p:cTn id="18" dur="400" fill="hold"/>
                                        <p:tgtEl>
                                          <p:spTgt spid="11"/>
                                        </p:tgtEl>
                                        <p:attrNameLst>
                                          <p:attrName>ppt_y</p:attrName>
                                        </p:attrNameLst>
                                      </p:cBhvr>
                                      <p:tavLst>
                                        <p:tav tm="0">
                                          <p:val>
                                            <p:strVal val="#ppt_y+0.31"/>
                                          </p:val>
                                        </p:tav>
                                        <p:tav tm="100000">
                                          <p:val>
                                            <p:strVal val="#ppt_y+0.31"/>
                                          </p:val>
                                        </p:tav>
                                      </p:tavLst>
                                    </p:anim>
                                    <p:anim calcmode="lin" valueType="num">
                                      <p:cBhvr>
                                        <p:cTn id="19" dur="600" decel="50000" fill="hold">
                                          <p:stCondLst>
                                            <p:cond delay="400"/>
                                          </p:stCondLst>
                                        </p:cTn>
                                        <p:tgtEl>
                                          <p:spTgt spid="1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0" dur="600" decel="50000" fill="hold">
                                          <p:stCondLst>
                                            <p:cond delay="400"/>
                                          </p:stCondLst>
                                        </p:cTn>
                                        <p:tgtEl>
                                          <p:spTgt spid="1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21" fill="hold">
                            <p:stCondLst>
                              <p:cond delay="1000"/>
                            </p:stCondLst>
                            <p:childTnLst>
                              <p:par>
                                <p:cTn id="22" presetID="22" presetClass="entr" presetSubtype="2"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right)">
                                      <p:cBhvr>
                                        <p:cTn id="24" dur="10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par>
                                <p:cTn id="31" presetID="22" presetClass="entr" presetSubtype="2"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right)">
                                      <p:cBhvr>
                                        <p:cTn id="33" dur="1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 calcmode="lin" valueType="num">
                                      <p:cBhvr additive="base">
                                        <p:cTn id="38" dur="500" fill="hold"/>
                                        <p:tgtEl>
                                          <p:spTgt spid="20"/>
                                        </p:tgtEl>
                                        <p:attrNameLst>
                                          <p:attrName>ppt_x</p:attrName>
                                        </p:attrNameLst>
                                      </p:cBhvr>
                                      <p:tavLst>
                                        <p:tav tm="0">
                                          <p:val>
                                            <p:strVal val="0-#ppt_w/2"/>
                                          </p:val>
                                        </p:tav>
                                        <p:tav tm="100000">
                                          <p:val>
                                            <p:strVal val="#ppt_x"/>
                                          </p:val>
                                        </p:tav>
                                      </p:tavLst>
                                    </p:anim>
                                    <p:anim calcmode="lin" valueType="num">
                                      <p:cBhvr additive="base">
                                        <p:cTn id="39" dur="500" fill="hold"/>
                                        <p:tgtEl>
                                          <p:spTgt spid="20"/>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additive="base">
                                        <p:cTn id="42" dur="500" fill="hold"/>
                                        <p:tgtEl>
                                          <p:spTgt spid="19"/>
                                        </p:tgtEl>
                                        <p:attrNameLst>
                                          <p:attrName>ppt_x</p:attrName>
                                        </p:attrNameLst>
                                      </p:cBhvr>
                                      <p:tavLst>
                                        <p:tav tm="0">
                                          <p:val>
                                            <p:strVal val="1+#ppt_w/2"/>
                                          </p:val>
                                        </p:tav>
                                        <p:tav tm="100000">
                                          <p:val>
                                            <p:strVal val="#ppt_x"/>
                                          </p:val>
                                        </p:tav>
                                      </p:tavLst>
                                    </p:anim>
                                    <p:anim calcmode="lin" valueType="num">
                                      <p:cBhvr additive="base">
                                        <p:cTn id="43"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dissolve">
                                      <p:cBhvr>
                                        <p:cTn id="48" dur="500"/>
                                        <p:tgtEl>
                                          <p:spTgt spid="21"/>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wipe(left)">
                                      <p:cBhvr>
                                        <p:cTn id="52" dur="1000"/>
                                        <p:tgtEl>
                                          <p:spTgt spid="22"/>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1000" fill="hold"/>
                                        <p:tgtEl>
                                          <p:spTgt spid="12"/>
                                        </p:tgtEl>
                                        <p:attrNameLst>
                                          <p:attrName>ppt_x</p:attrName>
                                        </p:attrNameLst>
                                      </p:cBhvr>
                                      <p:tavLst>
                                        <p:tav tm="0">
                                          <p:val>
                                            <p:strVal val="1+#ppt_w/2"/>
                                          </p:val>
                                        </p:tav>
                                        <p:tav tm="100000">
                                          <p:val>
                                            <p:strVal val="#ppt_x"/>
                                          </p:val>
                                        </p:tav>
                                      </p:tavLst>
                                    </p:anim>
                                    <p:anim calcmode="lin" valueType="num">
                                      <p:cBhvr additive="base">
                                        <p:cTn id="58" dur="10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wipe(left)">
                                      <p:cBhvr>
                                        <p:cTn id="63" dur="500"/>
                                        <p:tgtEl>
                                          <p:spTgt spid="23"/>
                                        </p:tgtEl>
                                      </p:cBhvr>
                                    </p:animEffect>
                                  </p:childTnLst>
                                </p:cTn>
                              </p:par>
                            </p:childTnLst>
                          </p:cTn>
                        </p:par>
                      </p:childTnLst>
                    </p:cTn>
                  </p:par>
                  <p:par>
                    <p:cTn id="64" fill="hold">
                      <p:stCondLst>
                        <p:cond delay="indefinite"/>
                      </p:stCondLst>
                      <p:childTnLst>
                        <p:par>
                          <p:cTn id="65" fill="hold">
                            <p:stCondLst>
                              <p:cond delay="0"/>
                            </p:stCondLst>
                            <p:childTnLst>
                              <p:par>
                                <p:cTn id="66" presetID="37" presetClass="entr" presetSubtype="0" fill="hold" grpId="0" nodeType="click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fade">
                                      <p:cBhvr>
                                        <p:cTn id="68" dur="1000"/>
                                        <p:tgtEl>
                                          <p:spTgt spid="13"/>
                                        </p:tgtEl>
                                      </p:cBhvr>
                                    </p:animEffect>
                                    <p:anim calcmode="lin" valueType="num">
                                      <p:cBhvr>
                                        <p:cTn id="69" dur="1000" fill="hold"/>
                                        <p:tgtEl>
                                          <p:spTgt spid="13"/>
                                        </p:tgtEl>
                                        <p:attrNameLst>
                                          <p:attrName>ppt_x</p:attrName>
                                        </p:attrNameLst>
                                      </p:cBhvr>
                                      <p:tavLst>
                                        <p:tav tm="0">
                                          <p:val>
                                            <p:strVal val="#ppt_x"/>
                                          </p:val>
                                        </p:tav>
                                        <p:tav tm="100000">
                                          <p:val>
                                            <p:strVal val="#ppt_x"/>
                                          </p:val>
                                        </p:tav>
                                      </p:tavLst>
                                    </p:anim>
                                    <p:anim calcmode="lin" valueType="num">
                                      <p:cBhvr>
                                        <p:cTn id="70" dur="900" decel="100000" fill="hold"/>
                                        <p:tgtEl>
                                          <p:spTgt spid="13"/>
                                        </p:tgtEl>
                                        <p:attrNameLst>
                                          <p:attrName>ppt_y</p:attrName>
                                        </p:attrNameLst>
                                      </p:cBhvr>
                                      <p:tavLst>
                                        <p:tav tm="0">
                                          <p:val>
                                            <p:strVal val="#ppt_y+1"/>
                                          </p:val>
                                        </p:tav>
                                        <p:tav tm="100000">
                                          <p:val>
                                            <p:strVal val="#ppt_y-.03"/>
                                          </p:val>
                                        </p:tav>
                                      </p:tavLst>
                                    </p:anim>
                                    <p:anim calcmode="lin" valueType="num">
                                      <p:cBhvr>
                                        <p:cTn id="71"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P spid="13" grpId="0"/>
      <p:bldP spid="14" grpId="0"/>
      <p:bldP spid="15" grpId="0"/>
      <p:bldP spid="16" grpId="0"/>
      <p:bldP spid="17" grpId="0"/>
      <p:bldP spid="18" grpId="0"/>
      <p:bldP spid="19" grpId="0"/>
      <p:bldP spid="20" grpId="0" animBg="1"/>
      <p:bldP spid="21" grpId="0" animBg="1"/>
      <p:bldP spid="22" grpId="0"/>
      <p:bldP spid="2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chemeClr val="tx1"/>
                </a:solidFill>
              </a:rPr>
              <a:t>Octal</a:t>
            </a:r>
            <a:endParaRPr lang="en-US" b="1" dirty="0">
              <a:solidFill>
                <a:schemeClr val="tx1"/>
              </a:solidFill>
            </a:endParaRPr>
          </a:p>
        </p:txBody>
      </p:sp>
      <p:sp>
        <p:nvSpPr>
          <p:cNvPr id="5" name="Rectangle 2"/>
          <p:cNvSpPr>
            <a:spLocks noChangeArrowheads="1"/>
          </p:cNvSpPr>
          <p:nvPr/>
        </p:nvSpPr>
        <p:spPr bwMode="auto">
          <a:xfrm>
            <a:off x="6257956" y="914400"/>
            <a:ext cx="2590800" cy="5014930"/>
          </a:xfrm>
          <a:prstGeom prst="rect">
            <a:avLst/>
          </a:prstGeom>
          <a:solidFill>
            <a:srgbClr val="EAEAEA"/>
          </a:solidFill>
          <a:ln w="9525">
            <a:solidFill>
              <a:schemeClr val="tx1"/>
            </a:solidFill>
            <a:miter lim="800000"/>
            <a:headEnd/>
            <a:tailEnd/>
          </a:ln>
          <a:effectLst/>
        </p:spPr>
        <p:txBody>
          <a:bodyPr wrap="none" anchor="ctr"/>
          <a:lstStyle/>
          <a:p>
            <a:endParaRPr lang="en-US"/>
          </a:p>
        </p:txBody>
      </p:sp>
      <p:sp>
        <p:nvSpPr>
          <p:cNvPr id="9" name="Text Box 6"/>
          <p:cNvSpPr txBox="1">
            <a:spLocks noChangeArrowheads="1"/>
          </p:cNvSpPr>
          <p:nvPr/>
        </p:nvSpPr>
        <p:spPr bwMode="auto">
          <a:xfrm>
            <a:off x="439387" y="1285860"/>
            <a:ext cx="5428013" cy="1015663"/>
          </a:xfrm>
          <a:prstGeom prst="rect">
            <a:avLst/>
          </a:prstGeom>
          <a:noFill/>
          <a:ln w="9525">
            <a:noFill/>
            <a:miter lim="800000"/>
            <a:headEnd/>
            <a:tailEnd/>
          </a:ln>
          <a:effectLst/>
        </p:spPr>
        <p:txBody>
          <a:bodyPr wrap="square">
            <a:spAutoFit/>
          </a:bodyPr>
          <a:lstStyle/>
          <a:p>
            <a:r>
              <a:rPr lang="en-US" sz="2000" dirty="0"/>
              <a:t>Octal uses eight characters the numbers 0 through 7 to represent numbers. There is no 8 or 9 character in octal.</a:t>
            </a:r>
          </a:p>
        </p:txBody>
      </p:sp>
      <p:sp>
        <p:nvSpPr>
          <p:cNvPr id="10" name="Text Box 7"/>
          <p:cNvSpPr txBox="1">
            <a:spLocks noChangeArrowheads="1"/>
          </p:cNvSpPr>
          <p:nvPr/>
        </p:nvSpPr>
        <p:spPr bwMode="auto">
          <a:xfrm>
            <a:off x="6562756" y="1203325"/>
            <a:ext cx="457200" cy="4524315"/>
          </a:xfrm>
          <a:prstGeom prst="rect">
            <a:avLst/>
          </a:prstGeom>
          <a:noFill/>
          <a:ln w="9525">
            <a:noFill/>
            <a:miter lim="800000"/>
            <a:headEnd/>
            <a:tailEnd/>
          </a:ln>
          <a:effectLst/>
        </p:spPr>
        <p:txBody>
          <a:bodyPr>
            <a:spAutoFit/>
          </a:bodyPr>
          <a:lstStyle/>
          <a:p>
            <a:pPr>
              <a:spcBef>
                <a:spcPct val="50000"/>
              </a:spcBef>
            </a:pPr>
            <a:r>
              <a:rPr lang="en-US" dirty="0">
                <a:solidFill>
                  <a:srgbClr val="FF0000"/>
                </a:solidFill>
              </a:rPr>
              <a:t>0 1 2 3 4 5 6 7 8 9 10 11 12 13 1415</a:t>
            </a:r>
          </a:p>
        </p:txBody>
      </p:sp>
      <p:sp>
        <p:nvSpPr>
          <p:cNvPr id="11" name="Text Box 8"/>
          <p:cNvSpPr txBox="1">
            <a:spLocks noChangeArrowheads="1"/>
          </p:cNvSpPr>
          <p:nvPr/>
        </p:nvSpPr>
        <p:spPr bwMode="auto">
          <a:xfrm>
            <a:off x="7324756" y="1203325"/>
            <a:ext cx="457200" cy="4524315"/>
          </a:xfrm>
          <a:prstGeom prst="rect">
            <a:avLst/>
          </a:prstGeom>
          <a:noFill/>
          <a:ln w="9525">
            <a:noFill/>
            <a:miter lim="800000"/>
            <a:headEnd/>
            <a:tailEnd/>
          </a:ln>
          <a:effectLst/>
        </p:spPr>
        <p:txBody>
          <a:bodyPr>
            <a:spAutoFit/>
          </a:bodyPr>
          <a:lstStyle/>
          <a:p>
            <a:pPr>
              <a:spcBef>
                <a:spcPct val="50000"/>
              </a:spcBef>
            </a:pPr>
            <a:r>
              <a:rPr lang="en-US" dirty="0">
                <a:solidFill>
                  <a:srgbClr val="0000FF"/>
                </a:solidFill>
              </a:rPr>
              <a:t>0 1 2 3 4 5 6 7 10 1112 13 14 15 16 17</a:t>
            </a:r>
          </a:p>
        </p:txBody>
      </p:sp>
      <p:sp>
        <p:nvSpPr>
          <p:cNvPr id="12" name="Text Box 9"/>
          <p:cNvSpPr txBox="1">
            <a:spLocks noChangeArrowheads="1"/>
          </p:cNvSpPr>
          <p:nvPr/>
        </p:nvSpPr>
        <p:spPr bwMode="auto">
          <a:xfrm>
            <a:off x="8086756" y="1203325"/>
            <a:ext cx="838200" cy="4524315"/>
          </a:xfrm>
          <a:prstGeom prst="rect">
            <a:avLst/>
          </a:prstGeom>
          <a:noFill/>
          <a:ln w="9525">
            <a:noFill/>
            <a:miter lim="800000"/>
            <a:headEnd/>
            <a:tailEnd/>
          </a:ln>
          <a:effectLst/>
        </p:spPr>
        <p:txBody>
          <a:bodyPr>
            <a:spAutoFit/>
          </a:bodyPr>
          <a:lstStyle/>
          <a:p>
            <a:pPr>
              <a:spcBef>
                <a:spcPct val="50000"/>
              </a:spcBef>
            </a:pPr>
            <a:r>
              <a:rPr lang="en-US" dirty="0">
                <a:solidFill>
                  <a:schemeClr val="tx2"/>
                </a:solidFill>
              </a:rPr>
              <a:t>0000 0001 0010 0011 0100 0101 0110 0111 1000 1001 1010 1011 1100 1101 1110 1111</a:t>
            </a:r>
          </a:p>
        </p:txBody>
      </p:sp>
      <p:sp>
        <p:nvSpPr>
          <p:cNvPr id="13" name="Text Box 10"/>
          <p:cNvSpPr txBox="1">
            <a:spLocks noChangeArrowheads="1"/>
          </p:cNvSpPr>
          <p:nvPr/>
        </p:nvSpPr>
        <p:spPr bwMode="auto">
          <a:xfrm>
            <a:off x="6257956" y="914400"/>
            <a:ext cx="1371600" cy="336550"/>
          </a:xfrm>
          <a:prstGeom prst="rect">
            <a:avLst/>
          </a:prstGeom>
          <a:noFill/>
          <a:ln w="9525">
            <a:noFill/>
            <a:miter lim="800000"/>
            <a:headEnd/>
            <a:tailEnd/>
          </a:ln>
          <a:effectLst/>
        </p:spPr>
        <p:txBody>
          <a:bodyPr>
            <a:spAutoFit/>
          </a:bodyPr>
          <a:lstStyle/>
          <a:p>
            <a:pPr>
              <a:spcBef>
                <a:spcPct val="50000"/>
              </a:spcBef>
            </a:pPr>
            <a:r>
              <a:rPr lang="en-US" sz="1600">
                <a:solidFill>
                  <a:srgbClr val="FF0000"/>
                </a:solidFill>
              </a:rPr>
              <a:t>Decimal</a:t>
            </a:r>
          </a:p>
        </p:txBody>
      </p:sp>
      <p:sp>
        <p:nvSpPr>
          <p:cNvPr id="14" name="Text Box 11"/>
          <p:cNvSpPr txBox="1">
            <a:spLocks noChangeArrowheads="1"/>
          </p:cNvSpPr>
          <p:nvPr/>
        </p:nvSpPr>
        <p:spPr bwMode="auto">
          <a:xfrm>
            <a:off x="7172356" y="914400"/>
            <a:ext cx="1371600" cy="336550"/>
          </a:xfrm>
          <a:prstGeom prst="rect">
            <a:avLst/>
          </a:prstGeom>
          <a:noFill/>
          <a:ln w="9525">
            <a:noFill/>
            <a:miter lim="800000"/>
            <a:headEnd/>
            <a:tailEnd/>
          </a:ln>
          <a:effectLst/>
        </p:spPr>
        <p:txBody>
          <a:bodyPr>
            <a:spAutoFit/>
          </a:bodyPr>
          <a:lstStyle/>
          <a:p>
            <a:pPr>
              <a:spcBef>
                <a:spcPct val="50000"/>
              </a:spcBef>
            </a:pPr>
            <a:r>
              <a:rPr lang="en-US" sz="1600">
                <a:solidFill>
                  <a:srgbClr val="0000FF"/>
                </a:solidFill>
              </a:rPr>
              <a:t>Octal</a:t>
            </a:r>
          </a:p>
        </p:txBody>
      </p:sp>
      <p:sp>
        <p:nvSpPr>
          <p:cNvPr id="15" name="Text Box 12"/>
          <p:cNvSpPr txBox="1">
            <a:spLocks noChangeArrowheads="1"/>
          </p:cNvSpPr>
          <p:nvPr/>
        </p:nvSpPr>
        <p:spPr bwMode="auto">
          <a:xfrm>
            <a:off x="8086756" y="914400"/>
            <a:ext cx="914400" cy="336550"/>
          </a:xfrm>
          <a:prstGeom prst="rect">
            <a:avLst/>
          </a:prstGeom>
          <a:noFill/>
          <a:ln w="9525">
            <a:noFill/>
            <a:miter lim="800000"/>
            <a:headEnd/>
            <a:tailEnd/>
          </a:ln>
          <a:effectLst/>
        </p:spPr>
        <p:txBody>
          <a:bodyPr>
            <a:spAutoFit/>
          </a:bodyPr>
          <a:lstStyle/>
          <a:p>
            <a:pPr>
              <a:spcBef>
                <a:spcPct val="50000"/>
              </a:spcBef>
            </a:pPr>
            <a:r>
              <a:rPr lang="en-US" sz="1600">
                <a:solidFill>
                  <a:schemeClr val="tx2"/>
                </a:solidFill>
              </a:rPr>
              <a:t>Binary</a:t>
            </a:r>
          </a:p>
        </p:txBody>
      </p:sp>
      <p:sp>
        <p:nvSpPr>
          <p:cNvPr id="16" name="Line 13"/>
          <p:cNvSpPr>
            <a:spLocks noChangeShapeType="1"/>
          </p:cNvSpPr>
          <p:nvPr/>
        </p:nvSpPr>
        <p:spPr bwMode="auto">
          <a:xfrm>
            <a:off x="6257956" y="1219200"/>
            <a:ext cx="2590800" cy="0"/>
          </a:xfrm>
          <a:prstGeom prst="line">
            <a:avLst/>
          </a:prstGeom>
          <a:noFill/>
          <a:ln w="9525">
            <a:solidFill>
              <a:schemeClr val="tx1"/>
            </a:solidFill>
            <a:round/>
            <a:headEnd/>
            <a:tailEnd/>
          </a:ln>
          <a:effectLst/>
        </p:spPr>
        <p:txBody>
          <a:bodyPr/>
          <a:lstStyle/>
          <a:p>
            <a:endParaRPr lang="en-US"/>
          </a:p>
        </p:txBody>
      </p:sp>
      <p:sp>
        <p:nvSpPr>
          <p:cNvPr id="17" name="Line 14"/>
          <p:cNvSpPr>
            <a:spLocks noChangeShapeType="1"/>
          </p:cNvSpPr>
          <p:nvPr/>
        </p:nvSpPr>
        <p:spPr bwMode="auto">
          <a:xfrm>
            <a:off x="7096156" y="914400"/>
            <a:ext cx="0" cy="5014930"/>
          </a:xfrm>
          <a:prstGeom prst="line">
            <a:avLst/>
          </a:prstGeom>
          <a:noFill/>
          <a:ln w="9525">
            <a:solidFill>
              <a:schemeClr val="tx1"/>
            </a:solidFill>
            <a:round/>
            <a:headEnd/>
            <a:tailEnd/>
          </a:ln>
          <a:effectLst/>
        </p:spPr>
        <p:txBody>
          <a:bodyPr/>
          <a:lstStyle/>
          <a:p>
            <a:endParaRPr lang="en-US"/>
          </a:p>
        </p:txBody>
      </p:sp>
      <p:sp>
        <p:nvSpPr>
          <p:cNvPr id="18" name="Line 15"/>
          <p:cNvSpPr>
            <a:spLocks noChangeShapeType="1"/>
          </p:cNvSpPr>
          <p:nvPr/>
        </p:nvSpPr>
        <p:spPr bwMode="auto">
          <a:xfrm>
            <a:off x="8010556" y="914400"/>
            <a:ext cx="0" cy="5029200"/>
          </a:xfrm>
          <a:prstGeom prst="line">
            <a:avLst/>
          </a:prstGeom>
          <a:noFill/>
          <a:ln w="9525">
            <a:solidFill>
              <a:schemeClr val="tx1"/>
            </a:solidFill>
            <a:round/>
            <a:headEnd/>
            <a:tailEnd/>
          </a:ln>
          <a:effectLst/>
        </p:spPr>
        <p:txBody>
          <a:bodyPr/>
          <a:lstStyle/>
          <a:p>
            <a:endParaRPr lang="en-US"/>
          </a:p>
        </p:txBody>
      </p:sp>
      <p:sp>
        <p:nvSpPr>
          <p:cNvPr id="19" name="Text Box 16"/>
          <p:cNvSpPr txBox="1">
            <a:spLocks noChangeArrowheads="1"/>
          </p:cNvSpPr>
          <p:nvPr/>
        </p:nvSpPr>
        <p:spPr bwMode="auto">
          <a:xfrm>
            <a:off x="428596" y="2428868"/>
            <a:ext cx="5029200" cy="1323439"/>
          </a:xfrm>
          <a:prstGeom prst="rect">
            <a:avLst/>
          </a:prstGeom>
          <a:noFill/>
          <a:ln w="9525">
            <a:noFill/>
            <a:miter lim="800000"/>
            <a:headEnd/>
            <a:tailEnd/>
          </a:ln>
          <a:effectLst/>
        </p:spPr>
        <p:txBody>
          <a:bodyPr>
            <a:spAutoFit/>
          </a:bodyPr>
          <a:lstStyle/>
          <a:p>
            <a:pPr>
              <a:spcBef>
                <a:spcPct val="50000"/>
              </a:spcBef>
            </a:pPr>
            <a:r>
              <a:rPr lang="en-US" sz="2000" dirty="0" smtClean="0"/>
              <a:t>Binary </a:t>
            </a:r>
            <a:r>
              <a:rPr lang="en-US" sz="2000" dirty="0"/>
              <a:t>number can easily be converted to octal by grouping bits 3 at a time and writing the equivalent octal character for each group.  </a:t>
            </a:r>
          </a:p>
        </p:txBody>
      </p:sp>
      <p:sp>
        <p:nvSpPr>
          <p:cNvPr id="20" name="Text Box 17"/>
          <p:cNvSpPr txBox="1">
            <a:spLocks noChangeArrowheads="1"/>
          </p:cNvSpPr>
          <p:nvPr/>
        </p:nvSpPr>
        <p:spPr bwMode="auto">
          <a:xfrm>
            <a:off x="2152624" y="3714752"/>
            <a:ext cx="3886200" cy="701675"/>
          </a:xfrm>
          <a:prstGeom prst="rect">
            <a:avLst/>
          </a:prstGeom>
          <a:noFill/>
          <a:ln w="9525">
            <a:noFill/>
            <a:miter lim="800000"/>
            <a:headEnd/>
            <a:tailEnd/>
          </a:ln>
          <a:effectLst/>
        </p:spPr>
        <p:txBody>
          <a:bodyPr>
            <a:spAutoFit/>
          </a:bodyPr>
          <a:lstStyle/>
          <a:p>
            <a:pPr>
              <a:spcBef>
                <a:spcPct val="50000"/>
              </a:spcBef>
            </a:pPr>
            <a:r>
              <a:rPr lang="en-US" sz="2000"/>
              <a:t>Express 1 001 011 000 001 110</a:t>
            </a:r>
            <a:r>
              <a:rPr lang="en-US" sz="2000" baseline="-25000"/>
              <a:t>2</a:t>
            </a:r>
            <a:r>
              <a:rPr lang="en-US" sz="2000"/>
              <a:t> in octal:</a:t>
            </a:r>
          </a:p>
        </p:txBody>
      </p:sp>
      <p:sp>
        <p:nvSpPr>
          <p:cNvPr id="21" name="WordArt 18"/>
          <p:cNvSpPr>
            <a:spLocks noChangeArrowheads="1" noChangeShapeType="1" noTextEdit="1"/>
          </p:cNvSpPr>
          <p:nvPr/>
        </p:nvSpPr>
        <p:spPr bwMode="auto">
          <a:xfrm>
            <a:off x="857224" y="3775077"/>
            <a:ext cx="1219200" cy="419100"/>
          </a:xfrm>
          <a:prstGeom prst="rect">
            <a:avLst/>
          </a:prstGeom>
        </p:spPr>
        <p:txBody>
          <a:bodyPr wrap="none" fromWordArt="1">
            <a:prstTxWarp prst="textPlain">
              <a:avLst>
                <a:gd name="adj" fmla="val 50000"/>
              </a:avLst>
            </a:prstTxWarp>
          </a:bodyPr>
          <a:lstStyle/>
          <a:p>
            <a:pPr algn="ctr"/>
            <a:r>
              <a:rPr lang="en-US" sz="2800" kern="10" dirty="0">
                <a:ln w="9525">
                  <a:noFill/>
                  <a:round/>
                  <a:headEnd/>
                  <a:tailEnd/>
                </a:ln>
                <a:solidFill>
                  <a:schemeClr val="tx2">
                    <a:lumMod val="65000"/>
                    <a:lumOff val="35000"/>
                  </a:schemeClr>
                </a:solidFill>
                <a:effectLst>
                  <a:outerShdw dist="35921" dir="2700000" algn="ctr" rotWithShape="0">
                    <a:srgbClr val="C0C0C0">
                      <a:alpha val="80000"/>
                    </a:srgbClr>
                  </a:outerShdw>
                </a:effectLst>
                <a:latin typeface="Impact"/>
              </a:rPr>
              <a:t>Example</a:t>
            </a:r>
          </a:p>
        </p:txBody>
      </p:sp>
      <p:sp>
        <p:nvSpPr>
          <p:cNvPr id="22" name="WordArt 19"/>
          <p:cNvSpPr>
            <a:spLocks noChangeArrowheads="1" noChangeShapeType="1" noTextEdit="1"/>
          </p:cNvSpPr>
          <p:nvPr/>
        </p:nvSpPr>
        <p:spPr bwMode="auto">
          <a:xfrm>
            <a:off x="857224" y="4368802"/>
            <a:ext cx="1219200" cy="419100"/>
          </a:xfrm>
          <a:prstGeom prst="rect">
            <a:avLst/>
          </a:prstGeom>
        </p:spPr>
        <p:txBody>
          <a:bodyPr wrap="none" fromWordArt="1">
            <a:prstTxWarp prst="textPlain">
              <a:avLst>
                <a:gd name="adj" fmla="val 50000"/>
              </a:avLst>
            </a:prstTxWarp>
          </a:bodyPr>
          <a:lstStyle/>
          <a:p>
            <a:pPr algn="ctr"/>
            <a:r>
              <a:rPr lang="en-US" sz="2800" kern="10">
                <a:ln w="9525">
                  <a:noFill/>
                  <a:round/>
                  <a:headEnd/>
                  <a:tailEnd/>
                </a:ln>
                <a:solidFill>
                  <a:schemeClr val="tx2">
                    <a:lumMod val="65000"/>
                    <a:lumOff val="35000"/>
                  </a:schemeClr>
                </a:solidFill>
                <a:effectLst>
                  <a:outerShdw dist="35921" dir="2700000" algn="ctr" rotWithShape="0">
                    <a:srgbClr val="C0C0C0">
                      <a:alpha val="80000"/>
                    </a:srgbClr>
                  </a:outerShdw>
                </a:effectLst>
                <a:latin typeface="Impact"/>
              </a:rPr>
              <a:t>Solution</a:t>
            </a:r>
          </a:p>
        </p:txBody>
      </p:sp>
      <p:sp>
        <p:nvSpPr>
          <p:cNvPr id="23" name="Text Box 20"/>
          <p:cNvSpPr txBox="1">
            <a:spLocks noChangeArrowheads="1"/>
          </p:cNvSpPr>
          <p:nvPr/>
        </p:nvSpPr>
        <p:spPr bwMode="auto">
          <a:xfrm>
            <a:off x="2200124" y="4614302"/>
            <a:ext cx="4038600" cy="701675"/>
          </a:xfrm>
          <a:prstGeom prst="rect">
            <a:avLst/>
          </a:prstGeom>
          <a:noFill/>
          <a:ln w="9525">
            <a:noFill/>
            <a:miter lim="800000"/>
            <a:headEnd/>
            <a:tailEnd/>
          </a:ln>
          <a:effectLst/>
        </p:spPr>
        <p:txBody>
          <a:bodyPr>
            <a:spAutoFit/>
          </a:bodyPr>
          <a:lstStyle/>
          <a:p>
            <a:pPr>
              <a:spcBef>
                <a:spcPct val="10000"/>
              </a:spcBef>
            </a:pPr>
            <a:r>
              <a:rPr lang="en-US" sz="2000"/>
              <a:t>Group the binary number by 3-bits starting from the right. Thus, </a:t>
            </a:r>
            <a:r>
              <a:rPr lang="en-US" sz="2000">
                <a:solidFill>
                  <a:srgbClr val="FF0000"/>
                </a:solidFill>
              </a:rPr>
              <a:t>113016</a:t>
            </a:r>
            <a:r>
              <a:rPr lang="en-US" sz="2000" baseline="-25000">
                <a:solidFill>
                  <a:srgbClr val="FF0000"/>
                </a:solidFill>
              </a:rPr>
              <a:t>8</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0-#ppt_w/2"/>
                                          </p:val>
                                        </p:tav>
                                        <p:tav tm="100000">
                                          <p:val>
                                            <p:strVal val="#ppt_x"/>
                                          </p:val>
                                        </p:tav>
                                      </p:tavLst>
                                    </p:anim>
                                    <p:anim calcmode="lin" valueType="num">
                                      <p:cBhvr additive="base">
                                        <p:cTn id="14" dur="500" fill="hold"/>
                                        <p:tgtEl>
                                          <p:spTgt spid="21"/>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1+#ppt_w/2"/>
                                          </p:val>
                                        </p:tav>
                                        <p:tav tm="100000">
                                          <p:val>
                                            <p:strVal val="#ppt_x"/>
                                          </p:val>
                                        </p:tav>
                                      </p:tavLst>
                                    </p:anim>
                                    <p:anim calcmode="lin" valueType="num">
                                      <p:cBhvr additive="base">
                                        <p:cTn id="1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dissolve">
                                      <p:cBhvr>
                                        <p:cTn id="23" dur="500"/>
                                        <p:tgtEl>
                                          <p:spTgt spid="22"/>
                                        </p:tgtEl>
                                      </p:cBhvr>
                                    </p:animEffect>
                                  </p:childTnLst>
                                </p:cTn>
                              </p:par>
                              <p:par>
                                <p:cTn id="24" presetID="2" presetClass="entr" presetSubtype="2"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 calcmode="lin" valueType="num">
                                      <p:cBhvr additive="base">
                                        <p:cTn id="26" dur="500" fill="hold"/>
                                        <p:tgtEl>
                                          <p:spTgt spid="23"/>
                                        </p:tgtEl>
                                        <p:attrNameLst>
                                          <p:attrName>ppt_x</p:attrName>
                                        </p:attrNameLst>
                                      </p:cBhvr>
                                      <p:tavLst>
                                        <p:tav tm="0">
                                          <p:val>
                                            <p:strVal val="1+#ppt_w/2"/>
                                          </p:val>
                                        </p:tav>
                                        <p:tav tm="100000">
                                          <p:val>
                                            <p:strVal val="#ppt_x"/>
                                          </p:val>
                                        </p:tav>
                                      </p:tavLst>
                                    </p:anim>
                                    <p:anim calcmode="lin" valueType="num">
                                      <p:cBhvr additive="base">
                                        <p:cTn id="27"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animBg="1"/>
      <p:bldP spid="22" grpId="0" animBg="1"/>
      <p:bldP spid="2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chemeClr val="tx1"/>
                </a:solidFill>
              </a:rPr>
              <a:t>Octal</a:t>
            </a:r>
            <a:endParaRPr lang="en-US" b="1" dirty="0">
              <a:solidFill>
                <a:schemeClr val="tx1"/>
              </a:solidFill>
            </a:endParaRPr>
          </a:p>
        </p:txBody>
      </p:sp>
      <p:sp>
        <p:nvSpPr>
          <p:cNvPr id="8" name="Text Box 5"/>
          <p:cNvSpPr txBox="1">
            <a:spLocks noChangeArrowheads="1"/>
          </p:cNvSpPr>
          <p:nvPr/>
        </p:nvSpPr>
        <p:spPr bwMode="auto">
          <a:xfrm>
            <a:off x="914400" y="3276600"/>
            <a:ext cx="7102475" cy="457200"/>
          </a:xfrm>
          <a:prstGeom prst="rect">
            <a:avLst/>
          </a:prstGeom>
          <a:noFill/>
          <a:ln w="9525">
            <a:noFill/>
            <a:miter lim="800000"/>
            <a:headEnd/>
            <a:tailEnd/>
          </a:ln>
          <a:effectLst/>
        </p:spPr>
        <p:txBody>
          <a:bodyPr>
            <a:spAutoFit/>
          </a:bodyPr>
          <a:lstStyle/>
          <a:p>
            <a:endParaRPr lang="en-US"/>
          </a:p>
        </p:txBody>
      </p:sp>
      <p:sp>
        <p:nvSpPr>
          <p:cNvPr id="9" name="Text Box 6"/>
          <p:cNvSpPr txBox="1">
            <a:spLocks noChangeArrowheads="1"/>
          </p:cNvSpPr>
          <p:nvPr/>
        </p:nvSpPr>
        <p:spPr bwMode="auto">
          <a:xfrm>
            <a:off x="500034" y="1357298"/>
            <a:ext cx="4953000" cy="1015663"/>
          </a:xfrm>
          <a:prstGeom prst="rect">
            <a:avLst/>
          </a:prstGeom>
          <a:noFill/>
          <a:ln w="9525">
            <a:noFill/>
            <a:miter lim="800000"/>
            <a:headEnd/>
            <a:tailEnd/>
          </a:ln>
          <a:effectLst/>
        </p:spPr>
        <p:txBody>
          <a:bodyPr>
            <a:spAutoFit/>
          </a:bodyPr>
          <a:lstStyle/>
          <a:p>
            <a:pPr algn="just">
              <a:spcBef>
                <a:spcPct val="50000"/>
              </a:spcBef>
            </a:pPr>
            <a:r>
              <a:rPr lang="en-US" sz="2000" dirty="0"/>
              <a:t>Octal is also a weighted number system.  The column weights are powers of 8, which increase from right to left.</a:t>
            </a:r>
          </a:p>
        </p:txBody>
      </p:sp>
      <p:sp>
        <p:nvSpPr>
          <p:cNvPr id="10" name="Rectangle 7"/>
          <p:cNvSpPr>
            <a:spLocks noChangeArrowheads="1"/>
          </p:cNvSpPr>
          <p:nvPr/>
        </p:nvSpPr>
        <p:spPr bwMode="auto">
          <a:xfrm>
            <a:off x="854033" y="2747159"/>
            <a:ext cx="4114800" cy="669925"/>
          </a:xfrm>
          <a:prstGeom prst="rect">
            <a:avLst/>
          </a:prstGeom>
          <a:solidFill>
            <a:srgbClr val="FFFF00"/>
          </a:solidFill>
          <a:ln w="9525">
            <a:solidFill>
              <a:schemeClr val="tx1"/>
            </a:solidFill>
            <a:miter lim="800000"/>
            <a:headEnd/>
            <a:tailEnd/>
          </a:ln>
          <a:effectLst/>
        </p:spPr>
        <p:txBody>
          <a:bodyPr wrap="none" anchor="ctr"/>
          <a:lstStyle/>
          <a:p>
            <a:pPr algn="ctr" eaLnBrk="1" hangingPunct="1"/>
            <a:endParaRPr lang="en-US"/>
          </a:p>
        </p:txBody>
      </p:sp>
      <p:sp>
        <p:nvSpPr>
          <p:cNvPr id="12" name="Text Box 9"/>
          <p:cNvSpPr txBox="1">
            <a:spLocks noChangeArrowheads="1"/>
          </p:cNvSpPr>
          <p:nvPr/>
        </p:nvSpPr>
        <p:spPr bwMode="auto">
          <a:xfrm>
            <a:off x="2512138" y="5072750"/>
            <a:ext cx="2590800" cy="396875"/>
          </a:xfrm>
          <a:prstGeom prst="rect">
            <a:avLst/>
          </a:prstGeom>
          <a:noFill/>
          <a:ln w="9525">
            <a:noFill/>
            <a:miter lim="800000"/>
            <a:headEnd/>
            <a:tailEnd/>
          </a:ln>
          <a:effectLst/>
        </p:spPr>
        <p:txBody>
          <a:bodyPr>
            <a:spAutoFit/>
          </a:bodyPr>
          <a:lstStyle/>
          <a:p>
            <a:pPr eaLnBrk="1" hangingPunct="1">
              <a:spcBef>
                <a:spcPct val="50000"/>
              </a:spcBef>
            </a:pPr>
            <a:r>
              <a:rPr lang="en-US" sz="2000"/>
              <a:t>3     7    0   2</a:t>
            </a:r>
            <a:r>
              <a:rPr lang="en-US" sz="2000" baseline="-25000"/>
              <a:t>8</a:t>
            </a:r>
            <a:r>
              <a:rPr lang="en-US" sz="2000"/>
              <a:t> </a:t>
            </a:r>
          </a:p>
        </p:txBody>
      </p:sp>
      <p:sp>
        <p:nvSpPr>
          <p:cNvPr id="13" name="Text Box 10"/>
          <p:cNvSpPr txBox="1">
            <a:spLocks noChangeArrowheads="1"/>
          </p:cNvSpPr>
          <p:nvPr/>
        </p:nvSpPr>
        <p:spPr bwMode="auto">
          <a:xfrm>
            <a:off x="4721938" y="5382498"/>
            <a:ext cx="1143000" cy="396875"/>
          </a:xfrm>
          <a:prstGeom prst="rect">
            <a:avLst/>
          </a:prstGeom>
          <a:noFill/>
          <a:ln w="9525">
            <a:noFill/>
            <a:miter lim="800000"/>
            <a:headEnd/>
            <a:tailEnd/>
          </a:ln>
          <a:effectLst/>
        </p:spPr>
        <p:txBody>
          <a:bodyPr>
            <a:spAutoFit/>
          </a:bodyPr>
          <a:lstStyle/>
          <a:p>
            <a:pPr eaLnBrk="1" hangingPunct="1"/>
            <a:r>
              <a:rPr lang="en-US" sz="2000" dirty="0">
                <a:solidFill>
                  <a:srgbClr val="FF0000"/>
                </a:solidFill>
              </a:rPr>
              <a:t>1986</a:t>
            </a:r>
            <a:r>
              <a:rPr lang="en-US" sz="2000" baseline="-25000" dirty="0">
                <a:solidFill>
                  <a:srgbClr val="FF0000"/>
                </a:solidFill>
              </a:rPr>
              <a:t>10</a:t>
            </a:r>
            <a:endParaRPr lang="en-US" sz="2000" dirty="0">
              <a:solidFill>
                <a:srgbClr val="FF0000"/>
              </a:solidFill>
            </a:endParaRPr>
          </a:p>
        </p:txBody>
      </p:sp>
      <p:sp>
        <p:nvSpPr>
          <p:cNvPr id="14" name="Text Box 11"/>
          <p:cNvSpPr txBox="1">
            <a:spLocks noChangeArrowheads="1"/>
          </p:cNvSpPr>
          <p:nvPr/>
        </p:nvSpPr>
        <p:spPr bwMode="auto">
          <a:xfrm>
            <a:off x="811479" y="2848057"/>
            <a:ext cx="2133600" cy="396875"/>
          </a:xfrm>
          <a:prstGeom prst="rect">
            <a:avLst/>
          </a:prstGeom>
          <a:noFill/>
          <a:ln w="9525">
            <a:noFill/>
            <a:miter lim="800000"/>
            <a:headEnd/>
            <a:tailEnd/>
          </a:ln>
          <a:effectLst/>
        </p:spPr>
        <p:txBody>
          <a:bodyPr>
            <a:spAutoFit/>
          </a:bodyPr>
          <a:lstStyle/>
          <a:p>
            <a:pPr eaLnBrk="1" hangingPunct="1">
              <a:spcBef>
                <a:spcPct val="50000"/>
              </a:spcBef>
            </a:pPr>
            <a:r>
              <a:rPr lang="en-US" sz="2000" dirty="0"/>
              <a:t>Column weights</a:t>
            </a:r>
          </a:p>
        </p:txBody>
      </p:sp>
      <p:sp>
        <p:nvSpPr>
          <p:cNvPr id="15" name="Text Box 12"/>
          <p:cNvSpPr txBox="1">
            <a:spLocks noChangeArrowheads="1"/>
          </p:cNvSpPr>
          <p:nvPr/>
        </p:nvSpPr>
        <p:spPr bwMode="auto">
          <a:xfrm>
            <a:off x="3118257" y="2771856"/>
            <a:ext cx="2249385" cy="366713"/>
          </a:xfrm>
          <a:prstGeom prst="rect">
            <a:avLst/>
          </a:prstGeom>
          <a:noFill/>
          <a:ln w="9525">
            <a:noFill/>
            <a:miter lim="800000"/>
            <a:headEnd/>
            <a:tailEnd/>
          </a:ln>
          <a:effectLst/>
        </p:spPr>
        <p:txBody>
          <a:bodyPr wrap="square">
            <a:spAutoFit/>
          </a:bodyPr>
          <a:lstStyle/>
          <a:p>
            <a:pPr eaLnBrk="1" hangingPunct="1">
              <a:spcBef>
                <a:spcPct val="50000"/>
              </a:spcBef>
            </a:pPr>
            <a:r>
              <a:rPr lang="en-US" sz="1800" dirty="0"/>
              <a:t>8</a:t>
            </a:r>
            <a:r>
              <a:rPr lang="en-US" sz="1800" baseline="30000" dirty="0"/>
              <a:t>3</a:t>
            </a:r>
            <a:r>
              <a:rPr lang="en-US" sz="1800" dirty="0"/>
              <a:t>    8</a:t>
            </a:r>
            <a:r>
              <a:rPr lang="en-US" sz="1800" baseline="30000" dirty="0"/>
              <a:t>2</a:t>
            </a:r>
            <a:r>
              <a:rPr lang="en-US" sz="1800" dirty="0"/>
              <a:t>    8</a:t>
            </a:r>
            <a:r>
              <a:rPr lang="en-US" sz="1800" baseline="30000" dirty="0"/>
              <a:t>1</a:t>
            </a:r>
            <a:r>
              <a:rPr lang="en-US" sz="1800" dirty="0"/>
              <a:t>    8</a:t>
            </a:r>
            <a:r>
              <a:rPr lang="en-US" sz="1800" baseline="30000" dirty="0"/>
              <a:t>0</a:t>
            </a:r>
            <a:r>
              <a:rPr lang="en-US" sz="1800" dirty="0"/>
              <a:t> </a:t>
            </a:r>
          </a:p>
        </p:txBody>
      </p:sp>
      <p:sp>
        <p:nvSpPr>
          <p:cNvPr id="16" name="Text Box 13"/>
          <p:cNvSpPr txBox="1">
            <a:spLocks noChangeArrowheads="1"/>
          </p:cNvSpPr>
          <p:nvPr/>
        </p:nvSpPr>
        <p:spPr bwMode="auto">
          <a:xfrm>
            <a:off x="2930239" y="3071708"/>
            <a:ext cx="2140527" cy="366713"/>
          </a:xfrm>
          <a:prstGeom prst="rect">
            <a:avLst/>
          </a:prstGeom>
          <a:noFill/>
          <a:ln w="9525">
            <a:noFill/>
            <a:miter lim="800000"/>
            <a:headEnd/>
            <a:tailEnd/>
          </a:ln>
          <a:effectLst/>
        </p:spPr>
        <p:txBody>
          <a:bodyPr wrap="square">
            <a:spAutoFit/>
          </a:bodyPr>
          <a:lstStyle/>
          <a:p>
            <a:pPr eaLnBrk="1" hangingPunct="1">
              <a:spcBef>
                <a:spcPct val="50000"/>
              </a:spcBef>
            </a:pPr>
            <a:r>
              <a:rPr lang="en-US" sz="1800" dirty="0"/>
              <a:t>512   64     8     1</a:t>
            </a:r>
          </a:p>
        </p:txBody>
      </p:sp>
      <p:sp>
        <p:nvSpPr>
          <p:cNvPr id="18" name="Text Box 15"/>
          <p:cNvSpPr txBox="1">
            <a:spLocks noChangeArrowheads="1"/>
          </p:cNvSpPr>
          <p:nvPr/>
        </p:nvSpPr>
        <p:spPr bwMode="auto">
          <a:xfrm>
            <a:off x="2701650" y="2711425"/>
            <a:ext cx="304800" cy="641350"/>
          </a:xfrm>
          <a:prstGeom prst="rect">
            <a:avLst/>
          </a:prstGeom>
          <a:noFill/>
          <a:ln w="9525">
            <a:noFill/>
            <a:miter lim="800000"/>
            <a:headEnd/>
            <a:tailEnd/>
          </a:ln>
          <a:effectLst/>
        </p:spPr>
        <p:txBody>
          <a:bodyPr>
            <a:spAutoFit/>
          </a:bodyPr>
          <a:lstStyle/>
          <a:p>
            <a:pPr eaLnBrk="1" hangingPunct="1">
              <a:spcBef>
                <a:spcPct val="50000"/>
              </a:spcBef>
            </a:pPr>
            <a:r>
              <a:rPr lang="en-US" sz="3600" dirty="0"/>
              <a:t>{</a:t>
            </a:r>
          </a:p>
        </p:txBody>
      </p:sp>
      <p:sp>
        <p:nvSpPr>
          <p:cNvPr id="19" name="Text Box 16"/>
          <p:cNvSpPr txBox="1">
            <a:spLocks noChangeArrowheads="1"/>
          </p:cNvSpPr>
          <p:nvPr/>
        </p:nvSpPr>
        <p:spPr bwMode="auto">
          <a:xfrm>
            <a:off x="2383489" y="3719986"/>
            <a:ext cx="3886200" cy="396875"/>
          </a:xfrm>
          <a:prstGeom prst="rect">
            <a:avLst/>
          </a:prstGeom>
          <a:noFill/>
          <a:ln w="9525">
            <a:noFill/>
            <a:miter lim="800000"/>
            <a:headEnd/>
            <a:tailEnd/>
          </a:ln>
          <a:effectLst/>
        </p:spPr>
        <p:txBody>
          <a:bodyPr>
            <a:spAutoFit/>
          </a:bodyPr>
          <a:lstStyle/>
          <a:p>
            <a:pPr>
              <a:spcBef>
                <a:spcPct val="50000"/>
              </a:spcBef>
            </a:pPr>
            <a:r>
              <a:rPr lang="en-US" sz="2000" dirty="0"/>
              <a:t>Express 3702</a:t>
            </a:r>
            <a:r>
              <a:rPr lang="en-US" sz="2000" baseline="-25000" dirty="0"/>
              <a:t>8</a:t>
            </a:r>
            <a:r>
              <a:rPr lang="en-US" sz="2000" dirty="0"/>
              <a:t> in decimal.</a:t>
            </a:r>
          </a:p>
        </p:txBody>
      </p:sp>
      <p:sp>
        <p:nvSpPr>
          <p:cNvPr id="20" name="WordArt 17"/>
          <p:cNvSpPr>
            <a:spLocks noChangeArrowheads="1" noChangeShapeType="1" noTextEdit="1"/>
          </p:cNvSpPr>
          <p:nvPr/>
        </p:nvSpPr>
        <p:spPr bwMode="auto">
          <a:xfrm>
            <a:off x="909959" y="3704119"/>
            <a:ext cx="1219200" cy="419100"/>
          </a:xfrm>
          <a:prstGeom prst="rect">
            <a:avLst/>
          </a:prstGeom>
        </p:spPr>
        <p:txBody>
          <a:bodyPr wrap="none" fromWordArt="1">
            <a:prstTxWarp prst="textPlain">
              <a:avLst>
                <a:gd name="adj" fmla="val 50000"/>
              </a:avLst>
            </a:prstTxWarp>
          </a:bodyPr>
          <a:lstStyle/>
          <a:p>
            <a:pPr algn="ctr"/>
            <a:r>
              <a:rPr lang="en-US" sz="2800" kern="10" dirty="0">
                <a:ln w="9525">
                  <a:noFill/>
                  <a:round/>
                  <a:headEnd/>
                  <a:tailEnd/>
                </a:ln>
                <a:solidFill>
                  <a:schemeClr val="tx2">
                    <a:lumMod val="65000"/>
                    <a:lumOff val="35000"/>
                  </a:schemeClr>
                </a:solidFill>
                <a:effectLst>
                  <a:outerShdw dist="35921" dir="2700000" algn="ctr" rotWithShape="0">
                    <a:srgbClr val="C0C0C0">
                      <a:alpha val="80000"/>
                    </a:srgbClr>
                  </a:outerShdw>
                </a:effectLst>
                <a:latin typeface="Impact"/>
              </a:rPr>
              <a:t>Example</a:t>
            </a:r>
          </a:p>
        </p:txBody>
      </p:sp>
      <p:sp>
        <p:nvSpPr>
          <p:cNvPr id="21" name="WordArt 18"/>
          <p:cNvSpPr>
            <a:spLocks noChangeArrowheads="1" noChangeShapeType="1" noTextEdit="1"/>
          </p:cNvSpPr>
          <p:nvPr/>
        </p:nvSpPr>
        <p:spPr bwMode="auto">
          <a:xfrm>
            <a:off x="826832" y="4309719"/>
            <a:ext cx="1219200" cy="419100"/>
          </a:xfrm>
          <a:prstGeom prst="rect">
            <a:avLst/>
          </a:prstGeom>
        </p:spPr>
        <p:txBody>
          <a:bodyPr wrap="none" fromWordArt="1">
            <a:prstTxWarp prst="textPlain">
              <a:avLst>
                <a:gd name="adj" fmla="val 50000"/>
              </a:avLst>
            </a:prstTxWarp>
          </a:bodyPr>
          <a:lstStyle/>
          <a:p>
            <a:pPr algn="ctr"/>
            <a:r>
              <a:rPr lang="en-US" sz="2800" kern="10" dirty="0">
                <a:ln w="9525">
                  <a:noFill/>
                  <a:round/>
                  <a:headEnd/>
                  <a:tailEnd/>
                </a:ln>
                <a:solidFill>
                  <a:schemeClr val="tx2">
                    <a:lumMod val="65000"/>
                    <a:lumOff val="35000"/>
                  </a:schemeClr>
                </a:solidFill>
                <a:effectLst>
                  <a:outerShdw dist="35921" dir="2700000" algn="ctr" rotWithShape="0">
                    <a:srgbClr val="C0C0C0">
                      <a:alpha val="80000"/>
                    </a:srgbClr>
                  </a:outerShdw>
                </a:effectLst>
                <a:latin typeface="Impact"/>
              </a:rPr>
              <a:t>Solution</a:t>
            </a:r>
          </a:p>
        </p:txBody>
      </p:sp>
      <p:sp>
        <p:nvSpPr>
          <p:cNvPr id="22" name="Text Box 19"/>
          <p:cNvSpPr txBox="1">
            <a:spLocks noChangeArrowheads="1"/>
          </p:cNvSpPr>
          <p:nvPr/>
        </p:nvSpPr>
        <p:spPr bwMode="auto">
          <a:xfrm>
            <a:off x="2324112" y="4154384"/>
            <a:ext cx="3962400" cy="701675"/>
          </a:xfrm>
          <a:prstGeom prst="rect">
            <a:avLst/>
          </a:prstGeom>
          <a:noFill/>
          <a:ln w="9525">
            <a:noFill/>
            <a:miter lim="800000"/>
            <a:headEnd/>
            <a:tailEnd/>
          </a:ln>
          <a:effectLst/>
        </p:spPr>
        <p:txBody>
          <a:bodyPr>
            <a:spAutoFit/>
          </a:bodyPr>
          <a:lstStyle/>
          <a:p>
            <a:pPr eaLnBrk="1" hangingPunct="1"/>
            <a:r>
              <a:rPr lang="en-US" sz="2000" dirty="0"/>
              <a:t>Start by writing the column weights: </a:t>
            </a:r>
          </a:p>
          <a:p>
            <a:pPr eaLnBrk="1" hangingPunct="1"/>
            <a:r>
              <a:rPr lang="en-US" sz="2000" dirty="0"/>
              <a:t>512  64   8   1</a:t>
            </a:r>
          </a:p>
        </p:txBody>
      </p:sp>
      <p:sp>
        <p:nvSpPr>
          <p:cNvPr id="23" name="Text Box 20"/>
          <p:cNvSpPr txBox="1">
            <a:spLocks noChangeArrowheads="1"/>
          </p:cNvSpPr>
          <p:nvPr/>
        </p:nvSpPr>
        <p:spPr bwMode="auto">
          <a:xfrm>
            <a:off x="1483933" y="5429993"/>
            <a:ext cx="4800600" cy="396875"/>
          </a:xfrm>
          <a:prstGeom prst="rect">
            <a:avLst/>
          </a:prstGeom>
          <a:noFill/>
          <a:ln w="9525">
            <a:noFill/>
            <a:miter lim="800000"/>
            <a:headEnd/>
            <a:tailEnd/>
          </a:ln>
          <a:effectLst/>
        </p:spPr>
        <p:txBody>
          <a:bodyPr>
            <a:spAutoFit/>
          </a:bodyPr>
          <a:lstStyle/>
          <a:p>
            <a:pPr>
              <a:spcBef>
                <a:spcPct val="50000"/>
              </a:spcBef>
            </a:pPr>
            <a:r>
              <a:rPr lang="en-US" sz="2000" dirty="0"/>
              <a:t>3(512) + 7(64) +0(8) +2(1) =</a:t>
            </a:r>
          </a:p>
        </p:txBody>
      </p:sp>
      <p:sp>
        <p:nvSpPr>
          <p:cNvPr id="24" name="Rectangle 31"/>
          <p:cNvSpPr>
            <a:spLocks noChangeArrowheads="1"/>
          </p:cNvSpPr>
          <p:nvPr/>
        </p:nvSpPr>
        <p:spPr bwMode="auto">
          <a:xfrm>
            <a:off x="5943600" y="914400"/>
            <a:ext cx="2590800" cy="5257800"/>
          </a:xfrm>
          <a:prstGeom prst="rect">
            <a:avLst/>
          </a:prstGeom>
          <a:solidFill>
            <a:srgbClr val="EAEAEA"/>
          </a:solidFill>
          <a:ln w="9525">
            <a:solidFill>
              <a:schemeClr val="tx1"/>
            </a:solidFill>
            <a:miter lim="800000"/>
            <a:headEnd/>
            <a:tailEnd/>
          </a:ln>
          <a:effectLst/>
        </p:spPr>
        <p:txBody>
          <a:bodyPr wrap="none" anchor="ctr"/>
          <a:lstStyle/>
          <a:p>
            <a:endParaRPr lang="en-US"/>
          </a:p>
        </p:txBody>
      </p:sp>
      <p:sp>
        <p:nvSpPr>
          <p:cNvPr id="25" name="Text Box 32"/>
          <p:cNvSpPr txBox="1">
            <a:spLocks noChangeArrowheads="1"/>
          </p:cNvSpPr>
          <p:nvPr/>
        </p:nvSpPr>
        <p:spPr bwMode="auto">
          <a:xfrm>
            <a:off x="6248400" y="1203325"/>
            <a:ext cx="457200" cy="4524315"/>
          </a:xfrm>
          <a:prstGeom prst="rect">
            <a:avLst/>
          </a:prstGeom>
          <a:noFill/>
          <a:ln w="9525">
            <a:noFill/>
            <a:miter lim="800000"/>
            <a:headEnd/>
            <a:tailEnd/>
          </a:ln>
          <a:effectLst/>
        </p:spPr>
        <p:txBody>
          <a:bodyPr>
            <a:spAutoFit/>
          </a:bodyPr>
          <a:lstStyle/>
          <a:p>
            <a:pPr>
              <a:spcBef>
                <a:spcPct val="50000"/>
              </a:spcBef>
            </a:pPr>
            <a:r>
              <a:rPr lang="en-US" dirty="0">
                <a:solidFill>
                  <a:srgbClr val="FF0000"/>
                </a:solidFill>
              </a:rPr>
              <a:t>0 1 2 3 4 5 6 7 8 9 10 11 12 13 1415</a:t>
            </a:r>
          </a:p>
        </p:txBody>
      </p:sp>
      <p:sp>
        <p:nvSpPr>
          <p:cNvPr id="26" name="Text Box 33"/>
          <p:cNvSpPr txBox="1">
            <a:spLocks noChangeArrowheads="1"/>
          </p:cNvSpPr>
          <p:nvPr/>
        </p:nvSpPr>
        <p:spPr bwMode="auto">
          <a:xfrm>
            <a:off x="7010400" y="1203325"/>
            <a:ext cx="457200" cy="4524315"/>
          </a:xfrm>
          <a:prstGeom prst="rect">
            <a:avLst/>
          </a:prstGeom>
          <a:noFill/>
          <a:ln w="9525">
            <a:noFill/>
            <a:miter lim="800000"/>
            <a:headEnd/>
            <a:tailEnd/>
          </a:ln>
          <a:effectLst/>
        </p:spPr>
        <p:txBody>
          <a:bodyPr>
            <a:spAutoFit/>
          </a:bodyPr>
          <a:lstStyle/>
          <a:p>
            <a:pPr>
              <a:spcBef>
                <a:spcPct val="50000"/>
              </a:spcBef>
            </a:pPr>
            <a:r>
              <a:rPr lang="en-US" dirty="0">
                <a:solidFill>
                  <a:srgbClr val="0000FF"/>
                </a:solidFill>
              </a:rPr>
              <a:t>0 1 2 3 4 5 6 7 10 1112 13 14 15 16 17</a:t>
            </a:r>
          </a:p>
        </p:txBody>
      </p:sp>
      <p:sp>
        <p:nvSpPr>
          <p:cNvPr id="27" name="Text Box 34"/>
          <p:cNvSpPr txBox="1">
            <a:spLocks noChangeArrowheads="1"/>
          </p:cNvSpPr>
          <p:nvPr/>
        </p:nvSpPr>
        <p:spPr bwMode="auto">
          <a:xfrm>
            <a:off x="7772400" y="1203325"/>
            <a:ext cx="838200" cy="4524315"/>
          </a:xfrm>
          <a:prstGeom prst="rect">
            <a:avLst/>
          </a:prstGeom>
          <a:noFill/>
          <a:ln w="9525">
            <a:noFill/>
            <a:miter lim="800000"/>
            <a:headEnd/>
            <a:tailEnd/>
          </a:ln>
          <a:effectLst/>
        </p:spPr>
        <p:txBody>
          <a:bodyPr>
            <a:spAutoFit/>
          </a:bodyPr>
          <a:lstStyle/>
          <a:p>
            <a:pPr>
              <a:spcBef>
                <a:spcPct val="50000"/>
              </a:spcBef>
            </a:pPr>
            <a:r>
              <a:rPr lang="en-US" dirty="0">
                <a:solidFill>
                  <a:schemeClr val="tx2"/>
                </a:solidFill>
              </a:rPr>
              <a:t>0000 0001 0010 0011 0100 0101 0110 0111 1000 1001 1010 1011 1100 1101 1110 1111</a:t>
            </a:r>
          </a:p>
        </p:txBody>
      </p:sp>
      <p:sp>
        <p:nvSpPr>
          <p:cNvPr id="28" name="Text Box 35"/>
          <p:cNvSpPr txBox="1">
            <a:spLocks noChangeArrowheads="1"/>
          </p:cNvSpPr>
          <p:nvPr/>
        </p:nvSpPr>
        <p:spPr bwMode="auto">
          <a:xfrm>
            <a:off x="5943600" y="914400"/>
            <a:ext cx="1371600" cy="336550"/>
          </a:xfrm>
          <a:prstGeom prst="rect">
            <a:avLst/>
          </a:prstGeom>
          <a:noFill/>
          <a:ln w="9525">
            <a:noFill/>
            <a:miter lim="800000"/>
            <a:headEnd/>
            <a:tailEnd/>
          </a:ln>
          <a:effectLst/>
        </p:spPr>
        <p:txBody>
          <a:bodyPr>
            <a:spAutoFit/>
          </a:bodyPr>
          <a:lstStyle/>
          <a:p>
            <a:pPr>
              <a:spcBef>
                <a:spcPct val="50000"/>
              </a:spcBef>
            </a:pPr>
            <a:r>
              <a:rPr lang="en-US" sz="1600">
                <a:solidFill>
                  <a:srgbClr val="FF0000"/>
                </a:solidFill>
              </a:rPr>
              <a:t>Decimal</a:t>
            </a:r>
          </a:p>
        </p:txBody>
      </p:sp>
      <p:sp>
        <p:nvSpPr>
          <p:cNvPr id="29" name="Text Box 36"/>
          <p:cNvSpPr txBox="1">
            <a:spLocks noChangeArrowheads="1"/>
          </p:cNvSpPr>
          <p:nvPr/>
        </p:nvSpPr>
        <p:spPr bwMode="auto">
          <a:xfrm>
            <a:off x="6858000" y="914400"/>
            <a:ext cx="1371600" cy="336550"/>
          </a:xfrm>
          <a:prstGeom prst="rect">
            <a:avLst/>
          </a:prstGeom>
          <a:noFill/>
          <a:ln w="9525">
            <a:noFill/>
            <a:miter lim="800000"/>
            <a:headEnd/>
            <a:tailEnd/>
          </a:ln>
          <a:effectLst/>
        </p:spPr>
        <p:txBody>
          <a:bodyPr>
            <a:spAutoFit/>
          </a:bodyPr>
          <a:lstStyle/>
          <a:p>
            <a:pPr>
              <a:spcBef>
                <a:spcPct val="50000"/>
              </a:spcBef>
            </a:pPr>
            <a:r>
              <a:rPr lang="en-US" sz="1600">
                <a:solidFill>
                  <a:srgbClr val="0000FF"/>
                </a:solidFill>
              </a:rPr>
              <a:t>Octal</a:t>
            </a:r>
          </a:p>
        </p:txBody>
      </p:sp>
      <p:sp>
        <p:nvSpPr>
          <p:cNvPr id="30" name="Text Box 37"/>
          <p:cNvSpPr txBox="1">
            <a:spLocks noChangeArrowheads="1"/>
          </p:cNvSpPr>
          <p:nvPr/>
        </p:nvSpPr>
        <p:spPr bwMode="auto">
          <a:xfrm>
            <a:off x="7772400" y="914400"/>
            <a:ext cx="914400" cy="336550"/>
          </a:xfrm>
          <a:prstGeom prst="rect">
            <a:avLst/>
          </a:prstGeom>
          <a:noFill/>
          <a:ln w="9525">
            <a:noFill/>
            <a:miter lim="800000"/>
            <a:headEnd/>
            <a:tailEnd/>
          </a:ln>
          <a:effectLst/>
        </p:spPr>
        <p:txBody>
          <a:bodyPr>
            <a:spAutoFit/>
          </a:bodyPr>
          <a:lstStyle/>
          <a:p>
            <a:pPr>
              <a:spcBef>
                <a:spcPct val="50000"/>
              </a:spcBef>
            </a:pPr>
            <a:r>
              <a:rPr lang="en-US" sz="1600">
                <a:solidFill>
                  <a:schemeClr val="tx2"/>
                </a:solidFill>
              </a:rPr>
              <a:t>Binary</a:t>
            </a:r>
          </a:p>
        </p:txBody>
      </p:sp>
      <p:sp>
        <p:nvSpPr>
          <p:cNvPr id="31" name="Line 38"/>
          <p:cNvSpPr>
            <a:spLocks noChangeShapeType="1"/>
          </p:cNvSpPr>
          <p:nvPr/>
        </p:nvSpPr>
        <p:spPr bwMode="auto">
          <a:xfrm>
            <a:off x="5943600" y="1219200"/>
            <a:ext cx="2590800" cy="0"/>
          </a:xfrm>
          <a:prstGeom prst="line">
            <a:avLst/>
          </a:prstGeom>
          <a:noFill/>
          <a:ln w="9525">
            <a:solidFill>
              <a:schemeClr val="tx1"/>
            </a:solidFill>
            <a:round/>
            <a:headEnd/>
            <a:tailEnd/>
          </a:ln>
          <a:effectLst/>
        </p:spPr>
        <p:txBody>
          <a:bodyPr/>
          <a:lstStyle/>
          <a:p>
            <a:endParaRPr lang="en-US"/>
          </a:p>
        </p:txBody>
      </p:sp>
      <p:sp>
        <p:nvSpPr>
          <p:cNvPr id="32" name="Line 39"/>
          <p:cNvSpPr>
            <a:spLocks noChangeShapeType="1"/>
          </p:cNvSpPr>
          <p:nvPr/>
        </p:nvSpPr>
        <p:spPr bwMode="auto">
          <a:xfrm>
            <a:off x="6781800" y="914400"/>
            <a:ext cx="0" cy="5257800"/>
          </a:xfrm>
          <a:prstGeom prst="line">
            <a:avLst/>
          </a:prstGeom>
          <a:noFill/>
          <a:ln w="9525">
            <a:solidFill>
              <a:schemeClr val="tx1"/>
            </a:solidFill>
            <a:round/>
            <a:headEnd/>
            <a:tailEnd/>
          </a:ln>
          <a:effectLst/>
        </p:spPr>
        <p:txBody>
          <a:bodyPr/>
          <a:lstStyle/>
          <a:p>
            <a:endParaRPr lang="en-US"/>
          </a:p>
        </p:txBody>
      </p:sp>
      <p:sp>
        <p:nvSpPr>
          <p:cNvPr id="33" name="Line 40"/>
          <p:cNvSpPr>
            <a:spLocks noChangeShapeType="1"/>
          </p:cNvSpPr>
          <p:nvPr/>
        </p:nvSpPr>
        <p:spPr bwMode="auto">
          <a:xfrm>
            <a:off x="7696200" y="914400"/>
            <a:ext cx="0" cy="5257800"/>
          </a:xfrm>
          <a:prstGeom prst="line">
            <a:avLst/>
          </a:prstGeom>
          <a:noFill/>
          <a:ln w="9525">
            <a:solidFill>
              <a:schemeClr val="tx1"/>
            </a:solidFill>
            <a:round/>
            <a:headEnd/>
            <a:tailEnd/>
          </a:ln>
          <a:effec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500"/>
                                        <p:tgtEl>
                                          <p:spTgt spid="1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dissolve">
                                      <p:cBhvr>
                                        <p:cTn id="13" dur="500"/>
                                        <p:tgtEl>
                                          <p:spTgt spid="18"/>
                                        </p:tgtEl>
                                      </p:cBhvr>
                                    </p:animEffect>
                                  </p:childTnLst>
                                </p:cTn>
                              </p:par>
                            </p:childTnLst>
                          </p:cTn>
                        </p:par>
                        <p:par>
                          <p:cTn id="14" fill="hold">
                            <p:stCondLst>
                              <p:cond delay="500"/>
                            </p:stCondLst>
                            <p:childTnLst>
                              <p:par>
                                <p:cTn id="15" presetID="22" presetClass="entr" presetSubtype="2"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right)">
                                      <p:cBhvr>
                                        <p:cTn id="17" dur="1000"/>
                                        <p:tgtEl>
                                          <p:spTgt spid="15"/>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right)">
                                      <p:cBhvr>
                                        <p:cTn id="20" dur="10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0-#ppt_w/2"/>
                                          </p:val>
                                        </p:tav>
                                        <p:tav tm="100000">
                                          <p:val>
                                            <p:strVal val="#ppt_x"/>
                                          </p:val>
                                        </p:tav>
                                      </p:tavLst>
                                    </p:anim>
                                    <p:anim calcmode="lin" valueType="num">
                                      <p:cBhvr additive="base">
                                        <p:cTn id="26" dur="500" fill="hold"/>
                                        <p:tgtEl>
                                          <p:spTgt spid="20"/>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1+#ppt_w/2"/>
                                          </p:val>
                                        </p:tav>
                                        <p:tav tm="100000">
                                          <p:val>
                                            <p:strVal val="#ppt_x"/>
                                          </p:val>
                                        </p:tav>
                                      </p:tavLst>
                                    </p:anim>
                                    <p:anim calcmode="lin" valueType="num">
                                      <p:cBhvr additive="base">
                                        <p:cTn id="30"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dissolve">
                                      <p:cBhvr>
                                        <p:cTn id="35" dur="500"/>
                                        <p:tgtEl>
                                          <p:spTgt spid="21"/>
                                        </p:tgtEl>
                                      </p:cBhvr>
                                    </p:animEffect>
                                  </p:childTnLst>
                                </p:cTn>
                              </p:par>
                              <p:par>
                                <p:cTn id="36" presetID="37"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1000"/>
                                        <p:tgtEl>
                                          <p:spTgt spid="22"/>
                                        </p:tgtEl>
                                      </p:cBhvr>
                                    </p:animEffect>
                                    <p:anim calcmode="lin" valueType="num">
                                      <p:cBhvr>
                                        <p:cTn id="39" dur="1000" fill="hold"/>
                                        <p:tgtEl>
                                          <p:spTgt spid="22"/>
                                        </p:tgtEl>
                                        <p:attrNameLst>
                                          <p:attrName>ppt_x</p:attrName>
                                        </p:attrNameLst>
                                      </p:cBhvr>
                                      <p:tavLst>
                                        <p:tav tm="0">
                                          <p:val>
                                            <p:strVal val="#ppt_x"/>
                                          </p:val>
                                        </p:tav>
                                        <p:tav tm="100000">
                                          <p:val>
                                            <p:strVal val="#ppt_x"/>
                                          </p:val>
                                        </p:tav>
                                      </p:tavLst>
                                    </p:anim>
                                    <p:anim calcmode="lin" valueType="num">
                                      <p:cBhvr>
                                        <p:cTn id="40" dur="900" decel="100000" fill="hold"/>
                                        <p:tgtEl>
                                          <p:spTgt spid="22"/>
                                        </p:tgtEl>
                                        <p:attrNameLst>
                                          <p:attrName>ppt_y</p:attrName>
                                        </p:attrNameLst>
                                      </p:cBhvr>
                                      <p:tavLst>
                                        <p:tav tm="0">
                                          <p:val>
                                            <p:strVal val="#ppt_y+1"/>
                                          </p:val>
                                        </p:tav>
                                        <p:tav tm="100000">
                                          <p:val>
                                            <p:strVal val="#ppt_y-.03"/>
                                          </p:val>
                                        </p:tav>
                                      </p:tavLst>
                                    </p:anim>
                                    <p:anim calcmode="lin" valueType="num">
                                      <p:cBhvr>
                                        <p:cTn id="41" dur="100" accel="100000" fill="hold">
                                          <p:stCondLst>
                                            <p:cond delay="900"/>
                                          </p:stCondLst>
                                        </p:cTn>
                                        <p:tgtEl>
                                          <p:spTgt spid="22"/>
                                        </p:tgtEl>
                                        <p:attrNameLst>
                                          <p:attrName>ppt_y</p:attrName>
                                        </p:attrNameLst>
                                      </p:cBhvr>
                                      <p:tavLst>
                                        <p:tav tm="0">
                                          <p:val>
                                            <p:strVal val="#ppt_y-.03"/>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1000" fill="hold"/>
                                        <p:tgtEl>
                                          <p:spTgt spid="12"/>
                                        </p:tgtEl>
                                        <p:attrNameLst>
                                          <p:attrName>ppt_x</p:attrName>
                                        </p:attrNameLst>
                                      </p:cBhvr>
                                      <p:tavLst>
                                        <p:tav tm="0">
                                          <p:val>
                                            <p:strVal val="1+#ppt_w/2"/>
                                          </p:val>
                                        </p:tav>
                                        <p:tav tm="100000">
                                          <p:val>
                                            <p:strVal val="#ppt_x"/>
                                          </p:val>
                                        </p:tav>
                                      </p:tavLst>
                                    </p:anim>
                                    <p:anim calcmode="lin" valueType="num">
                                      <p:cBhvr additive="base">
                                        <p:cTn id="47" dur="10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ipe(left)">
                                      <p:cBhvr>
                                        <p:cTn id="52" dur="5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37" presetClass="entr" presetSubtype="0"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1000"/>
                                        <p:tgtEl>
                                          <p:spTgt spid="13"/>
                                        </p:tgtEl>
                                      </p:cBhvr>
                                    </p:animEffect>
                                    <p:anim calcmode="lin" valueType="num">
                                      <p:cBhvr>
                                        <p:cTn id="58" dur="1000" fill="hold"/>
                                        <p:tgtEl>
                                          <p:spTgt spid="13"/>
                                        </p:tgtEl>
                                        <p:attrNameLst>
                                          <p:attrName>ppt_x</p:attrName>
                                        </p:attrNameLst>
                                      </p:cBhvr>
                                      <p:tavLst>
                                        <p:tav tm="0">
                                          <p:val>
                                            <p:strVal val="#ppt_x"/>
                                          </p:val>
                                        </p:tav>
                                        <p:tav tm="100000">
                                          <p:val>
                                            <p:strVal val="#ppt_x"/>
                                          </p:val>
                                        </p:tav>
                                      </p:tavLst>
                                    </p:anim>
                                    <p:anim calcmode="lin" valueType="num">
                                      <p:cBhvr>
                                        <p:cTn id="59" dur="900" decel="100000" fill="hold"/>
                                        <p:tgtEl>
                                          <p:spTgt spid="13"/>
                                        </p:tgtEl>
                                        <p:attrNameLst>
                                          <p:attrName>ppt_y</p:attrName>
                                        </p:attrNameLst>
                                      </p:cBhvr>
                                      <p:tavLst>
                                        <p:tav tm="0">
                                          <p:val>
                                            <p:strVal val="#ppt_y+1"/>
                                          </p:val>
                                        </p:tav>
                                        <p:tav tm="100000">
                                          <p:val>
                                            <p:strVal val="#ppt_y-.03"/>
                                          </p:val>
                                        </p:tav>
                                      </p:tavLst>
                                    </p:anim>
                                    <p:anim calcmode="lin" valueType="num">
                                      <p:cBhvr>
                                        <p:cTn id="60"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P spid="13" grpId="0"/>
      <p:bldP spid="14" grpId="0"/>
      <p:bldP spid="15" grpId="0"/>
      <p:bldP spid="16" grpId="0"/>
      <p:bldP spid="18" grpId="0"/>
      <p:bldP spid="19" grpId="0"/>
      <p:bldP spid="20" grpId="0" animBg="1"/>
      <p:bldP spid="21" grpId="0" animBg="1"/>
      <p:bldP spid="22"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lstStyle/>
          <a:p>
            <a:pPr algn="l">
              <a:defRPr/>
            </a:pPr>
            <a:r>
              <a:rPr lang="en-US" b="1" dirty="0" err="1" smtClean="0">
                <a:solidFill>
                  <a:schemeClr val="tx1"/>
                </a:solidFill>
              </a:rPr>
              <a:t>Bilangan</a:t>
            </a:r>
            <a:r>
              <a:rPr lang="en-US" b="1" dirty="0" smtClean="0">
                <a:solidFill>
                  <a:schemeClr val="tx1"/>
                </a:solidFill>
              </a:rPr>
              <a:t> </a:t>
            </a:r>
            <a:r>
              <a:rPr lang="en-US" b="1" dirty="0" err="1" smtClean="0">
                <a:solidFill>
                  <a:schemeClr val="tx1"/>
                </a:solidFill>
              </a:rPr>
              <a:t>Biner</a:t>
            </a:r>
            <a:r>
              <a:rPr lang="en-US" b="1" dirty="0" smtClean="0">
                <a:solidFill>
                  <a:schemeClr val="tx1"/>
                </a:solidFill>
              </a:rPr>
              <a:t> </a:t>
            </a:r>
            <a:endParaRPr lang="en-US" b="1" dirty="0">
              <a:solidFill>
                <a:schemeClr val="tx1"/>
              </a:solidFill>
            </a:endParaRPr>
          </a:p>
        </p:txBody>
      </p:sp>
      <p:sp>
        <p:nvSpPr>
          <p:cNvPr id="9219" name="Content Placeholder 2"/>
          <p:cNvSpPr>
            <a:spLocks noGrp="1"/>
          </p:cNvSpPr>
          <p:nvPr>
            <p:ph idx="1"/>
          </p:nvPr>
        </p:nvSpPr>
        <p:spPr>
          <a:xfrm>
            <a:off x="423863" y="1428736"/>
            <a:ext cx="8177212" cy="1114425"/>
          </a:xfrm>
        </p:spPr>
        <p:txBody>
          <a:bodyPr/>
          <a:lstStyle/>
          <a:p>
            <a:pPr algn="just"/>
            <a:r>
              <a:rPr lang="nb-NO" sz="2000" smtClean="0"/>
              <a:t>Dalam sistem digital, digunakan sistem bilangan biner. Bilangan biner adalah bilangan berbasis dua, menggunakan digit 0 dan 1 untuk mewakili kuantitas.</a:t>
            </a:r>
            <a:endParaRPr lang="en-US" sz="2000" smtClean="0"/>
          </a:p>
          <a:p>
            <a:endParaRPr lang="en-US" sz="2000" smtClean="0"/>
          </a:p>
        </p:txBody>
      </p:sp>
      <p:sp>
        <p:nvSpPr>
          <p:cNvPr id="9" name="Text Box 11"/>
          <p:cNvSpPr txBox="1">
            <a:spLocks noChangeArrowheads="1"/>
          </p:cNvSpPr>
          <p:nvPr/>
        </p:nvSpPr>
        <p:spPr bwMode="auto">
          <a:xfrm>
            <a:off x="495300" y="2643182"/>
            <a:ext cx="7696200" cy="707886"/>
          </a:xfrm>
          <a:prstGeom prst="rect">
            <a:avLst/>
          </a:prstGeom>
          <a:noFill/>
          <a:ln w="9525">
            <a:noFill/>
            <a:miter lim="800000"/>
            <a:headEnd/>
            <a:tailEnd/>
          </a:ln>
        </p:spPr>
        <p:txBody>
          <a:bodyPr>
            <a:spAutoFit/>
          </a:bodyPr>
          <a:lstStyle/>
          <a:p>
            <a:pPr algn="just">
              <a:spcBef>
                <a:spcPct val="50000"/>
              </a:spcBef>
            </a:pPr>
            <a:r>
              <a:rPr lang="en-US" sz="2000"/>
              <a:t>Bobot tiap digit dari bilangan biner adalah dua pangkat dan terus meningkat dari kanan ke kiri, dimulai dari 2</a:t>
            </a:r>
            <a:r>
              <a:rPr lang="en-US" sz="2000" baseline="30000"/>
              <a:t>0</a:t>
            </a:r>
            <a:r>
              <a:rPr lang="en-US" sz="2000"/>
              <a:t> </a:t>
            </a:r>
            <a:r>
              <a:rPr lang="en-US" sz="2000" smtClean="0"/>
              <a:t>= 1</a:t>
            </a:r>
            <a:r>
              <a:rPr lang="en-US" sz="2000"/>
              <a:t>:</a:t>
            </a:r>
          </a:p>
        </p:txBody>
      </p:sp>
      <p:sp>
        <p:nvSpPr>
          <p:cNvPr id="10" name="Text Box 12"/>
          <p:cNvSpPr txBox="1">
            <a:spLocks noChangeArrowheads="1"/>
          </p:cNvSpPr>
          <p:nvPr/>
        </p:nvSpPr>
        <p:spPr bwMode="auto">
          <a:xfrm>
            <a:off x="2070100" y="3500438"/>
            <a:ext cx="4038600" cy="461665"/>
          </a:xfrm>
          <a:prstGeom prst="rect">
            <a:avLst/>
          </a:prstGeom>
          <a:noFill/>
          <a:ln w="9525">
            <a:noFill/>
            <a:miter lim="800000"/>
            <a:headEnd/>
            <a:tailEnd/>
          </a:ln>
        </p:spPr>
        <p:txBody>
          <a:bodyPr>
            <a:spAutoFit/>
          </a:bodyPr>
          <a:lstStyle/>
          <a:p>
            <a:pPr>
              <a:spcBef>
                <a:spcPct val="50000"/>
              </a:spcBef>
            </a:pPr>
            <a:r>
              <a:rPr lang="en-US" sz="2400">
                <a:solidFill>
                  <a:srgbClr val="FF0000"/>
                </a:solidFill>
              </a:rPr>
              <a:t>…2</a:t>
            </a:r>
            <a:r>
              <a:rPr lang="en-US" sz="2400" baseline="30000">
                <a:solidFill>
                  <a:srgbClr val="FF0000"/>
                </a:solidFill>
              </a:rPr>
              <a:t>5</a:t>
            </a:r>
            <a:r>
              <a:rPr lang="en-US" sz="2400">
                <a:solidFill>
                  <a:srgbClr val="FF0000"/>
                </a:solidFill>
              </a:rPr>
              <a:t> 2</a:t>
            </a:r>
            <a:r>
              <a:rPr lang="en-US" sz="2400" baseline="30000">
                <a:solidFill>
                  <a:srgbClr val="FF0000"/>
                </a:solidFill>
              </a:rPr>
              <a:t>4</a:t>
            </a:r>
            <a:r>
              <a:rPr lang="en-US" sz="2400">
                <a:solidFill>
                  <a:srgbClr val="FF0000"/>
                </a:solidFill>
              </a:rPr>
              <a:t> 2</a:t>
            </a:r>
            <a:r>
              <a:rPr lang="en-US" sz="2400" baseline="30000">
                <a:solidFill>
                  <a:srgbClr val="FF0000"/>
                </a:solidFill>
              </a:rPr>
              <a:t>3</a:t>
            </a:r>
            <a:r>
              <a:rPr lang="en-US" sz="2400">
                <a:solidFill>
                  <a:srgbClr val="FF0000"/>
                </a:solidFill>
              </a:rPr>
              <a:t> 2</a:t>
            </a:r>
            <a:r>
              <a:rPr lang="en-US" sz="2400" baseline="30000">
                <a:solidFill>
                  <a:srgbClr val="FF0000"/>
                </a:solidFill>
              </a:rPr>
              <a:t>2</a:t>
            </a:r>
            <a:r>
              <a:rPr lang="en-US" sz="2400">
                <a:solidFill>
                  <a:srgbClr val="FF0000"/>
                </a:solidFill>
              </a:rPr>
              <a:t> 2</a:t>
            </a:r>
            <a:r>
              <a:rPr lang="en-US" sz="2400" baseline="30000">
                <a:solidFill>
                  <a:srgbClr val="FF0000"/>
                </a:solidFill>
              </a:rPr>
              <a:t>1</a:t>
            </a:r>
            <a:r>
              <a:rPr lang="en-US" sz="2400">
                <a:solidFill>
                  <a:srgbClr val="FF0000"/>
                </a:solidFill>
              </a:rPr>
              <a:t> 2</a:t>
            </a:r>
            <a:r>
              <a:rPr lang="en-US" sz="2400" baseline="30000">
                <a:solidFill>
                  <a:srgbClr val="FF0000"/>
                </a:solidFill>
              </a:rPr>
              <a:t>0</a:t>
            </a:r>
            <a:r>
              <a:rPr lang="en-US" sz="2400" b="1"/>
              <a:t>.</a:t>
            </a:r>
          </a:p>
        </p:txBody>
      </p:sp>
      <p:sp>
        <p:nvSpPr>
          <p:cNvPr id="11" name="Text Box 13"/>
          <p:cNvSpPr txBox="1">
            <a:spLocks noChangeArrowheads="1"/>
          </p:cNvSpPr>
          <p:nvPr/>
        </p:nvSpPr>
        <p:spPr bwMode="auto">
          <a:xfrm>
            <a:off x="1162080" y="4071942"/>
            <a:ext cx="7696200" cy="707886"/>
          </a:xfrm>
          <a:prstGeom prst="rect">
            <a:avLst/>
          </a:prstGeom>
          <a:noFill/>
          <a:ln w="9525">
            <a:noFill/>
            <a:miter lim="800000"/>
            <a:headEnd/>
            <a:tailEnd/>
          </a:ln>
        </p:spPr>
        <p:txBody>
          <a:bodyPr>
            <a:spAutoFit/>
          </a:bodyPr>
          <a:lstStyle/>
          <a:p>
            <a:pPr algn="just">
              <a:spcBef>
                <a:spcPct val="50000"/>
              </a:spcBef>
            </a:pPr>
            <a:r>
              <a:rPr lang="en-US" sz="2000" dirty="0" err="1"/>
              <a:t>Untuk</a:t>
            </a:r>
            <a:r>
              <a:rPr lang="en-US" sz="2000" dirty="0"/>
              <a:t> </a:t>
            </a:r>
            <a:r>
              <a:rPr lang="en-US" sz="2000" dirty="0" err="1"/>
              <a:t>bilangan</a:t>
            </a:r>
            <a:r>
              <a:rPr lang="en-US" sz="2000" dirty="0"/>
              <a:t> </a:t>
            </a:r>
            <a:r>
              <a:rPr lang="en-US" sz="2000" dirty="0" err="1"/>
              <a:t>biner</a:t>
            </a:r>
            <a:r>
              <a:rPr lang="en-US" sz="2000" dirty="0"/>
              <a:t> </a:t>
            </a:r>
            <a:r>
              <a:rPr lang="en-US" sz="2000" dirty="0" err="1"/>
              <a:t>pecahan</a:t>
            </a:r>
            <a:r>
              <a:rPr lang="en-US" sz="2000" dirty="0"/>
              <a:t>, </a:t>
            </a:r>
            <a:r>
              <a:rPr lang="en-US" sz="2000" dirty="0" err="1"/>
              <a:t>bobot</a:t>
            </a:r>
            <a:r>
              <a:rPr lang="en-US" sz="2000" dirty="0"/>
              <a:t> </a:t>
            </a:r>
            <a:r>
              <a:rPr lang="en-US" sz="2000" dirty="0" err="1"/>
              <a:t>tiap</a:t>
            </a:r>
            <a:r>
              <a:rPr lang="en-US" sz="2000" dirty="0"/>
              <a:t> digit </a:t>
            </a:r>
            <a:r>
              <a:rPr lang="en-US" sz="2000" dirty="0" err="1"/>
              <a:t>adalah</a:t>
            </a:r>
            <a:r>
              <a:rPr lang="en-US" sz="2000" dirty="0"/>
              <a:t> </a:t>
            </a:r>
            <a:r>
              <a:rPr lang="en-US" sz="2000" dirty="0" err="1" smtClean="0"/>
              <a:t>dua</a:t>
            </a:r>
            <a:r>
              <a:rPr lang="en-US" sz="2000" dirty="0" smtClean="0"/>
              <a:t> </a:t>
            </a:r>
            <a:r>
              <a:rPr lang="en-US" sz="2000" dirty="0" err="1" smtClean="0"/>
              <a:t>pangkat</a:t>
            </a:r>
            <a:r>
              <a:rPr lang="en-US" sz="2000" dirty="0" smtClean="0"/>
              <a:t> </a:t>
            </a:r>
            <a:r>
              <a:rPr lang="en-US" sz="2000" dirty="0" err="1"/>
              <a:t>negatif</a:t>
            </a:r>
            <a:r>
              <a:rPr lang="en-US" sz="2000" dirty="0"/>
              <a:t> </a:t>
            </a:r>
            <a:r>
              <a:rPr lang="en-US" sz="2000" dirty="0" err="1"/>
              <a:t>dan</a:t>
            </a:r>
            <a:r>
              <a:rPr lang="en-US" sz="2000" dirty="0"/>
              <a:t> </a:t>
            </a:r>
            <a:r>
              <a:rPr lang="en-US" sz="2000" dirty="0" err="1"/>
              <a:t>berkurang</a:t>
            </a:r>
            <a:r>
              <a:rPr lang="en-US" sz="2000" dirty="0"/>
              <a:t> </a:t>
            </a:r>
            <a:r>
              <a:rPr lang="en-US" sz="2000" dirty="0" err="1"/>
              <a:t>dari</a:t>
            </a:r>
            <a:r>
              <a:rPr lang="en-US" sz="2000" dirty="0"/>
              <a:t> </a:t>
            </a:r>
            <a:r>
              <a:rPr lang="en-US" sz="2000" dirty="0" err="1"/>
              <a:t>kiri</a:t>
            </a:r>
            <a:r>
              <a:rPr lang="en-US" sz="2000" dirty="0"/>
              <a:t> </a:t>
            </a:r>
            <a:r>
              <a:rPr lang="en-US" sz="2000" dirty="0" err="1"/>
              <a:t>ke</a:t>
            </a:r>
            <a:r>
              <a:rPr lang="en-US" sz="2000" dirty="0"/>
              <a:t> </a:t>
            </a:r>
            <a:r>
              <a:rPr lang="en-US" sz="2000" dirty="0" err="1"/>
              <a:t>kanan</a:t>
            </a:r>
            <a:endParaRPr lang="en-US" sz="2000" dirty="0"/>
          </a:p>
        </p:txBody>
      </p:sp>
      <p:sp>
        <p:nvSpPr>
          <p:cNvPr id="12" name="Text Box 14"/>
          <p:cNvSpPr txBox="1">
            <a:spLocks noChangeArrowheads="1"/>
          </p:cNvSpPr>
          <p:nvPr/>
        </p:nvSpPr>
        <p:spPr bwMode="auto">
          <a:xfrm>
            <a:off x="2490806" y="5000636"/>
            <a:ext cx="4724400" cy="461665"/>
          </a:xfrm>
          <a:prstGeom prst="rect">
            <a:avLst/>
          </a:prstGeom>
          <a:noFill/>
          <a:ln w="9525">
            <a:noFill/>
            <a:miter lim="800000"/>
            <a:headEnd/>
            <a:tailEnd/>
          </a:ln>
        </p:spPr>
        <p:txBody>
          <a:bodyPr>
            <a:spAutoFit/>
          </a:bodyPr>
          <a:lstStyle/>
          <a:p>
            <a:pPr>
              <a:spcBef>
                <a:spcPct val="50000"/>
              </a:spcBef>
            </a:pPr>
            <a:r>
              <a:rPr lang="en-US" sz="2400"/>
              <a:t>2</a:t>
            </a:r>
            <a:r>
              <a:rPr lang="en-US" sz="2400" baseline="30000"/>
              <a:t>2</a:t>
            </a:r>
            <a:r>
              <a:rPr lang="en-US" sz="2400"/>
              <a:t> 2</a:t>
            </a:r>
            <a:r>
              <a:rPr lang="en-US" sz="2400" baseline="30000"/>
              <a:t>1</a:t>
            </a:r>
            <a:r>
              <a:rPr lang="en-US" sz="2400"/>
              <a:t> 2</a:t>
            </a:r>
            <a:r>
              <a:rPr lang="en-US" sz="2400" baseline="30000"/>
              <a:t>0</a:t>
            </a:r>
            <a:r>
              <a:rPr lang="en-US" sz="2400" b="1"/>
              <a:t>. </a:t>
            </a:r>
            <a:r>
              <a:rPr lang="en-US" sz="2400">
                <a:solidFill>
                  <a:srgbClr val="FF0000"/>
                </a:solidFill>
              </a:rPr>
              <a:t>2</a:t>
            </a:r>
            <a:r>
              <a:rPr lang="en-US" sz="2400" baseline="30000">
                <a:solidFill>
                  <a:srgbClr val="FF0000"/>
                </a:solidFill>
              </a:rPr>
              <a:t>-1</a:t>
            </a:r>
            <a:r>
              <a:rPr lang="en-US" sz="2400">
                <a:solidFill>
                  <a:srgbClr val="FF0000"/>
                </a:solidFill>
              </a:rPr>
              <a:t> 2</a:t>
            </a:r>
            <a:r>
              <a:rPr lang="en-US" sz="2400" baseline="30000">
                <a:solidFill>
                  <a:srgbClr val="FF0000"/>
                </a:solidFill>
              </a:rPr>
              <a:t>-2</a:t>
            </a:r>
            <a:r>
              <a:rPr lang="en-US" sz="2400">
                <a:solidFill>
                  <a:srgbClr val="FF0000"/>
                </a:solidFill>
              </a:rPr>
              <a:t> 2</a:t>
            </a:r>
            <a:r>
              <a:rPr lang="en-US" sz="2400" baseline="30000">
                <a:solidFill>
                  <a:srgbClr val="FF0000"/>
                </a:solidFill>
              </a:rPr>
              <a:t>-3</a:t>
            </a:r>
            <a:r>
              <a:rPr lang="en-US" sz="2400">
                <a:solidFill>
                  <a:srgbClr val="FF0000"/>
                </a:solidFill>
              </a:rPr>
              <a:t> 2</a:t>
            </a:r>
            <a:r>
              <a:rPr lang="en-US" sz="2400" baseline="30000">
                <a:solidFill>
                  <a:srgbClr val="FF0000"/>
                </a:solidFill>
              </a:rPr>
              <a:t>-4</a:t>
            </a:r>
            <a:r>
              <a:rPr lang="en-US" sz="2400">
                <a:solidFill>
                  <a:srgbClr val="FF0000"/>
                </a:solidFill>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right)">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chemeClr val="accent2">
                    <a:lumMod val="75000"/>
                  </a:schemeClr>
                </a:solidFill>
              </a:rPr>
              <a:t>BCD (</a:t>
            </a:r>
            <a:r>
              <a:rPr lang="en-US" b="1" dirty="0" err="1" smtClean="0">
                <a:solidFill>
                  <a:schemeClr val="accent2">
                    <a:lumMod val="75000"/>
                  </a:schemeClr>
                </a:solidFill>
              </a:rPr>
              <a:t>Binery</a:t>
            </a:r>
            <a:r>
              <a:rPr lang="en-US" b="1" dirty="0" smtClean="0">
                <a:solidFill>
                  <a:schemeClr val="accent2">
                    <a:lumMod val="75000"/>
                  </a:schemeClr>
                </a:solidFill>
              </a:rPr>
              <a:t> Code Decimal)</a:t>
            </a:r>
            <a:endParaRPr lang="en-US" b="1" dirty="0">
              <a:solidFill>
                <a:schemeClr val="accent2">
                  <a:lumMod val="75000"/>
                </a:schemeClr>
              </a:solidFill>
            </a:endParaRPr>
          </a:p>
        </p:txBody>
      </p:sp>
      <p:sp>
        <p:nvSpPr>
          <p:cNvPr id="8" name="Text Box 5"/>
          <p:cNvSpPr txBox="1">
            <a:spLocks noChangeArrowheads="1"/>
          </p:cNvSpPr>
          <p:nvPr/>
        </p:nvSpPr>
        <p:spPr bwMode="auto">
          <a:xfrm>
            <a:off x="748146" y="3264724"/>
            <a:ext cx="7102475" cy="457200"/>
          </a:xfrm>
          <a:prstGeom prst="rect">
            <a:avLst/>
          </a:prstGeom>
          <a:noFill/>
          <a:ln w="9525">
            <a:noFill/>
            <a:miter lim="800000"/>
            <a:headEnd/>
            <a:tailEnd/>
          </a:ln>
          <a:effectLst/>
        </p:spPr>
        <p:txBody>
          <a:bodyPr>
            <a:spAutoFit/>
          </a:bodyPr>
          <a:lstStyle/>
          <a:p>
            <a:endParaRPr lang="en-US"/>
          </a:p>
        </p:txBody>
      </p:sp>
      <p:sp>
        <p:nvSpPr>
          <p:cNvPr id="9" name="Text Box 6"/>
          <p:cNvSpPr txBox="1">
            <a:spLocks noChangeArrowheads="1"/>
          </p:cNvSpPr>
          <p:nvPr/>
        </p:nvSpPr>
        <p:spPr bwMode="auto">
          <a:xfrm>
            <a:off x="386938" y="1357298"/>
            <a:ext cx="4970879" cy="1631216"/>
          </a:xfrm>
          <a:prstGeom prst="rect">
            <a:avLst/>
          </a:prstGeom>
          <a:noFill/>
          <a:ln w="9525">
            <a:noFill/>
            <a:miter lim="800000"/>
            <a:headEnd/>
            <a:tailEnd/>
          </a:ln>
          <a:effectLst/>
        </p:spPr>
        <p:txBody>
          <a:bodyPr wrap="square">
            <a:spAutoFit/>
          </a:bodyPr>
          <a:lstStyle/>
          <a:p>
            <a:pPr algn="just">
              <a:spcBef>
                <a:spcPct val="50000"/>
              </a:spcBef>
            </a:pPr>
            <a:r>
              <a:rPr lang="en-US" sz="2000" dirty="0"/>
              <a:t>Binary coded decimal (BCD) is a weighted code that is commonly used in digital systems when it is necessary to show decimal numbers such as in clock displays. </a:t>
            </a:r>
          </a:p>
        </p:txBody>
      </p:sp>
      <p:sp>
        <p:nvSpPr>
          <p:cNvPr id="10" name="Rectangle 21"/>
          <p:cNvSpPr>
            <a:spLocks noChangeArrowheads="1"/>
          </p:cNvSpPr>
          <p:nvPr/>
        </p:nvSpPr>
        <p:spPr bwMode="auto">
          <a:xfrm>
            <a:off x="5662642" y="1171596"/>
            <a:ext cx="3048000" cy="5257800"/>
          </a:xfrm>
          <a:prstGeom prst="rect">
            <a:avLst/>
          </a:prstGeom>
          <a:solidFill>
            <a:srgbClr val="FFFFCC"/>
          </a:solidFill>
          <a:ln w="9525">
            <a:solidFill>
              <a:schemeClr val="tx1"/>
            </a:solidFill>
            <a:miter lim="800000"/>
            <a:headEnd/>
            <a:tailEnd/>
          </a:ln>
          <a:effectLst/>
        </p:spPr>
        <p:txBody>
          <a:bodyPr wrap="none" anchor="ctr"/>
          <a:lstStyle/>
          <a:p>
            <a:endParaRPr lang="en-US"/>
          </a:p>
        </p:txBody>
      </p:sp>
      <p:sp>
        <p:nvSpPr>
          <p:cNvPr id="11" name="Text Box 22"/>
          <p:cNvSpPr txBox="1">
            <a:spLocks noChangeArrowheads="1"/>
          </p:cNvSpPr>
          <p:nvPr/>
        </p:nvSpPr>
        <p:spPr bwMode="auto">
          <a:xfrm>
            <a:off x="5967442" y="1460521"/>
            <a:ext cx="457200" cy="4524315"/>
          </a:xfrm>
          <a:prstGeom prst="rect">
            <a:avLst/>
          </a:prstGeom>
          <a:noFill/>
          <a:ln w="9525">
            <a:noFill/>
            <a:miter lim="800000"/>
            <a:headEnd/>
            <a:tailEnd/>
          </a:ln>
          <a:effectLst/>
        </p:spPr>
        <p:txBody>
          <a:bodyPr>
            <a:spAutoFit/>
          </a:bodyPr>
          <a:lstStyle/>
          <a:p>
            <a:pPr>
              <a:spcBef>
                <a:spcPct val="50000"/>
              </a:spcBef>
            </a:pPr>
            <a:r>
              <a:rPr lang="en-US" dirty="0">
                <a:solidFill>
                  <a:srgbClr val="FF0000"/>
                </a:solidFill>
              </a:rPr>
              <a:t>0 1 2 3 4 5 6 7 8 9 10 11 12 13 1415</a:t>
            </a:r>
          </a:p>
        </p:txBody>
      </p:sp>
      <p:sp>
        <p:nvSpPr>
          <p:cNvPr id="12" name="Text Box 24"/>
          <p:cNvSpPr txBox="1">
            <a:spLocks noChangeArrowheads="1"/>
          </p:cNvSpPr>
          <p:nvPr/>
        </p:nvSpPr>
        <p:spPr bwMode="auto">
          <a:xfrm>
            <a:off x="6577042" y="1460521"/>
            <a:ext cx="838200" cy="4524315"/>
          </a:xfrm>
          <a:prstGeom prst="rect">
            <a:avLst/>
          </a:prstGeom>
          <a:noFill/>
          <a:ln w="9525">
            <a:noFill/>
            <a:miter lim="800000"/>
            <a:headEnd/>
            <a:tailEnd/>
          </a:ln>
          <a:effectLst/>
        </p:spPr>
        <p:txBody>
          <a:bodyPr>
            <a:spAutoFit/>
          </a:bodyPr>
          <a:lstStyle/>
          <a:p>
            <a:pPr>
              <a:spcBef>
                <a:spcPct val="50000"/>
              </a:spcBef>
            </a:pPr>
            <a:r>
              <a:rPr lang="en-US" dirty="0">
                <a:solidFill>
                  <a:schemeClr val="tx2"/>
                </a:solidFill>
              </a:rPr>
              <a:t>0000 0001 0010 0011 0100 0101 0110 0111 1000 1001 1010 1011 1100 1101 1110 1111</a:t>
            </a:r>
          </a:p>
        </p:txBody>
      </p:sp>
      <p:sp>
        <p:nvSpPr>
          <p:cNvPr id="13" name="Text Box 25"/>
          <p:cNvSpPr txBox="1">
            <a:spLocks noChangeArrowheads="1"/>
          </p:cNvSpPr>
          <p:nvPr/>
        </p:nvSpPr>
        <p:spPr bwMode="auto">
          <a:xfrm>
            <a:off x="5662642" y="1171596"/>
            <a:ext cx="1371600" cy="336550"/>
          </a:xfrm>
          <a:prstGeom prst="rect">
            <a:avLst/>
          </a:prstGeom>
          <a:noFill/>
          <a:ln w="9525">
            <a:noFill/>
            <a:miter lim="800000"/>
            <a:headEnd/>
            <a:tailEnd/>
          </a:ln>
          <a:effectLst/>
        </p:spPr>
        <p:txBody>
          <a:bodyPr>
            <a:spAutoFit/>
          </a:bodyPr>
          <a:lstStyle/>
          <a:p>
            <a:pPr>
              <a:spcBef>
                <a:spcPct val="50000"/>
              </a:spcBef>
            </a:pPr>
            <a:r>
              <a:rPr lang="en-US" sz="1600">
                <a:solidFill>
                  <a:srgbClr val="FF0000"/>
                </a:solidFill>
              </a:rPr>
              <a:t>Decimal</a:t>
            </a:r>
          </a:p>
        </p:txBody>
      </p:sp>
      <p:sp>
        <p:nvSpPr>
          <p:cNvPr id="14" name="Text Box 27"/>
          <p:cNvSpPr txBox="1">
            <a:spLocks noChangeArrowheads="1"/>
          </p:cNvSpPr>
          <p:nvPr/>
        </p:nvSpPr>
        <p:spPr bwMode="auto">
          <a:xfrm>
            <a:off x="6577042" y="1171596"/>
            <a:ext cx="914400" cy="336550"/>
          </a:xfrm>
          <a:prstGeom prst="rect">
            <a:avLst/>
          </a:prstGeom>
          <a:noFill/>
          <a:ln w="9525">
            <a:noFill/>
            <a:miter lim="800000"/>
            <a:headEnd/>
            <a:tailEnd/>
          </a:ln>
          <a:effectLst/>
        </p:spPr>
        <p:txBody>
          <a:bodyPr>
            <a:spAutoFit/>
          </a:bodyPr>
          <a:lstStyle/>
          <a:p>
            <a:pPr>
              <a:spcBef>
                <a:spcPct val="50000"/>
              </a:spcBef>
            </a:pPr>
            <a:r>
              <a:rPr lang="en-US" sz="1600">
                <a:solidFill>
                  <a:schemeClr val="tx2"/>
                </a:solidFill>
              </a:rPr>
              <a:t>Binary</a:t>
            </a:r>
          </a:p>
        </p:txBody>
      </p:sp>
      <p:sp>
        <p:nvSpPr>
          <p:cNvPr id="15" name="Line 28"/>
          <p:cNvSpPr>
            <a:spLocks noChangeShapeType="1"/>
          </p:cNvSpPr>
          <p:nvPr/>
        </p:nvSpPr>
        <p:spPr bwMode="auto">
          <a:xfrm>
            <a:off x="5662642" y="1476396"/>
            <a:ext cx="3048000" cy="0"/>
          </a:xfrm>
          <a:prstGeom prst="line">
            <a:avLst/>
          </a:prstGeom>
          <a:noFill/>
          <a:ln w="9525">
            <a:solidFill>
              <a:schemeClr val="tx1"/>
            </a:solidFill>
            <a:round/>
            <a:headEnd/>
            <a:tailEnd/>
          </a:ln>
          <a:effectLst/>
        </p:spPr>
        <p:txBody>
          <a:bodyPr/>
          <a:lstStyle/>
          <a:p>
            <a:endParaRPr lang="en-US"/>
          </a:p>
        </p:txBody>
      </p:sp>
      <p:sp>
        <p:nvSpPr>
          <p:cNvPr id="16" name="Text Box 31"/>
          <p:cNvSpPr txBox="1">
            <a:spLocks noChangeArrowheads="1"/>
          </p:cNvSpPr>
          <p:nvPr/>
        </p:nvSpPr>
        <p:spPr bwMode="auto">
          <a:xfrm>
            <a:off x="7643842" y="1171596"/>
            <a:ext cx="914400" cy="336550"/>
          </a:xfrm>
          <a:prstGeom prst="rect">
            <a:avLst/>
          </a:prstGeom>
          <a:noFill/>
          <a:ln w="9525">
            <a:noFill/>
            <a:miter lim="800000"/>
            <a:headEnd/>
            <a:tailEnd/>
          </a:ln>
          <a:effectLst/>
        </p:spPr>
        <p:txBody>
          <a:bodyPr>
            <a:spAutoFit/>
          </a:bodyPr>
          <a:lstStyle/>
          <a:p>
            <a:pPr>
              <a:spcBef>
                <a:spcPct val="50000"/>
              </a:spcBef>
            </a:pPr>
            <a:r>
              <a:rPr lang="en-US" sz="1600">
                <a:solidFill>
                  <a:srgbClr val="008000"/>
                </a:solidFill>
              </a:rPr>
              <a:t>BCD</a:t>
            </a:r>
          </a:p>
        </p:txBody>
      </p:sp>
      <p:sp>
        <p:nvSpPr>
          <p:cNvPr id="17" name="Text Box 32"/>
          <p:cNvSpPr txBox="1">
            <a:spLocks noChangeArrowheads="1"/>
          </p:cNvSpPr>
          <p:nvPr/>
        </p:nvSpPr>
        <p:spPr bwMode="auto">
          <a:xfrm>
            <a:off x="7367742" y="4227521"/>
            <a:ext cx="838200" cy="1754326"/>
          </a:xfrm>
          <a:prstGeom prst="rect">
            <a:avLst/>
          </a:prstGeom>
          <a:noFill/>
          <a:ln w="9525">
            <a:noFill/>
            <a:miter lim="800000"/>
            <a:headEnd/>
            <a:tailEnd/>
          </a:ln>
          <a:effectLst/>
        </p:spPr>
        <p:txBody>
          <a:bodyPr>
            <a:spAutoFit/>
          </a:bodyPr>
          <a:lstStyle/>
          <a:p>
            <a:pPr>
              <a:spcBef>
                <a:spcPct val="50000"/>
              </a:spcBef>
            </a:pPr>
            <a:r>
              <a:rPr lang="en-US" dirty="0">
                <a:solidFill>
                  <a:srgbClr val="008000"/>
                </a:solidFill>
              </a:rPr>
              <a:t>0001 0001 0001 0001 0001 0001</a:t>
            </a:r>
          </a:p>
        </p:txBody>
      </p:sp>
      <p:sp>
        <p:nvSpPr>
          <p:cNvPr id="18" name="Text Box 33"/>
          <p:cNvSpPr txBox="1">
            <a:spLocks noChangeArrowheads="1"/>
          </p:cNvSpPr>
          <p:nvPr/>
        </p:nvSpPr>
        <p:spPr bwMode="auto">
          <a:xfrm>
            <a:off x="7948642" y="1476396"/>
            <a:ext cx="838200" cy="4524315"/>
          </a:xfrm>
          <a:prstGeom prst="rect">
            <a:avLst/>
          </a:prstGeom>
          <a:noFill/>
          <a:ln w="9525">
            <a:noFill/>
            <a:miter lim="800000"/>
            <a:headEnd/>
            <a:tailEnd/>
          </a:ln>
          <a:effectLst/>
        </p:spPr>
        <p:txBody>
          <a:bodyPr>
            <a:spAutoFit/>
          </a:bodyPr>
          <a:lstStyle/>
          <a:p>
            <a:pPr>
              <a:spcBef>
                <a:spcPct val="50000"/>
              </a:spcBef>
            </a:pPr>
            <a:r>
              <a:rPr lang="en-US" dirty="0">
                <a:solidFill>
                  <a:srgbClr val="008000"/>
                </a:solidFill>
              </a:rPr>
              <a:t>0000 0001 0010 0011 0100 0101 0110 0111 1000 1001 0000 0001 0010 0011 0100 0101</a:t>
            </a:r>
            <a:r>
              <a:rPr lang="en-US" dirty="0"/>
              <a:t> </a:t>
            </a:r>
          </a:p>
        </p:txBody>
      </p:sp>
      <p:sp>
        <p:nvSpPr>
          <p:cNvPr id="19" name="Line 34"/>
          <p:cNvSpPr>
            <a:spLocks noChangeShapeType="1"/>
          </p:cNvSpPr>
          <p:nvPr/>
        </p:nvSpPr>
        <p:spPr bwMode="auto">
          <a:xfrm>
            <a:off x="6500842" y="1171596"/>
            <a:ext cx="0" cy="5257800"/>
          </a:xfrm>
          <a:prstGeom prst="line">
            <a:avLst/>
          </a:prstGeom>
          <a:noFill/>
          <a:ln w="9525">
            <a:solidFill>
              <a:schemeClr val="tx1"/>
            </a:solidFill>
            <a:round/>
            <a:headEnd/>
            <a:tailEnd/>
          </a:ln>
          <a:effectLst/>
        </p:spPr>
        <p:txBody>
          <a:bodyPr/>
          <a:lstStyle/>
          <a:p>
            <a:endParaRPr lang="en-US"/>
          </a:p>
        </p:txBody>
      </p:sp>
      <p:sp>
        <p:nvSpPr>
          <p:cNvPr id="20" name="Line 35"/>
          <p:cNvSpPr>
            <a:spLocks noChangeShapeType="1"/>
          </p:cNvSpPr>
          <p:nvPr/>
        </p:nvSpPr>
        <p:spPr bwMode="auto">
          <a:xfrm>
            <a:off x="7339042" y="1171596"/>
            <a:ext cx="0" cy="5257800"/>
          </a:xfrm>
          <a:prstGeom prst="line">
            <a:avLst/>
          </a:prstGeom>
          <a:noFill/>
          <a:ln w="9525">
            <a:solidFill>
              <a:schemeClr val="tx1"/>
            </a:solidFill>
            <a:round/>
            <a:headEnd/>
            <a:tailEnd/>
          </a:ln>
          <a:effectLst/>
        </p:spPr>
        <p:txBody>
          <a:bodyPr/>
          <a:lstStyle/>
          <a:p>
            <a:endParaRPr lang="en-US"/>
          </a:p>
        </p:txBody>
      </p:sp>
      <p:sp>
        <p:nvSpPr>
          <p:cNvPr id="21" name="Text Box 36"/>
          <p:cNvSpPr txBox="1">
            <a:spLocks noChangeArrowheads="1"/>
          </p:cNvSpPr>
          <p:nvPr/>
        </p:nvSpPr>
        <p:spPr bwMode="auto">
          <a:xfrm>
            <a:off x="446314" y="3071810"/>
            <a:ext cx="4982942" cy="2092881"/>
          </a:xfrm>
          <a:prstGeom prst="rect">
            <a:avLst/>
          </a:prstGeom>
          <a:noFill/>
          <a:ln w="9525">
            <a:noFill/>
            <a:miter lim="800000"/>
            <a:headEnd/>
            <a:tailEnd/>
          </a:ln>
          <a:effectLst/>
        </p:spPr>
        <p:txBody>
          <a:bodyPr wrap="square">
            <a:spAutoFit/>
          </a:bodyPr>
          <a:lstStyle/>
          <a:p>
            <a:pPr algn="just">
              <a:spcBef>
                <a:spcPct val="50000"/>
              </a:spcBef>
            </a:pPr>
            <a:r>
              <a:rPr lang="en-US" sz="2000" smtClean="0"/>
              <a:t>The </a:t>
            </a:r>
            <a:r>
              <a:rPr lang="en-US" sz="2000" dirty="0"/>
              <a:t>table illustrates the difference between straight binary and BCD. BCD represents each decimal digit with a 4-bit code. Notice that the codes 1010 through 1111 are not used in BCD. </a:t>
            </a:r>
          </a:p>
          <a:p>
            <a:pPr>
              <a:spcBef>
                <a:spcPct val="50000"/>
              </a:spcBef>
            </a:pPr>
            <a:endParaRPr 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chemeClr val="accent2">
                    <a:lumMod val="75000"/>
                  </a:schemeClr>
                </a:solidFill>
              </a:rPr>
              <a:t>BCD (</a:t>
            </a:r>
            <a:r>
              <a:rPr lang="en-US" b="1" dirty="0" err="1" smtClean="0">
                <a:solidFill>
                  <a:schemeClr val="accent2">
                    <a:lumMod val="75000"/>
                  </a:schemeClr>
                </a:solidFill>
              </a:rPr>
              <a:t>Binery</a:t>
            </a:r>
            <a:r>
              <a:rPr lang="en-US" b="1" dirty="0" smtClean="0">
                <a:solidFill>
                  <a:schemeClr val="accent2">
                    <a:lumMod val="75000"/>
                  </a:schemeClr>
                </a:solidFill>
              </a:rPr>
              <a:t> Code Decimal)</a:t>
            </a:r>
            <a:endParaRPr lang="en-US" b="1" dirty="0">
              <a:solidFill>
                <a:schemeClr val="accent2">
                  <a:lumMod val="75000"/>
                </a:schemeClr>
              </a:solidFill>
            </a:endParaRPr>
          </a:p>
        </p:txBody>
      </p:sp>
      <p:sp>
        <p:nvSpPr>
          <p:cNvPr id="8" name="Text Box 6"/>
          <p:cNvSpPr txBox="1">
            <a:spLocks noChangeArrowheads="1"/>
          </p:cNvSpPr>
          <p:nvPr/>
        </p:nvSpPr>
        <p:spPr bwMode="auto">
          <a:xfrm>
            <a:off x="463138" y="1500174"/>
            <a:ext cx="7766462" cy="1015663"/>
          </a:xfrm>
          <a:prstGeom prst="rect">
            <a:avLst/>
          </a:prstGeom>
          <a:noFill/>
          <a:ln w="9525">
            <a:noFill/>
            <a:miter lim="800000"/>
            <a:headEnd/>
            <a:tailEnd/>
          </a:ln>
          <a:effectLst/>
        </p:spPr>
        <p:txBody>
          <a:bodyPr wrap="square">
            <a:spAutoFit/>
          </a:bodyPr>
          <a:lstStyle/>
          <a:p>
            <a:pPr algn="just">
              <a:spcBef>
                <a:spcPct val="50000"/>
              </a:spcBef>
            </a:pPr>
            <a:r>
              <a:rPr lang="en-US" sz="2000" dirty="0"/>
              <a:t>You can think of BCD in terms of column weights in groups of four bits. For an 8-bit BCD number, the column weights are: 80  40  20  10   8   4   2   </a:t>
            </a:r>
            <a:r>
              <a:rPr lang="en-US" sz="2000"/>
              <a:t>1</a:t>
            </a:r>
            <a:r>
              <a:rPr lang="en-US" sz="2000" smtClean="0"/>
              <a:t>.</a:t>
            </a:r>
            <a:endParaRPr lang="en-US" sz="2000" dirty="0"/>
          </a:p>
        </p:txBody>
      </p:sp>
      <p:sp>
        <p:nvSpPr>
          <p:cNvPr id="9" name="WordArt 23"/>
          <p:cNvSpPr>
            <a:spLocks noChangeArrowheads="1" noChangeShapeType="1" noTextEdit="1"/>
          </p:cNvSpPr>
          <p:nvPr/>
        </p:nvSpPr>
        <p:spPr bwMode="auto">
          <a:xfrm>
            <a:off x="627425" y="2815450"/>
            <a:ext cx="1219200" cy="419100"/>
          </a:xfrm>
          <a:prstGeom prst="rect">
            <a:avLst/>
          </a:prstGeom>
        </p:spPr>
        <p:txBody>
          <a:bodyPr wrap="none" fromWordArt="1">
            <a:prstTxWarp prst="textPlain">
              <a:avLst>
                <a:gd name="adj" fmla="val 50000"/>
              </a:avLst>
            </a:prstTxWarp>
          </a:bodyPr>
          <a:lstStyle/>
          <a:p>
            <a:pPr algn="ctr"/>
            <a:r>
              <a:rPr lang="en-US" sz="2800" kern="10">
                <a:ln w="9525">
                  <a:noFill/>
                  <a:round/>
                  <a:headEnd/>
                  <a:tailEnd/>
                </a:ln>
                <a:solidFill>
                  <a:schemeClr val="tx2">
                    <a:lumMod val="65000"/>
                    <a:lumOff val="35000"/>
                  </a:schemeClr>
                </a:solidFill>
                <a:effectLst>
                  <a:outerShdw dist="35921" dir="2700000" algn="ctr" rotWithShape="0">
                    <a:srgbClr val="C0C0C0">
                      <a:alpha val="80000"/>
                    </a:srgbClr>
                  </a:outerShdw>
                </a:effectLst>
                <a:latin typeface="Impact"/>
              </a:rPr>
              <a:t>Question:</a:t>
            </a:r>
          </a:p>
        </p:txBody>
      </p:sp>
      <p:sp>
        <p:nvSpPr>
          <p:cNvPr id="10" name="Text Box 24"/>
          <p:cNvSpPr txBox="1">
            <a:spLocks noChangeArrowheads="1"/>
          </p:cNvSpPr>
          <p:nvPr/>
        </p:nvSpPr>
        <p:spPr bwMode="auto">
          <a:xfrm>
            <a:off x="2075225" y="2815450"/>
            <a:ext cx="5410200" cy="701675"/>
          </a:xfrm>
          <a:prstGeom prst="rect">
            <a:avLst/>
          </a:prstGeom>
          <a:noFill/>
          <a:ln w="9525">
            <a:noFill/>
            <a:miter lim="800000"/>
            <a:headEnd/>
            <a:tailEnd/>
          </a:ln>
          <a:effectLst/>
        </p:spPr>
        <p:txBody>
          <a:bodyPr>
            <a:spAutoFit/>
          </a:bodyPr>
          <a:lstStyle/>
          <a:p>
            <a:pPr>
              <a:spcBef>
                <a:spcPct val="50000"/>
              </a:spcBef>
            </a:pPr>
            <a:r>
              <a:rPr lang="en-US" sz="2000"/>
              <a:t>What are the column weights for the BCD number </a:t>
            </a:r>
            <a:r>
              <a:rPr lang="en-US" sz="2000">
                <a:solidFill>
                  <a:srgbClr val="663300"/>
                </a:solidFill>
              </a:rPr>
              <a:t>1000</a:t>
            </a:r>
            <a:r>
              <a:rPr lang="en-US" sz="2000"/>
              <a:t> </a:t>
            </a:r>
            <a:r>
              <a:rPr lang="en-US" sz="2000">
                <a:solidFill>
                  <a:srgbClr val="FF0000"/>
                </a:solidFill>
              </a:rPr>
              <a:t>0011</a:t>
            </a:r>
            <a:r>
              <a:rPr lang="en-US" sz="2000"/>
              <a:t> </a:t>
            </a:r>
            <a:r>
              <a:rPr lang="en-US" sz="2000">
                <a:solidFill>
                  <a:srgbClr val="0000FF"/>
                </a:solidFill>
              </a:rPr>
              <a:t>0101</a:t>
            </a:r>
            <a:r>
              <a:rPr lang="en-US" sz="2000"/>
              <a:t> </a:t>
            </a:r>
            <a:r>
              <a:rPr lang="en-US" sz="2000">
                <a:solidFill>
                  <a:srgbClr val="009900"/>
                </a:solidFill>
              </a:rPr>
              <a:t>1001</a:t>
            </a:r>
            <a:r>
              <a:rPr lang="en-US" sz="2000"/>
              <a:t>?</a:t>
            </a:r>
          </a:p>
        </p:txBody>
      </p:sp>
      <p:sp>
        <p:nvSpPr>
          <p:cNvPr id="11" name="WordArt 25"/>
          <p:cNvSpPr>
            <a:spLocks noChangeArrowheads="1" noChangeShapeType="1" noTextEdit="1"/>
          </p:cNvSpPr>
          <p:nvPr/>
        </p:nvSpPr>
        <p:spPr bwMode="auto">
          <a:xfrm>
            <a:off x="1102470" y="3501250"/>
            <a:ext cx="1219200" cy="419100"/>
          </a:xfrm>
          <a:prstGeom prst="rect">
            <a:avLst/>
          </a:prstGeom>
        </p:spPr>
        <p:txBody>
          <a:bodyPr wrap="none" fromWordArt="1">
            <a:prstTxWarp prst="textPlain">
              <a:avLst>
                <a:gd name="adj" fmla="val 50000"/>
              </a:avLst>
            </a:prstTxWarp>
          </a:bodyPr>
          <a:lstStyle/>
          <a:p>
            <a:pPr algn="ctr"/>
            <a:r>
              <a:rPr lang="en-US" sz="2800" kern="10">
                <a:ln w="9525">
                  <a:noFill/>
                  <a:round/>
                  <a:headEnd/>
                  <a:tailEnd/>
                </a:ln>
                <a:solidFill>
                  <a:schemeClr val="tx2">
                    <a:lumMod val="65000"/>
                    <a:lumOff val="35000"/>
                  </a:schemeClr>
                </a:solidFill>
                <a:effectLst>
                  <a:outerShdw dist="35921" dir="2700000" algn="ctr" rotWithShape="0">
                    <a:srgbClr val="C0C0C0">
                      <a:alpha val="80000"/>
                    </a:srgbClr>
                  </a:outerShdw>
                </a:effectLst>
                <a:latin typeface="Impact"/>
              </a:rPr>
              <a:t>Answer:</a:t>
            </a:r>
          </a:p>
        </p:txBody>
      </p:sp>
      <p:sp>
        <p:nvSpPr>
          <p:cNvPr id="12" name="Text Box 26"/>
          <p:cNvSpPr txBox="1">
            <a:spLocks noChangeArrowheads="1"/>
          </p:cNvSpPr>
          <p:nvPr/>
        </p:nvSpPr>
        <p:spPr bwMode="auto">
          <a:xfrm>
            <a:off x="1178670" y="3958450"/>
            <a:ext cx="7965362" cy="396875"/>
          </a:xfrm>
          <a:prstGeom prst="rect">
            <a:avLst/>
          </a:prstGeom>
          <a:noFill/>
          <a:ln w="9525">
            <a:noFill/>
            <a:miter lim="800000"/>
            <a:headEnd/>
            <a:tailEnd/>
          </a:ln>
          <a:effectLst/>
        </p:spPr>
        <p:txBody>
          <a:bodyPr wrap="square">
            <a:spAutoFit/>
          </a:bodyPr>
          <a:lstStyle/>
          <a:p>
            <a:pPr>
              <a:spcBef>
                <a:spcPct val="50000"/>
              </a:spcBef>
            </a:pPr>
            <a:r>
              <a:rPr lang="en-US" sz="2000" dirty="0">
                <a:solidFill>
                  <a:srgbClr val="663300"/>
                </a:solidFill>
              </a:rPr>
              <a:t>8000 4000 2000 1000</a:t>
            </a:r>
            <a:r>
              <a:rPr lang="en-US" sz="2000" dirty="0"/>
              <a:t>  </a:t>
            </a:r>
            <a:r>
              <a:rPr lang="en-US" sz="2000" dirty="0">
                <a:solidFill>
                  <a:srgbClr val="FF0000"/>
                </a:solidFill>
              </a:rPr>
              <a:t>800 400 200 100</a:t>
            </a:r>
            <a:r>
              <a:rPr lang="en-US" sz="2000" dirty="0"/>
              <a:t>  </a:t>
            </a:r>
            <a:r>
              <a:rPr lang="en-US" sz="2000" dirty="0">
                <a:solidFill>
                  <a:srgbClr val="0000FF"/>
                </a:solidFill>
              </a:rPr>
              <a:t>80  40  20  10</a:t>
            </a:r>
            <a:r>
              <a:rPr lang="en-US" sz="2000" dirty="0"/>
              <a:t>    </a:t>
            </a:r>
            <a:r>
              <a:rPr lang="en-US" sz="2000" dirty="0">
                <a:solidFill>
                  <a:srgbClr val="009900"/>
                </a:solidFill>
              </a:rPr>
              <a:t>8   4   2   1</a:t>
            </a:r>
          </a:p>
        </p:txBody>
      </p:sp>
      <p:sp>
        <p:nvSpPr>
          <p:cNvPr id="13" name="Text Box 29"/>
          <p:cNvSpPr txBox="1">
            <a:spLocks noChangeArrowheads="1"/>
          </p:cNvSpPr>
          <p:nvPr/>
        </p:nvSpPr>
        <p:spPr bwMode="auto">
          <a:xfrm>
            <a:off x="1254870" y="4415650"/>
            <a:ext cx="6324600" cy="701675"/>
          </a:xfrm>
          <a:prstGeom prst="rect">
            <a:avLst/>
          </a:prstGeom>
          <a:noFill/>
          <a:ln w="9525">
            <a:noFill/>
            <a:miter lim="800000"/>
            <a:headEnd/>
            <a:tailEnd/>
          </a:ln>
          <a:effectLst/>
        </p:spPr>
        <p:txBody>
          <a:bodyPr>
            <a:spAutoFit/>
          </a:bodyPr>
          <a:lstStyle/>
          <a:p>
            <a:pPr>
              <a:spcBef>
                <a:spcPct val="50000"/>
              </a:spcBef>
            </a:pPr>
            <a:r>
              <a:rPr lang="en-US" sz="2000"/>
              <a:t>Note that you could add the column weights where there is a 1 to obtain the decimal number. For this case:</a:t>
            </a:r>
          </a:p>
        </p:txBody>
      </p:sp>
      <p:sp>
        <p:nvSpPr>
          <p:cNvPr id="14" name="Text Box 30"/>
          <p:cNvSpPr txBox="1">
            <a:spLocks noChangeArrowheads="1"/>
          </p:cNvSpPr>
          <p:nvPr/>
        </p:nvSpPr>
        <p:spPr bwMode="auto">
          <a:xfrm>
            <a:off x="1940670" y="5101450"/>
            <a:ext cx="5486400" cy="396875"/>
          </a:xfrm>
          <a:prstGeom prst="rect">
            <a:avLst/>
          </a:prstGeom>
          <a:noFill/>
          <a:ln w="9525">
            <a:noFill/>
            <a:miter lim="800000"/>
            <a:headEnd/>
            <a:tailEnd/>
          </a:ln>
          <a:effectLst/>
        </p:spPr>
        <p:txBody>
          <a:bodyPr>
            <a:spAutoFit/>
          </a:bodyPr>
          <a:lstStyle/>
          <a:p>
            <a:pPr>
              <a:spcBef>
                <a:spcPct val="50000"/>
              </a:spcBef>
            </a:pPr>
            <a:r>
              <a:rPr lang="en-US" sz="2000">
                <a:solidFill>
                  <a:srgbClr val="663300"/>
                </a:solidFill>
              </a:rPr>
              <a:t>8000</a:t>
            </a:r>
            <a:r>
              <a:rPr lang="en-US" sz="2000"/>
              <a:t> + </a:t>
            </a:r>
            <a:r>
              <a:rPr lang="en-US" sz="2000">
                <a:solidFill>
                  <a:srgbClr val="FF0000"/>
                </a:solidFill>
              </a:rPr>
              <a:t>200</a:t>
            </a:r>
            <a:r>
              <a:rPr lang="en-US" sz="2000"/>
              <a:t> +</a:t>
            </a:r>
            <a:r>
              <a:rPr lang="en-US" sz="2000">
                <a:solidFill>
                  <a:srgbClr val="FF0000"/>
                </a:solidFill>
              </a:rPr>
              <a:t>100</a:t>
            </a:r>
            <a:r>
              <a:rPr lang="en-US" sz="2000"/>
              <a:t> + </a:t>
            </a:r>
            <a:r>
              <a:rPr lang="en-US" sz="2000">
                <a:solidFill>
                  <a:srgbClr val="0000FF"/>
                </a:solidFill>
              </a:rPr>
              <a:t>40</a:t>
            </a:r>
            <a:r>
              <a:rPr lang="en-US" sz="2000"/>
              <a:t> + </a:t>
            </a:r>
            <a:r>
              <a:rPr lang="en-US" sz="2000">
                <a:solidFill>
                  <a:srgbClr val="0000FF"/>
                </a:solidFill>
              </a:rPr>
              <a:t>10</a:t>
            </a:r>
            <a:r>
              <a:rPr lang="en-US" sz="2000"/>
              <a:t> + </a:t>
            </a:r>
            <a:r>
              <a:rPr lang="en-US" sz="2000">
                <a:solidFill>
                  <a:srgbClr val="009900"/>
                </a:solidFill>
              </a:rPr>
              <a:t>8</a:t>
            </a:r>
            <a:r>
              <a:rPr lang="en-US" sz="2000"/>
              <a:t> +</a:t>
            </a:r>
            <a:r>
              <a:rPr lang="en-US" sz="2000">
                <a:solidFill>
                  <a:srgbClr val="009900"/>
                </a:solidFill>
              </a:rPr>
              <a:t>1</a:t>
            </a:r>
            <a:r>
              <a:rPr lang="en-US" sz="2000"/>
              <a:t> = </a:t>
            </a:r>
            <a:r>
              <a:rPr lang="en-US" sz="2000">
                <a:solidFill>
                  <a:schemeClr val="tx2"/>
                </a:solidFill>
              </a:rPr>
              <a:t>8</a:t>
            </a:r>
            <a:r>
              <a:rPr lang="en-US" sz="2000">
                <a:solidFill>
                  <a:srgbClr val="FF0000"/>
                </a:solidFill>
              </a:rPr>
              <a:t>3</a:t>
            </a:r>
            <a:r>
              <a:rPr lang="en-US" sz="2000">
                <a:solidFill>
                  <a:srgbClr val="0000FF"/>
                </a:solidFill>
              </a:rPr>
              <a:t>5</a:t>
            </a:r>
            <a:r>
              <a:rPr lang="en-US" sz="2000">
                <a:solidFill>
                  <a:srgbClr val="009900"/>
                </a:solidFill>
              </a:rPr>
              <a:t>9</a:t>
            </a:r>
            <a:r>
              <a:rPr lang="en-US" sz="2000" baseline="-25000"/>
              <a:t>10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7"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900" decel="100000" fill="hold"/>
                                        <p:tgtEl>
                                          <p:spTgt spid="13"/>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childTnLst>
                          </p:cTn>
                        </p:par>
                        <p:par>
                          <p:cTn id="31" fill="hold">
                            <p:stCondLst>
                              <p:cond delay="1000"/>
                            </p:stCondLst>
                            <p:childTnLst>
                              <p:par>
                                <p:cTn id="32" presetID="15" presetClass="entr" presetSubtype="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p:cTn id="34" dur="1000" fill="hold"/>
                                        <p:tgtEl>
                                          <p:spTgt spid="14"/>
                                        </p:tgtEl>
                                        <p:attrNameLst>
                                          <p:attrName>ppt_w</p:attrName>
                                        </p:attrNameLst>
                                      </p:cBhvr>
                                      <p:tavLst>
                                        <p:tav tm="0">
                                          <p:val>
                                            <p:fltVal val="0"/>
                                          </p:val>
                                        </p:tav>
                                        <p:tav tm="100000">
                                          <p:val>
                                            <p:strVal val="#ppt_w"/>
                                          </p:val>
                                        </p:tav>
                                      </p:tavLst>
                                    </p:anim>
                                    <p:anim calcmode="lin" valueType="num">
                                      <p:cBhvr>
                                        <p:cTn id="35" dur="1000" fill="hold"/>
                                        <p:tgtEl>
                                          <p:spTgt spid="14"/>
                                        </p:tgtEl>
                                        <p:attrNameLst>
                                          <p:attrName>ppt_h</p:attrName>
                                        </p:attrNameLst>
                                      </p:cBhvr>
                                      <p:tavLst>
                                        <p:tav tm="0">
                                          <p:val>
                                            <p:fltVal val="0"/>
                                          </p:val>
                                        </p:tav>
                                        <p:tav tm="100000">
                                          <p:val>
                                            <p:strVal val="#ppt_h"/>
                                          </p:val>
                                        </p:tav>
                                      </p:tavLst>
                                    </p:anim>
                                    <p:anim calcmode="lin" valueType="num">
                                      <p:cBhvr>
                                        <p:cTn id="36"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37" dur="1000" fill="hold"/>
                                        <p:tgtEl>
                                          <p:spTgt spid="1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p:bldP spid="13" grpId="0"/>
      <p:bldP spid="1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471990" cy="1143000"/>
          </a:xfrm>
        </p:spPr>
        <p:txBody>
          <a:bodyPr/>
          <a:lstStyle/>
          <a:p>
            <a:pPr algn="l"/>
            <a:r>
              <a:rPr lang="en-US" b="1" dirty="0" smtClean="0">
                <a:solidFill>
                  <a:schemeClr val="tx1"/>
                </a:solidFill>
              </a:rPr>
              <a:t>Gray Code</a:t>
            </a:r>
            <a:endParaRPr lang="en-US" b="1" dirty="0">
              <a:solidFill>
                <a:schemeClr val="tx1"/>
              </a:solidFill>
            </a:endParaRPr>
          </a:p>
        </p:txBody>
      </p:sp>
      <p:sp>
        <p:nvSpPr>
          <p:cNvPr id="8" name="Text Box 5"/>
          <p:cNvSpPr txBox="1">
            <a:spLocks noChangeArrowheads="1"/>
          </p:cNvSpPr>
          <p:nvPr/>
        </p:nvSpPr>
        <p:spPr bwMode="auto">
          <a:xfrm>
            <a:off x="914400" y="3276600"/>
            <a:ext cx="7102475" cy="457200"/>
          </a:xfrm>
          <a:prstGeom prst="rect">
            <a:avLst/>
          </a:prstGeom>
          <a:noFill/>
          <a:ln w="9525">
            <a:noFill/>
            <a:miter lim="800000"/>
            <a:headEnd/>
            <a:tailEnd/>
          </a:ln>
          <a:effectLst/>
        </p:spPr>
        <p:txBody>
          <a:bodyPr>
            <a:spAutoFit/>
          </a:bodyPr>
          <a:lstStyle/>
          <a:p>
            <a:endParaRPr lang="en-US"/>
          </a:p>
        </p:txBody>
      </p:sp>
      <p:sp>
        <p:nvSpPr>
          <p:cNvPr id="9" name="Text Box 6"/>
          <p:cNvSpPr txBox="1">
            <a:spLocks noChangeArrowheads="1"/>
          </p:cNvSpPr>
          <p:nvPr/>
        </p:nvSpPr>
        <p:spPr bwMode="auto">
          <a:xfrm>
            <a:off x="214282" y="1214422"/>
            <a:ext cx="5429288" cy="1631216"/>
          </a:xfrm>
          <a:prstGeom prst="rect">
            <a:avLst/>
          </a:prstGeom>
          <a:noFill/>
          <a:ln w="9525">
            <a:noFill/>
            <a:miter lim="800000"/>
            <a:headEnd/>
            <a:tailEnd/>
          </a:ln>
          <a:effectLst/>
        </p:spPr>
        <p:txBody>
          <a:bodyPr wrap="square">
            <a:spAutoFit/>
          </a:bodyPr>
          <a:lstStyle/>
          <a:p>
            <a:pPr>
              <a:spcBef>
                <a:spcPct val="50000"/>
              </a:spcBef>
            </a:pPr>
            <a:r>
              <a:rPr lang="en-US" sz="2000" dirty="0"/>
              <a:t>Gray code is an </a:t>
            </a:r>
            <a:r>
              <a:rPr lang="en-US" sz="2000" dirty="0" err="1"/>
              <a:t>unweighted</a:t>
            </a:r>
            <a:r>
              <a:rPr lang="en-US" sz="2000" dirty="0"/>
              <a:t> code that has a single bit change between one code word and the next in a sequence. Gray code is used to avoid problems in systems where an error can occur if more than one bit changes at a time.</a:t>
            </a:r>
          </a:p>
        </p:txBody>
      </p:sp>
      <p:sp>
        <p:nvSpPr>
          <p:cNvPr id="10" name="Rectangle 19"/>
          <p:cNvSpPr>
            <a:spLocks noChangeArrowheads="1"/>
          </p:cNvSpPr>
          <p:nvPr/>
        </p:nvSpPr>
        <p:spPr bwMode="auto">
          <a:xfrm>
            <a:off x="6215074" y="142852"/>
            <a:ext cx="2774394" cy="4868883"/>
          </a:xfrm>
          <a:prstGeom prst="rect">
            <a:avLst/>
          </a:prstGeom>
          <a:solidFill>
            <a:schemeClr val="accent3">
              <a:lumMod val="85000"/>
              <a:alpha val="28000"/>
            </a:schemeClr>
          </a:solidFill>
          <a:ln w="9525">
            <a:solidFill>
              <a:schemeClr val="tx1"/>
            </a:solidFill>
            <a:miter lim="800000"/>
            <a:headEnd/>
            <a:tailEnd/>
          </a:ln>
          <a:effectLst/>
        </p:spPr>
        <p:txBody>
          <a:bodyPr wrap="none" anchor="ctr"/>
          <a:lstStyle/>
          <a:p>
            <a:endParaRPr lang="en-US"/>
          </a:p>
        </p:txBody>
      </p:sp>
      <p:sp>
        <p:nvSpPr>
          <p:cNvPr id="11" name="Text Box 20"/>
          <p:cNvSpPr txBox="1">
            <a:spLocks noChangeArrowheads="1"/>
          </p:cNvSpPr>
          <p:nvPr/>
        </p:nvSpPr>
        <p:spPr bwMode="auto">
          <a:xfrm>
            <a:off x="6575808" y="431777"/>
            <a:ext cx="457200" cy="4524315"/>
          </a:xfrm>
          <a:prstGeom prst="rect">
            <a:avLst/>
          </a:prstGeom>
          <a:noFill/>
          <a:ln w="9525">
            <a:noFill/>
            <a:miter lim="800000"/>
            <a:headEnd/>
            <a:tailEnd/>
          </a:ln>
          <a:effectLst/>
        </p:spPr>
        <p:txBody>
          <a:bodyPr>
            <a:spAutoFit/>
          </a:bodyPr>
          <a:lstStyle/>
          <a:p>
            <a:pPr>
              <a:spcBef>
                <a:spcPct val="50000"/>
              </a:spcBef>
            </a:pPr>
            <a:r>
              <a:rPr lang="en-US" dirty="0">
                <a:solidFill>
                  <a:srgbClr val="FF0000"/>
                </a:solidFill>
              </a:rPr>
              <a:t>0 1 2 3 4 5 6 7 8 9 10 11 12 13 1415</a:t>
            </a:r>
          </a:p>
        </p:txBody>
      </p:sp>
      <p:sp>
        <p:nvSpPr>
          <p:cNvPr id="12" name="Text Box 21"/>
          <p:cNvSpPr txBox="1">
            <a:spLocks noChangeArrowheads="1"/>
          </p:cNvSpPr>
          <p:nvPr/>
        </p:nvSpPr>
        <p:spPr bwMode="auto">
          <a:xfrm>
            <a:off x="7185408" y="431777"/>
            <a:ext cx="838200" cy="4524315"/>
          </a:xfrm>
          <a:prstGeom prst="rect">
            <a:avLst/>
          </a:prstGeom>
          <a:noFill/>
          <a:ln w="9525">
            <a:noFill/>
            <a:miter lim="800000"/>
            <a:headEnd/>
            <a:tailEnd/>
          </a:ln>
          <a:effectLst/>
        </p:spPr>
        <p:txBody>
          <a:bodyPr>
            <a:spAutoFit/>
          </a:bodyPr>
          <a:lstStyle/>
          <a:p>
            <a:pPr>
              <a:spcBef>
                <a:spcPct val="50000"/>
              </a:spcBef>
            </a:pPr>
            <a:r>
              <a:rPr lang="en-US" dirty="0">
                <a:solidFill>
                  <a:schemeClr val="tx2"/>
                </a:solidFill>
              </a:rPr>
              <a:t>0000 0001 0010 0011 0100 0101 0110 0111 1000 1001 1010 1011 1100 1101 1110 1111</a:t>
            </a:r>
          </a:p>
        </p:txBody>
      </p:sp>
      <p:sp>
        <p:nvSpPr>
          <p:cNvPr id="13" name="Text Box 22"/>
          <p:cNvSpPr txBox="1">
            <a:spLocks noChangeArrowheads="1"/>
          </p:cNvSpPr>
          <p:nvPr/>
        </p:nvSpPr>
        <p:spPr bwMode="auto">
          <a:xfrm>
            <a:off x="6194808" y="142852"/>
            <a:ext cx="1371600" cy="336550"/>
          </a:xfrm>
          <a:prstGeom prst="rect">
            <a:avLst/>
          </a:prstGeom>
          <a:noFill/>
          <a:ln w="9525">
            <a:noFill/>
            <a:miter lim="800000"/>
            <a:headEnd/>
            <a:tailEnd/>
          </a:ln>
          <a:effectLst/>
        </p:spPr>
        <p:txBody>
          <a:bodyPr>
            <a:spAutoFit/>
          </a:bodyPr>
          <a:lstStyle/>
          <a:p>
            <a:pPr>
              <a:spcBef>
                <a:spcPct val="50000"/>
              </a:spcBef>
            </a:pPr>
            <a:r>
              <a:rPr lang="en-US" sz="1600">
                <a:solidFill>
                  <a:srgbClr val="FF0000"/>
                </a:solidFill>
              </a:rPr>
              <a:t>Decimal</a:t>
            </a:r>
          </a:p>
        </p:txBody>
      </p:sp>
      <p:sp>
        <p:nvSpPr>
          <p:cNvPr id="14" name="Text Box 23"/>
          <p:cNvSpPr txBox="1">
            <a:spLocks noChangeArrowheads="1"/>
          </p:cNvSpPr>
          <p:nvPr/>
        </p:nvSpPr>
        <p:spPr bwMode="auto">
          <a:xfrm>
            <a:off x="7185408" y="142852"/>
            <a:ext cx="914400" cy="336550"/>
          </a:xfrm>
          <a:prstGeom prst="rect">
            <a:avLst/>
          </a:prstGeom>
          <a:noFill/>
          <a:ln w="9525">
            <a:noFill/>
            <a:miter lim="800000"/>
            <a:headEnd/>
            <a:tailEnd/>
          </a:ln>
          <a:effectLst/>
        </p:spPr>
        <p:txBody>
          <a:bodyPr>
            <a:spAutoFit/>
          </a:bodyPr>
          <a:lstStyle/>
          <a:p>
            <a:pPr>
              <a:spcBef>
                <a:spcPct val="50000"/>
              </a:spcBef>
            </a:pPr>
            <a:r>
              <a:rPr lang="en-US" sz="1600">
                <a:solidFill>
                  <a:schemeClr val="tx2"/>
                </a:solidFill>
              </a:rPr>
              <a:t>Binary</a:t>
            </a:r>
          </a:p>
        </p:txBody>
      </p:sp>
      <p:sp>
        <p:nvSpPr>
          <p:cNvPr id="15" name="Line 24"/>
          <p:cNvSpPr>
            <a:spLocks noChangeShapeType="1"/>
          </p:cNvSpPr>
          <p:nvPr/>
        </p:nvSpPr>
        <p:spPr bwMode="auto">
          <a:xfrm>
            <a:off x="6194808" y="447652"/>
            <a:ext cx="2743200" cy="0"/>
          </a:xfrm>
          <a:prstGeom prst="line">
            <a:avLst/>
          </a:prstGeom>
          <a:noFill/>
          <a:ln w="9525">
            <a:solidFill>
              <a:schemeClr val="tx1"/>
            </a:solidFill>
            <a:round/>
            <a:headEnd/>
            <a:tailEnd/>
          </a:ln>
          <a:effectLst/>
        </p:spPr>
        <p:txBody>
          <a:bodyPr/>
          <a:lstStyle/>
          <a:p>
            <a:endParaRPr lang="en-US"/>
          </a:p>
        </p:txBody>
      </p:sp>
      <p:sp>
        <p:nvSpPr>
          <p:cNvPr id="16" name="Text Box 25"/>
          <p:cNvSpPr txBox="1">
            <a:spLocks noChangeArrowheads="1"/>
          </p:cNvSpPr>
          <p:nvPr/>
        </p:nvSpPr>
        <p:spPr bwMode="auto">
          <a:xfrm>
            <a:off x="7947407" y="142852"/>
            <a:ext cx="1125187" cy="336550"/>
          </a:xfrm>
          <a:prstGeom prst="rect">
            <a:avLst/>
          </a:prstGeom>
          <a:noFill/>
          <a:ln w="9525">
            <a:noFill/>
            <a:miter lim="800000"/>
            <a:headEnd/>
            <a:tailEnd/>
          </a:ln>
          <a:effectLst/>
        </p:spPr>
        <p:txBody>
          <a:bodyPr wrap="square">
            <a:spAutoFit/>
          </a:bodyPr>
          <a:lstStyle/>
          <a:p>
            <a:pPr>
              <a:spcBef>
                <a:spcPct val="50000"/>
              </a:spcBef>
            </a:pPr>
            <a:r>
              <a:rPr lang="en-US" sz="1600" dirty="0">
                <a:solidFill>
                  <a:srgbClr val="6600CC"/>
                </a:solidFill>
              </a:rPr>
              <a:t>Gray code</a:t>
            </a:r>
          </a:p>
        </p:txBody>
      </p:sp>
      <p:sp>
        <p:nvSpPr>
          <p:cNvPr id="17" name="Text Box 27"/>
          <p:cNvSpPr txBox="1">
            <a:spLocks noChangeArrowheads="1"/>
          </p:cNvSpPr>
          <p:nvPr/>
        </p:nvSpPr>
        <p:spPr bwMode="auto">
          <a:xfrm>
            <a:off x="8099808" y="447652"/>
            <a:ext cx="838200" cy="4524315"/>
          </a:xfrm>
          <a:prstGeom prst="rect">
            <a:avLst/>
          </a:prstGeom>
          <a:noFill/>
          <a:ln w="9525">
            <a:noFill/>
            <a:miter lim="800000"/>
            <a:headEnd/>
            <a:tailEnd/>
          </a:ln>
          <a:effectLst/>
        </p:spPr>
        <p:txBody>
          <a:bodyPr>
            <a:spAutoFit/>
          </a:bodyPr>
          <a:lstStyle/>
          <a:p>
            <a:pPr>
              <a:spcBef>
                <a:spcPct val="50000"/>
              </a:spcBef>
            </a:pPr>
            <a:r>
              <a:rPr lang="en-US" dirty="0">
                <a:solidFill>
                  <a:srgbClr val="6600CC"/>
                </a:solidFill>
              </a:rPr>
              <a:t>0000 0001 0011 0010 0110 0111 0101 0100 1100 1101 1111 1110 1010 1011 1001 1000 </a:t>
            </a:r>
          </a:p>
        </p:txBody>
      </p:sp>
      <p:sp>
        <p:nvSpPr>
          <p:cNvPr id="18" name="Line 28"/>
          <p:cNvSpPr>
            <a:spLocks noChangeShapeType="1"/>
          </p:cNvSpPr>
          <p:nvPr/>
        </p:nvSpPr>
        <p:spPr bwMode="auto">
          <a:xfrm>
            <a:off x="7109208" y="142852"/>
            <a:ext cx="0" cy="4846320"/>
          </a:xfrm>
          <a:prstGeom prst="line">
            <a:avLst/>
          </a:prstGeom>
          <a:noFill/>
          <a:ln w="9525">
            <a:solidFill>
              <a:schemeClr val="tx1"/>
            </a:solidFill>
            <a:round/>
            <a:headEnd/>
            <a:tailEnd/>
          </a:ln>
          <a:effectLst/>
        </p:spPr>
        <p:txBody>
          <a:bodyPr/>
          <a:lstStyle/>
          <a:p>
            <a:endParaRPr lang="en-US"/>
          </a:p>
        </p:txBody>
      </p:sp>
      <p:sp>
        <p:nvSpPr>
          <p:cNvPr id="19" name="Line 29"/>
          <p:cNvSpPr>
            <a:spLocks noChangeShapeType="1"/>
          </p:cNvSpPr>
          <p:nvPr/>
        </p:nvSpPr>
        <p:spPr bwMode="auto">
          <a:xfrm>
            <a:off x="7947408" y="142852"/>
            <a:ext cx="0" cy="4846320"/>
          </a:xfrm>
          <a:prstGeom prst="line">
            <a:avLst/>
          </a:prstGeom>
          <a:noFill/>
          <a:ln w="9525">
            <a:solidFill>
              <a:schemeClr val="tx1"/>
            </a:solidFill>
            <a:round/>
            <a:headEnd/>
            <a:tailEnd/>
          </a:ln>
          <a:effectLst/>
        </p:spPr>
        <p:txBody>
          <a:bodyPr/>
          <a:lstStyle/>
          <a:p>
            <a:endParaRPr lang="en-US"/>
          </a:p>
        </p:txBody>
      </p:sp>
      <p:sp>
        <p:nvSpPr>
          <p:cNvPr id="21" name="Text Box 5"/>
          <p:cNvSpPr txBox="1">
            <a:spLocks noChangeArrowheads="1"/>
          </p:cNvSpPr>
          <p:nvPr/>
        </p:nvSpPr>
        <p:spPr bwMode="auto">
          <a:xfrm>
            <a:off x="748150" y="3276600"/>
            <a:ext cx="7102475" cy="457200"/>
          </a:xfrm>
          <a:prstGeom prst="rect">
            <a:avLst/>
          </a:prstGeom>
          <a:noFill/>
          <a:ln w="9525">
            <a:noFill/>
            <a:miter lim="800000"/>
            <a:headEnd/>
            <a:tailEnd/>
          </a:ln>
          <a:effectLst/>
        </p:spPr>
        <p:txBody>
          <a:bodyPr>
            <a:spAutoFit/>
          </a:bodyPr>
          <a:lstStyle/>
          <a:p>
            <a:endParaRPr lang="en-US"/>
          </a:p>
        </p:txBody>
      </p:sp>
      <p:pic>
        <p:nvPicPr>
          <p:cNvPr id="22" name="Picture 32"/>
          <p:cNvPicPr>
            <a:picLocks noChangeAspect="1" noChangeArrowheads="1"/>
          </p:cNvPicPr>
          <p:nvPr/>
        </p:nvPicPr>
        <p:blipFill>
          <a:blip r:embed="rId2"/>
          <a:srcRect/>
          <a:stretch>
            <a:fillRect/>
          </a:stretch>
        </p:blipFill>
        <p:spPr bwMode="auto">
          <a:xfrm>
            <a:off x="285720" y="2928934"/>
            <a:ext cx="2967038" cy="2249488"/>
          </a:xfrm>
          <a:prstGeom prst="rect">
            <a:avLst/>
          </a:prstGeom>
          <a:noFill/>
          <a:ln w="9525">
            <a:noFill/>
            <a:miter lim="800000"/>
            <a:headEnd/>
            <a:tailEnd/>
          </a:ln>
          <a:effectLst/>
        </p:spPr>
      </p:pic>
      <p:pic>
        <p:nvPicPr>
          <p:cNvPr id="23" name="Picture 34"/>
          <p:cNvPicPr>
            <a:picLocks noChangeAspect="1" noChangeArrowheads="1"/>
          </p:cNvPicPr>
          <p:nvPr/>
        </p:nvPicPr>
        <p:blipFill>
          <a:blip r:embed="rId3"/>
          <a:srcRect/>
          <a:stretch>
            <a:fillRect/>
          </a:stretch>
        </p:blipFill>
        <p:spPr bwMode="auto">
          <a:xfrm>
            <a:off x="3357554" y="2928934"/>
            <a:ext cx="3083369" cy="2214578"/>
          </a:xfrm>
          <a:prstGeom prst="rect">
            <a:avLst/>
          </a:prstGeom>
          <a:noFill/>
          <a:ln w="9525">
            <a:noFill/>
            <a:miter lim="800000"/>
            <a:headEnd/>
            <a:tailEnd/>
          </a:ln>
          <a:effectLst/>
        </p:spPr>
      </p:pic>
      <p:sp>
        <p:nvSpPr>
          <p:cNvPr id="24" name="Text Box 35"/>
          <p:cNvSpPr txBox="1">
            <a:spLocks noChangeArrowheads="1"/>
          </p:cNvSpPr>
          <p:nvPr/>
        </p:nvSpPr>
        <p:spPr bwMode="auto">
          <a:xfrm>
            <a:off x="1142976" y="5286388"/>
            <a:ext cx="1786242" cy="346075"/>
          </a:xfrm>
          <a:prstGeom prst="rect">
            <a:avLst/>
          </a:prstGeom>
          <a:solidFill>
            <a:srgbClr val="FFFFFF"/>
          </a:solidFill>
          <a:ln w="9525">
            <a:solidFill>
              <a:srgbClr val="0000FF"/>
            </a:solidFill>
            <a:miter lim="800000"/>
            <a:headEnd/>
            <a:tailEnd/>
          </a:ln>
          <a:effectLst/>
        </p:spPr>
        <p:txBody>
          <a:bodyPr wrap="square">
            <a:spAutoFit/>
          </a:bodyPr>
          <a:lstStyle/>
          <a:p>
            <a:pPr>
              <a:spcBef>
                <a:spcPct val="50000"/>
              </a:spcBef>
            </a:pPr>
            <a:r>
              <a:rPr lang="en-US" sz="1600" dirty="0">
                <a:solidFill>
                  <a:srgbClr val="0000FF"/>
                </a:solidFill>
              </a:rPr>
              <a:t>Binary sequence</a:t>
            </a:r>
          </a:p>
        </p:txBody>
      </p:sp>
      <p:sp>
        <p:nvSpPr>
          <p:cNvPr id="25" name="Line 36"/>
          <p:cNvSpPr>
            <a:spLocks noChangeShapeType="1"/>
          </p:cNvSpPr>
          <p:nvPr/>
        </p:nvSpPr>
        <p:spPr bwMode="auto">
          <a:xfrm flipH="1" flipV="1">
            <a:off x="2714612" y="4071942"/>
            <a:ext cx="120966" cy="1143008"/>
          </a:xfrm>
          <a:prstGeom prst="line">
            <a:avLst/>
          </a:prstGeom>
          <a:noFill/>
          <a:ln w="57150">
            <a:solidFill>
              <a:schemeClr val="tx1"/>
            </a:solidFill>
            <a:round/>
            <a:headEnd/>
            <a:tailEnd type="triangle" w="med" len="med"/>
          </a:ln>
          <a:effectLst/>
        </p:spPr>
        <p:txBody>
          <a:bodyPr/>
          <a:lstStyle/>
          <a:p>
            <a:endParaRPr lang="en-US"/>
          </a:p>
        </p:txBody>
      </p:sp>
      <p:sp>
        <p:nvSpPr>
          <p:cNvPr id="26" name="Text Box 37"/>
          <p:cNvSpPr txBox="1">
            <a:spLocks noChangeArrowheads="1"/>
          </p:cNvSpPr>
          <p:nvPr/>
        </p:nvSpPr>
        <p:spPr bwMode="auto">
          <a:xfrm>
            <a:off x="3857620" y="5286388"/>
            <a:ext cx="2200889" cy="338554"/>
          </a:xfrm>
          <a:prstGeom prst="rect">
            <a:avLst/>
          </a:prstGeom>
          <a:solidFill>
            <a:srgbClr val="FFFFFF"/>
          </a:solidFill>
          <a:ln w="9525">
            <a:solidFill>
              <a:srgbClr val="0000FF"/>
            </a:solidFill>
            <a:miter lim="800000"/>
            <a:headEnd/>
            <a:tailEnd/>
          </a:ln>
          <a:effectLst/>
        </p:spPr>
        <p:txBody>
          <a:bodyPr wrap="square">
            <a:spAutoFit/>
          </a:bodyPr>
          <a:lstStyle/>
          <a:p>
            <a:pPr>
              <a:spcBef>
                <a:spcPct val="50000"/>
              </a:spcBef>
            </a:pPr>
            <a:r>
              <a:rPr lang="en-US" sz="1600" dirty="0">
                <a:solidFill>
                  <a:srgbClr val="0000FF"/>
                </a:solidFill>
              </a:rPr>
              <a:t>Gray code sequence</a:t>
            </a:r>
          </a:p>
        </p:txBody>
      </p:sp>
      <p:sp>
        <p:nvSpPr>
          <p:cNvPr id="27" name="Line 38"/>
          <p:cNvSpPr>
            <a:spLocks noChangeShapeType="1"/>
          </p:cNvSpPr>
          <p:nvPr/>
        </p:nvSpPr>
        <p:spPr bwMode="auto">
          <a:xfrm flipV="1">
            <a:off x="4050025" y="4214818"/>
            <a:ext cx="45719" cy="1000132"/>
          </a:xfrm>
          <a:prstGeom prst="line">
            <a:avLst/>
          </a:prstGeom>
          <a:noFill/>
          <a:ln w="57150">
            <a:solidFill>
              <a:schemeClr val="tx1"/>
            </a:solidFill>
            <a:round/>
            <a:headEnd/>
            <a:tailEnd type="triangle" w="med" len="med"/>
          </a:ln>
          <a:effec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2"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0-#ppt_w/2"/>
                                          </p:val>
                                        </p:tav>
                                        <p:tav tm="100000">
                                          <p:val>
                                            <p:strVal val="#ppt_x"/>
                                          </p:val>
                                        </p:tav>
                                      </p:tavLst>
                                    </p:anim>
                                    <p:anim calcmode="lin" valueType="num">
                                      <p:cBhvr additive="base">
                                        <p:cTn id="18" dur="500" fill="hold"/>
                                        <p:tgtEl>
                                          <p:spTgt spid="26"/>
                                        </p:tgtEl>
                                        <p:attrNameLst>
                                          <p:attrName>ppt_y</p:attrName>
                                        </p:attrNameLst>
                                      </p:cBhvr>
                                      <p:tavLst>
                                        <p:tav tm="0">
                                          <p:val>
                                            <p:strVal val="1+#ppt_h/2"/>
                                          </p:val>
                                        </p:tav>
                                        <p:tav tm="100000">
                                          <p:val>
                                            <p:strVal val="#ppt_y"/>
                                          </p:val>
                                        </p:tav>
                                      </p:tavLst>
                                    </p:anim>
                                  </p:childTnLst>
                                </p:cTn>
                              </p:par>
                              <p:par>
                                <p:cTn id="19" presetID="2" presetClass="entr" presetSubtype="12"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additive="base">
                                        <p:cTn id="21" dur="500" fill="hold"/>
                                        <p:tgtEl>
                                          <p:spTgt spid="27"/>
                                        </p:tgtEl>
                                        <p:attrNameLst>
                                          <p:attrName>ppt_x</p:attrName>
                                        </p:attrNameLst>
                                      </p:cBhvr>
                                      <p:tavLst>
                                        <p:tav tm="0">
                                          <p:val>
                                            <p:strVal val="0-#ppt_w/2"/>
                                          </p:val>
                                        </p:tav>
                                        <p:tav tm="100000">
                                          <p:val>
                                            <p:strVal val="#ppt_x"/>
                                          </p:val>
                                        </p:tav>
                                      </p:tavLst>
                                    </p:anim>
                                    <p:anim calcmode="lin" valueType="num">
                                      <p:cBhvr additive="base">
                                        <p:cTn id="2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ChangeAspect="1" noChangeArrowheads="1"/>
          </p:cNvPicPr>
          <p:nvPr/>
        </p:nvPicPr>
        <p:blipFill>
          <a:blip r:embed="rId2"/>
          <a:srcRect/>
          <a:stretch>
            <a:fillRect/>
          </a:stretch>
        </p:blipFill>
        <p:spPr bwMode="auto">
          <a:xfrm>
            <a:off x="1285852" y="357166"/>
            <a:ext cx="7358114" cy="547031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pPr algn="l"/>
            <a:r>
              <a:rPr lang="en-US" b="1" dirty="0" smtClean="0">
                <a:solidFill>
                  <a:schemeClr val="accent2">
                    <a:lumMod val="75000"/>
                  </a:schemeClr>
                </a:solidFill>
              </a:rPr>
              <a:t>ASCII Code</a:t>
            </a:r>
            <a:endParaRPr lang="en-US" b="1" dirty="0">
              <a:solidFill>
                <a:schemeClr val="accent2">
                  <a:lumMod val="75000"/>
                </a:schemeClr>
              </a:solidFill>
            </a:endParaRPr>
          </a:p>
        </p:txBody>
      </p:sp>
      <p:pic>
        <p:nvPicPr>
          <p:cNvPr id="56322" name="Picture 2"/>
          <p:cNvPicPr>
            <a:picLocks noChangeAspect="1" noChangeArrowheads="1"/>
          </p:cNvPicPr>
          <p:nvPr/>
        </p:nvPicPr>
        <p:blipFill>
          <a:blip r:embed="rId2"/>
          <a:srcRect/>
          <a:stretch>
            <a:fillRect/>
          </a:stretch>
        </p:blipFill>
        <p:spPr bwMode="auto">
          <a:xfrm>
            <a:off x="1285852" y="1071546"/>
            <a:ext cx="7358114" cy="493931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pPr algn="l"/>
            <a:r>
              <a:rPr lang="en-US" b="1" dirty="0" smtClean="0">
                <a:solidFill>
                  <a:schemeClr val="accent2">
                    <a:lumMod val="75000"/>
                  </a:schemeClr>
                </a:solidFill>
              </a:rPr>
              <a:t>ASCII Code</a:t>
            </a:r>
            <a:endParaRPr lang="en-US" b="1" dirty="0"/>
          </a:p>
        </p:txBody>
      </p:sp>
      <p:sp>
        <p:nvSpPr>
          <p:cNvPr id="9" name="Text Box 5"/>
          <p:cNvSpPr txBox="1">
            <a:spLocks noChangeArrowheads="1"/>
          </p:cNvSpPr>
          <p:nvPr/>
        </p:nvSpPr>
        <p:spPr bwMode="auto">
          <a:xfrm>
            <a:off x="914400" y="3276600"/>
            <a:ext cx="7102475" cy="457200"/>
          </a:xfrm>
          <a:prstGeom prst="rect">
            <a:avLst/>
          </a:prstGeom>
          <a:noFill/>
          <a:ln w="9525">
            <a:noFill/>
            <a:miter lim="800000"/>
            <a:headEnd/>
            <a:tailEnd/>
          </a:ln>
          <a:effectLst/>
        </p:spPr>
        <p:txBody>
          <a:bodyPr>
            <a:spAutoFit/>
          </a:bodyPr>
          <a:lstStyle/>
          <a:p>
            <a:endParaRPr lang="en-US"/>
          </a:p>
        </p:txBody>
      </p:sp>
      <p:sp>
        <p:nvSpPr>
          <p:cNvPr id="10" name="Text Box 7"/>
          <p:cNvSpPr txBox="1">
            <a:spLocks noChangeArrowheads="1"/>
          </p:cNvSpPr>
          <p:nvPr/>
        </p:nvSpPr>
        <p:spPr bwMode="auto">
          <a:xfrm>
            <a:off x="500034" y="1071546"/>
            <a:ext cx="8143932" cy="1631216"/>
          </a:xfrm>
          <a:prstGeom prst="rect">
            <a:avLst/>
          </a:prstGeom>
          <a:noFill/>
          <a:ln w="9525">
            <a:noFill/>
            <a:miter lim="800000"/>
            <a:headEnd/>
            <a:tailEnd/>
          </a:ln>
          <a:effectLst/>
        </p:spPr>
        <p:txBody>
          <a:bodyPr wrap="square">
            <a:spAutoFit/>
          </a:bodyPr>
          <a:lstStyle/>
          <a:p>
            <a:pPr algn="just">
              <a:spcBef>
                <a:spcPct val="50000"/>
              </a:spcBef>
            </a:pPr>
            <a:r>
              <a:rPr lang="en-US" sz="2000" dirty="0"/>
              <a:t>ASCII is a code for alphanumeric characters and control characters. In its original form, ASCII encoded 128 characters and symbols using 7-bits. The first 32 characters are control characters, that are based on obsolete teletype requirements, so these characters are generally assigned to other functions in modern usage.</a:t>
            </a:r>
          </a:p>
        </p:txBody>
      </p:sp>
      <p:sp>
        <p:nvSpPr>
          <p:cNvPr id="11" name="Text Box 9"/>
          <p:cNvSpPr txBox="1">
            <a:spLocks noChangeArrowheads="1"/>
          </p:cNvSpPr>
          <p:nvPr/>
        </p:nvSpPr>
        <p:spPr bwMode="auto">
          <a:xfrm>
            <a:off x="500034" y="2857496"/>
            <a:ext cx="8143932" cy="1323439"/>
          </a:xfrm>
          <a:prstGeom prst="rect">
            <a:avLst/>
          </a:prstGeom>
          <a:noFill/>
          <a:ln w="9525">
            <a:noFill/>
            <a:miter lim="800000"/>
            <a:headEnd/>
            <a:tailEnd/>
          </a:ln>
          <a:effectLst/>
        </p:spPr>
        <p:txBody>
          <a:bodyPr wrap="square">
            <a:spAutoFit/>
          </a:bodyPr>
          <a:lstStyle/>
          <a:p>
            <a:pPr algn="just"/>
            <a:r>
              <a:rPr lang="en-US" sz="2000" dirty="0"/>
              <a:t>In 1981, IBM introduced extended ASCII, which is an 8-bit code and increased the character set to 256. Other extended sets (such as Unicode) have been introduced to handle characters in languages other than English.</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ChangeAspect="1" noChangeArrowheads="1"/>
          </p:cNvPicPr>
          <p:nvPr/>
        </p:nvPicPr>
        <p:blipFill>
          <a:blip r:embed="rId2"/>
          <a:srcRect/>
          <a:stretch>
            <a:fillRect/>
          </a:stretch>
        </p:blipFill>
        <p:spPr bwMode="auto">
          <a:xfrm>
            <a:off x="714348" y="285728"/>
            <a:ext cx="7929618" cy="626384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ChangeAspect="1" noChangeArrowheads="1"/>
          </p:cNvPicPr>
          <p:nvPr/>
        </p:nvPicPr>
        <p:blipFill>
          <a:blip r:embed="rId2"/>
          <a:srcRect/>
          <a:stretch>
            <a:fillRect/>
          </a:stretch>
        </p:blipFill>
        <p:spPr bwMode="auto">
          <a:xfrm>
            <a:off x="571472" y="285728"/>
            <a:ext cx="8072494" cy="615951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p:cNvPicPr>
            <a:picLocks noChangeAspect="1" noChangeArrowheads="1"/>
          </p:cNvPicPr>
          <p:nvPr/>
        </p:nvPicPr>
        <p:blipFill>
          <a:blip r:embed="rId2"/>
          <a:srcRect/>
          <a:stretch>
            <a:fillRect/>
          </a:stretch>
        </p:blipFill>
        <p:spPr bwMode="auto">
          <a:xfrm>
            <a:off x="285720" y="285728"/>
            <a:ext cx="8358246" cy="646371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a:blip r:embed="rId2"/>
          <a:srcRect/>
          <a:stretch>
            <a:fillRect/>
          </a:stretch>
        </p:blipFill>
        <p:spPr bwMode="auto">
          <a:xfrm>
            <a:off x="642910" y="280436"/>
            <a:ext cx="8072494" cy="657758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867" y="2400297"/>
            <a:ext cx="8181975" cy="600075"/>
          </a:xfrm>
        </p:spPr>
        <p:txBody>
          <a:bodyPr/>
          <a:lstStyle/>
          <a:p>
            <a:pPr algn="ctr">
              <a:defRPr/>
            </a:pPr>
            <a:r>
              <a:rPr lang="en-US" b="1" dirty="0" err="1" smtClean="0">
                <a:solidFill>
                  <a:schemeClr val="tx1"/>
                </a:solidFill>
              </a:rPr>
              <a:t>Konversi</a:t>
            </a:r>
            <a:r>
              <a:rPr lang="en-US" b="1" dirty="0" smtClean="0">
                <a:solidFill>
                  <a:schemeClr val="tx1"/>
                </a:solidFill>
              </a:rPr>
              <a:t> </a:t>
            </a:r>
            <a:r>
              <a:rPr lang="en-US" b="1" dirty="0" err="1" smtClean="0">
                <a:solidFill>
                  <a:schemeClr val="tx1"/>
                </a:solidFill>
              </a:rPr>
              <a:t>Desimal</a:t>
            </a:r>
            <a:r>
              <a:rPr lang="en-US" b="1" dirty="0" smtClean="0">
                <a:solidFill>
                  <a:schemeClr val="tx1"/>
                </a:solidFill>
              </a:rPr>
              <a:t> </a:t>
            </a:r>
            <a:r>
              <a:rPr lang="en-US" b="1" dirty="0" err="1" smtClean="0">
                <a:solidFill>
                  <a:schemeClr val="tx1"/>
                </a:solidFill>
              </a:rPr>
              <a:t>ke</a:t>
            </a:r>
            <a:r>
              <a:rPr lang="en-US" b="1" dirty="0" smtClean="0">
                <a:solidFill>
                  <a:schemeClr val="tx1"/>
                </a:solidFill>
              </a:rPr>
              <a:t> </a:t>
            </a:r>
            <a:r>
              <a:rPr lang="en-US" b="1" dirty="0" err="1" smtClean="0">
                <a:solidFill>
                  <a:schemeClr val="tx1"/>
                </a:solidFill>
              </a:rPr>
              <a:t>Biner</a:t>
            </a:r>
            <a:endParaRPr lang="en-US" b="1" dirty="0">
              <a:solidFill>
                <a:schemeClr val="tx1"/>
              </a:solidFill>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2"/>
          <a:srcRect/>
          <a:stretch>
            <a:fillRect/>
          </a:stretch>
        </p:blipFill>
        <p:spPr bwMode="auto">
          <a:xfrm>
            <a:off x="500034" y="214290"/>
            <a:ext cx="8215370" cy="653201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Desimal</a:t>
            </a:r>
            <a:r>
              <a:rPr lang="en-US" dirty="0" smtClean="0"/>
              <a:t> </a:t>
            </a:r>
            <a:r>
              <a:rPr lang="en-US" dirty="0" smtClean="0">
                <a:sym typeface="Wingdings" pitchFamily="2" charset="2"/>
              </a:rPr>
              <a:t></a:t>
            </a:r>
            <a:r>
              <a:rPr lang="en-US" dirty="0" smtClean="0"/>
              <a:t> </a:t>
            </a:r>
            <a:r>
              <a:rPr lang="en-US" dirty="0" err="1" smtClean="0"/>
              <a:t>Biner</a:t>
            </a:r>
            <a:endParaRPr lang="en-US" dirty="0"/>
          </a:p>
        </p:txBody>
      </p:sp>
      <p:pic>
        <p:nvPicPr>
          <p:cNvPr id="43010" name="Picture 2"/>
          <p:cNvPicPr>
            <a:picLocks noGrp="1" noChangeAspect="1" noChangeArrowheads="1"/>
          </p:cNvPicPr>
          <p:nvPr>
            <p:ph idx="1"/>
          </p:nvPr>
        </p:nvPicPr>
        <p:blipFill>
          <a:blip r:embed="rId2"/>
          <a:srcRect/>
          <a:stretch>
            <a:fillRect/>
          </a:stretch>
        </p:blipFill>
        <p:spPr bwMode="auto">
          <a:xfrm>
            <a:off x="664687" y="1800867"/>
            <a:ext cx="1971675" cy="409575"/>
          </a:xfrm>
          <a:prstGeom prst="rect">
            <a:avLst/>
          </a:prstGeom>
          <a:noFill/>
          <a:ln w="9525">
            <a:noFill/>
            <a:miter lim="800000"/>
            <a:headEnd/>
            <a:tailEnd/>
          </a:ln>
          <a:effectLst/>
        </p:spPr>
      </p:pic>
      <p:pic>
        <p:nvPicPr>
          <p:cNvPr id="43011" name="Picture 3"/>
          <p:cNvPicPr>
            <a:picLocks noChangeAspect="1" noChangeArrowheads="1"/>
          </p:cNvPicPr>
          <p:nvPr/>
        </p:nvPicPr>
        <p:blipFill>
          <a:blip r:embed="rId3"/>
          <a:srcRect/>
          <a:stretch>
            <a:fillRect/>
          </a:stretch>
        </p:blipFill>
        <p:spPr bwMode="auto">
          <a:xfrm>
            <a:off x="962457" y="2431102"/>
            <a:ext cx="1400175" cy="2114550"/>
          </a:xfrm>
          <a:prstGeom prst="rect">
            <a:avLst/>
          </a:prstGeom>
          <a:noFill/>
          <a:ln w="9525">
            <a:noFill/>
            <a:miter lim="800000"/>
            <a:headEnd/>
            <a:tailEnd/>
          </a:ln>
          <a:effectLst/>
        </p:spPr>
      </p:pic>
      <p:pic>
        <p:nvPicPr>
          <p:cNvPr id="43012" name="Picture 4"/>
          <p:cNvPicPr>
            <a:picLocks noChangeAspect="1" noChangeArrowheads="1"/>
          </p:cNvPicPr>
          <p:nvPr/>
        </p:nvPicPr>
        <p:blipFill>
          <a:blip r:embed="rId4"/>
          <a:srcRect/>
          <a:stretch>
            <a:fillRect/>
          </a:stretch>
        </p:blipFill>
        <p:spPr bwMode="auto">
          <a:xfrm>
            <a:off x="752970" y="5235905"/>
            <a:ext cx="1771650" cy="400050"/>
          </a:xfrm>
          <a:prstGeom prst="rect">
            <a:avLst/>
          </a:prstGeom>
          <a:noFill/>
          <a:ln w="9525">
            <a:noFill/>
            <a:miter lim="800000"/>
            <a:headEnd/>
            <a:tailEnd/>
          </a:ln>
          <a:effectLst/>
        </p:spPr>
      </p:pic>
      <p:pic>
        <p:nvPicPr>
          <p:cNvPr id="43013" name="Picture 5"/>
          <p:cNvPicPr>
            <a:picLocks noChangeAspect="1" noChangeArrowheads="1"/>
          </p:cNvPicPr>
          <p:nvPr/>
        </p:nvPicPr>
        <p:blipFill>
          <a:blip r:embed="rId5"/>
          <a:srcRect/>
          <a:stretch>
            <a:fillRect/>
          </a:stretch>
        </p:blipFill>
        <p:spPr bwMode="auto">
          <a:xfrm>
            <a:off x="4443337" y="1663597"/>
            <a:ext cx="2133600" cy="561975"/>
          </a:xfrm>
          <a:prstGeom prst="rect">
            <a:avLst/>
          </a:prstGeom>
          <a:noFill/>
          <a:ln w="9525">
            <a:noFill/>
            <a:miter lim="800000"/>
            <a:headEnd/>
            <a:tailEnd/>
          </a:ln>
          <a:effectLst/>
        </p:spPr>
      </p:pic>
      <p:pic>
        <p:nvPicPr>
          <p:cNvPr id="43014" name="Picture 6"/>
          <p:cNvPicPr>
            <a:picLocks noChangeAspect="1" noChangeArrowheads="1"/>
          </p:cNvPicPr>
          <p:nvPr/>
        </p:nvPicPr>
        <p:blipFill>
          <a:blip r:embed="rId6"/>
          <a:srcRect/>
          <a:stretch>
            <a:fillRect/>
          </a:stretch>
        </p:blipFill>
        <p:spPr bwMode="auto">
          <a:xfrm>
            <a:off x="5104632" y="2302019"/>
            <a:ext cx="1333500" cy="2752725"/>
          </a:xfrm>
          <a:prstGeom prst="rect">
            <a:avLst/>
          </a:prstGeom>
          <a:noFill/>
          <a:ln w="9525">
            <a:noFill/>
            <a:miter lim="800000"/>
            <a:headEnd/>
            <a:tailEnd/>
          </a:ln>
          <a:effectLst/>
        </p:spPr>
      </p:pic>
      <p:pic>
        <p:nvPicPr>
          <p:cNvPr id="43015" name="Picture 7"/>
          <p:cNvPicPr>
            <a:picLocks noChangeAspect="1" noChangeArrowheads="1"/>
          </p:cNvPicPr>
          <p:nvPr/>
        </p:nvPicPr>
        <p:blipFill>
          <a:blip r:embed="rId7"/>
          <a:srcRect/>
          <a:stretch>
            <a:fillRect/>
          </a:stretch>
        </p:blipFill>
        <p:spPr bwMode="auto">
          <a:xfrm>
            <a:off x="4392975" y="5226442"/>
            <a:ext cx="2495550" cy="371475"/>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3010"/>
                                        </p:tgtEl>
                                        <p:attrNameLst>
                                          <p:attrName>style.visibility</p:attrName>
                                        </p:attrNameLst>
                                      </p:cBhvr>
                                      <p:to>
                                        <p:strVal val="visible"/>
                                      </p:to>
                                    </p:set>
                                    <p:animEffect transition="in" filter="wipe(down)">
                                      <p:cBhvr>
                                        <p:cTn id="7" dur="500"/>
                                        <p:tgtEl>
                                          <p:spTgt spid="430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3011"/>
                                        </p:tgtEl>
                                        <p:attrNameLst>
                                          <p:attrName>style.visibility</p:attrName>
                                        </p:attrNameLst>
                                      </p:cBhvr>
                                      <p:to>
                                        <p:strVal val="visible"/>
                                      </p:to>
                                    </p:set>
                                    <p:animEffect transition="in" filter="wipe(down)">
                                      <p:cBhvr>
                                        <p:cTn id="12" dur="500"/>
                                        <p:tgtEl>
                                          <p:spTgt spid="430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3012"/>
                                        </p:tgtEl>
                                        <p:attrNameLst>
                                          <p:attrName>style.visibility</p:attrName>
                                        </p:attrNameLst>
                                      </p:cBhvr>
                                      <p:to>
                                        <p:strVal val="visible"/>
                                      </p:to>
                                    </p:set>
                                    <p:animEffect transition="in" filter="wipe(down)">
                                      <p:cBhvr>
                                        <p:cTn id="17" dur="500"/>
                                        <p:tgtEl>
                                          <p:spTgt spid="430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3013"/>
                                        </p:tgtEl>
                                        <p:attrNameLst>
                                          <p:attrName>style.visibility</p:attrName>
                                        </p:attrNameLst>
                                      </p:cBhvr>
                                      <p:to>
                                        <p:strVal val="visible"/>
                                      </p:to>
                                    </p:set>
                                    <p:animEffect transition="in" filter="wipe(down)">
                                      <p:cBhvr>
                                        <p:cTn id="22" dur="500"/>
                                        <p:tgtEl>
                                          <p:spTgt spid="430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3014"/>
                                        </p:tgtEl>
                                        <p:attrNameLst>
                                          <p:attrName>style.visibility</p:attrName>
                                        </p:attrNameLst>
                                      </p:cBhvr>
                                      <p:to>
                                        <p:strVal val="visible"/>
                                      </p:to>
                                    </p:set>
                                    <p:animEffect transition="in" filter="wipe(down)">
                                      <p:cBhvr>
                                        <p:cTn id="27" dur="500"/>
                                        <p:tgtEl>
                                          <p:spTgt spid="430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3015"/>
                                        </p:tgtEl>
                                        <p:attrNameLst>
                                          <p:attrName>style.visibility</p:attrName>
                                        </p:attrNameLst>
                                      </p:cBhvr>
                                      <p:to>
                                        <p:strVal val="visible"/>
                                      </p:to>
                                    </p:set>
                                    <p:animEffect transition="in" filter="wipe(down)">
                                      <p:cBhvr>
                                        <p:cTn id="32" dur="500"/>
                                        <p:tgtEl>
                                          <p:spTgt spid="43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Desimal</a:t>
            </a:r>
            <a:r>
              <a:rPr lang="en-US" dirty="0" smtClean="0"/>
              <a:t> </a:t>
            </a:r>
            <a:r>
              <a:rPr lang="en-US" dirty="0" smtClean="0">
                <a:sym typeface="Wingdings" pitchFamily="2" charset="2"/>
              </a:rPr>
              <a:t> </a:t>
            </a:r>
            <a:r>
              <a:rPr lang="en-US" dirty="0" err="1" smtClean="0">
                <a:sym typeface="Wingdings" pitchFamily="2" charset="2"/>
              </a:rPr>
              <a:t>Oktal</a:t>
            </a:r>
            <a:endParaRPr lang="en-US" dirty="0"/>
          </a:p>
        </p:txBody>
      </p:sp>
      <p:pic>
        <p:nvPicPr>
          <p:cNvPr id="44034" name="Picture 2"/>
          <p:cNvPicPr>
            <a:picLocks noChangeAspect="1" noChangeArrowheads="1"/>
          </p:cNvPicPr>
          <p:nvPr/>
        </p:nvPicPr>
        <p:blipFill>
          <a:blip r:embed="rId2"/>
          <a:srcRect/>
          <a:stretch>
            <a:fillRect/>
          </a:stretch>
        </p:blipFill>
        <p:spPr bwMode="auto">
          <a:xfrm>
            <a:off x="1135146" y="1915577"/>
            <a:ext cx="1933575" cy="390525"/>
          </a:xfrm>
          <a:prstGeom prst="rect">
            <a:avLst/>
          </a:prstGeom>
          <a:noFill/>
          <a:ln w="9525">
            <a:noFill/>
            <a:miter lim="800000"/>
            <a:headEnd/>
            <a:tailEnd/>
          </a:ln>
          <a:effectLst/>
        </p:spPr>
      </p:pic>
      <p:pic>
        <p:nvPicPr>
          <p:cNvPr id="44035" name="Picture 3"/>
          <p:cNvPicPr>
            <a:picLocks noChangeAspect="1" noChangeArrowheads="1"/>
          </p:cNvPicPr>
          <p:nvPr/>
        </p:nvPicPr>
        <p:blipFill>
          <a:blip r:embed="rId3"/>
          <a:srcRect/>
          <a:stretch>
            <a:fillRect/>
          </a:stretch>
        </p:blipFill>
        <p:spPr bwMode="auto">
          <a:xfrm>
            <a:off x="1452501" y="2794041"/>
            <a:ext cx="947934" cy="744805"/>
          </a:xfrm>
          <a:prstGeom prst="rect">
            <a:avLst/>
          </a:prstGeom>
          <a:noFill/>
          <a:ln w="9525">
            <a:noFill/>
            <a:miter lim="800000"/>
            <a:headEnd/>
            <a:tailEnd/>
          </a:ln>
          <a:effectLst/>
        </p:spPr>
      </p:pic>
      <p:pic>
        <p:nvPicPr>
          <p:cNvPr id="44036" name="Picture 4"/>
          <p:cNvPicPr>
            <a:picLocks noChangeAspect="1" noChangeArrowheads="1"/>
          </p:cNvPicPr>
          <p:nvPr/>
        </p:nvPicPr>
        <p:blipFill>
          <a:blip r:embed="rId4"/>
          <a:srcRect/>
          <a:stretch>
            <a:fillRect/>
          </a:stretch>
        </p:blipFill>
        <p:spPr bwMode="auto">
          <a:xfrm>
            <a:off x="1226066" y="4238377"/>
            <a:ext cx="1419225" cy="400050"/>
          </a:xfrm>
          <a:prstGeom prst="rect">
            <a:avLst/>
          </a:prstGeom>
          <a:noFill/>
          <a:ln w="9525">
            <a:noFill/>
            <a:miter lim="800000"/>
            <a:headEnd/>
            <a:tailEnd/>
          </a:ln>
          <a:effectLst/>
        </p:spPr>
      </p:pic>
      <p:pic>
        <p:nvPicPr>
          <p:cNvPr id="44037" name="Picture 5"/>
          <p:cNvPicPr>
            <a:picLocks noChangeAspect="1" noChangeArrowheads="1"/>
          </p:cNvPicPr>
          <p:nvPr/>
        </p:nvPicPr>
        <p:blipFill>
          <a:blip r:embed="rId5"/>
          <a:srcRect/>
          <a:stretch>
            <a:fillRect/>
          </a:stretch>
        </p:blipFill>
        <p:spPr bwMode="auto">
          <a:xfrm>
            <a:off x="4600142" y="1806225"/>
            <a:ext cx="2105025" cy="466725"/>
          </a:xfrm>
          <a:prstGeom prst="rect">
            <a:avLst/>
          </a:prstGeom>
          <a:noFill/>
          <a:ln w="9525">
            <a:noFill/>
            <a:miter lim="800000"/>
            <a:headEnd/>
            <a:tailEnd/>
          </a:ln>
          <a:effectLst/>
        </p:spPr>
      </p:pic>
      <p:pic>
        <p:nvPicPr>
          <p:cNvPr id="44038" name="Picture 6"/>
          <p:cNvPicPr>
            <a:picLocks noChangeAspect="1" noChangeArrowheads="1"/>
          </p:cNvPicPr>
          <p:nvPr/>
        </p:nvPicPr>
        <p:blipFill>
          <a:blip r:embed="rId6"/>
          <a:srcRect/>
          <a:stretch>
            <a:fillRect/>
          </a:stretch>
        </p:blipFill>
        <p:spPr bwMode="auto">
          <a:xfrm>
            <a:off x="5005388" y="2693843"/>
            <a:ext cx="962025" cy="971550"/>
          </a:xfrm>
          <a:prstGeom prst="rect">
            <a:avLst/>
          </a:prstGeom>
          <a:noFill/>
          <a:ln w="9525">
            <a:noFill/>
            <a:miter lim="800000"/>
            <a:headEnd/>
            <a:tailEnd/>
          </a:ln>
          <a:effectLst/>
        </p:spPr>
      </p:pic>
      <p:pic>
        <p:nvPicPr>
          <p:cNvPr id="44039" name="Picture 7"/>
          <p:cNvPicPr>
            <a:picLocks noChangeAspect="1" noChangeArrowheads="1"/>
          </p:cNvPicPr>
          <p:nvPr/>
        </p:nvPicPr>
        <p:blipFill>
          <a:blip r:embed="rId7"/>
          <a:srcRect/>
          <a:stretch>
            <a:fillRect/>
          </a:stretch>
        </p:blipFill>
        <p:spPr bwMode="auto">
          <a:xfrm>
            <a:off x="4691001" y="4188465"/>
            <a:ext cx="1638300" cy="428625"/>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wipe(down)">
                                      <p:cBhvr>
                                        <p:cTn id="7" dur="500"/>
                                        <p:tgtEl>
                                          <p:spTgt spid="440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4035"/>
                                        </p:tgtEl>
                                        <p:attrNameLst>
                                          <p:attrName>style.visibility</p:attrName>
                                        </p:attrNameLst>
                                      </p:cBhvr>
                                      <p:to>
                                        <p:strVal val="visible"/>
                                      </p:to>
                                    </p:set>
                                    <p:animEffect transition="in" filter="wipe(down)">
                                      <p:cBhvr>
                                        <p:cTn id="12" dur="500"/>
                                        <p:tgtEl>
                                          <p:spTgt spid="440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4036"/>
                                        </p:tgtEl>
                                        <p:attrNameLst>
                                          <p:attrName>style.visibility</p:attrName>
                                        </p:attrNameLst>
                                      </p:cBhvr>
                                      <p:to>
                                        <p:strVal val="visible"/>
                                      </p:to>
                                    </p:set>
                                    <p:animEffect transition="in" filter="wipe(down)">
                                      <p:cBhvr>
                                        <p:cTn id="17" dur="500"/>
                                        <p:tgtEl>
                                          <p:spTgt spid="440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4037"/>
                                        </p:tgtEl>
                                        <p:attrNameLst>
                                          <p:attrName>style.visibility</p:attrName>
                                        </p:attrNameLst>
                                      </p:cBhvr>
                                      <p:to>
                                        <p:strVal val="visible"/>
                                      </p:to>
                                    </p:set>
                                    <p:animEffect transition="in" filter="wipe(down)">
                                      <p:cBhvr>
                                        <p:cTn id="22" dur="500"/>
                                        <p:tgtEl>
                                          <p:spTgt spid="440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4038"/>
                                        </p:tgtEl>
                                        <p:attrNameLst>
                                          <p:attrName>style.visibility</p:attrName>
                                        </p:attrNameLst>
                                      </p:cBhvr>
                                      <p:to>
                                        <p:strVal val="visible"/>
                                      </p:to>
                                    </p:set>
                                    <p:animEffect transition="in" filter="wipe(down)">
                                      <p:cBhvr>
                                        <p:cTn id="27" dur="500"/>
                                        <p:tgtEl>
                                          <p:spTgt spid="4403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4039"/>
                                        </p:tgtEl>
                                        <p:attrNameLst>
                                          <p:attrName>style.visibility</p:attrName>
                                        </p:attrNameLst>
                                      </p:cBhvr>
                                      <p:to>
                                        <p:strVal val="visible"/>
                                      </p:to>
                                    </p:set>
                                    <p:animEffect transition="in" filter="wipe(down)">
                                      <p:cBhvr>
                                        <p:cTn id="32" dur="500"/>
                                        <p:tgtEl>
                                          <p:spTgt spid="44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Desimal</a:t>
            </a:r>
            <a:r>
              <a:rPr lang="en-US" dirty="0" smtClean="0"/>
              <a:t> </a:t>
            </a:r>
            <a:r>
              <a:rPr lang="en-US" dirty="0" smtClean="0">
                <a:sym typeface="Wingdings" pitchFamily="2" charset="2"/>
              </a:rPr>
              <a:t> </a:t>
            </a:r>
            <a:r>
              <a:rPr lang="en-US" dirty="0" err="1" smtClean="0">
                <a:sym typeface="Wingdings" pitchFamily="2" charset="2"/>
              </a:rPr>
              <a:t>Hexadesimal</a:t>
            </a:r>
            <a:endParaRPr lang="en-US" dirty="0"/>
          </a:p>
        </p:txBody>
      </p:sp>
      <p:pic>
        <p:nvPicPr>
          <p:cNvPr id="45058" name="Picture 2"/>
          <p:cNvPicPr>
            <a:picLocks noGrp="1" noChangeAspect="1" noChangeArrowheads="1"/>
          </p:cNvPicPr>
          <p:nvPr>
            <p:ph idx="1"/>
          </p:nvPr>
        </p:nvPicPr>
        <p:blipFill>
          <a:blip r:embed="rId2"/>
          <a:srcRect/>
          <a:stretch>
            <a:fillRect/>
          </a:stretch>
        </p:blipFill>
        <p:spPr bwMode="auto">
          <a:xfrm>
            <a:off x="888577" y="1978867"/>
            <a:ext cx="6010987" cy="2732267"/>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Biner</a:t>
            </a:r>
            <a:r>
              <a:rPr lang="en-US" dirty="0" smtClean="0"/>
              <a:t> </a:t>
            </a:r>
            <a:r>
              <a:rPr lang="en-US" dirty="0" smtClean="0">
                <a:sym typeface="Wingdings" pitchFamily="2" charset="2"/>
              </a:rPr>
              <a:t> </a:t>
            </a:r>
            <a:r>
              <a:rPr lang="en-US" dirty="0" err="1" smtClean="0">
                <a:sym typeface="Wingdings" pitchFamily="2" charset="2"/>
              </a:rPr>
              <a:t>Desimal</a:t>
            </a:r>
            <a:endParaRPr lang="en-US" dirty="0"/>
          </a:p>
        </p:txBody>
      </p:sp>
      <p:pic>
        <p:nvPicPr>
          <p:cNvPr id="46082" name="Picture 2"/>
          <p:cNvPicPr>
            <a:picLocks noGrp="1" noChangeAspect="1" noChangeArrowheads="1"/>
          </p:cNvPicPr>
          <p:nvPr>
            <p:ph idx="1"/>
          </p:nvPr>
        </p:nvPicPr>
        <p:blipFill>
          <a:blip r:embed="rId2"/>
          <a:srcRect/>
          <a:stretch>
            <a:fillRect/>
          </a:stretch>
        </p:blipFill>
        <p:spPr bwMode="auto">
          <a:xfrm>
            <a:off x="1348609" y="1755775"/>
            <a:ext cx="6327720" cy="40386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Oktal</a:t>
            </a:r>
            <a:r>
              <a:rPr lang="en-US" dirty="0" smtClean="0"/>
              <a:t> </a:t>
            </a:r>
            <a:r>
              <a:rPr lang="en-US" dirty="0" smtClean="0">
                <a:sym typeface="Wingdings" pitchFamily="2" charset="2"/>
              </a:rPr>
              <a:t> </a:t>
            </a:r>
            <a:r>
              <a:rPr lang="en-US" dirty="0" err="1" smtClean="0">
                <a:sym typeface="Wingdings" pitchFamily="2" charset="2"/>
              </a:rPr>
              <a:t>Desimal</a:t>
            </a:r>
            <a:endParaRPr lang="en-US" dirty="0"/>
          </a:p>
        </p:txBody>
      </p:sp>
      <p:pic>
        <p:nvPicPr>
          <p:cNvPr id="47106" name="Picture 2"/>
          <p:cNvPicPr>
            <a:picLocks noGrp="1" noChangeAspect="1" noChangeArrowheads="1"/>
          </p:cNvPicPr>
          <p:nvPr>
            <p:ph idx="1"/>
          </p:nvPr>
        </p:nvPicPr>
        <p:blipFill>
          <a:blip r:embed="rId2"/>
          <a:srcRect/>
          <a:stretch>
            <a:fillRect/>
          </a:stretch>
        </p:blipFill>
        <p:spPr bwMode="auto">
          <a:xfrm>
            <a:off x="1195047" y="1755775"/>
            <a:ext cx="6634843" cy="40386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Hexadesimal</a:t>
            </a:r>
            <a:r>
              <a:rPr lang="en-US" dirty="0" smtClean="0"/>
              <a:t> </a:t>
            </a:r>
            <a:r>
              <a:rPr lang="en-US" dirty="0" smtClean="0">
                <a:sym typeface="Wingdings" pitchFamily="2" charset="2"/>
              </a:rPr>
              <a:t> </a:t>
            </a:r>
            <a:r>
              <a:rPr lang="en-US" dirty="0" err="1" smtClean="0">
                <a:sym typeface="Wingdings" pitchFamily="2" charset="2"/>
              </a:rPr>
              <a:t>Desimal</a:t>
            </a:r>
            <a:endParaRPr lang="en-US" dirty="0"/>
          </a:p>
        </p:txBody>
      </p:sp>
      <p:pic>
        <p:nvPicPr>
          <p:cNvPr id="48130" name="Picture 2"/>
          <p:cNvPicPr>
            <a:picLocks noGrp="1" noChangeAspect="1" noChangeArrowheads="1"/>
          </p:cNvPicPr>
          <p:nvPr>
            <p:ph idx="1"/>
          </p:nvPr>
        </p:nvPicPr>
        <p:blipFill>
          <a:blip r:embed="rId2"/>
          <a:srcRect/>
          <a:stretch>
            <a:fillRect/>
          </a:stretch>
        </p:blipFill>
        <p:spPr bwMode="auto">
          <a:xfrm>
            <a:off x="1128777" y="1755775"/>
            <a:ext cx="6767384" cy="40386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Biner</a:t>
            </a:r>
            <a:r>
              <a:rPr lang="en-US" dirty="0" smtClean="0"/>
              <a:t> </a:t>
            </a:r>
            <a:r>
              <a:rPr lang="en-US" dirty="0" smtClean="0">
                <a:sym typeface="Wingdings" pitchFamily="2" charset="2"/>
              </a:rPr>
              <a:t> </a:t>
            </a:r>
            <a:r>
              <a:rPr lang="en-US" dirty="0" err="1" smtClean="0">
                <a:sym typeface="Wingdings" pitchFamily="2" charset="2"/>
              </a:rPr>
              <a:t>Oktal</a:t>
            </a:r>
            <a:endParaRPr lang="en-US" dirty="0"/>
          </a:p>
        </p:txBody>
      </p:sp>
      <p:pic>
        <p:nvPicPr>
          <p:cNvPr id="49154" name="Picture 2"/>
          <p:cNvPicPr>
            <a:picLocks noGrp="1" noChangeAspect="1" noChangeArrowheads="1"/>
          </p:cNvPicPr>
          <p:nvPr>
            <p:ph idx="1"/>
          </p:nvPr>
        </p:nvPicPr>
        <p:blipFill>
          <a:blip r:embed="rId2"/>
          <a:srcRect/>
          <a:stretch>
            <a:fillRect/>
          </a:stretch>
        </p:blipFill>
        <p:spPr bwMode="auto">
          <a:xfrm>
            <a:off x="1801371" y="1755774"/>
            <a:ext cx="5953215" cy="4434119"/>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Biner</a:t>
            </a:r>
            <a:r>
              <a:rPr lang="en-US" dirty="0" smtClean="0"/>
              <a:t> </a:t>
            </a:r>
            <a:r>
              <a:rPr lang="en-US" dirty="0" smtClean="0">
                <a:sym typeface="Wingdings" pitchFamily="2" charset="2"/>
              </a:rPr>
              <a:t> </a:t>
            </a:r>
            <a:r>
              <a:rPr lang="en-US" dirty="0" err="1" smtClean="0">
                <a:sym typeface="Wingdings" pitchFamily="2" charset="2"/>
              </a:rPr>
              <a:t>Hexadesimal</a:t>
            </a:r>
            <a:endParaRPr lang="en-US" dirty="0"/>
          </a:p>
        </p:txBody>
      </p:sp>
      <p:pic>
        <p:nvPicPr>
          <p:cNvPr id="50178" name="Picture 2"/>
          <p:cNvPicPr>
            <a:picLocks noGrp="1" noChangeAspect="1" noChangeArrowheads="1"/>
          </p:cNvPicPr>
          <p:nvPr>
            <p:ph idx="1"/>
          </p:nvPr>
        </p:nvPicPr>
        <p:blipFill>
          <a:blip r:embed="rId2"/>
          <a:srcRect/>
          <a:stretch>
            <a:fillRect/>
          </a:stretch>
        </p:blipFill>
        <p:spPr bwMode="auto">
          <a:xfrm>
            <a:off x="1579407" y="1755775"/>
            <a:ext cx="5866123" cy="40386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Oktal</a:t>
            </a:r>
            <a:r>
              <a:rPr lang="en-US" dirty="0" smtClean="0"/>
              <a:t> </a:t>
            </a:r>
            <a:r>
              <a:rPr lang="en-US" dirty="0" smtClean="0">
                <a:sym typeface="Wingdings" pitchFamily="2" charset="2"/>
              </a:rPr>
              <a:t> </a:t>
            </a:r>
            <a:r>
              <a:rPr lang="en-US" dirty="0" err="1" smtClean="0">
                <a:sym typeface="Wingdings" pitchFamily="2" charset="2"/>
              </a:rPr>
              <a:t>Biner</a:t>
            </a:r>
            <a:endParaRPr lang="en-US" dirty="0"/>
          </a:p>
        </p:txBody>
      </p:sp>
      <p:pic>
        <p:nvPicPr>
          <p:cNvPr id="51202" name="Picture 2"/>
          <p:cNvPicPr>
            <a:picLocks noGrp="1" noChangeAspect="1" noChangeArrowheads="1"/>
          </p:cNvPicPr>
          <p:nvPr>
            <p:ph idx="1"/>
          </p:nvPr>
        </p:nvPicPr>
        <p:blipFill>
          <a:blip r:embed="rId2"/>
          <a:srcRect/>
          <a:stretch>
            <a:fillRect/>
          </a:stretch>
        </p:blipFill>
        <p:spPr bwMode="auto">
          <a:xfrm>
            <a:off x="1873273" y="1755775"/>
            <a:ext cx="5278391" cy="40386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defRPr/>
            </a:pPr>
            <a:r>
              <a:rPr lang="en-US" b="1" dirty="0" err="1" smtClean="0">
                <a:solidFill>
                  <a:schemeClr val="tx1"/>
                </a:solidFill>
              </a:rPr>
              <a:t>Aplikasi</a:t>
            </a:r>
            <a:r>
              <a:rPr lang="en-US" b="1" dirty="0" smtClean="0">
                <a:solidFill>
                  <a:schemeClr val="tx1"/>
                </a:solidFill>
              </a:rPr>
              <a:t> </a:t>
            </a:r>
            <a:r>
              <a:rPr lang="en-US" b="1" dirty="0" err="1" smtClean="0">
                <a:solidFill>
                  <a:schemeClr val="tx1"/>
                </a:solidFill>
              </a:rPr>
              <a:t>bilangan</a:t>
            </a:r>
            <a:r>
              <a:rPr lang="en-US" b="1" dirty="0" smtClean="0">
                <a:solidFill>
                  <a:schemeClr val="tx1"/>
                </a:solidFill>
              </a:rPr>
              <a:t> </a:t>
            </a:r>
            <a:r>
              <a:rPr lang="en-US" b="1" dirty="0" err="1" smtClean="0">
                <a:solidFill>
                  <a:schemeClr val="tx1"/>
                </a:solidFill>
              </a:rPr>
              <a:t>biner</a:t>
            </a:r>
            <a:endParaRPr lang="en-US" b="1" dirty="0">
              <a:solidFill>
                <a:schemeClr val="tx1"/>
              </a:solidFill>
            </a:endParaRPr>
          </a:p>
        </p:txBody>
      </p:sp>
      <p:sp>
        <p:nvSpPr>
          <p:cNvPr id="33" name="Rectangle 31"/>
          <p:cNvSpPr>
            <a:spLocks noChangeArrowheads="1"/>
          </p:cNvSpPr>
          <p:nvPr/>
        </p:nvSpPr>
        <p:spPr bwMode="auto">
          <a:xfrm>
            <a:off x="7677179" y="3638550"/>
            <a:ext cx="152400" cy="2171700"/>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34" name="Rectangle 17"/>
          <p:cNvSpPr>
            <a:spLocks noChangeArrowheads="1"/>
          </p:cNvSpPr>
          <p:nvPr/>
        </p:nvSpPr>
        <p:spPr bwMode="auto">
          <a:xfrm>
            <a:off x="8267729" y="1724025"/>
            <a:ext cx="142875" cy="228600"/>
          </a:xfrm>
          <a:prstGeom prst="rect">
            <a:avLst/>
          </a:prstGeom>
          <a:solidFill>
            <a:srgbClr val="FFFF00"/>
          </a:solidFill>
          <a:ln w="9525">
            <a:solidFill>
              <a:schemeClr val="tx1"/>
            </a:solidFill>
            <a:miter lim="800000"/>
            <a:headEnd/>
            <a:tailEnd/>
          </a:ln>
          <a:effectLst/>
        </p:spPr>
        <p:txBody>
          <a:bodyPr wrap="none" anchor="ctr"/>
          <a:lstStyle/>
          <a:p>
            <a:pPr>
              <a:defRPr/>
            </a:pPr>
            <a:endParaRPr lang="en-US" dirty="0">
              <a:ln>
                <a:solidFill>
                  <a:schemeClr val="tx1">
                    <a:lumMod val="65000"/>
                    <a:lumOff val="35000"/>
                  </a:schemeClr>
                </a:solidFill>
              </a:ln>
              <a:solidFill>
                <a:srgbClr val="FFFF00"/>
              </a:solidFill>
            </a:endParaRPr>
          </a:p>
        </p:txBody>
      </p:sp>
      <p:sp>
        <p:nvSpPr>
          <p:cNvPr id="35" name="Rectangle 18"/>
          <p:cNvSpPr>
            <a:spLocks noChangeArrowheads="1"/>
          </p:cNvSpPr>
          <p:nvPr/>
        </p:nvSpPr>
        <p:spPr bwMode="auto">
          <a:xfrm>
            <a:off x="8277254" y="2247900"/>
            <a:ext cx="142875" cy="228600"/>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36" name="Rectangle 19"/>
          <p:cNvSpPr>
            <a:spLocks noChangeArrowheads="1"/>
          </p:cNvSpPr>
          <p:nvPr/>
        </p:nvSpPr>
        <p:spPr bwMode="auto">
          <a:xfrm>
            <a:off x="8277254" y="2819400"/>
            <a:ext cx="153988" cy="228600"/>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37" name="Rectangle 20"/>
          <p:cNvSpPr>
            <a:spLocks noChangeArrowheads="1"/>
          </p:cNvSpPr>
          <p:nvPr/>
        </p:nvSpPr>
        <p:spPr bwMode="auto">
          <a:xfrm>
            <a:off x="8277254" y="3371850"/>
            <a:ext cx="153988" cy="228600"/>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38" name="Rectangle 21"/>
          <p:cNvSpPr>
            <a:spLocks noChangeArrowheads="1"/>
          </p:cNvSpPr>
          <p:nvPr/>
        </p:nvSpPr>
        <p:spPr bwMode="auto">
          <a:xfrm>
            <a:off x="8267729" y="3924300"/>
            <a:ext cx="153988" cy="228600"/>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39" name="Rectangle 22"/>
          <p:cNvSpPr>
            <a:spLocks noChangeArrowheads="1"/>
          </p:cNvSpPr>
          <p:nvPr/>
        </p:nvSpPr>
        <p:spPr bwMode="auto">
          <a:xfrm>
            <a:off x="8258204" y="4467225"/>
            <a:ext cx="153988" cy="228600"/>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40" name="Rectangle 23"/>
          <p:cNvSpPr>
            <a:spLocks noChangeArrowheads="1"/>
          </p:cNvSpPr>
          <p:nvPr/>
        </p:nvSpPr>
        <p:spPr bwMode="auto">
          <a:xfrm>
            <a:off x="8267729" y="5010150"/>
            <a:ext cx="153988" cy="228600"/>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41" name="Rectangle 24"/>
          <p:cNvSpPr>
            <a:spLocks noChangeArrowheads="1"/>
          </p:cNvSpPr>
          <p:nvPr/>
        </p:nvSpPr>
        <p:spPr bwMode="auto">
          <a:xfrm>
            <a:off x="8277254" y="5562600"/>
            <a:ext cx="153988" cy="228600"/>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42" name="Rectangle 25"/>
          <p:cNvSpPr>
            <a:spLocks noChangeArrowheads="1"/>
          </p:cNvSpPr>
          <p:nvPr/>
        </p:nvSpPr>
        <p:spPr bwMode="auto">
          <a:xfrm>
            <a:off x="8075642" y="1933575"/>
            <a:ext cx="153987" cy="549275"/>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43" name="Rectangle 26"/>
          <p:cNvSpPr>
            <a:spLocks noChangeArrowheads="1"/>
          </p:cNvSpPr>
          <p:nvPr/>
        </p:nvSpPr>
        <p:spPr bwMode="auto">
          <a:xfrm>
            <a:off x="8075642" y="3048000"/>
            <a:ext cx="153987" cy="549275"/>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44" name="Rectangle 27"/>
          <p:cNvSpPr>
            <a:spLocks noChangeArrowheads="1"/>
          </p:cNvSpPr>
          <p:nvPr/>
        </p:nvSpPr>
        <p:spPr bwMode="auto">
          <a:xfrm>
            <a:off x="8075642" y="4143375"/>
            <a:ext cx="153987" cy="549275"/>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45" name="Rectangle 28"/>
          <p:cNvSpPr>
            <a:spLocks noChangeArrowheads="1"/>
          </p:cNvSpPr>
          <p:nvPr/>
        </p:nvSpPr>
        <p:spPr bwMode="auto">
          <a:xfrm>
            <a:off x="8075642" y="5276850"/>
            <a:ext cx="182562" cy="533400"/>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46" name="Rectangle 29"/>
          <p:cNvSpPr>
            <a:spLocks noChangeArrowheads="1"/>
          </p:cNvSpPr>
          <p:nvPr/>
        </p:nvSpPr>
        <p:spPr bwMode="auto">
          <a:xfrm>
            <a:off x="7875617" y="2486025"/>
            <a:ext cx="144462" cy="1123950"/>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47" name="Rectangle 30"/>
          <p:cNvSpPr>
            <a:spLocks noChangeArrowheads="1"/>
          </p:cNvSpPr>
          <p:nvPr/>
        </p:nvSpPr>
        <p:spPr bwMode="auto">
          <a:xfrm>
            <a:off x="7875617" y="4743450"/>
            <a:ext cx="134937" cy="1066800"/>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044" name="Text Box 5"/>
          <p:cNvSpPr txBox="1">
            <a:spLocks noChangeArrowheads="1"/>
          </p:cNvSpPr>
          <p:nvPr/>
        </p:nvSpPr>
        <p:spPr bwMode="auto">
          <a:xfrm>
            <a:off x="447675" y="1357298"/>
            <a:ext cx="5800725" cy="707886"/>
          </a:xfrm>
          <a:prstGeom prst="rect">
            <a:avLst/>
          </a:prstGeom>
          <a:noFill/>
          <a:ln w="9525">
            <a:noFill/>
            <a:miter lim="800000"/>
            <a:headEnd/>
            <a:tailEnd/>
          </a:ln>
        </p:spPr>
        <p:txBody>
          <a:bodyPr>
            <a:spAutoFit/>
          </a:bodyPr>
          <a:lstStyle/>
          <a:p>
            <a:pPr algn="just">
              <a:spcBef>
                <a:spcPct val="50000"/>
              </a:spcBef>
            </a:pPr>
            <a:r>
              <a:rPr lang="en-US" sz="2000"/>
              <a:t>Sebuah Bilangan biner menghitung urutan untuk nomor dari nol sampai lima belas.</a:t>
            </a:r>
          </a:p>
        </p:txBody>
      </p:sp>
      <p:sp>
        <p:nvSpPr>
          <p:cNvPr id="1045" name="Rectangle 12"/>
          <p:cNvSpPr>
            <a:spLocks noChangeArrowheads="1"/>
          </p:cNvSpPr>
          <p:nvPr/>
        </p:nvSpPr>
        <p:spPr bwMode="auto">
          <a:xfrm>
            <a:off x="6838979" y="1381125"/>
            <a:ext cx="1724025" cy="4514850"/>
          </a:xfrm>
          <a:prstGeom prst="rect">
            <a:avLst/>
          </a:prstGeom>
          <a:noFill/>
          <a:ln w="9525">
            <a:solidFill>
              <a:schemeClr val="tx1"/>
            </a:solidFill>
            <a:miter lim="800000"/>
            <a:headEnd/>
            <a:tailEnd/>
          </a:ln>
        </p:spPr>
        <p:txBody>
          <a:bodyPr wrap="none" anchor="ctr"/>
          <a:lstStyle/>
          <a:p>
            <a:endParaRPr lang="en-US"/>
          </a:p>
        </p:txBody>
      </p:sp>
      <p:sp>
        <p:nvSpPr>
          <p:cNvPr id="1046" name="Text Box 10"/>
          <p:cNvSpPr txBox="1">
            <a:spLocks noChangeArrowheads="1"/>
          </p:cNvSpPr>
          <p:nvPr/>
        </p:nvSpPr>
        <p:spPr bwMode="auto">
          <a:xfrm>
            <a:off x="6962804" y="1362075"/>
            <a:ext cx="1524000" cy="4524375"/>
          </a:xfrm>
          <a:prstGeom prst="rect">
            <a:avLst/>
          </a:prstGeom>
          <a:noFill/>
          <a:ln w="9525">
            <a:noFill/>
            <a:miter lim="800000"/>
            <a:headEnd/>
            <a:tailEnd/>
          </a:ln>
        </p:spPr>
        <p:txBody>
          <a:bodyPr>
            <a:spAutoFit/>
          </a:bodyPr>
          <a:lstStyle/>
          <a:p>
            <a:pPr algn="r"/>
            <a:r>
              <a:rPr lang="en-US"/>
              <a:t> 0       0 0 0 0</a:t>
            </a:r>
          </a:p>
          <a:p>
            <a:pPr algn="r"/>
            <a:r>
              <a:rPr lang="en-US"/>
              <a:t> 1       0 0 0 1</a:t>
            </a:r>
          </a:p>
          <a:p>
            <a:pPr algn="r"/>
            <a:r>
              <a:rPr lang="en-US"/>
              <a:t> 2       0 0 1 0</a:t>
            </a:r>
          </a:p>
          <a:p>
            <a:pPr algn="r"/>
            <a:r>
              <a:rPr lang="en-US"/>
              <a:t> 3       0 0 1 1</a:t>
            </a:r>
          </a:p>
          <a:p>
            <a:pPr algn="r"/>
            <a:r>
              <a:rPr lang="en-US"/>
              <a:t> 4       0 1 0 0</a:t>
            </a:r>
          </a:p>
          <a:p>
            <a:pPr algn="r"/>
            <a:r>
              <a:rPr lang="en-US"/>
              <a:t> 5       0 1 0 1</a:t>
            </a:r>
          </a:p>
          <a:p>
            <a:pPr algn="r"/>
            <a:r>
              <a:rPr lang="en-US"/>
              <a:t> 6       0 1 1 0</a:t>
            </a:r>
          </a:p>
          <a:p>
            <a:pPr algn="r"/>
            <a:r>
              <a:rPr lang="en-US"/>
              <a:t> 7       0 1 1 1</a:t>
            </a:r>
          </a:p>
          <a:p>
            <a:pPr algn="r"/>
            <a:r>
              <a:rPr lang="en-US"/>
              <a:t> 8       1 0 0 0</a:t>
            </a:r>
          </a:p>
          <a:p>
            <a:pPr algn="r"/>
            <a:r>
              <a:rPr lang="en-US"/>
              <a:t> 9       1 0 0 1</a:t>
            </a:r>
          </a:p>
          <a:p>
            <a:pPr algn="r"/>
            <a:r>
              <a:rPr lang="en-US"/>
              <a:t>10      1 0 1 0</a:t>
            </a:r>
          </a:p>
          <a:p>
            <a:pPr algn="r"/>
            <a:r>
              <a:rPr lang="en-US"/>
              <a:t>11      1 0 1 1</a:t>
            </a:r>
          </a:p>
          <a:p>
            <a:pPr algn="r"/>
            <a:r>
              <a:rPr lang="en-US"/>
              <a:t>12      1 1 0 0</a:t>
            </a:r>
          </a:p>
          <a:p>
            <a:pPr algn="r"/>
            <a:r>
              <a:rPr lang="en-US"/>
              <a:t>13      1 1 0 1</a:t>
            </a:r>
          </a:p>
          <a:p>
            <a:pPr algn="r"/>
            <a:r>
              <a:rPr lang="en-US"/>
              <a:t>14      1 1 1 0</a:t>
            </a:r>
          </a:p>
          <a:p>
            <a:pPr algn="r"/>
            <a:r>
              <a:rPr lang="en-US"/>
              <a:t>15      1 1 1 1</a:t>
            </a:r>
          </a:p>
        </p:txBody>
      </p:sp>
      <p:sp>
        <p:nvSpPr>
          <p:cNvPr id="1047" name="Line 13"/>
          <p:cNvSpPr>
            <a:spLocks noChangeShapeType="1"/>
          </p:cNvSpPr>
          <p:nvPr/>
        </p:nvSpPr>
        <p:spPr bwMode="auto">
          <a:xfrm>
            <a:off x="7572404" y="1371600"/>
            <a:ext cx="0" cy="4480560"/>
          </a:xfrm>
          <a:prstGeom prst="line">
            <a:avLst/>
          </a:prstGeom>
          <a:noFill/>
          <a:ln w="9525">
            <a:solidFill>
              <a:schemeClr val="tx1"/>
            </a:solidFill>
            <a:round/>
            <a:headEnd/>
            <a:tailEnd/>
          </a:ln>
        </p:spPr>
        <p:txBody>
          <a:bodyPr/>
          <a:lstStyle/>
          <a:p>
            <a:endParaRPr lang="en-US"/>
          </a:p>
        </p:txBody>
      </p:sp>
      <p:sp>
        <p:nvSpPr>
          <p:cNvPr id="1048" name="Text Box 14"/>
          <p:cNvSpPr txBox="1">
            <a:spLocks noChangeArrowheads="1"/>
          </p:cNvSpPr>
          <p:nvPr/>
        </p:nvSpPr>
        <p:spPr bwMode="auto">
          <a:xfrm>
            <a:off x="6734204" y="923925"/>
            <a:ext cx="1066800" cy="461963"/>
          </a:xfrm>
          <a:prstGeom prst="rect">
            <a:avLst/>
          </a:prstGeom>
          <a:noFill/>
          <a:ln w="9525">
            <a:noFill/>
            <a:miter lim="800000"/>
            <a:headEnd/>
            <a:tailEnd/>
          </a:ln>
        </p:spPr>
        <p:txBody>
          <a:bodyPr>
            <a:spAutoFit/>
          </a:bodyPr>
          <a:lstStyle/>
          <a:p>
            <a:pPr>
              <a:spcBef>
                <a:spcPct val="50000"/>
              </a:spcBef>
            </a:pPr>
            <a:r>
              <a:rPr lang="en-US" sz="1200"/>
              <a:t>Bilangan Desimal</a:t>
            </a:r>
          </a:p>
        </p:txBody>
      </p:sp>
      <p:sp>
        <p:nvSpPr>
          <p:cNvPr id="1049" name="Text Box 15"/>
          <p:cNvSpPr txBox="1">
            <a:spLocks noChangeArrowheads="1"/>
          </p:cNvSpPr>
          <p:nvPr/>
        </p:nvSpPr>
        <p:spPr bwMode="auto">
          <a:xfrm>
            <a:off x="7648604" y="942975"/>
            <a:ext cx="1066800" cy="461963"/>
          </a:xfrm>
          <a:prstGeom prst="rect">
            <a:avLst/>
          </a:prstGeom>
          <a:noFill/>
          <a:ln w="9525">
            <a:noFill/>
            <a:miter lim="800000"/>
            <a:headEnd/>
            <a:tailEnd/>
          </a:ln>
        </p:spPr>
        <p:txBody>
          <a:bodyPr>
            <a:spAutoFit/>
          </a:bodyPr>
          <a:lstStyle/>
          <a:p>
            <a:pPr>
              <a:spcBef>
                <a:spcPct val="50000"/>
              </a:spcBef>
            </a:pPr>
            <a:r>
              <a:rPr lang="en-US" sz="1200"/>
              <a:t>Bilangan Biner </a:t>
            </a:r>
          </a:p>
        </p:txBody>
      </p:sp>
      <p:sp>
        <p:nvSpPr>
          <p:cNvPr id="57" name="Text Box 16"/>
          <p:cNvSpPr txBox="1">
            <a:spLocks noChangeArrowheads="1"/>
          </p:cNvSpPr>
          <p:nvPr/>
        </p:nvSpPr>
        <p:spPr bwMode="auto">
          <a:xfrm>
            <a:off x="466725" y="2285992"/>
            <a:ext cx="5962663" cy="400110"/>
          </a:xfrm>
          <a:prstGeom prst="rect">
            <a:avLst/>
          </a:prstGeom>
          <a:noFill/>
          <a:ln w="9525">
            <a:noFill/>
            <a:miter lim="800000"/>
            <a:headEnd/>
            <a:tailEnd/>
          </a:ln>
        </p:spPr>
        <p:txBody>
          <a:bodyPr wrap="square">
            <a:spAutoFit/>
          </a:bodyPr>
          <a:lstStyle/>
          <a:p>
            <a:pPr>
              <a:spcBef>
                <a:spcPct val="50000"/>
              </a:spcBef>
            </a:pPr>
            <a:r>
              <a:rPr lang="en-US" sz="2000"/>
              <a:t>Perhatikan pola nol dan satu dalam setiap kolom.</a:t>
            </a:r>
          </a:p>
        </p:txBody>
      </p:sp>
      <p:graphicFrame>
        <p:nvGraphicFramePr>
          <p:cNvPr id="58" name="Object 3"/>
          <p:cNvGraphicFramePr>
            <a:graphicFrameLocks noChangeAspect="1"/>
          </p:cNvGraphicFramePr>
          <p:nvPr/>
        </p:nvGraphicFramePr>
        <p:xfrm>
          <a:off x="1533495" y="4000504"/>
          <a:ext cx="4953000" cy="1873250"/>
        </p:xfrm>
        <a:graphic>
          <a:graphicData uri="http://schemas.openxmlformats.org/presentationml/2006/ole">
            <mc:AlternateContent xmlns:mc="http://schemas.openxmlformats.org/markup-compatibility/2006">
              <mc:Choice xmlns:v="urn:schemas-microsoft-com:vml" Requires="v">
                <p:oleObj spid="_x0000_s63491" name="CorelDRAW" r:id="rId3" imgW="4073760" imgH="1519920" progId="">
                  <p:embed/>
                </p:oleObj>
              </mc:Choice>
              <mc:Fallback>
                <p:oleObj name="CorelDRAW" r:id="rId3" imgW="4073760" imgH="151992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3495" y="4000504"/>
                        <a:ext cx="4953000" cy="187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 name="Text Box 34"/>
          <p:cNvSpPr txBox="1">
            <a:spLocks noChangeArrowheads="1"/>
          </p:cNvSpPr>
          <p:nvPr/>
        </p:nvSpPr>
        <p:spPr bwMode="auto">
          <a:xfrm>
            <a:off x="471498" y="2928934"/>
            <a:ext cx="5600700" cy="707886"/>
          </a:xfrm>
          <a:prstGeom prst="rect">
            <a:avLst/>
          </a:prstGeom>
          <a:noFill/>
          <a:ln w="9525">
            <a:noFill/>
            <a:miter lim="800000"/>
            <a:headEnd/>
            <a:tailEnd/>
          </a:ln>
        </p:spPr>
        <p:txBody>
          <a:bodyPr>
            <a:spAutoFit/>
          </a:bodyPr>
          <a:lstStyle/>
          <a:p>
            <a:pPr algn="just">
              <a:spcBef>
                <a:spcPct val="50000"/>
              </a:spcBef>
            </a:pPr>
            <a:r>
              <a:rPr lang="en-US" sz="2000"/>
              <a:t>Counter digital sering memiliki pola yang sama dari angka:</a:t>
            </a:r>
          </a:p>
        </p:txBody>
      </p:sp>
      <p:sp>
        <p:nvSpPr>
          <p:cNvPr id="60" name="Rectangle 35"/>
          <p:cNvSpPr>
            <a:spLocks noChangeArrowheads="1"/>
          </p:cNvSpPr>
          <p:nvPr/>
        </p:nvSpPr>
        <p:spPr bwMode="auto">
          <a:xfrm>
            <a:off x="2233615" y="4048140"/>
            <a:ext cx="2624137" cy="1524000"/>
          </a:xfrm>
          <a:prstGeom prst="rect">
            <a:avLst/>
          </a:prstGeom>
          <a:solidFill>
            <a:schemeClr val="accent3">
              <a:lumMod val="85000"/>
            </a:schemeClr>
          </a:solidFill>
          <a:ln w="9525">
            <a:noFill/>
            <a:miter lim="800000"/>
            <a:headEnd/>
            <a:tailEnd/>
          </a:ln>
        </p:spPr>
        <p:txBody>
          <a:bodyPr wrap="none" anchor="ctr"/>
          <a:lstStyle/>
          <a:p>
            <a:endParaRPr lang="en-US"/>
          </a:p>
        </p:txBody>
      </p:sp>
      <p:pic>
        <p:nvPicPr>
          <p:cNvPr id="39940" name="Picture 4"/>
          <p:cNvPicPr>
            <a:picLocks noChangeAspect="1" noChangeArrowheads="1"/>
          </p:cNvPicPr>
          <p:nvPr/>
        </p:nvPicPr>
        <p:blipFill>
          <a:blip r:embed="rId5"/>
          <a:srcRect/>
          <a:stretch>
            <a:fillRect/>
          </a:stretch>
        </p:blipFill>
        <p:spPr bwMode="auto">
          <a:xfrm>
            <a:off x="285720" y="4362454"/>
            <a:ext cx="1268413" cy="757238"/>
          </a:xfrm>
          <a:prstGeom prst="rect">
            <a:avLst/>
          </a:prstGeom>
          <a:noFill/>
          <a:ln w="12700">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0-#ppt_w/2"/>
                                          </p:val>
                                        </p:tav>
                                        <p:tav tm="100000">
                                          <p:val>
                                            <p:strVal val="#ppt_x"/>
                                          </p:val>
                                        </p:tav>
                                      </p:tavLst>
                                    </p:anim>
                                    <p:anim calcmode="lin" valueType="num">
                                      <p:cBhvr additive="base">
                                        <p:cTn id="8" dur="500" fill="hold"/>
                                        <p:tgtEl>
                                          <p:spTgt spid="5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up)">
                                      <p:cBhvr>
                                        <p:cTn id="13" dur="500"/>
                                        <p:tgtEl>
                                          <p:spTgt spid="34"/>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up)">
                                      <p:cBhvr>
                                        <p:cTn id="16" dur="500"/>
                                        <p:tgtEl>
                                          <p:spTgt spid="35"/>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up)">
                                      <p:cBhvr>
                                        <p:cTn id="19" dur="500"/>
                                        <p:tgtEl>
                                          <p:spTgt spid="36"/>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up)">
                                      <p:cBhvr>
                                        <p:cTn id="22" dur="500"/>
                                        <p:tgtEl>
                                          <p:spTgt spid="37"/>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wipe(up)">
                                      <p:cBhvr>
                                        <p:cTn id="25" dur="500"/>
                                        <p:tgtEl>
                                          <p:spTgt spid="38"/>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wipe(up)">
                                      <p:cBhvr>
                                        <p:cTn id="28" dur="500"/>
                                        <p:tgtEl>
                                          <p:spTgt spid="39"/>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up)">
                                      <p:cBhvr>
                                        <p:cTn id="31" dur="500"/>
                                        <p:tgtEl>
                                          <p:spTgt spid="40"/>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wipe(up)">
                                      <p:cBhvr>
                                        <p:cTn id="34" dur="500"/>
                                        <p:tgtEl>
                                          <p:spTgt spid="4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wipe(up)">
                                      <p:cBhvr>
                                        <p:cTn id="39" dur="500"/>
                                        <p:tgtEl>
                                          <p:spTgt spid="42"/>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wipe(up)">
                                      <p:cBhvr>
                                        <p:cTn id="42" dur="500"/>
                                        <p:tgtEl>
                                          <p:spTgt spid="43"/>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wipe(up)">
                                      <p:cBhvr>
                                        <p:cTn id="45" dur="500"/>
                                        <p:tgtEl>
                                          <p:spTgt spid="44"/>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wipe(up)">
                                      <p:cBhvr>
                                        <p:cTn id="48" dur="500"/>
                                        <p:tgtEl>
                                          <p:spTgt spid="4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wipe(up)">
                                      <p:cBhvr>
                                        <p:cTn id="53" dur="500"/>
                                        <p:tgtEl>
                                          <p:spTgt spid="46"/>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47"/>
                                        </p:tgtEl>
                                        <p:attrNameLst>
                                          <p:attrName>style.visibility</p:attrName>
                                        </p:attrNameLst>
                                      </p:cBhvr>
                                      <p:to>
                                        <p:strVal val="visible"/>
                                      </p:to>
                                    </p:set>
                                    <p:animEffect transition="in" filter="wipe(up)">
                                      <p:cBhvr>
                                        <p:cTn id="56" dur="500"/>
                                        <p:tgtEl>
                                          <p:spTgt spid="4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wipe(up)">
                                      <p:cBhvr>
                                        <p:cTn id="61" dur="500"/>
                                        <p:tgtEl>
                                          <p:spTgt spid="33"/>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grpId="0" nodeType="clickEffect">
                                  <p:stCondLst>
                                    <p:cond delay="0"/>
                                  </p:stCondLst>
                                  <p:childTnLst>
                                    <p:set>
                                      <p:cBhvr>
                                        <p:cTn id="65" dur="1" fill="hold">
                                          <p:stCondLst>
                                            <p:cond delay="0"/>
                                          </p:stCondLst>
                                        </p:cTn>
                                        <p:tgtEl>
                                          <p:spTgt spid="59"/>
                                        </p:tgtEl>
                                        <p:attrNameLst>
                                          <p:attrName>style.visibility</p:attrName>
                                        </p:attrNameLst>
                                      </p:cBhvr>
                                      <p:to>
                                        <p:strVal val="visible"/>
                                      </p:to>
                                    </p:set>
                                    <p:anim calcmode="lin" valueType="num">
                                      <p:cBhvr additive="base">
                                        <p:cTn id="66" dur="500" fill="hold"/>
                                        <p:tgtEl>
                                          <p:spTgt spid="59"/>
                                        </p:tgtEl>
                                        <p:attrNameLst>
                                          <p:attrName>ppt_x</p:attrName>
                                        </p:attrNameLst>
                                      </p:cBhvr>
                                      <p:tavLst>
                                        <p:tav tm="0">
                                          <p:val>
                                            <p:strVal val="0-#ppt_w/2"/>
                                          </p:val>
                                        </p:tav>
                                        <p:tav tm="100000">
                                          <p:val>
                                            <p:strVal val="#ppt_x"/>
                                          </p:val>
                                        </p:tav>
                                      </p:tavLst>
                                    </p:anim>
                                    <p:anim calcmode="lin" valueType="num">
                                      <p:cBhvr additive="base">
                                        <p:cTn id="67" dur="5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9940"/>
                                        </p:tgtEl>
                                        <p:attrNameLst>
                                          <p:attrName>style.visibility</p:attrName>
                                        </p:attrNameLst>
                                      </p:cBhvr>
                                      <p:to>
                                        <p:strVal val="visible"/>
                                      </p:to>
                                    </p:set>
                                    <p:animEffect transition="in" filter="fade">
                                      <p:cBhvr>
                                        <p:cTn id="72" dur="2000"/>
                                        <p:tgtEl>
                                          <p:spTgt spid="39940"/>
                                        </p:tgtEl>
                                      </p:cBhvr>
                                    </p:animEffect>
                                  </p:childTnLst>
                                </p:cTn>
                              </p:par>
                            </p:childTnLst>
                          </p:cTn>
                        </p:par>
                        <p:par>
                          <p:cTn id="73" fill="hold">
                            <p:stCondLst>
                              <p:cond delay="2000"/>
                            </p:stCondLst>
                            <p:childTnLst>
                              <p:par>
                                <p:cTn id="74" presetID="9" presetClass="entr" presetSubtype="0" fill="hold" nodeType="afterEffect">
                                  <p:stCondLst>
                                    <p:cond delay="0"/>
                                  </p:stCondLst>
                                  <p:childTnLst>
                                    <p:set>
                                      <p:cBhvr>
                                        <p:cTn id="75" dur="1" fill="hold">
                                          <p:stCondLst>
                                            <p:cond delay="0"/>
                                          </p:stCondLst>
                                        </p:cTn>
                                        <p:tgtEl>
                                          <p:spTgt spid="58"/>
                                        </p:tgtEl>
                                        <p:attrNameLst>
                                          <p:attrName>style.visibility</p:attrName>
                                        </p:attrNameLst>
                                      </p:cBhvr>
                                      <p:to>
                                        <p:strVal val="visible"/>
                                      </p:to>
                                    </p:set>
                                    <p:animEffect transition="in" filter="dissolve">
                                      <p:cBhvr>
                                        <p:cTn id="76" dur="500"/>
                                        <p:tgtEl>
                                          <p:spTgt spid="58"/>
                                        </p:tgtEl>
                                      </p:cBhvr>
                                    </p:animEffect>
                                  </p:childTnLst>
                                </p:cTn>
                              </p:par>
                              <p:par>
                                <p:cTn id="77" presetID="22" presetClass="exit" presetSubtype="8" fill="hold" grpId="0" nodeType="withEffect">
                                  <p:stCondLst>
                                    <p:cond delay="0"/>
                                  </p:stCondLst>
                                  <p:childTnLst>
                                    <p:animEffect transition="out" filter="wipe(left)">
                                      <p:cBhvr>
                                        <p:cTn id="78" dur="2000"/>
                                        <p:tgtEl>
                                          <p:spTgt spid="60"/>
                                        </p:tgtEl>
                                      </p:cBhvr>
                                    </p:animEffect>
                                    <p:set>
                                      <p:cBhvr>
                                        <p:cTn id="79" dur="1" fill="hold">
                                          <p:stCondLst>
                                            <p:cond delay="1999"/>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57" grpId="0"/>
      <p:bldP spid="59" grpId="0"/>
      <p:bldP spid="60"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Hexadesimal</a:t>
            </a:r>
            <a:r>
              <a:rPr lang="en-US" dirty="0" smtClean="0"/>
              <a:t> </a:t>
            </a:r>
            <a:r>
              <a:rPr lang="en-US" dirty="0" smtClean="0">
                <a:sym typeface="Wingdings" pitchFamily="2" charset="2"/>
              </a:rPr>
              <a:t> </a:t>
            </a:r>
            <a:r>
              <a:rPr lang="en-US" dirty="0" err="1" smtClean="0">
                <a:sym typeface="Wingdings" pitchFamily="2" charset="2"/>
              </a:rPr>
              <a:t>Biner</a:t>
            </a:r>
            <a:endParaRPr lang="en-US" dirty="0"/>
          </a:p>
        </p:txBody>
      </p:sp>
      <p:pic>
        <p:nvPicPr>
          <p:cNvPr id="52226" name="Picture 2"/>
          <p:cNvPicPr>
            <a:picLocks noGrp="1" noChangeAspect="1" noChangeArrowheads="1"/>
          </p:cNvPicPr>
          <p:nvPr>
            <p:ph idx="1"/>
          </p:nvPr>
        </p:nvPicPr>
        <p:blipFill>
          <a:blip r:embed="rId2"/>
          <a:srcRect/>
          <a:stretch>
            <a:fillRect/>
          </a:stretch>
        </p:blipFill>
        <p:spPr bwMode="auto">
          <a:xfrm>
            <a:off x="1937398" y="1755775"/>
            <a:ext cx="5150141" cy="40386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Oktal</a:t>
            </a:r>
            <a:r>
              <a:rPr lang="en-US" dirty="0" smtClean="0"/>
              <a:t> </a:t>
            </a:r>
            <a:r>
              <a:rPr lang="en-US" dirty="0" smtClean="0">
                <a:sym typeface="Wingdings" pitchFamily="2" charset="2"/>
              </a:rPr>
              <a:t> </a:t>
            </a:r>
            <a:r>
              <a:rPr lang="en-US" dirty="0" err="1" smtClean="0">
                <a:sym typeface="Wingdings" pitchFamily="2" charset="2"/>
              </a:rPr>
              <a:t>Hexadesimal</a:t>
            </a:r>
            <a:endParaRPr lang="en-US" dirty="0"/>
          </a:p>
        </p:txBody>
      </p:sp>
      <p:pic>
        <p:nvPicPr>
          <p:cNvPr id="53250" name="Picture 2"/>
          <p:cNvPicPr>
            <a:picLocks noGrp="1" noChangeAspect="1" noChangeArrowheads="1"/>
          </p:cNvPicPr>
          <p:nvPr>
            <p:ph idx="1"/>
          </p:nvPr>
        </p:nvPicPr>
        <p:blipFill>
          <a:blip r:embed="rId2"/>
          <a:srcRect/>
          <a:stretch>
            <a:fillRect/>
          </a:stretch>
        </p:blipFill>
        <p:spPr bwMode="auto">
          <a:xfrm>
            <a:off x="1748184" y="1755775"/>
            <a:ext cx="5528569" cy="40386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Hexadesimal</a:t>
            </a:r>
            <a:r>
              <a:rPr lang="en-US" dirty="0" smtClean="0"/>
              <a:t> </a:t>
            </a:r>
            <a:r>
              <a:rPr lang="en-US" dirty="0" smtClean="0">
                <a:sym typeface="Wingdings" pitchFamily="2" charset="2"/>
              </a:rPr>
              <a:t> </a:t>
            </a:r>
            <a:r>
              <a:rPr lang="en-US" dirty="0" err="1" smtClean="0">
                <a:sym typeface="Wingdings" pitchFamily="2" charset="2"/>
              </a:rPr>
              <a:t>Oktal</a:t>
            </a:r>
            <a:endParaRPr lang="en-US" dirty="0"/>
          </a:p>
        </p:txBody>
      </p:sp>
      <p:pic>
        <p:nvPicPr>
          <p:cNvPr id="54274" name="Picture 2"/>
          <p:cNvPicPr>
            <a:picLocks noGrp="1" noChangeAspect="1" noChangeArrowheads="1"/>
          </p:cNvPicPr>
          <p:nvPr>
            <p:ph idx="1"/>
          </p:nvPr>
        </p:nvPicPr>
        <p:blipFill>
          <a:blip r:embed="rId2"/>
          <a:srcRect/>
          <a:stretch>
            <a:fillRect/>
          </a:stretch>
        </p:blipFill>
        <p:spPr bwMode="auto">
          <a:xfrm>
            <a:off x="1756764" y="1755775"/>
            <a:ext cx="5511410" cy="40386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Latihan</a:t>
            </a:r>
            <a:endParaRPr lang="en-US" dirty="0"/>
          </a:p>
        </p:txBody>
      </p:sp>
      <p:pic>
        <p:nvPicPr>
          <p:cNvPr id="55298" name="Picture 2"/>
          <p:cNvPicPr>
            <a:picLocks noGrp="1" noChangeAspect="1" noChangeArrowheads="1"/>
          </p:cNvPicPr>
          <p:nvPr>
            <p:ph idx="1"/>
          </p:nvPr>
        </p:nvPicPr>
        <p:blipFill>
          <a:blip r:embed="rId2"/>
          <a:srcRect/>
          <a:stretch>
            <a:fillRect/>
          </a:stretch>
        </p:blipFill>
        <p:spPr bwMode="auto">
          <a:xfrm>
            <a:off x="1069181" y="1428736"/>
            <a:ext cx="6886575" cy="2952750"/>
          </a:xfrm>
          <a:prstGeom prst="rect">
            <a:avLst/>
          </a:prstGeom>
          <a:noFill/>
          <a:ln w="9525">
            <a:noFill/>
            <a:miter lim="800000"/>
            <a:headEnd/>
            <a:tailEnd/>
          </a:ln>
          <a:effectLst/>
        </p:spPr>
      </p:pic>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7"/>
          <p:cNvSpPr txBox="1">
            <a:spLocks noChangeArrowheads="1"/>
          </p:cNvSpPr>
          <p:nvPr/>
        </p:nvSpPr>
        <p:spPr bwMode="auto">
          <a:xfrm>
            <a:off x="395288" y="260350"/>
            <a:ext cx="2784475" cy="579438"/>
          </a:xfrm>
          <a:prstGeom prst="rect">
            <a:avLst/>
          </a:prstGeom>
          <a:noFill/>
          <a:ln w="9525">
            <a:noFill/>
            <a:miter lim="800000"/>
            <a:headEnd/>
            <a:tailEnd/>
          </a:ln>
        </p:spPr>
        <p:txBody>
          <a:bodyPr wrap="none">
            <a:spAutoFit/>
          </a:bodyPr>
          <a:lstStyle/>
          <a:p>
            <a:r>
              <a:rPr lang="fr-FR" sz="3200" b="1" u="sng">
                <a:latin typeface="Verdana" pitchFamily="34" charset="0"/>
              </a:rPr>
              <a:t>First Page :</a:t>
            </a:r>
            <a:endParaRPr lang="fr-FR" sz="3200" u="sng"/>
          </a:p>
        </p:txBody>
      </p:sp>
      <p:sp>
        <p:nvSpPr>
          <p:cNvPr id="37891" name="Text Box 8"/>
          <p:cNvSpPr txBox="1">
            <a:spLocks noChangeArrowheads="1"/>
          </p:cNvSpPr>
          <p:nvPr/>
        </p:nvSpPr>
        <p:spPr bwMode="auto">
          <a:xfrm>
            <a:off x="755650" y="1268413"/>
            <a:ext cx="7704138" cy="4319587"/>
          </a:xfrm>
          <a:prstGeom prst="rect">
            <a:avLst/>
          </a:prstGeom>
          <a:noFill/>
          <a:ln w="9525">
            <a:noFill/>
            <a:miter lim="800000"/>
            <a:headEnd/>
            <a:tailEnd/>
          </a:ln>
        </p:spPr>
        <p:txBody>
          <a:bodyPr lIns="180000" tIns="180000" rIns="180000" bIns="180000"/>
          <a:lstStyle/>
          <a:p>
            <a:pPr algn="just"/>
            <a:r>
              <a:rPr lang="fr-FR" sz="2000" b="1">
                <a:latin typeface="Verdana" pitchFamily="34" charset="0"/>
              </a:rPr>
              <a:t>"Lorem 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395288" y="260350"/>
            <a:ext cx="3402012" cy="579438"/>
          </a:xfrm>
          <a:prstGeom prst="rect">
            <a:avLst/>
          </a:prstGeom>
          <a:noFill/>
          <a:ln w="9525">
            <a:noFill/>
            <a:miter lim="800000"/>
            <a:headEnd/>
            <a:tailEnd/>
          </a:ln>
        </p:spPr>
        <p:txBody>
          <a:bodyPr wrap="none">
            <a:spAutoFit/>
          </a:bodyPr>
          <a:lstStyle/>
          <a:p>
            <a:r>
              <a:rPr lang="fr-FR" sz="3200" b="1" u="sng">
                <a:latin typeface="Verdana" pitchFamily="34" charset="0"/>
              </a:rPr>
              <a:t>Second Page :</a:t>
            </a:r>
            <a:endParaRPr lang="fr-FR" sz="3200" u="sng"/>
          </a:p>
        </p:txBody>
      </p:sp>
      <p:sp>
        <p:nvSpPr>
          <p:cNvPr id="38915" name="Text Box 3"/>
          <p:cNvSpPr txBox="1">
            <a:spLocks noChangeArrowheads="1"/>
          </p:cNvSpPr>
          <p:nvPr/>
        </p:nvSpPr>
        <p:spPr bwMode="auto">
          <a:xfrm>
            <a:off x="755650" y="1268413"/>
            <a:ext cx="7704138" cy="4319587"/>
          </a:xfrm>
          <a:prstGeom prst="rect">
            <a:avLst/>
          </a:prstGeom>
          <a:noFill/>
          <a:ln w="9525">
            <a:noFill/>
            <a:miter lim="800000"/>
            <a:headEnd/>
            <a:tailEnd/>
          </a:ln>
        </p:spPr>
        <p:txBody>
          <a:bodyPr lIns="180000" tIns="180000" rIns="180000" bIns="180000"/>
          <a:lstStyle/>
          <a:p>
            <a:pPr algn="just"/>
            <a:r>
              <a:rPr lang="fr-FR" sz="2000" b="1">
                <a:latin typeface="Verdana" pitchFamily="34" charset="0"/>
              </a:rPr>
              <a:t>"Lorem 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lstStyle/>
          <a:p>
            <a:pPr algn="l">
              <a:defRPr/>
            </a:pPr>
            <a:r>
              <a:rPr lang="en-US" sz="3600" b="1" dirty="0" err="1" smtClean="0">
                <a:solidFill>
                  <a:schemeClr val="tx1"/>
                </a:solidFill>
              </a:rPr>
              <a:t>Konversi</a:t>
            </a:r>
            <a:r>
              <a:rPr lang="en-US" sz="3600" b="1" dirty="0" smtClean="0">
                <a:solidFill>
                  <a:schemeClr val="tx1"/>
                </a:solidFill>
              </a:rPr>
              <a:t> </a:t>
            </a:r>
            <a:r>
              <a:rPr lang="en-US" sz="3600" b="1" dirty="0" err="1" smtClean="0">
                <a:solidFill>
                  <a:schemeClr val="tx1"/>
                </a:solidFill>
              </a:rPr>
              <a:t>Biner</a:t>
            </a:r>
            <a:endParaRPr lang="en-US" sz="3600" b="1" dirty="0">
              <a:solidFill>
                <a:schemeClr val="tx1"/>
              </a:solidFill>
            </a:endParaRPr>
          </a:p>
        </p:txBody>
      </p:sp>
      <p:sp>
        <p:nvSpPr>
          <p:cNvPr id="11268" name="Content Placeholder 8"/>
          <p:cNvSpPr>
            <a:spLocks noGrp="1"/>
          </p:cNvSpPr>
          <p:nvPr>
            <p:ph idx="1"/>
          </p:nvPr>
        </p:nvSpPr>
        <p:spPr>
          <a:xfrm>
            <a:off x="423863" y="1214422"/>
            <a:ext cx="8129587" cy="1158875"/>
          </a:xfrm>
        </p:spPr>
        <p:txBody>
          <a:bodyPr/>
          <a:lstStyle/>
          <a:p>
            <a:pPr algn="just"/>
            <a:r>
              <a:rPr lang="en-US" sz="2000" smtClean="0"/>
              <a:t>Konversi bilangan biner ke desimal dapat ditentukan dengan menjumlahkan nilai bobot pada setiap digit bit yang bernilai 1 dan membuang semua nilai bit yang 0.</a:t>
            </a:r>
          </a:p>
        </p:txBody>
      </p:sp>
      <p:sp>
        <p:nvSpPr>
          <p:cNvPr id="14" name="Text Box 29"/>
          <p:cNvSpPr txBox="1">
            <a:spLocks noChangeArrowheads="1"/>
          </p:cNvSpPr>
          <p:nvPr/>
        </p:nvSpPr>
        <p:spPr bwMode="auto">
          <a:xfrm>
            <a:off x="1728814" y="2500306"/>
            <a:ext cx="6324600" cy="369888"/>
          </a:xfrm>
          <a:prstGeom prst="rect">
            <a:avLst/>
          </a:prstGeom>
          <a:noFill/>
          <a:ln w="9525">
            <a:noFill/>
            <a:miter lim="800000"/>
            <a:headEnd/>
            <a:tailEnd/>
          </a:ln>
        </p:spPr>
        <p:txBody>
          <a:bodyPr>
            <a:spAutoFit/>
          </a:bodyPr>
          <a:lstStyle/>
          <a:p>
            <a:pPr>
              <a:spcBef>
                <a:spcPct val="50000"/>
              </a:spcBef>
            </a:pPr>
            <a:r>
              <a:rPr lang="en-US"/>
              <a:t>Konversikan bilngan biner 100101.01 ke desimal.</a:t>
            </a:r>
          </a:p>
        </p:txBody>
      </p:sp>
      <p:sp>
        <p:nvSpPr>
          <p:cNvPr id="15" name="WordArt 30"/>
          <p:cNvSpPr>
            <a:spLocks noChangeArrowheads="1" noChangeShapeType="1" noTextEdit="1"/>
          </p:cNvSpPr>
          <p:nvPr/>
        </p:nvSpPr>
        <p:spPr bwMode="auto">
          <a:xfrm>
            <a:off x="538189" y="2557456"/>
            <a:ext cx="1057275" cy="238125"/>
          </a:xfrm>
          <a:prstGeom prst="rect">
            <a:avLst/>
          </a:prstGeom>
        </p:spPr>
        <p:txBody>
          <a:bodyPr wrap="none" fromWordArt="1">
            <a:prstTxWarp prst="textPlain">
              <a:avLst>
                <a:gd name="adj" fmla="val 50000"/>
              </a:avLst>
            </a:prstTxWarp>
          </a:bodyPr>
          <a:lstStyle/>
          <a:p>
            <a:pPr algn="ctr"/>
            <a:r>
              <a:rPr lang="en-US" sz="1050" kern="10">
                <a:ln w="9525">
                  <a:noFill/>
                  <a:round/>
                  <a:headEnd/>
                  <a:tailEnd/>
                </a:ln>
                <a:solidFill>
                  <a:srgbClr val="4C6454"/>
                </a:solidFill>
                <a:effectLst>
                  <a:outerShdw dist="35921" dir="2700000" algn="ctr" rotWithShape="0">
                    <a:srgbClr val="C0C0C0">
                      <a:alpha val="79999"/>
                    </a:srgbClr>
                  </a:outerShdw>
                </a:effectLst>
                <a:latin typeface="Impact"/>
              </a:rPr>
              <a:t>Contoh</a:t>
            </a:r>
          </a:p>
        </p:txBody>
      </p:sp>
      <p:sp>
        <p:nvSpPr>
          <p:cNvPr id="17" name="Text Box 33"/>
          <p:cNvSpPr txBox="1">
            <a:spLocks noChangeArrowheads="1"/>
          </p:cNvSpPr>
          <p:nvPr/>
        </p:nvSpPr>
        <p:spPr bwMode="auto">
          <a:xfrm>
            <a:off x="1728814" y="3033706"/>
            <a:ext cx="6629400" cy="646113"/>
          </a:xfrm>
          <a:prstGeom prst="rect">
            <a:avLst/>
          </a:prstGeom>
          <a:noFill/>
          <a:ln w="9525">
            <a:noFill/>
            <a:miter lim="800000"/>
            <a:headEnd/>
            <a:tailEnd/>
          </a:ln>
        </p:spPr>
        <p:txBody>
          <a:bodyPr>
            <a:spAutoFit/>
          </a:bodyPr>
          <a:lstStyle/>
          <a:p>
            <a:pPr algn="just">
              <a:spcBef>
                <a:spcPct val="50000"/>
              </a:spcBef>
            </a:pPr>
            <a:r>
              <a:rPr lang="en-US"/>
              <a:t>Mulai dengan menulis bobot pada tiap digit, kemudian tambahkan bobot yang sesuai dengan tiap bit yang bernilai 1.</a:t>
            </a:r>
          </a:p>
        </p:txBody>
      </p:sp>
      <p:sp>
        <p:nvSpPr>
          <p:cNvPr id="18" name="Text Box 34"/>
          <p:cNvSpPr txBox="1">
            <a:spLocks noChangeArrowheads="1"/>
          </p:cNvSpPr>
          <p:nvPr/>
        </p:nvSpPr>
        <p:spPr bwMode="auto">
          <a:xfrm>
            <a:off x="1957414" y="3856031"/>
            <a:ext cx="3352800" cy="396875"/>
          </a:xfrm>
          <a:prstGeom prst="rect">
            <a:avLst/>
          </a:prstGeom>
          <a:noFill/>
          <a:ln w="9525">
            <a:noFill/>
            <a:miter lim="800000"/>
            <a:headEnd/>
            <a:tailEnd/>
          </a:ln>
        </p:spPr>
        <p:txBody>
          <a:bodyPr>
            <a:spAutoFit/>
          </a:bodyPr>
          <a:lstStyle/>
          <a:p>
            <a:pPr>
              <a:spcBef>
                <a:spcPct val="50000"/>
              </a:spcBef>
            </a:pPr>
            <a:r>
              <a:rPr lang="en-US" sz="2000">
                <a:solidFill>
                  <a:srgbClr val="FF0000"/>
                </a:solidFill>
              </a:rPr>
              <a:t>2</a:t>
            </a:r>
            <a:r>
              <a:rPr lang="en-US" sz="2000" baseline="30000">
                <a:solidFill>
                  <a:srgbClr val="FF0000"/>
                </a:solidFill>
              </a:rPr>
              <a:t>5</a:t>
            </a:r>
            <a:r>
              <a:rPr lang="en-US" sz="2000">
                <a:solidFill>
                  <a:srgbClr val="FF0000"/>
                </a:solidFill>
              </a:rPr>
              <a:t>  2</a:t>
            </a:r>
            <a:r>
              <a:rPr lang="en-US" sz="2000" baseline="30000">
                <a:solidFill>
                  <a:srgbClr val="FF0000"/>
                </a:solidFill>
              </a:rPr>
              <a:t>4</a:t>
            </a:r>
            <a:r>
              <a:rPr lang="en-US" sz="2000">
                <a:solidFill>
                  <a:srgbClr val="FF0000"/>
                </a:solidFill>
              </a:rPr>
              <a:t>  2</a:t>
            </a:r>
            <a:r>
              <a:rPr lang="en-US" sz="2000" baseline="30000">
                <a:solidFill>
                  <a:srgbClr val="FF0000"/>
                </a:solidFill>
              </a:rPr>
              <a:t>3</a:t>
            </a:r>
            <a:r>
              <a:rPr lang="en-US" sz="2000">
                <a:solidFill>
                  <a:srgbClr val="FF0000"/>
                </a:solidFill>
              </a:rPr>
              <a:t>  2</a:t>
            </a:r>
            <a:r>
              <a:rPr lang="en-US" sz="2000" baseline="30000">
                <a:solidFill>
                  <a:srgbClr val="FF0000"/>
                </a:solidFill>
              </a:rPr>
              <a:t>2</a:t>
            </a:r>
            <a:r>
              <a:rPr lang="en-US" sz="2000">
                <a:solidFill>
                  <a:srgbClr val="FF0000"/>
                </a:solidFill>
              </a:rPr>
              <a:t>  2</a:t>
            </a:r>
            <a:r>
              <a:rPr lang="en-US" sz="2000" baseline="30000">
                <a:solidFill>
                  <a:srgbClr val="FF0000"/>
                </a:solidFill>
              </a:rPr>
              <a:t>1</a:t>
            </a:r>
            <a:r>
              <a:rPr lang="en-US" sz="2000">
                <a:solidFill>
                  <a:srgbClr val="FF0000"/>
                </a:solidFill>
              </a:rPr>
              <a:t> 2</a:t>
            </a:r>
            <a:r>
              <a:rPr lang="en-US" sz="2000" baseline="30000">
                <a:solidFill>
                  <a:srgbClr val="FF0000"/>
                </a:solidFill>
              </a:rPr>
              <a:t>0</a:t>
            </a:r>
            <a:r>
              <a:rPr lang="en-US" sz="2000">
                <a:solidFill>
                  <a:srgbClr val="FF0000"/>
                </a:solidFill>
              </a:rPr>
              <a:t>. 2</a:t>
            </a:r>
            <a:r>
              <a:rPr lang="en-US" sz="2000" baseline="30000">
                <a:solidFill>
                  <a:srgbClr val="FF0000"/>
                </a:solidFill>
              </a:rPr>
              <a:t>-1</a:t>
            </a:r>
            <a:r>
              <a:rPr lang="en-US" sz="2000">
                <a:solidFill>
                  <a:srgbClr val="FF0000"/>
                </a:solidFill>
              </a:rPr>
              <a:t> 2</a:t>
            </a:r>
            <a:r>
              <a:rPr lang="en-US" sz="2000" baseline="30000">
                <a:solidFill>
                  <a:srgbClr val="FF0000"/>
                </a:solidFill>
              </a:rPr>
              <a:t>-2</a:t>
            </a:r>
          </a:p>
        </p:txBody>
      </p:sp>
      <p:sp>
        <p:nvSpPr>
          <p:cNvPr id="19" name="Text Box 35"/>
          <p:cNvSpPr txBox="1">
            <a:spLocks noChangeArrowheads="1"/>
          </p:cNvSpPr>
          <p:nvPr/>
        </p:nvSpPr>
        <p:spPr bwMode="auto">
          <a:xfrm>
            <a:off x="1957414" y="4160831"/>
            <a:ext cx="3048000" cy="396875"/>
          </a:xfrm>
          <a:prstGeom prst="rect">
            <a:avLst/>
          </a:prstGeom>
          <a:noFill/>
          <a:ln w="9525">
            <a:noFill/>
            <a:miter lim="800000"/>
            <a:headEnd/>
            <a:tailEnd/>
          </a:ln>
        </p:spPr>
        <p:txBody>
          <a:bodyPr>
            <a:spAutoFit/>
          </a:bodyPr>
          <a:lstStyle/>
          <a:p>
            <a:pPr>
              <a:spcBef>
                <a:spcPct val="50000"/>
              </a:spcBef>
            </a:pPr>
            <a:r>
              <a:rPr lang="en-US" sz="2000"/>
              <a:t>32 16  8   4   2   1 .  ½  ¼ </a:t>
            </a:r>
          </a:p>
        </p:txBody>
      </p:sp>
      <p:sp>
        <p:nvSpPr>
          <p:cNvPr id="20" name="Text Box 36"/>
          <p:cNvSpPr txBox="1">
            <a:spLocks noChangeArrowheads="1"/>
          </p:cNvSpPr>
          <p:nvPr/>
        </p:nvSpPr>
        <p:spPr bwMode="auto">
          <a:xfrm>
            <a:off x="2033614" y="4541831"/>
            <a:ext cx="3276600" cy="396875"/>
          </a:xfrm>
          <a:prstGeom prst="rect">
            <a:avLst/>
          </a:prstGeom>
          <a:noFill/>
          <a:ln w="9525">
            <a:noFill/>
            <a:miter lim="800000"/>
            <a:headEnd/>
            <a:tailEnd/>
          </a:ln>
        </p:spPr>
        <p:txBody>
          <a:bodyPr>
            <a:spAutoFit/>
          </a:bodyPr>
          <a:lstStyle/>
          <a:p>
            <a:pPr>
              <a:spcBef>
                <a:spcPct val="50000"/>
              </a:spcBef>
            </a:pPr>
            <a:r>
              <a:rPr lang="en-US" sz="2000"/>
              <a:t>1   0   0   1   0   1.   0   1</a:t>
            </a:r>
          </a:p>
        </p:txBody>
      </p:sp>
      <p:sp>
        <p:nvSpPr>
          <p:cNvPr id="21" name="Text Box 37"/>
          <p:cNvSpPr txBox="1">
            <a:spLocks noChangeArrowheads="1"/>
          </p:cNvSpPr>
          <p:nvPr/>
        </p:nvSpPr>
        <p:spPr bwMode="auto">
          <a:xfrm>
            <a:off x="1957414" y="4922831"/>
            <a:ext cx="3581400" cy="396875"/>
          </a:xfrm>
          <a:prstGeom prst="rect">
            <a:avLst/>
          </a:prstGeom>
          <a:noFill/>
          <a:ln w="9525">
            <a:noFill/>
            <a:miter lim="800000"/>
            <a:headEnd/>
            <a:tailEnd/>
          </a:ln>
        </p:spPr>
        <p:txBody>
          <a:bodyPr>
            <a:spAutoFit/>
          </a:bodyPr>
          <a:lstStyle/>
          <a:p>
            <a:pPr>
              <a:spcBef>
                <a:spcPct val="50000"/>
              </a:spcBef>
            </a:pPr>
            <a:r>
              <a:rPr lang="en-US" sz="2000"/>
              <a:t>32           +4     +1       +¼ =</a:t>
            </a:r>
          </a:p>
        </p:txBody>
      </p:sp>
      <p:sp>
        <p:nvSpPr>
          <p:cNvPr id="22" name="Text Box 38"/>
          <p:cNvSpPr txBox="1">
            <a:spLocks noChangeArrowheads="1"/>
          </p:cNvSpPr>
          <p:nvPr/>
        </p:nvSpPr>
        <p:spPr bwMode="auto">
          <a:xfrm>
            <a:off x="5148289" y="4922831"/>
            <a:ext cx="990600" cy="396875"/>
          </a:xfrm>
          <a:prstGeom prst="rect">
            <a:avLst/>
          </a:prstGeom>
          <a:noFill/>
          <a:ln w="9525">
            <a:noFill/>
            <a:miter lim="800000"/>
            <a:headEnd/>
            <a:tailEnd/>
          </a:ln>
        </p:spPr>
        <p:txBody>
          <a:bodyPr>
            <a:spAutoFit/>
          </a:bodyPr>
          <a:lstStyle/>
          <a:p>
            <a:pPr>
              <a:spcBef>
                <a:spcPct val="50000"/>
              </a:spcBef>
            </a:pPr>
            <a:r>
              <a:rPr lang="en-US" sz="2000">
                <a:solidFill>
                  <a:srgbClr val="FF0000"/>
                </a:solidFill>
              </a:rPr>
              <a:t>37¼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1+#ppt_w/2"/>
                                          </p:val>
                                        </p:tav>
                                        <p:tav tm="100000">
                                          <p:val>
                                            <p:strVal val="#ppt_x"/>
                                          </p:val>
                                        </p:tav>
                                      </p:tavLst>
                                    </p:anim>
                                    <p:anim calcmode="lin" valueType="num">
                                      <p:cBhvr additive="base">
                                        <p:cTn id="16" dur="500" fill="hold"/>
                                        <p:tgtEl>
                                          <p:spTgt spid="1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10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5"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p:cTn id="43" dur="1000" fill="hold"/>
                                        <p:tgtEl>
                                          <p:spTgt spid="22"/>
                                        </p:tgtEl>
                                        <p:attrNameLst>
                                          <p:attrName>ppt_w</p:attrName>
                                        </p:attrNameLst>
                                      </p:cBhvr>
                                      <p:tavLst>
                                        <p:tav tm="0">
                                          <p:val>
                                            <p:fltVal val="0"/>
                                          </p:val>
                                        </p:tav>
                                        <p:tav tm="100000">
                                          <p:val>
                                            <p:strVal val="#ppt_w"/>
                                          </p:val>
                                        </p:tav>
                                      </p:tavLst>
                                    </p:anim>
                                    <p:anim calcmode="lin" valueType="num">
                                      <p:cBhvr>
                                        <p:cTn id="44" dur="1000" fill="hold"/>
                                        <p:tgtEl>
                                          <p:spTgt spid="22"/>
                                        </p:tgtEl>
                                        <p:attrNameLst>
                                          <p:attrName>ppt_h</p:attrName>
                                        </p:attrNameLst>
                                      </p:cBhvr>
                                      <p:tavLst>
                                        <p:tav tm="0">
                                          <p:val>
                                            <p:fltVal val="0"/>
                                          </p:val>
                                        </p:tav>
                                        <p:tav tm="100000">
                                          <p:val>
                                            <p:strVal val="#ppt_h"/>
                                          </p:val>
                                        </p:tav>
                                      </p:tavLst>
                                    </p:anim>
                                    <p:anim calcmode="lin" valueType="num">
                                      <p:cBhvr>
                                        <p:cTn id="45" dur="1000" fill="hold"/>
                                        <p:tgtEl>
                                          <p:spTgt spid="22"/>
                                        </p:tgtEl>
                                        <p:attrNameLst>
                                          <p:attrName>ppt_x</p:attrName>
                                        </p:attrNameLst>
                                      </p:cBhvr>
                                      <p:tavLst>
                                        <p:tav tm="0" fmla="#ppt_x+(cos(-2*pi*(1-$))*-#ppt_x-sin(-2*pi*(1-$))*(1-#ppt_y))*(1-$)">
                                          <p:val>
                                            <p:fltVal val="0"/>
                                          </p:val>
                                        </p:tav>
                                        <p:tav tm="100000">
                                          <p:val>
                                            <p:fltVal val="1"/>
                                          </p:val>
                                        </p:tav>
                                      </p:tavLst>
                                    </p:anim>
                                    <p:anim calcmode="lin" valueType="num">
                                      <p:cBhvr>
                                        <p:cTn id="46" dur="1000" fill="hold"/>
                                        <p:tgtEl>
                                          <p:spTgt spid="2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7" grpId="0"/>
      <p:bldP spid="18" grpId="0"/>
      <p:bldP spid="19" grpId="0"/>
      <p:bldP spid="20" grpId="0"/>
      <p:bldP spid="21"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pPr algn="l">
              <a:defRPr/>
            </a:pPr>
            <a:r>
              <a:rPr lang="en-US" b="1" dirty="0" err="1" smtClean="0">
                <a:solidFill>
                  <a:schemeClr val="tx1"/>
                </a:solidFill>
              </a:rPr>
              <a:t>Konversi</a:t>
            </a:r>
            <a:r>
              <a:rPr lang="en-US" b="1" dirty="0" smtClean="0">
                <a:solidFill>
                  <a:schemeClr val="tx1"/>
                </a:solidFill>
              </a:rPr>
              <a:t> </a:t>
            </a:r>
            <a:r>
              <a:rPr lang="en-US" b="1" dirty="0" err="1" smtClean="0">
                <a:solidFill>
                  <a:schemeClr val="tx1"/>
                </a:solidFill>
              </a:rPr>
              <a:t>Biner</a:t>
            </a:r>
            <a:endParaRPr lang="en-US" b="1" dirty="0">
              <a:solidFill>
                <a:schemeClr val="tx1"/>
              </a:solidFill>
            </a:endParaRPr>
          </a:p>
        </p:txBody>
      </p:sp>
      <p:sp>
        <p:nvSpPr>
          <p:cNvPr id="12292" name="Text Box 5"/>
          <p:cNvSpPr txBox="1">
            <a:spLocks noChangeArrowheads="1"/>
          </p:cNvSpPr>
          <p:nvPr/>
        </p:nvSpPr>
        <p:spPr bwMode="auto">
          <a:xfrm>
            <a:off x="500034" y="1248305"/>
            <a:ext cx="7962928" cy="1323439"/>
          </a:xfrm>
          <a:prstGeom prst="rect">
            <a:avLst/>
          </a:prstGeom>
          <a:noFill/>
          <a:ln w="9525">
            <a:noFill/>
            <a:miter lim="800000"/>
            <a:headEnd/>
            <a:tailEnd/>
          </a:ln>
        </p:spPr>
        <p:txBody>
          <a:bodyPr wrap="square">
            <a:spAutoFit/>
          </a:bodyPr>
          <a:lstStyle/>
          <a:p>
            <a:pPr algn="just">
              <a:spcBef>
                <a:spcPct val="50000"/>
              </a:spcBef>
            </a:pPr>
            <a:r>
              <a:rPr lang="en-US" sz="2000"/>
              <a:t>Konversi desimal ke biner, dapat dilakukan dengan membalik prosedur sebelumnya yaitu, tulis bobot desimal setiap digit dan letakan nilai 1 pada digit yang akan dijumlahkan sehingga nilai totalnya sama dengan nilai desimalnya.</a:t>
            </a:r>
          </a:p>
        </p:txBody>
      </p:sp>
      <p:sp>
        <p:nvSpPr>
          <p:cNvPr id="11" name="Text Box 6"/>
          <p:cNvSpPr txBox="1">
            <a:spLocks noChangeArrowheads="1"/>
          </p:cNvSpPr>
          <p:nvPr/>
        </p:nvSpPr>
        <p:spPr bwMode="auto">
          <a:xfrm>
            <a:off x="1981200" y="2928934"/>
            <a:ext cx="6948518" cy="400110"/>
          </a:xfrm>
          <a:prstGeom prst="rect">
            <a:avLst/>
          </a:prstGeom>
          <a:noFill/>
          <a:ln w="9525">
            <a:noFill/>
            <a:miter lim="800000"/>
            <a:headEnd/>
            <a:tailEnd/>
          </a:ln>
        </p:spPr>
        <p:txBody>
          <a:bodyPr wrap="square">
            <a:spAutoFit/>
          </a:bodyPr>
          <a:lstStyle/>
          <a:p>
            <a:pPr>
              <a:spcBef>
                <a:spcPct val="50000"/>
              </a:spcBef>
            </a:pPr>
            <a:r>
              <a:rPr lang="en-US" sz="2000"/>
              <a:t>Konversikan bilangan desimal 49 ke bilangan biner..???</a:t>
            </a:r>
          </a:p>
        </p:txBody>
      </p:sp>
      <p:sp>
        <p:nvSpPr>
          <p:cNvPr id="12" name="WordArt 7"/>
          <p:cNvSpPr>
            <a:spLocks noChangeArrowheads="1" noChangeShapeType="1" noTextEdit="1"/>
          </p:cNvSpPr>
          <p:nvPr/>
        </p:nvSpPr>
        <p:spPr bwMode="auto">
          <a:xfrm>
            <a:off x="704850" y="2957509"/>
            <a:ext cx="1009650" cy="320675"/>
          </a:xfrm>
          <a:prstGeom prst="rect">
            <a:avLst/>
          </a:prstGeom>
        </p:spPr>
        <p:txBody>
          <a:bodyPr wrap="none" fromWordArt="1">
            <a:prstTxWarp prst="textPlain">
              <a:avLst>
                <a:gd name="adj" fmla="val 50000"/>
              </a:avLst>
            </a:prstTxWarp>
          </a:bodyPr>
          <a:lstStyle/>
          <a:p>
            <a:pPr algn="ctr"/>
            <a:r>
              <a:rPr lang="en-US" sz="2800" kern="10">
                <a:ln w="9525">
                  <a:noFill/>
                  <a:round/>
                  <a:headEnd/>
                  <a:tailEnd/>
                </a:ln>
                <a:solidFill>
                  <a:srgbClr val="4C6454"/>
                </a:solidFill>
                <a:effectLst>
                  <a:outerShdw dist="35921" dir="2700000" algn="ctr" rotWithShape="0">
                    <a:srgbClr val="C0C0C0">
                      <a:alpha val="79999"/>
                    </a:srgbClr>
                  </a:outerShdw>
                </a:effectLst>
                <a:latin typeface="Impact"/>
              </a:rPr>
              <a:t>Contoh</a:t>
            </a:r>
          </a:p>
        </p:txBody>
      </p:sp>
      <p:sp>
        <p:nvSpPr>
          <p:cNvPr id="15" name="Text Box 10"/>
          <p:cNvSpPr txBox="1">
            <a:spLocks noChangeArrowheads="1"/>
          </p:cNvSpPr>
          <p:nvPr/>
        </p:nvSpPr>
        <p:spPr bwMode="auto">
          <a:xfrm>
            <a:off x="2047875" y="3509959"/>
            <a:ext cx="3352800" cy="461665"/>
          </a:xfrm>
          <a:prstGeom prst="rect">
            <a:avLst/>
          </a:prstGeom>
          <a:noFill/>
          <a:ln w="9525">
            <a:noFill/>
            <a:miter lim="800000"/>
            <a:headEnd/>
            <a:tailEnd/>
          </a:ln>
        </p:spPr>
        <p:txBody>
          <a:bodyPr>
            <a:spAutoFit/>
          </a:bodyPr>
          <a:lstStyle/>
          <a:p>
            <a:pPr>
              <a:spcBef>
                <a:spcPct val="50000"/>
              </a:spcBef>
            </a:pPr>
            <a:r>
              <a:rPr lang="en-US" sz="2400">
                <a:solidFill>
                  <a:srgbClr val="FF0000"/>
                </a:solidFill>
              </a:rPr>
              <a:t>2</a:t>
            </a:r>
            <a:r>
              <a:rPr lang="en-US" sz="2400" baseline="30000">
                <a:solidFill>
                  <a:srgbClr val="FF0000"/>
                </a:solidFill>
              </a:rPr>
              <a:t>6</a:t>
            </a:r>
            <a:r>
              <a:rPr lang="en-US" sz="2400">
                <a:solidFill>
                  <a:srgbClr val="FF0000"/>
                </a:solidFill>
              </a:rPr>
              <a:t>  2</a:t>
            </a:r>
            <a:r>
              <a:rPr lang="en-US" sz="2400" baseline="30000">
                <a:solidFill>
                  <a:srgbClr val="FF0000"/>
                </a:solidFill>
              </a:rPr>
              <a:t>5</a:t>
            </a:r>
            <a:r>
              <a:rPr lang="en-US" sz="2400">
                <a:solidFill>
                  <a:srgbClr val="FF0000"/>
                </a:solidFill>
              </a:rPr>
              <a:t>  2</a:t>
            </a:r>
            <a:r>
              <a:rPr lang="en-US" sz="2400" baseline="30000">
                <a:solidFill>
                  <a:srgbClr val="FF0000"/>
                </a:solidFill>
              </a:rPr>
              <a:t>4</a:t>
            </a:r>
            <a:r>
              <a:rPr lang="en-US" sz="2400">
                <a:solidFill>
                  <a:srgbClr val="FF0000"/>
                </a:solidFill>
              </a:rPr>
              <a:t>  2</a:t>
            </a:r>
            <a:r>
              <a:rPr lang="en-US" sz="2400" baseline="30000">
                <a:solidFill>
                  <a:srgbClr val="FF0000"/>
                </a:solidFill>
              </a:rPr>
              <a:t>3</a:t>
            </a:r>
            <a:r>
              <a:rPr lang="en-US" sz="2400">
                <a:solidFill>
                  <a:srgbClr val="FF0000"/>
                </a:solidFill>
              </a:rPr>
              <a:t>  2</a:t>
            </a:r>
            <a:r>
              <a:rPr lang="en-US" sz="2400" baseline="30000">
                <a:solidFill>
                  <a:srgbClr val="FF0000"/>
                </a:solidFill>
              </a:rPr>
              <a:t>2</a:t>
            </a:r>
            <a:r>
              <a:rPr lang="en-US" sz="2400">
                <a:solidFill>
                  <a:srgbClr val="FF0000"/>
                </a:solidFill>
              </a:rPr>
              <a:t> 2</a:t>
            </a:r>
            <a:r>
              <a:rPr lang="en-US" sz="2400" baseline="30000">
                <a:solidFill>
                  <a:srgbClr val="FF0000"/>
                </a:solidFill>
              </a:rPr>
              <a:t>1</a:t>
            </a:r>
            <a:r>
              <a:rPr lang="en-US" sz="2400">
                <a:solidFill>
                  <a:srgbClr val="FF0000"/>
                </a:solidFill>
              </a:rPr>
              <a:t>  2</a:t>
            </a:r>
            <a:r>
              <a:rPr lang="en-US" sz="2400" baseline="30000">
                <a:solidFill>
                  <a:srgbClr val="FF0000"/>
                </a:solidFill>
              </a:rPr>
              <a:t>0</a:t>
            </a:r>
            <a:r>
              <a:rPr lang="en-US" sz="2400">
                <a:solidFill>
                  <a:srgbClr val="FF0000"/>
                </a:solidFill>
              </a:rPr>
              <a:t>.</a:t>
            </a:r>
            <a:endParaRPr lang="en-US" sz="2400" baseline="30000">
              <a:solidFill>
                <a:srgbClr val="FF0000"/>
              </a:solidFill>
            </a:endParaRPr>
          </a:p>
        </p:txBody>
      </p:sp>
      <p:sp>
        <p:nvSpPr>
          <p:cNvPr id="16" name="Text Box 11"/>
          <p:cNvSpPr txBox="1">
            <a:spLocks noChangeArrowheads="1"/>
          </p:cNvSpPr>
          <p:nvPr/>
        </p:nvSpPr>
        <p:spPr bwMode="auto">
          <a:xfrm>
            <a:off x="2000232" y="3967467"/>
            <a:ext cx="3738572" cy="461665"/>
          </a:xfrm>
          <a:prstGeom prst="rect">
            <a:avLst/>
          </a:prstGeom>
          <a:noFill/>
          <a:ln w="9525">
            <a:noFill/>
            <a:miter lim="800000"/>
            <a:headEnd/>
            <a:tailEnd/>
          </a:ln>
        </p:spPr>
        <p:txBody>
          <a:bodyPr wrap="square">
            <a:spAutoFit/>
          </a:bodyPr>
          <a:lstStyle/>
          <a:p>
            <a:pPr>
              <a:spcBef>
                <a:spcPct val="50000"/>
              </a:spcBef>
            </a:pPr>
            <a:r>
              <a:rPr lang="en-US" sz="2400"/>
              <a:t>64 32 16  8   4   2   </a:t>
            </a:r>
            <a:r>
              <a:rPr lang="en-US" sz="2400" smtClean="0"/>
              <a:t>1 </a:t>
            </a:r>
            <a:endParaRPr lang="en-US" sz="2400"/>
          </a:p>
        </p:txBody>
      </p:sp>
      <p:sp>
        <p:nvSpPr>
          <p:cNvPr id="17" name="Text Box 12"/>
          <p:cNvSpPr txBox="1">
            <a:spLocks noChangeArrowheads="1"/>
          </p:cNvSpPr>
          <p:nvPr/>
        </p:nvSpPr>
        <p:spPr bwMode="auto">
          <a:xfrm>
            <a:off x="2121124" y="4396095"/>
            <a:ext cx="3276600" cy="461665"/>
          </a:xfrm>
          <a:prstGeom prst="rect">
            <a:avLst/>
          </a:prstGeom>
          <a:noFill/>
          <a:ln w="9525">
            <a:noFill/>
            <a:miter lim="800000"/>
            <a:headEnd/>
            <a:tailEnd/>
          </a:ln>
        </p:spPr>
        <p:txBody>
          <a:bodyPr>
            <a:spAutoFit/>
          </a:bodyPr>
          <a:lstStyle/>
          <a:p>
            <a:pPr>
              <a:spcBef>
                <a:spcPct val="50000"/>
              </a:spcBef>
            </a:pPr>
            <a:r>
              <a:rPr lang="en-US" sz="2400">
                <a:solidFill>
                  <a:srgbClr val="FF0000"/>
                </a:solidFill>
              </a:rPr>
              <a:t>0   1   1   0   0   0   </a:t>
            </a:r>
            <a:r>
              <a:rPr lang="en-US" sz="2400" smtClean="0">
                <a:solidFill>
                  <a:srgbClr val="FF0000"/>
                </a:solidFill>
              </a:rPr>
              <a:t>1   </a:t>
            </a:r>
            <a:endParaRPr lang="en-US" sz="240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2"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right)">
                                      <p:cBhvr>
                                        <p:cTn id="16" dur="2000"/>
                                        <p:tgtEl>
                                          <p:spTgt spid="15"/>
                                        </p:tgtEl>
                                      </p:cBhvr>
                                    </p:animEffect>
                                  </p:childTnLst>
                                </p:cTn>
                              </p:par>
                            </p:childTnLst>
                          </p:cTn>
                        </p:par>
                        <p:par>
                          <p:cTn id="17" fill="hold">
                            <p:stCondLst>
                              <p:cond delay="2500"/>
                            </p:stCondLst>
                            <p:childTnLst>
                              <p:par>
                                <p:cTn id="18" presetID="2" presetClass="entr" presetSubtype="4"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500" fill="hold"/>
                                        <p:tgtEl>
                                          <p:spTgt spid="16"/>
                                        </p:tgtEl>
                                        <p:attrNameLst>
                                          <p:attrName>ppt_x</p:attrName>
                                        </p:attrNameLst>
                                      </p:cBhvr>
                                      <p:tavLst>
                                        <p:tav tm="0">
                                          <p:val>
                                            <p:strVal val="#ppt_x"/>
                                          </p:val>
                                        </p:tav>
                                        <p:tav tm="100000">
                                          <p:val>
                                            <p:strVal val="#ppt_x"/>
                                          </p:val>
                                        </p:tav>
                                      </p:tavLst>
                                    </p:anim>
                                    <p:anim calcmode="lin" valueType="num">
                                      <p:cBhvr additive="base">
                                        <p:cTn id="21"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5" grpId="0"/>
      <p:bldP spid="16" grpId="0"/>
      <p:bldP spid="17" grpId="0"/>
    </p:bldLst>
  </p:timing>
</p:sld>
</file>

<file path=ppt/theme/theme1.xml><?xml version="1.0" encoding="utf-8"?>
<a:theme xmlns:a="http://schemas.openxmlformats.org/drawingml/2006/main" name="Modèle par défaut">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TotalTime>
  <Words>2328</Words>
  <Application>Microsoft Office PowerPoint</Application>
  <PresentationFormat>On-screen Show (4:3)</PresentationFormat>
  <Paragraphs>419</Paragraphs>
  <Slides>75</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75</vt:i4>
      </vt:variant>
    </vt:vector>
  </HeadingPairs>
  <TitlesOfParts>
    <vt:vector size="85" baseType="lpstr">
      <vt:lpstr>Arial</vt:lpstr>
      <vt:lpstr>Calibri</vt:lpstr>
      <vt:lpstr>Impact</vt:lpstr>
      <vt:lpstr>Microsoft Sans Serif</vt:lpstr>
      <vt:lpstr>Symbol</vt:lpstr>
      <vt:lpstr>Times New Roman</vt:lpstr>
      <vt:lpstr>Verdana</vt:lpstr>
      <vt:lpstr>Wingdings</vt:lpstr>
      <vt:lpstr>Modèle par défaut</vt:lpstr>
      <vt:lpstr>CorelDRAW</vt:lpstr>
      <vt:lpstr>PowerPoint Presentation</vt:lpstr>
      <vt:lpstr>Review</vt:lpstr>
      <vt:lpstr>Bilangan Desimal </vt:lpstr>
      <vt:lpstr>Bilangan Desimal </vt:lpstr>
      <vt:lpstr>Bilangan Biner </vt:lpstr>
      <vt:lpstr>Konversi Desimal ke Biner</vt:lpstr>
      <vt:lpstr>Aplikasi bilangan biner</vt:lpstr>
      <vt:lpstr>Konversi Biner</vt:lpstr>
      <vt:lpstr>Konversi Biner</vt:lpstr>
      <vt:lpstr>Konversi Biner</vt:lpstr>
      <vt:lpstr>Konversi Biner</vt:lpstr>
      <vt:lpstr>Binery Aritmatic</vt:lpstr>
      <vt:lpstr>Binery Aritmatic</vt:lpstr>
      <vt:lpstr>Binary Addition</vt:lpstr>
      <vt:lpstr>Binary Addition</vt:lpstr>
      <vt:lpstr>Binary Subtraction</vt:lpstr>
      <vt:lpstr>Binary Multiplication</vt:lpstr>
      <vt:lpstr>Binary Division</vt:lpstr>
      <vt:lpstr>Sign Number</vt:lpstr>
      <vt:lpstr>Representasi Bilangan negatif</vt:lpstr>
      <vt:lpstr>Bilangan bertanda  (Sign Number)</vt:lpstr>
      <vt:lpstr>Sign Number</vt:lpstr>
      <vt:lpstr>Sign Number</vt:lpstr>
      <vt:lpstr>1’complement</vt:lpstr>
      <vt:lpstr>1’complement</vt:lpstr>
      <vt:lpstr>2’s Complement</vt:lpstr>
      <vt:lpstr>2’s Complement</vt:lpstr>
      <vt:lpstr>Aritmetic Operation with Signed Number</vt:lpstr>
      <vt:lpstr>Aritmetic Operation with Signed Number</vt:lpstr>
      <vt:lpstr>Aritmetic Operation with Signed Number</vt:lpstr>
      <vt:lpstr>Aritmetic Operation with Signed Number</vt:lpstr>
      <vt:lpstr>Aritmetic Operation with Signed Number</vt:lpstr>
      <vt:lpstr>PowerPoint Presentation</vt:lpstr>
      <vt:lpstr>PowerPoint Presentation</vt:lpstr>
      <vt:lpstr>PowerPoint Presentation</vt:lpstr>
      <vt:lpstr>Aritmetic Operation with Signed Number</vt:lpstr>
      <vt:lpstr>PowerPoint Presentation</vt:lpstr>
      <vt:lpstr>PowerPoint Presentation</vt:lpstr>
      <vt:lpstr>Floating Point Number</vt:lpstr>
      <vt:lpstr>IEEE standards for floating-point representation </vt:lpstr>
      <vt:lpstr>Contoh</vt:lpstr>
      <vt:lpstr>Contoh</vt:lpstr>
      <vt:lpstr>Conversion: Base 10 and Base 2 </vt:lpstr>
      <vt:lpstr>Contoh</vt:lpstr>
      <vt:lpstr>Hexadecimal</vt:lpstr>
      <vt:lpstr>Hexadecimal</vt:lpstr>
      <vt:lpstr>Hexadecimal</vt:lpstr>
      <vt:lpstr>Octal</vt:lpstr>
      <vt:lpstr>Octal</vt:lpstr>
      <vt:lpstr>BCD (Binery Code Decimal)</vt:lpstr>
      <vt:lpstr>BCD (Binery Code Decimal)</vt:lpstr>
      <vt:lpstr>Gray Code</vt:lpstr>
      <vt:lpstr>PowerPoint Presentation</vt:lpstr>
      <vt:lpstr>ASCII Code</vt:lpstr>
      <vt:lpstr>ASCII Code</vt:lpstr>
      <vt:lpstr>PowerPoint Presentation</vt:lpstr>
      <vt:lpstr>PowerPoint Presentation</vt:lpstr>
      <vt:lpstr>PowerPoint Presentation</vt:lpstr>
      <vt:lpstr>PowerPoint Presentation</vt:lpstr>
      <vt:lpstr>PowerPoint Presentation</vt:lpstr>
      <vt:lpstr>Desimal  Biner</vt:lpstr>
      <vt:lpstr>Desimal  Oktal</vt:lpstr>
      <vt:lpstr>Desimal  Hexadesimal</vt:lpstr>
      <vt:lpstr>Biner  Desimal</vt:lpstr>
      <vt:lpstr>Oktal  Desimal</vt:lpstr>
      <vt:lpstr>Hexadesimal  Desimal</vt:lpstr>
      <vt:lpstr>Biner  Oktal</vt:lpstr>
      <vt:lpstr>Biner  Hexadesimal</vt:lpstr>
      <vt:lpstr>Oktal  Biner</vt:lpstr>
      <vt:lpstr>Hexadesimal  Biner</vt:lpstr>
      <vt:lpstr>Oktal  Hexadesimal</vt:lpstr>
      <vt:lpstr>Hexadesimal  Oktal</vt:lpstr>
      <vt:lpstr>Latihan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Man in Black Suit</dc:title>
  <dc:creator>www.powerpointstyles.com</dc:creator>
  <dc:description>Image credit to graur razvan ionut / FreeDigitalPhotos.net</dc:description>
  <cp:lastModifiedBy>nand</cp:lastModifiedBy>
  <cp:revision>88</cp:revision>
  <dcterms:created xsi:type="dcterms:W3CDTF">2009-03-23T15:23:24Z</dcterms:created>
  <dcterms:modified xsi:type="dcterms:W3CDTF">2016-08-30T04:39:04Z</dcterms:modified>
</cp:coreProperties>
</file>