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30"/>
    <a:srgbClr val="00CC00"/>
    <a:srgbClr val="0C7CD2"/>
    <a:srgbClr val="1F7EE7"/>
    <a:srgbClr val="AE1517"/>
    <a:srgbClr val="CC0000"/>
    <a:srgbClr val="758C3A"/>
    <a:srgbClr val="FC1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60" d="100"/>
          <a:sy n="60" d="100"/>
        </p:scale>
        <p:origin x="-156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13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image" Target="../media/image13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13.emf"/><Relationship Id="rId4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3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4EB817-AB47-4B08-B92A-7BF3AF1CD33B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B23984-88ED-467A-99C6-FD979CF73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logo\logo pens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300" y="60325"/>
            <a:ext cx="635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hlinkClick r:id="rId13"/>
              </a:rPr>
              <a:t>Free Powerpoint Templates</a:t>
            </a:r>
            <a:endParaRPr lang="fr-FR"/>
          </a:p>
        </p:txBody>
      </p:sp>
      <p:pic>
        <p:nvPicPr>
          <p:cNvPr id="18435" name="Picture 29" descr="jtgkhaz tdhfj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/>
              <a:t>Page </a:t>
            </a:r>
            <a:fld id="{5E190BF8-739F-4AD4-8F25-887CA4700B3C}" type="slidenum">
              <a:rPr lang="fr-FR" sz="1600" b="1"/>
              <a:pPr>
                <a:defRPr/>
              </a:pPr>
              <a:t>‹#›</a:t>
            </a:fld>
            <a:endParaRPr lang="fr-FR" sz="1600" b="1"/>
          </a:p>
        </p:txBody>
      </p:sp>
      <p:pic>
        <p:nvPicPr>
          <p:cNvPr id="18437" name="Picture 2" descr="F:\logo\logo pens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55625" y="4841875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1897262" y="6548132"/>
            <a:ext cx="10454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50" b="0"/>
              <a:t>Edit by : nand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758" y="6540365"/>
            <a:ext cx="2013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smtClean="0"/>
              <a:t>Floyd Digital Fundamentals, 9/e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0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2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27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1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1507" name="Picture 24" descr="n,vbn yiolyire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928938" y="1785938"/>
            <a:ext cx="5746750" cy="3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fr-FR" sz="3600" b="1">
                <a:latin typeface="Times New Roman" pitchFamily="18" charset="0"/>
                <a:cs typeface="Times New Roman" pitchFamily="18" charset="0"/>
              </a:rPr>
              <a:t>Rangkaian Logika I</a:t>
            </a:r>
          </a:p>
          <a:p>
            <a:pPr algn="ctr"/>
            <a:endParaRPr lang="fr-FR" sz="3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3600" b="1" i="1" smtClean="0">
                <a:latin typeface="Times New Roman" pitchFamily="18" charset="0"/>
                <a:cs typeface="Times New Roman" pitchFamily="18" charset="0"/>
              </a:rPr>
              <a:t>Gerbang Logika</a:t>
            </a:r>
            <a:endParaRPr lang="fr-FR" sz="3600" b="1" i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3600" b="1" i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3200" b="1" i="1">
                <a:latin typeface="Times New Roman" pitchFamily="18" charset="0"/>
                <a:cs typeface="Times New Roman" pitchFamily="18" charset="0"/>
              </a:rPr>
              <a:t>By : nand</a:t>
            </a:r>
            <a:endParaRPr lang="fr-FR" sz="3600" b="1">
              <a:latin typeface="Verdana" pitchFamily="34" charset="0"/>
            </a:endParaRPr>
          </a:p>
        </p:txBody>
      </p:sp>
      <p:pic>
        <p:nvPicPr>
          <p:cNvPr id="21509" name="Picture 2" descr="F:\logo\logo pe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1813" y="1714500"/>
            <a:ext cx="635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29114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NAND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0" y="2197091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76688" y="2197091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72175" y="2197091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1472" y="1643050"/>
            <a:ext cx="3867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66800" y="20716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66800" y="32146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2000" y="3714752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NAND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“universal</a:t>
            </a:r>
            <a:r>
              <a:rPr lang="en-US" sz="2000" dirty="0"/>
              <a:t>” gate –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NAND.</a:t>
            </a:r>
            <a:endParaRPr lang="en-US" sz="2000" dirty="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66800" y="26050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447800" y="2147878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CorelDRAW" r:id="rId3" imgW="3454920" imgH="510840" progId="">
                  <p:embed/>
                </p:oleObj>
              </mc:Choice>
              <mc:Fallback>
                <p:oleObj name="CorelDRAW" r:id="rId3" imgW="3454920" imgH="510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47878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20"/>
          <p:cNvSpPr>
            <a:spLocks noChangeArrowheads="1" noChangeShapeType="1" noTextEdit="1"/>
          </p:cNvSpPr>
          <p:nvPr/>
        </p:nvSpPr>
        <p:spPr bwMode="auto">
          <a:xfrm>
            <a:off x="1071538" y="4786322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err="1" smtClean="0">
                <a:ln w="9525">
                  <a:noFill/>
                  <a:round/>
                  <a:headEnd/>
                  <a:tailE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Pertanyaan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accent2">
                  <a:lumMod val="7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00298" y="4714884"/>
            <a:ext cx="609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err="1" smtClean="0"/>
              <a:t>Dapatkah</a:t>
            </a:r>
            <a:r>
              <a:rPr lang="en-US" sz="2000" smtClean="0"/>
              <a:t> membentuk gerbang NOT dari gerbang NAND?</a:t>
            </a:r>
            <a:endParaRPr lang="en-US" sz="2000" dirty="0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291030" y="8953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291030" y="12763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5815030" y="9572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6805630" y="8889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6805630" y="12699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8215330" y="9794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25" name="Object 32"/>
          <p:cNvGraphicFramePr>
            <a:graphicFrameLocks noChangeAspect="1"/>
          </p:cNvGraphicFramePr>
          <p:nvPr/>
        </p:nvGraphicFramePr>
        <p:xfrm>
          <a:off x="4557730" y="1033450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CorelDRAW" r:id="rId5" imgW="762120" imgH="264600" progId="">
                  <p:embed/>
                </p:oleObj>
              </mc:Choice>
              <mc:Fallback>
                <p:oleObj name="CorelDRAW" r:id="rId5" imgW="762120" imgH="264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30" y="1033450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/>
        </p:nvGraphicFramePr>
        <p:xfrm>
          <a:off x="7072330" y="96518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CorelDRAW" r:id="rId7" imgW="756720" imgH="349200" progId="">
                  <p:embed/>
                </p:oleObj>
              </mc:Choice>
              <mc:Fallback>
                <p:oleObj name="CorelDRAW" r:id="rId7" imgW="756720" imgH="34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96518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/>
        </p:nvGraphicFramePr>
        <p:xfrm>
          <a:off x="1476375" y="3213091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CorelDRAW" r:id="rId9" imgW="3454920" imgH="223560" progId="">
                  <p:embed/>
                </p:oleObj>
              </mc:Choice>
              <mc:Fallback>
                <p:oleObj name="CorelDRAW" r:id="rId9" imgW="3454920" imgH="223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091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5"/>
          <p:cNvGraphicFramePr>
            <a:graphicFrameLocks noChangeAspect="1"/>
          </p:cNvGraphicFramePr>
          <p:nvPr/>
        </p:nvGraphicFramePr>
        <p:xfrm>
          <a:off x="4286248" y="5214950"/>
          <a:ext cx="198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CorelDRAW" r:id="rId11" imgW="979920" imgH="264600" progId="">
                  <p:embed/>
                </p:oleObj>
              </mc:Choice>
              <mc:Fallback>
                <p:oleObj name="CorelDRAW" r:id="rId11" imgW="979920" imgH="264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5214950"/>
                        <a:ext cx="198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NOR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0724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b="1" dirty="0" smtClean="0"/>
              <a:t>NOR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</a:t>
            </a:r>
            <a:r>
              <a:rPr lang="en-US" sz="2000" dirty="0"/>
              <a:t>LOW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satu</a:t>
            </a:r>
            <a:r>
              <a:rPr lang="en-US" sz="2000" b="1" dirty="0" smtClean="0"/>
              <a:t> </a:t>
            </a:r>
            <a:r>
              <a:rPr lang="en-US" sz="2000" dirty="0" smtClean="0"/>
              <a:t>input HIGH</a:t>
            </a:r>
            <a:r>
              <a:rPr lang="en-US" sz="2000" dirty="0"/>
              <a:t>;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/>
              <a:t>inputs </a:t>
            </a:r>
            <a:r>
              <a:rPr lang="en-US" sz="2000" dirty="0" smtClean="0"/>
              <a:t>HIGH</a:t>
            </a:r>
            <a:r>
              <a:rPr lang="en-US" sz="2000" dirty="0"/>
              <a:t>, </a:t>
            </a:r>
            <a:r>
              <a:rPr lang="en-US" sz="2000" dirty="0" smtClean="0"/>
              <a:t>output LOW</a:t>
            </a:r>
            <a:r>
              <a:rPr lang="en-US" sz="2000" dirty="0"/>
              <a:t>.  </a:t>
            </a:r>
            <a:r>
              <a:rPr lang="en-US" sz="2000" dirty="0" smtClean="0"/>
              <a:t>Table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2-input gate:</a:t>
            </a:r>
            <a:endParaRPr lang="en-US" sz="2000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276600" y="2571744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71744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05200" y="3257544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48200" y="3257544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348163" y="6524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348163" y="97153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19763" y="6524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786563" y="6524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786563" y="9572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158163" y="65244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643438" y="785794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CorelDRAW" r:id="rId5" imgW="776520" imgH="268560" progId="">
                  <p:embed/>
                </p:oleObj>
              </mc:Choice>
              <mc:Fallback>
                <p:oleObj name="CorelDRAW" r:id="rId5" imgW="776520" imgH="268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785794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053263" y="719119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CorelDRAW" r:id="rId7" imgW="783000" imgH="349200" progId="">
                  <p:embed/>
                </p:oleObj>
              </mc:Choice>
              <mc:Fallback>
                <p:oleObj name="CorelDRAW" r:id="rId7" imgW="783000" imgH="34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719119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357313" y="4968877"/>
            <a:ext cx="7024688" cy="1169988"/>
            <a:chOff x="855" y="3130"/>
            <a:chExt cx="4425" cy="737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855" y="3130"/>
              <a:ext cx="442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en-US" sz="2000" dirty="0" err="1" smtClean="0"/>
                <a:t>Operasi</a:t>
              </a:r>
              <a:r>
                <a:rPr lang="en-US" sz="2000" dirty="0" smtClean="0"/>
                <a:t> </a:t>
              </a:r>
              <a:r>
                <a:rPr lang="en-US" sz="2000" b="1" dirty="0" smtClean="0"/>
                <a:t>NOR </a:t>
              </a:r>
              <a:r>
                <a:rPr lang="en-US" sz="2000" dirty="0" err="1" smtClean="0"/>
                <a:t>ditunjukan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dengan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tanda</a:t>
              </a:r>
              <a:r>
                <a:rPr lang="en-US" sz="2000" dirty="0" smtClean="0"/>
                <a:t> plus(+) </a:t>
              </a:r>
              <a:r>
                <a:rPr lang="en-US" sz="2000" dirty="0" err="1" smtClean="0"/>
                <a:t>antara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variabel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overbar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diatasnya</a:t>
              </a:r>
              <a:r>
                <a:rPr lang="en-US" sz="2000" dirty="0" smtClean="0"/>
                <a:t>. </a:t>
              </a:r>
              <a:r>
                <a:rPr lang="en-US" sz="2000" dirty="0" err="1" smtClean="0"/>
                <a:t>Maka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operasi</a:t>
              </a:r>
              <a:r>
                <a:rPr lang="en-US" sz="2000" dirty="0" smtClean="0"/>
                <a:t> NOR </a:t>
              </a:r>
              <a:r>
                <a:rPr lang="en-US" sz="2000" err="1" smtClean="0"/>
                <a:t>ditulis</a:t>
              </a:r>
              <a:r>
                <a:rPr lang="en-US" sz="2000" smtClean="0"/>
                <a:t> 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sz="2000" i="1"/>
                <a:t>	</a:t>
              </a:r>
              <a:r>
                <a:rPr lang="en-US" sz="2000" i="1" smtClean="0"/>
                <a:t>	X</a:t>
              </a:r>
              <a:r>
                <a:rPr lang="en-US" sz="2000" smtClean="0"/>
                <a:t> </a:t>
              </a:r>
              <a:r>
                <a:rPr lang="en-US" sz="2000" dirty="0"/>
                <a:t>= </a:t>
              </a:r>
              <a:r>
                <a:rPr lang="en-US" sz="2000" i="1" dirty="0"/>
                <a:t>A </a:t>
              </a:r>
              <a:r>
                <a:rPr lang="en-US" sz="2000" b="1" i="1" dirty="0"/>
                <a:t>+ </a:t>
              </a:r>
              <a:r>
                <a:rPr lang="en-US" sz="2000" i="1" dirty="0"/>
                <a:t>B.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35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238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Gerbang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NOR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2197091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43288" y="2197091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05425" y="2197091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5782" y="1571612"/>
            <a:ext cx="3557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66800" y="20716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66800" y="32146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77922" y="3714752"/>
            <a:ext cx="81517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Operasi</a:t>
            </a:r>
            <a:r>
              <a:rPr lang="en-US" sz="2000" dirty="0" smtClean="0"/>
              <a:t>  </a:t>
            </a:r>
            <a:r>
              <a:rPr lang="en-US" sz="2000" dirty="0"/>
              <a:t>NOR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/>
              <a:t>LOW 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HIGH. </a:t>
            </a:r>
            <a:endParaRPr lang="en-US" sz="2000" dirty="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66800" y="26050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447800" y="2147878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CorelDRAW" r:id="rId3" imgW="3454920" imgH="510840" progId="">
                  <p:embed/>
                </p:oleObj>
              </mc:Choice>
              <mc:Fallback>
                <p:oleObj name="CorelDRAW" r:id="rId3" imgW="3454920" imgH="510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47878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14"/>
          <p:cNvSpPr>
            <a:spLocks noChangeArrowheads="1" noChangeShapeType="1" noTextEdit="1"/>
          </p:cNvSpPr>
          <p:nvPr/>
        </p:nvSpPr>
        <p:spPr bwMode="auto">
          <a:xfrm>
            <a:off x="1241505" y="4572008"/>
            <a:ext cx="1187355" cy="4060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err="1" smtClean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Contoh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438424" y="4577688"/>
            <a:ext cx="556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, </a:t>
            </a:r>
            <a:r>
              <a:rPr lang="en-US" sz="2000" dirty="0" err="1" smtClean="0"/>
              <a:t>kapankah</a:t>
            </a:r>
            <a:r>
              <a:rPr lang="en-US" sz="2000" dirty="0" smtClean="0"/>
              <a:t> LED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/>
              <a:t>ON 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486036" y="5257800"/>
            <a:ext cx="365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LED </a:t>
            </a:r>
            <a:r>
              <a:rPr lang="en-US" sz="2000" dirty="0" err="1" smtClean="0">
                <a:solidFill>
                  <a:srgbClr val="FF0000"/>
                </a:solidFill>
              </a:rPr>
              <a:t>akan</a:t>
            </a:r>
            <a:r>
              <a:rPr lang="en-US" sz="2000" dirty="0" smtClean="0">
                <a:solidFill>
                  <a:srgbClr val="FF0000"/>
                </a:solidFill>
              </a:rPr>
              <a:t> ON </a:t>
            </a:r>
            <a:r>
              <a:rPr lang="en-US" sz="2000" dirty="0" err="1" smtClean="0">
                <a:solidFill>
                  <a:srgbClr val="FF0000"/>
                </a:solidFill>
              </a:rPr>
              <a:t>jika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semua</a:t>
            </a:r>
            <a:r>
              <a:rPr lang="en-US" sz="2000" dirty="0" smtClean="0">
                <a:solidFill>
                  <a:srgbClr val="FF0000"/>
                </a:solidFill>
              </a:rPr>
              <a:t> 4 input HIGH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</p:txBody>
      </p:sp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1447800" y="3214678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CorelDRAW" r:id="rId5" imgW="5480640" imgH="325800" progId="">
                  <p:embed/>
                </p:oleObj>
              </mc:Choice>
              <mc:Fallback>
                <p:oleObj name="CorelDRAW" r:id="rId5" imgW="5480640" imgH="325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14678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5867400" y="4267200"/>
          <a:ext cx="2449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CorelDRAW" r:id="rId7" imgW="1392840" imgH="945360" progId="">
                  <p:embed/>
                </p:oleObj>
              </mc:Choice>
              <mc:Fallback>
                <p:oleObj name="CorelDRAW" r:id="rId7" imgW="1392840" imgH="945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2449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4500594" y="71435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4500594" y="1033444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872194" y="71435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6938994" y="71435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6938994" y="101915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8310594" y="71435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29" name="Object 42"/>
          <p:cNvGraphicFramePr>
            <a:graphicFrameLocks noChangeAspect="1"/>
          </p:cNvGraphicFramePr>
          <p:nvPr/>
        </p:nvGraphicFramePr>
        <p:xfrm>
          <a:off x="4795869" y="847706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CorelDRAW" r:id="rId9" imgW="776520" imgH="268560" progId="">
                  <p:embed/>
                </p:oleObj>
              </mc:Choice>
              <mc:Fallback>
                <p:oleObj name="CorelDRAW" r:id="rId9" imgW="776520" imgH="268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69" y="847706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3"/>
          <p:cNvGraphicFramePr>
            <a:graphicFrameLocks noChangeAspect="1"/>
          </p:cNvGraphicFramePr>
          <p:nvPr/>
        </p:nvGraphicFramePr>
        <p:xfrm>
          <a:off x="7205694" y="781031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CorelDRAW" r:id="rId11" imgW="783000" imgH="349200" progId="">
                  <p:embed/>
                </p:oleObj>
              </mc:Choice>
              <mc:Fallback>
                <p:oleObj name="CorelDRAW" r:id="rId11" imgW="783000" imgH="349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94" y="781031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7" grpId="0" animBg="1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XOR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1752600"/>
            <a:ext cx="796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b="1" dirty="0"/>
              <a:t>XOR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</a:t>
            </a:r>
            <a:r>
              <a:rPr lang="en-US" sz="2000" dirty="0"/>
              <a:t>HIGH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input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kebenaranya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276600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05200" y="32766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48200" y="32766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329130" y="7810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29130" y="1100120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00730" y="7810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767530" y="7810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767530" y="1085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139130" y="7810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4633930" y="933432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CorelDRAW" r:id="rId5" imgW="1338120" imgH="424440" progId="">
                  <p:embed/>
                </p:oleObj>
              </mc:Choice>
              <mc:Fallback>
                <p:oleObj name="CorelDRAW" r:id="rId5" imgW="1338120" imgH="424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30" y="933432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7072330" y="857232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CorelDRAW" r:id="rId7" imgW="916920" imgH="406080" progId="">
                  <p:embed/>
                </p:oleObj>
              </mc:Choice>
              <mc:Fallback>
                <p:oleObj name="CorelDRAW" r:id="rId7" imgW="916920" imgH="4060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857232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28750" y="4724406"/>
            <a:ext cx="7143750" cy="1169989"/>
            <a:chOff x="900" y="2976"/>
            <a:chExt cx="4500" cy="737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00" y="2976"/>
              <a:ext cx="450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dirty="0" err="1" smtClean="0"/>
                <a:t>Operasi</a:t>
              </a:r>
              <a:r>
                <a:rPr lang="en-US" sz="2000" dirty="0" smtClean="0"/>
                <a:t> </a:t>
              </a:r>
              <a:r>
                <a:rPr lang="en-US" sz="2000" b="1" dirty="0" smtClean="0"/>
                <a:t>XOR </a:t>
              </a:r>
              <a:r>
                <a:rPr lang="en-US" sz="2000" b="1" dirty="0" err="1" smtClean="0"/>
                <a:t>d</a:t>
              </a:r>
              <a:r>
                <a:rPr lang="en-US" sz="2000" dirty="0" err="1" smtClean="0"/>
                <a:t>itulis</a:t>
              </a:r>
              <a:r>
                <a:rPr lang="en-US" sz="2000" dirty="0" smtClean="0"/>
                <a:t> </a:t>
              </a:r>
              <a:r>
                <a:rPr lang="en-US" sz="2000" i="1" dirty="0"/>
                <a:t>X = AB + </a:t>
              </a:r>
              <a:r>
                <a:rPr lang="en-US" sz="2000" i="1" err="1" smtClean="0"/>
                <a:t>AB</a:t>
              </a:r>
              <a:r>
                <a:rPr lang="en-US" sz="2000" smtClean="0"/>
                <a:t>. Atau </a:t>
              </a:r>
              <a:r>
                <a:rPr lang="en-US" sz="2000" dirty="0" err="1" smtClean="0"/>
                <a:t>dapat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ditulis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dengan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memberikan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lingkaran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pada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tanda</a:t>
              </a:r>
              <a:r>
                <a:rPr lang="en-US" sz="2000" dirty="0" smtClean="0"/>
                <a:t> </a:t>
              </a:r>
              <a:r>
                <a:rPr lang="en-US" sz="2000" smtClean="0"/>
                <a:t>plus(+)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	</a:t>
              </a:r>
              <a:r>
                <a:rPr lang="en-US" sz="2000" smtClean="0"/>
                <a:t>	 </a:t>
              </a:r>
              <a:r>
                <a:rPr lang="en-US" sz="2000" i="1" dirty="0"/>
                <a:t>X = A + B.</a:t>
              </a: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2535" y="3510"/>
              <a:ext cx="159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098" y="300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562" y="30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XOR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534168" y="2025651"/>
            <a:ext cx="2286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5448318" y="2025651"/>
            <a:ext cx="6381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781568" y="2025651"/>
            <a:ext cx="2857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14518" y="2025651"/>
            <a:ext cx="3810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57518" y="2025651"/>
            <a:ext cx="338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43318" y="2025651"/>
            <a:ext cx="56356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28596" y="1428736"/>
            <a:ext cx="3762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81118" y="19002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81118" y="30432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62000" y="3571876"/>
            <a:ext cx="802484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/>
              <a:t>XOR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/>
              <a:t>HIGH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/>
              <a:t>HIGH.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181118" y="2433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1562118" y="1976438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CorelDRAW" r:id="rId3" imgW="3454920" imgH="510840" progId="">
                  <p:embed/>
                </p:oleObj>
              </mc:Choice>
              <mc:Fallback>
                <p:oleObj name="CorelDRAW" r:id="rId3" imgW="3454920" imgH="510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18" y="1976438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WordArt 14"/>
          <p:cNvSpPr>
            <a:spLocks noChangeArrowheads="1" noChangeShapeType="1" noTextEdit="1"/>
          </p:cNvSpPr>
          <p:nvPr/>
        </p:nvSpPr>
        <p:spPr bwMode="auto">
          <a:xfrm>
            <a:off x="857224" y="4408497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err="1" smtClean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Pertanyaan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tx2">
                  <a:lumMod val="65000"/>
                  <a:lumOff val="3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162204" y="4286256"/>
            <a:ext cx="655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Jika</a:t>
            </a:r>
            <a:r>
              <a:rPr lang="en-US" sz="2000" dirty="0" smtClean="0"/>
              <a:t>  input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inverter,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err="1" smtClean="0"/>
              <a:t>hasil</a:t>
            </a:r>
            <a:r>
              <a:rPr lang="en-US" sz="2000" smtClean="0"/>
              <a:t> outputnya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223390" y="5072074"/>
            <a:ext cx="4277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Tidak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ada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perubahan</a:t>
            </a:r>
            <a:r>
              <a:rPr lang="en-US" sz="2000" dirty="0" smtClean="0">
                <a:solidFill>
                  <a:srgbClr val="FF0000"/>
                </a:solidFill>
              </a:rPr>
              <a:t> output.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3" name="Object 42"/>
          <p:cNvGraphicFramePr>
            <a:graphicFrameLocks noChangeAspect="1"/>
          </p:cNvGraphicFramePr>
          <p:nvPr/>
        </p:nvGraphicFramePr>
        <p:xfrm>
          <a:off x="1504968" y="3043238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CorelDRAW" r:id="rId5" imgW="5515200" imgH="331200" progId="">
                  <p:embed/>
                </p:oleObj>
              </mc:Choice>
              <mc:Fallback>
                <p:oleObj name="CorelDRAW" r:id="rId5" imgW="5515200" imgH="33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68" y="3043238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461488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4614882" y="885806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598648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705328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053282" y="8715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8382000" y="500043"/>
            <a:ext cx="40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30" name="Object 49"/>
          <p:cNvGraphicFramePr>
            <a:graphicFrameLocks noChangeAspect="1"/>
          </p:cNvGraphicFramePr>
          <p:nvPr/>
        </p:nvGraphicFramePr>
        <p:xfrm>
          <a:off x="4919682" y="719118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CorelDRAW" r:id="rId7" imgW="1338120" imgH="424440" progId="">
                  <p:embed/>
                </p:oleObj>
              </mc:Choice>
              <mc:Fallback>
                <p:oleObj name="CorelDRAW" r:id="rId7" imgW="1338120" imgH="424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82" y="719118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0"/>
          <p:cNvGraphicFramePr>
            <a:graphicFrameLocks noChangeAspect="1"/>
          </p:cNvGraphicFramePr>
          <p:nvPr/>
        </p:nvGraphicFramePr>
        <p:xfrm>
          <a:off x="7358082" y="642918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CorelDRAW" r:id="rId9" imgW="916920" imgH="406080" progId="">
                  <p:embed/>
                </p:oleObj>
              </mc:Choice>
              <mc:Fallback>
                <p:oleObj name="CorelDRAW" r:id="rId9" imgW="916920" imgH="4060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642918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20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7676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XNOR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8596" y="1752600"/>
            <a:ext cx="8105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b="1" dirty="0"/>
              <a:t>XNOR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HIGH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input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.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276600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05200" y="32766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48200" y="32766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67204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72042" y="885806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19604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110442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10442" y="8715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382000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4438" y="4648203"/>
            <a:ext cx="7167563" cy="1138238"/>
            <a:chOff x="765" y="2928"/>
            <a:chExt cx="4515" cy="717"/>
          </a:xfrm>
        </p:grpSpPr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65" y="2928"/>
              <a:ext cx="4515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 err="1" smtClean="0"/>
                <a:t>Operasi</a:t>
              </a:r>
              <a:r>
                <a:rPr lang="en-US" dirty="0" smtClean="0"/>
                <a:t> </a:t>
              </a:r>
              <a:r>
                <a:rPr lang="en-US" b="1" dirty="0" smtClean="0"/>
                <a:t>XNOR </a:t>
              </a:r>
              <a:r>
                <a:rPr lang="en-US" dirty="0" err="1" smtClean="0"/>
                <a:t>ditulis</a:t>
              </a:r>
              <a:r>
                <a:rPr lang="en-US" dirty="0" smtClean="0"/>
                <a:t> </a:t>
              </a:r>
              <a:r>
                <a:rPr lang="en-US" i="1" dirty="0"/>
                <a:t>X = AB + AB</a:t>
              </a:r>
              <a:r>
                <a:rPr lang="en-US" dirty="0"/>
                <a:t>. </a:t>
              </a:r>
              <a:r>
                <a:rPr lang="en-US" dirty="0" err="1" smtClean="0"/>
                <a:t>Atau</a:t>
              </a:r>
              <a:r>
                <a:rPr lang="en-US" dirty="0" smtClean="0"/>
                <a:t> </a:t>
              </a:r>
              <a:r>
                <a:rPr lang="en-US" dirty="0" err="1" smtClean="0"/>
                <a:t>diberi</a:t>
              </a:r>
              <a:r>
                <a:rPr lang="en-US" dirty="0" smtClean="0"/>
                <a:t> </a:t>
              </a:r>
              <a:r>
                <a:rPr lang="en-US" dirty="0" err="1" smtClean="0"/>
                <a:t>lingkaran</a:t>
              </a:r>
              <a:r>
                <a:rPr lang="en-US" dirty="0" smtClean="0"/>
                <a:t> </a:t>
              </a:r>
              <a:r>
                <a:rPr lang="en-US" dirty="0" err="1" smtClean="0"/>
                <a:t>pada</a:t>
              </a:r>
              <a:r>
                <a:rPr lang="en-US" dirty="0" smtClean="0"/>
                <a:t> </a:t>
              </a:r>
              <a:r>
                <a:rPr lang="en-US" dirty="0" err="1" smtClean="0"/>
                <a:t>titik</a:t>
              </a:r>
              <a:r>
                <a:rPr lang="en-US" dirty="0" smtClean="0"/>
                <a:t> (dot) </a:t>
              </a:r>
              <a:r>
                <a:rPr lang="en-US" dirty="0" err="1" smtClean="0"/>
                <a:t>antara</a:t>
              </a:r>
              <a:r>
                <a:rPr lang="en-US" dirty="0" smtClean="0"/>
                <a:t> </a:t>
              </a:r>
              <a:r>
                <a:rPr lang="en-US" dirty="0" err="1" smtClean="0"/>
                <a:t>variabelnya</a:t>
              </a:r>
              <a:r>
                <a:rPr lang="en-US" dirty="0" smtClean="0"/>
                <a:t>, </a:t>
              </a:r>
              <a:r>
                <a:rPr lang="en-US" dirty="0" err="1" smtClean="0"/>
                <a:t>maka</a:t>
              </a:r>
              <a:r>
                <a:rPr lang="en-US" dirty="0" smtClean="0"/>
                <a:t> </a:t>
              </a:r>
              <a:r>
                <a:rPr lang="en-US" dirty="0" err="1" smtClean="0"/>
                <a:t>ditulis</a:t>
              </a:r>
              <a:r>
                <a:rPr lang="en-US" dirty="0" smtClean="0"/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b="1" i="1" dirty="0"/>
                <a:t>	</a:t>
              </a:r>
              <a:r>
                <a:rPr lang="en-US" b="1" i="1" dirty="0" smtClean="0"/>
                <a:t>	X</a:t>
              </a:r>
              <a:r>
                <a:rPr lang="en-US" b="1" dirty="0" smtClean="0"/>
                <a:t> </a:t>
              </a:r>
              <a:r>
                <a:rPr lang="en-US" b="1" dirty="0"/>
                <a:t>= </a:t>
              </a:r>
              <a:r>
                <a:rPr lang="en-US" b="1" i="1" dirty="0"/>
                <a:t>A  </a:t>
              </a:r>
              <a:r>
                <a:rPr lang="en-US" sz="3200" b="1" baseline="20000" dirty="0" smtClean="0"/>
                <a:t>.</a:t>
              </a:r>
              <a:r>
                <a:rPr lang="en-US" b="1" i="1" dirty="0" smtClean="0"/>
                <a:t>  B</a:t>
              </a:r>
              <a:endParaRPr lang="en-US" b="1" i="1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608" y="29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485" y="29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2350" y="3423"/>
              <a:ext cx="162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4976842" y="687368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CorelDRAW" r:id="rId5" imgW="1338120" imgH="424440" progId="">
                  <p:embed/>
                </p:oleObj>
              </mc:Choice>
              <mc:Fallback>
                <p:oleObj name="CorelDRAW" r:id="rId5" imgW="1338120" imgH="424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42" y="687368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/>
        </p:nvGraphicFramePr>
        <p:xfrm>
          <a:off x="7415242" y="642918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CorelDRAW" r:id="rId7" imgW="916920" imgH="406080" progId="">
                  <p:embed/>
                </p:oleObj>
              </mc:Choice>
              <mc:Fallback>
                <p:oleObj name="CorelDRAW" r:id="rId7" imgW="916920" imgH="4060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42" y="642918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XNOR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1971675" y="2125653"/>
            <a:ext cx="742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67500" y="2125653"/>
            <a:ext cx="3429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62650" y="2125653"/>
            <a:ext cx="4381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33950" y="2125653"/>
            <a:ext cx="361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57325" y="2125653"/>
            <a:ext cx="1428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90863" y="2125653"/>
            <a:ext cx="338137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62400" y="2125653"/>
            <a:ext cx="6858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1472" y="1571612"/>
            <a:ext cx="3619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66800" y="2000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66800" y="3143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42910" y="3571876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XNOR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/>
              <a:t>HIGH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input </a:t>
            </a:r>
            <a:r>
              <a:rPr lang="en-US" sz="2000" dirty="0" err="1" smtClean="0"/>
              <a:t>benilai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same</a:t>
            </a:r>
            <a:r>
              <a:rPr lang="en-US" sz="2000" dirty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 (comparison </a:t>
            </a:r>
            <a:r>
              <a:rPr lang="en-US" sz="2000" dirty="0"/>
              <a:t>functions. 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66800" y="2533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1447800" y="207644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CorelDRAW" r:id="rId3" imgW="3454920" imgH="510840" progId="">
                  <p:embed/>
                </p:oleObj>
              </mc:Choice>
              <mc:Fallback>
                <p:oleObj name="CorelDRAW" r:id="rId3" imgW="3454920" imgH="510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7644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WordArt 17"/>
          <p:cNvSpPr>
            <a:spLocks noChangeArrowheads="1" noChangeShapeType="1" noTextEdit="1"/>
          </p:cNvSpPr>
          <p:nvPr/>
        </p:nvSpPr>
        <p:spPr bwMode="auto">
          <a:xfrm>
            <a:off x="1142976" y="485776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mtClean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Pertanyaan :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tx2">
                  <a:lumMod val="65000"/>
                  <a:lumOff val="3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500298" y="4825624"/>
            <a:ext cx="62151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/>
              <a:t>Jika</a:t>
            </a:r>
            <a:r>
              <a:rPr lang="en-US" sz="2000" dirty="0" smtClean="0"/>
              <a:t> 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dibalik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r>
              <a:rPr lang="en-US" sz="2000" dirty="0" smtClean="0"/>
              <a:t>,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output –</a:t>
            </a:r>
            <a:r>
              <a:rPr lang="en-US" sz="2000" dirty="0" err="1" smtClean="0"/>
              <a:t>nya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571736" y="5429264"/>
            <a:ext cx="397718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output </a:t>
            </a:r>
            <a:r>
              <a:rPr lang="en-US" sz="2000" dirty="0" err="1" smtClean="0">
                <a:solidFill>
                  <a:srgbClr val="FF0000"/>
                </a:solidFill>
              </a:rPr>
              <a:t>akan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balik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i="1" dirty="0" smtClean="0">
                <a:solidFill>
                  <a:srgbClr val="FF0000"/>
                </a:solidFill>
              </a:rPr>
              <a:t>inverted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786346" y="7857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786346" y="110488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310346" y="7857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224746" y="7857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7224746" y="10905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8596346" y="7857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30" name="Object 35"/>
          <p:cNvGraphicFramePr>
            <a:graphicFrameLocks noChangeAspect="1"/>
          </p:cNvGraphicFramePr>
          <p:nvPr/>
        </p:nvGraphicFramePr>
        <p:xfrm>
          <a:off x="5091146" y="906444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CorelDRAW" r:id="rId5" imgW="1338120" imgH="424440" progId="">
                  <p:embed/>
                </p:oleObj>
              </mc:Choice>
              <mc:Fallback>
                <p:oleObj name="CorelDRAW" r:id="rId5" imgW="1338120" imgH="424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46" y="906444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6"/>
          <p:cNvGraphicFramePr>
            <a:graphicFrameLocks noChangeAspect="1"/>
          </p:cNvGraphicFramePr>
          <p:nvPr/>
        </p:nvGraphicFramePr>
        <p:xfrm>
          <a:off x="7529546" y="861994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CorelDRAW" r:id="rId7" imgW="916920" imgH="406080" progId="">
                  <p:embed/>
                </p:oleObj>
              </mc:Choice>
              <mc:Fallback>
                <p:oleObj name="CorelDRAW" r:id="rId7" imgW="916920" imgH="4060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46" y="861994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/>
        </p:nvGraphicFramePr>
        <p:xfrm>
          <a:off x="1423988" y="3143240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CorelDRAW" r:id="rId9" imgW="5515200" imgH="331200" progId="">
                  <p:embed/>
                </p:oleObj>
              </mc:Choice>
              <mc:Fallback>
                <p:oleObj name="CorelDRAW" r:id="rId9" imgW="5515200" imgH="33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143240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21" grpId="0" animBg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04862" y="857232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>
                <a:solidFill>
                  <a:schemeClr val="tx2"/>
                </a:solidFill>
              </a:rPr>
              <a:t>The truth table for a 2-input AND gate is 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911448" y="6288795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28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3558648" y="162632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671662" y="2076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/>
        </p:nvGraphicFramePr>
        <p:xfrm>
          <a:off x="4795862" y="139063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62" y="139063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024462" y="2076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167462" y="2076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33" name="Object 17"/>
          <p:cNvGraphicFramePr>
            <a:graphicFrameLocks noChangeAspect="1"/>
          </p:cNvGraphicFramePr>
          <p:nvPr/>
        </p:nvGraphicFramePr>
        <p:xfrm>
          <a:off x="1443062" y="367663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CorelDRAW" r:id="rId5" imgW="1295280" imgH="1307880" progId="">
                  <p:embed/>
                </p:oleObj>
              </mc:Choice>
              <mc:Fallback>
                <p:oleObj name="CorelDRAW" r:id="rId5" imgW="1295280" imgH="1307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62" y="367663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1671662" y="4362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35" name="Object 20"/>
          <p:cNvGraphicFramePr>
            <a:graphicFrameLocks noChangeAspect="1"/>
          </p:cNvGraphicFramePr>
          <p:nvPr/>
        </p:nvGraphicFramePr>
        <p:xfrm>
          <a:off x="1519262" y="139063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CorelDRAW" r:id="rId6" imgW="1295280" imgH="1307880" progId="">
                  <p:embed/>
                </p:oleObj>
              </mc:Choice>
              <mc:Fallback>
                <p:oleObj name="CorelDRAW" r:id="rId6" imgW="1295280" imgH="1307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62" y="139063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4795862" y="367663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CorelDRAW" r:id="rId7" imgW="1295280" imgH="1307880" progId="">
                  <p:embed/>
                </p:oleObj>
              </mc:Choice>
              <mc:Fallback>
                <p:oleObj name="CorelDRAW" r:id="rId7" imgW="1295280" imgH="1307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62" y="367663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024462" y="4362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67462" y="4362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1138262" y="215263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4262462" y="215263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909662" y="459103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186262" y="459103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2814662" y="2076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14662" y="436243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400" y="1169152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>
                <a:solidFill>
                  <a:schemeClr val="tx2"/>
                </a:solidFill>
              </a:rPr>
              <a:t>The truth table for a 2-input NOR gate is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39000" y="6152315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57620" y="428604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2388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105400" y="170255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0255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0" y="2388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752600" y="398855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CorelDRAW" r:id="rId5" imgW="1295280" imgH="1307880" progId="">
                  <p:embed/>
                </p:oleObj>
              </mc:Choice>
              <mc:Fallback>
                <p:oleObj name="CorelDRAW" r:id="rId5" imgW="1295280" imgH="1307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8855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81200" y="4674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828800" y="170255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CorelDRAW" r:id="rId6" imgW="1295280" imgH="1307880" progId="">
                  <p:embed/>
                </p:oleObj>
              </mc:Choice>
              <mc:Fallback>
                <p:oleObj name="CorelDRAW" r:id="rId6" imgW="1295280" imgH="1307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0255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5105400" y="3988552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CorelDRAW" r:id="rId7" imgW="1295280" imgH="1307880" progId="">
                  <p:embed/>
                </p:oleObj>
              </mc:Choice>
              <mc:Fallback>
                <p:oleObj name="CorelDRAW" r:id="rId7" imgW="1295280" imgH="1307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88552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334000" y="4674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295400" y="246455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572000" y="246455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219200" y="490295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495800" y="490295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124200" y="2388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124200" y="4674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477000" y="2388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477000" y="4674352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914400" y="107361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>
                <a:solidFill>
                  <a:schemeClr val="tx2"/>
                </a:solidFill>
              </a:rPr>
              <a:t>The truth table for a 2-input XOR gate is </a:t>
            </a:r>
          </a:p>
        </p:txBody>
      </p:sp>
      <p:sp>
        <p:nvSpPr>
          <p:cNvPr id="83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929058" y="428604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981200" y="2292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85" name="Object 8"/>
          <p:cNvGraphicFramePr>
            <a:graphicFrameLocks noChangeAspect="1"/>
          </p:cNvGraphicFramePr>
          <p:nvPr/>
        </p:nvGraphicFramePr>
        <p:xfrm>
          <a:off x="5105400" y="1607016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7016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5334000" y="2292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87" name="Object 11"/>
          <p:cNvGraphicFramePr>
            <a:graphicFrameLocks noChangeAspect="1"/>
          </p:cNvGraphicFramePr>
          <p:nvPr/>
        </p:nvGraphicFramePr>
        <p:xfrm>
          <a:off x="1752600" y="3893016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CorelDRAW" r:id="rId5" imgW="1295280" imgH="1307880" progId="">
                  <p:embed/>
                </p:oleObj>
              </mc:Choice>
              <mc:Fallback>
                <p:oleObj name="CorelDRAW" r:id="rId5" imgW="1295280" imgH="1307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93016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1981200" y="4578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graphicFrame>
        <p:nvGraphicFramePr>
          <p:cNvPr id="89" name="Object 14"/>
          <p:cNvGraphicFramePr>
            <a:graphicFrameLocks noChangeAspect="1"/>
          </p:cNvGraphicFramePr>
          <p:nvPr/>
        </p:nvGraphicFramePr>
        <p:xfrm>
          <a:off x="1828800" y="1607016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CorelDRAW" r:id="rId6" imgW="1295280" imgH="1307880" progId="">
                  <p:embed/>
                </p:oleObj>
              </mc:Choice>
              <mc:Fallback>
                <p:oleObj name="CorelDRAW" r:id="rId6" imgW="1295280" imgH="1307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7016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5"/>
          <p:cNvGraphicFramePr>
            <a:graphicFrameLocks noChangeAspect="1"/>
          </p:cNvGraphicFramePr>
          <p:nvPr/>
        </p:nvGraphicFramePr>
        <p:xfrm>
          <a:off x="5105400" y="3893016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CorelDRAW" r:id="rId7" imgW="1295280" imgH="1307880" progId="">
                  <p:embed/>
                </p:oleObj>
              </mc:Choice>
              <mc:Fallback>
                <p:oleObj name="CorelDRAW" r:id="rId7" imgW="1295280" imgH="1307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93016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334000" y="4578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92" name="Text Box 18"/>
          <p:cNvSpPr txBox="1">
            <a:spLocks noChangeArrowheads="1"/>
          </p:cNvSpPr>
          <p:nvPr/>
        </p:nvSpPr>
        <p:spPr bwMode="auto">
          <a:xfrm>
            <a:off x="1295400" y="2369016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</a:p>
        </p:txBody>
      </p:sp>
      <p:sp>
        <p:nvSpPr>
          <p:cNvPr id="93" name="Text Box 19"/>
          <p:cNvSpPr txBox="1">
            <a:spLocks noChangeArrowheads="1"/>
          </p:cNvSpPr>
          <p:nvPr/>
        </p:nvSpPr>
        <p:spPr bwMode="auto">
          <a:xfrm>
            <a:off x="4572000" y="2369016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</a:t>
            </a: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1219200" y="4807416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4495800" y="4807416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</a:t>
            </a: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3124200" y="2292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" name="Text Box 13"/>
          <p:cNvSpPr txBox="1">
            <a:spLocks noChangeArrowheads="1"/>
          </p:cNvSpPr>
          <p:nvPr/>
        </p:nvSpPr>
        <p:spPr bwMode="auto">
          <a:xfrm>
            <a:off x="3124200" y="4578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477000" y="2292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477000" y="4578816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Logic Gates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71538" y="1214422"/>
            <a:ext cx="7534270" cy="3643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Inverter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AND Gate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OR Gate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Exclusive-OR Gate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NAND Gate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NOR Gate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Exclusive-NOR Gate</a:t>
            </a:r>
          </a:p>
          <a:p>
            <a:endParaRPr lang="en-US" sz="11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925" y="6361113"/>
            <a:ext cx="30480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de-DE" smtClean="0"/>
              <a:t>Floyd Digital Fundamentals, 9/e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925" y="6361113"/>
            <a:ext cx="30480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Floyd Digital Fundamentals, 9/e </a:t>
            </a:r>
            <a:endParaRPr lang="de-DE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5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4. The symbol                           is for a(n)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905000" y="2624138"/>
            <a:ext cx="3810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  <a:r>
              <a:rPr lang="en-US" i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 XOR gate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3048000" y="1828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0480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3723567" y="185609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X</a:t>
            </a:r>
          </a:p>
        </p:txBody>
      </p:sp>
      <p:graphicFrame>
        <p:nvGraphicFramePr>
          <p:cNvPr id="11" name="Object 33"/>
          <p:cNvGraphicFramePr>
            <a:graphicFrameLocks noChangeAspect="1"/>
          </p:cNvGraphicFramePr>
          <p:nvPr/>
        </p:nvGraphicFramePr>
        <p:xfrm>
          <a:off x="2670412" y="1905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CorelDRAW" r:id="rId4" imgW="789120" imgH="311040" progId="">
                  <p:embed/>
                </p:oleObj>
              </mc:Choice>
              <mc:Fallback>
                <p:oleObj name="CorelDRAW" r:id="rId4" imgW="789120" imgH="311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412" y="1905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925" y="6361113"/>
            <a:ext cx="30480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Floyd Digital Fundamentals, 9/e </a:t>
            </a:r>
            <a:endParaRPr lang="de-DE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4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5. The symbol                            is for a(n)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905000" y="2624138"/>
            <a:ext cx="3810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a.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d. XOR gate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652208" y="177420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A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52208" y="221548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B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887337" y="184244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X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2834175" y="2008496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CorelDRAW" r:id="rId4" imgW="1338120" imgH="424440" progId="">
                  <p:embed/>
                </p:oleObj>
              </mc:Choice>
              <mc:Fallback>
                <p:oleObj name="CorelDRAW" r:id="rId4" imgW="1338120" imgH="42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175" y="2008496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7239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6. A logic gate that produces a HIGH output only when all of its inputs are HIGH is a(n)</a:t>
            </a:r>
          </a:p>
          <a:p>
            <a:pPr eaLnBrk="1" hangingPunct="1">
              <a:spcBef>
                <a:spcPct val="50000"/>
              </a:spcBef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05000" y="2852738"/>
            <a:ext cx="3810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  <a:r>
              <a:rPr lang="en-US" i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 NAND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1925" y="6361113"/>
            <a:ext cx="304800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Floyd Digital Fundamentals, 9/e </a:t>
            </a:r>
            <a:endParaRPr lang="de-DE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1981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7. The expression </a:t>
            </a:r>
            <a:r>
              <a:rPr lang="en-US" i="1" dirty="0">
                <a:solidFill>
                  <a:schemeClr val="tx2"/>
                </a:solidFill>
              </a:rPr>
              <a:t>X = A + B </a:t>
            </a:r>
            <a:r>
              <a:rPr lang="en-US" dirty="0">
                <a:solidFill>
                  <a:schemeClr val="tx2"/>
                </a:solidFill>
              </a:rPr>
              <a:t>means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0" y="2438400"/>
            <a:ext cx="3810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  <a:r>
              <a:rPr lang="en-US" i="1">
                <a:solidFill>
                  <a:schemeClr val="tx2"/>
                </a:solidFill>
              </a:rPr>
              <a:t> A</a:t>
            </a:r>
            <a:r>
              <a:rPr lang="en-US">
                <a:solidFill>
                  <a:schemeClr val="tx2"/>
                </a:solidFill>
              </a:rPr>
              <a:t> OR </a:t>
            </a:r>
            <a:r>
              <a:rPr lang="en-US" i="1">
                <a:solidFill>
                  <a:schemeClr val="tx2"/>
                </a:solidFill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>
                <a:solidFill>
                  <a:schemeClr val="tx2"/>
                </a:solidFill>
              </a:rPr>
              <a:t> AND </a:t>
            </a:r>
            <a:r>
              <a:rPr lang="en-US" i="1">
                <a:solidFill>
                  <a:schemeClr val="tx2"/>
                </a:solidFill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>
                <a:solidFill>
                  <a:schemeClr val="tx2"/>
                </a:solidFill>
              </a:rPr>
              <a:t> XOR </a:t>
            </a:r>
            <a:r>
              <a:rPr lang="en-US" i="1">
                <a:solidFill>
                  <a:schemeClr val="tx2"/>
                </a:solidFill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>
                <a:solidFill>
                  <a:schemeClr val="tx2"/>
                </a:solidFill>
              </a:rPr>
              <a:t> XNOR </a:t>
            </a:r>
            <a:r>
              <a:rPr lang="en-US" i="1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571438" y="2031383"/>
            <a:ext cx="266700" cy="2667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0" y="65071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6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16764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9. A 2-input gate produces a HIGH output only when the inputs agree. This type of gate is a(n)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0" y="2514600"/>
            <a:ext cx="3810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a.</a:t>
            </a:r>
            <a:r>
              <a:rPr lang="en-US" i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d. XNOR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71800" y="1533516"/>
            <a:ext cx="274320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429000" y="1609716"/>
            <a:ext cx="142875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1.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2.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5.  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0" y="2143116"/>
            <a:ext cx="7858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6.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7.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8.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9.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10. d</a:t>
            </a:r>
          </a:p>
          <a:p>
            <a:pPr eaLnBrk="1" hangingPunct="1">
              <a:spcBef>
                <a:spcPct val="50000"/>
              </a:spcBef>
            </a:pPr>
            <a:endParaRPr lang="en-US" sz="2000"/>
          </a:p>
        </p:txBody>
      </p:sp>
      <p:sp>
        <p:nvSpPr>
          <p:cNvPr id="8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Quiz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31762"/>
            <a:ext cx="8229600" cy="796908"/>
          </a:xfrm>
        </p:spPr>
        <p:txBody>
          <a:bodyPr/>
          <a:lstStyle/>
          <a:p>
            <a:pPr algn="l"/>
            <a:r>
              <a:rPr lang="en-US" b="1" smtClean="0"/>
              <a:t>Tugas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1214414" y="928670"/>
            <a:ext cx="7715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smtClean="0"/>
              <a:t>Gambarkan rangkaian gerbang logika dibawah ini</a:t>
            </a:r>
          </a:p>
          <a:p>
            <a:pPr marL="800100" lvl="1" indent="-342900"/>
            <a:endParaRPr lang="en-US" sz="2000" b="1" smtClean="0"/>
          </a:p>
          <a:p>
            <a:pPr marL="800100" lvl="1" indent="-342900"/>
            <a:endParaRPr lang="en-US" sz="2000" b="1" smtClean="0"/>
          </a:p>
          <a:p>
            <a:pPr marL="800100" lvl="1" indent="-342900"/>
            <a:endParaRPr lang="en-US" sz="2000" b="1" smtClean="0"/>
          </a:p>
          <a:p>
            <a:pPr marL="800100" lvl="1" indent="-342900"/>
            <a:endParaRPr lang="en-US" sz="2000" b="1" smtClean="0"/>
          </a:p>
          <a:p>
            <a:pPr marL="800100" lvl="1" indent="-342900"/>
            <a:endParaRPr lang="en-US" sz="2000" b="1" smtClean="0"/>
          </a:p>
          <a:p>
            <a:pPr marL="800100" lvl="1" indent="-342900"/>
            <a:endParaRPr lang="en-US" sz="2000" b="1" smtClean="0"/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Gambarkan rangkaian dibawah ini hanya menggunakan gerbang NOR dan NOT saja</a:t>
            </a:r>
          </a:p>
          <a:p>
            <a:pPr marL="342900" indent="-342900">
              <a:buFont typeface="+mj-lt"/>
              <a:buAutoNum type="arabicPeriod"/>
            </a:pPr>
            <a:endParaRPr lang="en-US" sz="2000" smtClean="0"/>
          </a:p>
          <a:p>
            <a:pPr marL="342900" indent="-342900">
              <a:buFont typeface="+mj-lt"/>
              <a:buAutoNum type="arabicPeriod"/>
            </a:pPr>
            <a:endParaRPr lang="en-US" sz="2000" smtClean="0"/>
          </a:p>
          <a:p>
            <a:pPr marL="342900" indent="-342900">
              <a:buFont typeface="+mj-lt"/>
              <a:buAutoNum type="arabicPeriod"/>
            </a:pPr>
            <a:endParaRPr lang="en-US" sz="2000" smtClean="0"/>
          </a:p>
          <a:p>
            <a:pPr marL="342900" indent="-342900">
              <a:buFont typeface="+mj-lt"/>
              <a:buAutoNum type="arabicPeriod"/>
            </a:pPr>
            <a:endParaRPr lang="en-US" sz="2000" smtClean="0"/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Gambarkan rangkaian dibwah ini hanya menggunakan gerbang NAND dan NOT saja</a:t>
            </a:r>
          </a:p>
          <a:p>
            <a:pPr marL="342900" indent="-342900">
              <a:buFont typeface="+mj-lt"/>
              <a:buAutoNum type="arabicPeriod"/>
            </a:pPr>
            <a:endParaRPr lang="en-US" sz="20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0246" y="1357298"/>
          <a:ext cx="14224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3" imgW="825480" imgH="939600" progId="Equation.3">
                  <p:embed/>
                </p:oleObj>
              </mc:Choice>
              <mc:Fallback>
                <p:oleObj name="Equation" r:id="rId3" imgW="8254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246" y="1357298"/>
                        <a:ext cx="1422400" cy="161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27275" y="3832506"/>
          <a:ext cx="1928827" cy="9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5" imgW="1079280" imgH="558720" progId="Equation.3">
                  <p:embed/>
                </p:oleObj>
              </mc:Choice>
              <mc:Fallback>
                <p:oleObj name="Equation" r:id="rId5" imgW="1079280" imgH="558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275" y="3832506"/>
                        <a:ext cx="1928827" cy="998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357686" y="5286389"/>
          <a:ext cx="128588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7" imgW="609480" imgH="507960" progId="Equation.3">
                  <p:embed/>
                </p:oleObj>
              </mc:Choice>
              <mc:Fallback>
                <p:oleObj name="Equation" r:id="rId7" imgW="609480" imgH="507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5286389"/>
                        <a:ext cx="1285884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Inverter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71472" y="1500174"/>
            <a:ext cx="79629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Inverter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b="1" dirty="0" smtClean="0"/>
              <a:t>NOT.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input LOW, </a:t>
            </a:r>
            <a:r>
              <a:rPr lang="en-US" sz="2400" dirty="0" err="1" smtClean="0"/>
              <a:t>maka</a:t>
            </a:r>
            <a:r>
              <a:rPr lang="en-US" sz="2400" dirty="0" smtClean="0"/>
              <a:t>  </a:t>
            </a:r>
            <a:r>
              <a:rPr lang="en-US" sz="2400" dirty="0"/>
              <a:t>output </a:t>
            </a:r>
            <a:r>
              <a:rPr lang="en-US" sz="2400" dirty="0" smtClean="0"/>
              <a:t> </a:t>
            </a:r>
            <a:r>
              <a:rPr lang="en-US" sz="2400" dirty="0"/>
              <a:t>HIGH;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input HIGH</a:t>
            </a:r>
            <a:r>
              <a:rPr lang="en-US" sz="2400" dirty="0"/>
              <a:t>, </a:t>
            </a:r>
            <a:r>
              <a:rPr lang="en-US" sz="2400" dirty="0" smtClean="0"/>
              <a:t>output LOW</a:t>
            </a:r>
            <a:r>
              <a:rPr lang="en-US" sz="2400" dirty="0"/>
              <a:t>. </a:t>
            </a:r>
          </a:p>
        </p:txBody>
      </p:sp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5500693" y="500042"/>
          <a:ext cx="2394329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CorelDRAW" r:id="rId3" imgW="719280" imgH="300600" progId="">
                  <p:embed/>
                </p:oleObj>
              </mc:Choice>
              <mc:Fallback>
                <p:oleObj name="CorelDRAW" r:id="rId3" imgW="719280" imgH="300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3" y="500042"/>
                        <a:ext cx="2394329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5572132" y="500042"/>
            <a:ext cx="578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i="1" dirty="0"/>
              <a:t>A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7422376" y="538443"/>
            <a:ext cx="578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i="1" dirty="0"/>
              <a:t>X</a:t>
            </a:r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/>
        </p:nvGraphicFramePr>
        <p:xfrm>
          <a:off x="2714612" y="2643182"/>
          <a:ext cx="22860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CorelDRAW" r:id="rId5" imgW="1295280" imgH="850680" progId="">
                  <p:embed/>
                </p:oleObj>
              </mc:Choice>
              <mc:Fallback>
                <p:oleObj name="CorelDRAW" r:id="rId5" imgW="1295280" imgH="8506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643182"/>
                        <a:ext cx="22860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2638412" y="3414707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LOW </a:t>
            </a:r>
            <a:r>
              <a:rPr lang="en-US" sz="2000" smtClean="0"/>
              <a:t> (</a:t>
            </a:r>
            <a:r>
              <a:rPr lang="en-US" sz="2000"/>
              <a:t>0)    </a:t>
            </a:r>
            <a:r>
              <a:rPr lang="en-US" sz="2000" smtClean="0">
                <a:solidFill>
                  <a:srgbClr val="FF0000"/>
                </a:solidFill>
              </a:rPr>
              <a:t>HIGH </a:t>
            </a:r>
            <a:r>
              <a:rPr lang="en-US" sz="200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2638412" y="3694107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HIGH (1)    </a:t>
            </a:r>
            <a:r>
              <a:rPr lang="en-US" sz="2000" smtClean="0">
                <a:solidFill>
                  <a:srgbClr val="FF0000"/>
                </a:solidFill>
              </a:rPr>
              <a:t>LOW  (</a:t>
            </a:r>
            <a:r>
              <a:rPr lang="en-US" sz="2000">
                <a:solidFill>
                  <a:srgbClr val="FF0000"/>
                </a:solidFill>
              </a:rPr>
              <a:t>0)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499974" y="4504859"/>
            <a:ext cx="6734175" cy="1200152"/>
            <a:chOff x="1134" y="3130"/>
            <a:chExt cx="4242" cy="756"/>
          </a:xfrm>
        </p:grpSpPr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134" y="3130"/>
              <a:ext cx="424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en-US" sz="2400" dirty="0" err="1" smtClean="0"/>
                <a:t>Operasi</a:t>
              </a:r>
              <a:r>
                <a:rPr lang="en-US" sz="2400" dirty="0" smtClean="0"/>
                <a:t> </a:t>
              </a:r>
              <a:r>
                <a:rPr lang="en-US" sz="2400" b="1" dirty="0" smtClean="0"/>
                <a:t>NOT </a:t>
              </a:r>
              <a:r>
                <a:rPr lang="en-US" sz="2400" dirty="0" smtClean="0"/>
                <a:t>(</a:t>
              </a:r>
              <a:r>
                <a:rPr lang="en-US" sz="2400" i="1" dirty="0"/>
                <a:t>complement</a:t>
              </a:r>
              <a:r>
                <a:rPr lang="en-US" sz="2400" dirty="0"/>
                <a:t>) </a:t>
              </a:r>
              <a:r>
                <a:rPr lang="en-US" sz="2400" dirty="0" err="1" smtClean="0"/>
                <a:t>ditunjukan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dengan</a:t>
              </a:r>
              <a:r>
                <a:rPr lang="en-US" sz="2400" dirty="0" smtClean="0"/>
                <a:t> </a:t>
              </a:r>
              <a:r>
                <a:rPr lang="en-US" sz="2400" b="1" i="1" dirty="0" err="1" smtClean="0"/>
                <a:t>overbar</a:t>
              </a:r>
              <a:r>
                <a:rPr lang="en-US" sz="2400" dirty="0"/>
                <a:t>. </a:t>
              </a:r>
              <a:r>
                <a:rPr lang="en-US" sz="2400" dirty="0" err="1" smtClean="0"/>
                <a:t>Dengan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demikian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ekspresi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boolean</a:t>
              </a:r>
              <a:r>
                <a:rPr lang="en-US" sz="2400" dirty="0" smtClean="0"/>
                <a:t> inverter </a:t>
              </a:r>
              <a:r>
                <a:rPr lang="en-US" sz="2400" dirty="0" err="1" smtClean="0"/>
                <a:t>adalah</a:t>
              </a:r>
              <a:r>
                <a:rPr lang="en-US" sz="2400" dirty="0" smtClean="0"/>
                <a:t> </a:t>
              </a:r>
              <a:r>
                <a:rPr lang="en-US" sz="2400" i="1" dirty="0">
                  <a:solidFill>
                    <a:srgbClr val="FF0000"/>
                  </a:solidFill>
                </a:rPr>
                <a:t>X</a:t>
              </a:r>
              <a:r>
                <a:rPr lang="en-US" sz="2400" dirty="0">
                  <a:solidFill>
                    <a:srgbClr val="FF0000"/>
                  </a:solidFill>
                </a:rPr>
                <a:t> =</a:t>
              </a:r>
              <a:r>
                <a:rPr lang="en-US" sz="2400" dirty="0"/>
                <a:t> </a:t>
              </a:r>
              <a:r>
                <a:rPr lang="en-US" sz="2400" i="1" dirty="0" smtClean="0">
                  <a:solidFill>
                    <a:srgbClr val="FF3300"/>
                  </a:solidFill>
                </a:rPr>
                <a:t>A</a:t>
              </a:r>
              <a:endParaRPr lang="en-US" sz="2400" i="1" dirty="0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2844" y="3622"/>
              <a:ext cx="191" cy="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Inverter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30656" y="2158124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CorelDRAW" r:id="rId3" imgW="3454920" imgH="224280" progId="">
                  <p:embed/>
                </p:oleObj>
              </mc:Choice>
              <mc:Fallback>
                <p:oleObj name="CorelDRAW" r:id="rId3" imgW="3454920" imgH="224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656" y="2158124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330656" y="2616911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CorelDRAW" r:id="rId5" imgW="3454920" imgH="224280" progId="">
                  <p:embed/>
                </p:oleObj>
              </mc:Choice>
              <mc:Fallback>
                <p:oleObj name="CorelDRAW" r:id="rId5" imgW="3454920" imgH="224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656" y="2616911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8588" y="1643418"/>
            <a:ext cx="4242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25856" y="206763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25856" y="260103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5572132" y="663185"/>
            <a:ext cx="2214578" cy="979865"/>
            <a:chOff x="3124200" y="1143000"/>
            <a:chExt cx="1600200" cy="636588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3124200" y="1143000"/>
            <a:ext cx="152400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6" name="CorelDRAW" r:id="rId7" imgW="719280" imgH="300600" progId="">
                    <p:embed/>
                  </p:oleObj>
                </mc:Choice>
                <mc:Fallback>
                  <p:oleObj name="CorelDRAW" r:id="rId7" imgW="719280" imgH="3006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143000"/>
                          <a:ext cx="1524000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131574" y="1154781"/>
              <a:ext cx="457200" cy="299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 i="1"/>
                <a:t>A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267200" y="1154781"/>
              <a:ext cx="457200" cy="299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 i="1"/>
                <a:t>X</a:t>
              </a: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08379" y="3052549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Sebuah</a:t>
            </a:r>
            <a:r>
              <a:rPr lang="en-US" sz="2000" dirty="0" smtClean="0"/>
              <a:t> group </a:t>
            </a:r>
            <a:r>
              <a:rPr lang="en-US" sz="2000" dirty="0" err="1" smtClean="0"/>
              <a:t>dari</a:t>
            </a:r>
            <a:r>
              <a:rPr lang="en-US" sz="2000" dirty="0" smtClean="0"/>
              <a:t> inverter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1’s </a:t>
            </a:r>
            <a:r>
              <a:rPr lang="en-US" sz="2000" dirty="0"/>
              <a:t>complement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3079771" y="4257693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CorelDRAW" r:id="rId9" imgW="2548080" imgH="697680" progId="">
                  <p:embed/>
                </p:oleObj>
              </mc:Choice>
              <mc:Fallback>
                <p:oleObj name="CorelDRAW" r:id="rId9" imgW="2548080" imgH="697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71" y="4257693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656159" y="3692543"/>
            <a:ext cx="275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Binary number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672034" y="5705493"/>
            <a:ext cx="275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1’s complement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336946" y="3930668"/>
            <a:ext cx="430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1      </a:t>
            </a:r>
            <a:r>
              <a:rPr lang="en-US" sz="1800" dirty="0"/>
              <a:t>0 </a:t>
            </a:r>
            <a:r>
              <a:rPr lang="en-US" sz="1800" dirty="0" smtClean="0"/>
              <a:t>     </a:t>
            </a:r>
            <a:r>
              <a:rPr lang="en-US" sz="1800" dirty="0"/>
              <a:t>0       0     </a:t>
            </a:r>
            <a:r>
              <a:rPr lang="en-US" sz="1800" dirty="0" smtClean="0"/>
              <a:t> </a:t>
            </a:r>
            <a:r>
              <a:rPr lang="en-US" sz="1800" dirty="0"/>
              <a:t>1       1   </a:t>
            </a:r>
            <a:r>
              <a:rPr lang="en-US" sz="1800" dirty="0" smtClean="0"/>
              <a:t>   </a:t>
            </a:r>
            <a:r>
              <a:rPr lang="en-US" sz="1800" dirty="0"/>
              <a:t>0  </a:t>
            </a:r>
            <a:r>
              <a:rPr lang="en-US" sz="1800" dirty="0" smtClean="0"/>
              <a:t>    </a:t>
            </a:r>
            <a:r>
              <a:rPr lang="en-US" sz="1800" dirty="0"/>
              <a:t>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336946" y="5414981"/>
            <a:ext cx="430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0      </a:t>
            </a:r>
            <a:r>
              <a:rPr lang="en-US" sz="1800" dirty="0" smtClean="0">
                <a:solidFill>
                  <a:srgbClr val="FF0000"/>
                </a:solidFill>
              </a:rPr>
              <a:t>1      1       </a:t>
            </a:r>
            <a:r>
              <a:rPr lang="en-US" sz="1800" dirty="0">
                <a:solidFill>
                  <a:srgbClr val="FF0000"/>
                </a:solidFill>
              </a:rPr>
              <a:t>1       0   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0  </a:t>
            </a: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>
                <a:solidFill>
                  <a:srgbClr val="FF0000"/>
                </a:solidFill>
              </a:rPr>
              <a:t>1       0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1752600"/>
            <a:ext cx="85011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AND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</a:t>
            </a:r>
            <a:r>
              <a:rPr lang="en-US" sz="2000" dirty="0"/>
              <a:t>HIGH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input-</a:t>
            </a:r>
            <a:r>
              <a:rPr lang="en-US" sz="2000" dirty="0" err="1" smtClean="0"/>
              <a:t>nya</a:t>
            </a:r>
            <a:r>
              <a:rPr lang="en-US" sz="2000" dirty="0" smtClean="0"/>
              <a:t> HIGH</a:t>
            </a:r>
            <a:r>
              <a:rPr lang="en-US" sz="2000" dirty="0"/>
              <a:t>;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yang lain, output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/>
              <a:t>LOW. 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2-input, table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28728" y="4800600"/>
            <a:ext cx="70192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000" dirty="0" err="1" smtClean="0"/>
              <a:t>Operasi</a:t>
            </a:r>
            <a:r>
              <a:rPr lang="en-US" sz="2000" dirty="0" smtClean="0"/>
              <a:t> AND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dituntukan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(</a:t>
            </a:r>
            <a:r>
              <a:rPr lang="en-US" sz="2000" b="1" i="1" dirty="0" smtClean="0"/>
              <a:t>dot) </a:t>
            </a:r>
            <a:r>
              <a:rPr lang="en-US" sz="2000" dirty="0" err="1" smtClean="0"/>
              <a:t>antara</a:t>
            </a:r>
            <a:r>
              <a:rPr lang="en-US" sz="2000" b="1" i="1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,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AND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b="1" i="1" dirty="0"/>
              <a:t>X</a:t>
            </a:r>
            <a:r>
              <a:rPr lang="en-US" sz="2000" b="1" dirty="0"/>
              <a:t> = </a:t>
            </a:r>
            <a:r>
              <a:rPr lang="en-US" sz="2000" b="1" i="1"/>
              <a:t>A </a:t>
            </a:r>
            <a:r>
              <a:rPr lang="en-US" sz="2000" b="1" baseline="30000" smtClean="0"/>
              <a:t>.</a:t>
            </a:r>
            <a:r>
              <a:rPr lang="en-US" sz="2000" b="1" i="1" baseline="30000" smtClean="0"/>
              <a:t> </a:t>
            </a:r>
            <a:r>
              <a:rPr lang="en-US" sz="2000" b="1" i="1" smtClean="0"/>
              <a:t>B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i="1" dirty="0"/>
              <a:t>X = AB</a:t>
            </a:r>
            <a:r>
              <a:rPr lang="en-US" sz="2000" i="1" dirty="0"/>
              <a:t>.</a:t>
            </a: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853018" y="1033450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CorelDRAW" r:id="rId5" imgW="789120" imgH="264600" progId="">
                  <p:embed/>
                </p:oleObj>
              </mc:Choice>
              <mc:Fallback>
                <p:oleObj name="CorelDRAW" r:id="rId5" imgW="789120" imgH="264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018" y="1033450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548218" y="8953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4548218" y="12763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072218" y="9572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7062818" y="103345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CorelDRAW" r:id="rId7" imgW="789120" imgH="317520" progId="">
                  <p:embed/>
                </p:oleObj>
              </mc:Choice>
              <mc:Fallback>
                <p:oleObj name="CorelDRAW" r:id="rId7" imgW="789120" imgH="3175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818" y="103345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7062818" y="8048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7062818" y="11858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167718" y="9953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3362" cy="11430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170131" y="2125653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4165619" y="2125653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6161106" y="2125653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1472" y="1500174"/>
            <a:ext cx="3690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55731" y="2000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55731" y="3143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62000" y="3643314"/>
            <a:ext cx="7772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AND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i="1" dirty="0"/>
              <a:t>selective mask</a:t>
            </a:r>
            <a:r>
              <a:rPr lang="en-US" sz="2000" dirty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mempertahankan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bit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bit yang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0.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mengeset</a:t>
            </a:r>
            <a:r>
              <a:rPr lang="en-US" sz="2000" dirty="0" smtClean="0"/>
              <a:t> </a:t>
            </a:r>
            <a:r>
              <a:rPr lang="en-US" sz="2000" i="1" dirty="0" smtClean="0"/>
              <a:t>mask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1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bit yang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5076844" y="642918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CorelDRAW" r:id="rId3" imgW="789120" imgH="264600" progId="">
                  <p:embed/>
                </p:oleObj>
              </mc:Choice>
              <mc:Fallback>
                <p:oleObj name="CorelDRAW" r:id="rId3" imgW="789120" imgH="264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44" y="642918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72044" y="504806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772044" y="885806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296044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255731" y="2533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1636731" y="207644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CorelDRAW" r:id="rId5" imgW="3454920" imgH="510840" progId="">
                  <p:embed/>
                </p:oleObj>
              </mc:Choice>
              <mc:Fallback>
                <p:oleObj name="CorelDRAW" r:id="rId5" imgW="3454920" imgH="5108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31" y="207644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1636731" y="3160703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CorelDRAW" r:id="rId7" imgW="3454920" imgH="223560" progId="">
                  <p:embed/>
                </p:oleObj>
              </mc:Choice>
              <mc:Fallback>
                <p:oleObj name="CorelDRAW" r:id="rId7" imgW="3454920" imgH="2235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31" y="3160703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071934" y="5786454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00000011</a:t>
            </a:r>
          </a:p>
        </p:txBody>
      </p:sp>
      <p:sp>
        <p:nvSpPr>
          <p:cNvPr id="23" name="WordArt 33"/>
          <p:cNvSpPr>
            <a:spLocks noChangeArrowheads="1" noChangeShapeType="1" noTextEdit="1"/>
          </p:cNvSpPr>
          <p:nvPr/>
        </p:nvSpPr>
        <p:spPr bwMode="auto">
          <a:xfrm>
            <a:off x="1281098" y="533719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err="1" smtClean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Contoh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2571736" y="5429264"/>
            <a:ext cx="6649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/>
              <a:t>10100011 </a:t>
            </a:r>
            <a:r>
              <a:rPr lang="en-US" dirty="0" err="1" smtClean="0"/>
              <a:t>di</a:t>
            </a:r>
            <a:r>
              <a:rPr lang="en-US" dirty="0" smtClean="0"/>
              <a:t> AND-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mask </a:t>
            </a:r>
            <a:r>
              <a:rPr lang="en-US" dirty="0" smtClean="0"/>
              <a:t>00001111 ?</a:t>
            </a:r>
            <a:endParaRPr lang="en-US" dirty="0"/>
          </a:p>
        </p:txBody>
      </p:sp>
      <p:graphicFrame>
        <p:nvGraphicFramePr>
          <p:cNvPr id="25" name="Object 42"/>
          <p:cNvGraphicFramePr>
            <a:graphicFrameLocks noChangeAspect="1"/>
          </p:cNvGraphicFramePr>
          <p:nvPr/>
        </p:nvGraphicFramePr>
        <p:xfrm>
          <a:off x="7286644" y="642918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CorelDRAW" r:id="rId9" imgW="789120" imgH="317520" progId="">
                  <p:embed/>
                </p:oleObj>
              </mc:Choice>
              <mc:Fallback>
                <p:oleObj name="CorelDRAW" r:id="rId9" imgW="789120" imgH="3175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642918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7286644" y="4143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7286644" y="7953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8177230" y="103344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22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79629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OR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HIGH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</a:t>
            </a:r>
            <a:r>
              <a:rPr lang="en-US" sz="2000" dirty="0"/>
              <a:t>HIGH;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input LOW</a:t>
            </a:r>
            <a:r>
              <a:rPr lang="en-US" sz="2000" dirty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/>
              <a:t>output </a:t>
            </a:r>
            <a:r>
              <a:rPr lang="en-US" sz="2000" dirty="0" smtClean="0"/>
              <a:t> </a:t>
            </a:r>
            <a:r>
              <a:rPr lang="en-US" sz="2000" dirty="0"/>
              <a:t>LOW. 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2-input </a:t>
            </a:r>
            <a:r>
              <a:rPr lang="en-US" sz="2000" dirty="0" err="1" smtClean="0"/>
              <a:t>adalah</a:t>
            </a:r>
            <a:endParaRPr lang="en-US" sz="20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14414" y="4968875"/>
            <a:ext cx="73581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b="1" dirty="0" smtClean="0"/>
              <a:t>OR 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(+) 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variabelnya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OR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A </a:t>
            </a:r>
            <a:r>
              <a:rPr lang="en-US" sz="2000" b="1" i="1" dirty="0"/>
              <a:t>+ </a:t>
            </a:r>
            <a:r>
              <a:rPr lang="en-US" sz="2000" i="1" dirty="0"/>
              <a:t>B.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86254" y="49528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186254" y="81436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57854" y="49528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462479" y="60958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CorelDRAW" r:id="rId5" imgW="797040" imgH="268560" progId="">
                  <p:embed/>
                </p:oleObj>
              </mc:Choice>
              <mc:Fallback>
                <p:oleObj name="CorelDRAW" r:id="rId5" imgW="797040" imgH="268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79" y="60958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624654" y="49528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624654" y="80008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996254" y="49528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6929454" y="57148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CorelDRAW" r:id="rId7" imgW="789120" imgH="311040" progId="">
                  <p:embed/>
                </p:oleObj>
              </mc:Choice>
              <mc:Fallback>
                <p:oleObj name="CorelDRAW" r:id="rId7" imgW="789120" imgH="311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57148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Gerbang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OR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05004" y="2239965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48092" y="2239965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10229" y="2239965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1472" y="1571612"/>
            <a:ext cx="37957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71604" y="21145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A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71604" y="32575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2000" y="3643314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Operasi</a:t>
            </a:r>
            <a:r>
              <a:rPr lang="en-US" sz="2000" dirty="0" smtClean="0"/>
              <a:t> 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1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71604" y="26479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/>
              <a:t>B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952604" y="2190752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CorelDRAW" r:id="rId3" imgW="3454920" imgH="510840" progId="">
                  <p:embed/>
                </p:oleObj>
              </mc:Choice>
              <mc:Fallback>
                <p:oleObj name="CorelDRAW" r:id="rId3" imgW="3454920" imgH="510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04" y="2190752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20"/>
          <p:cNvSpPr>
            <a:spLocks noChangeArrowheads="1" noChangeShapeType="1" noTextEdit="1"/>
          </p:cNvSpPr>
          <p:nvPr/>
        </p:nvSpPr>
        <p:spPr bwMode="auto">
          <a:xfrm>
            <a:off x="571472" y="4429132"/>
            <a:ext cx="959893" cy="43672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err="1" smtClean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Contoh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chemeClr val="tx2">
                  <a:lumMod val="75000"/>
                  <a:lumOff val="25000"/>
                </a:schemeClr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043378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043378" y="885806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414978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4319603" y="681018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CorelDRAW" r:id="rId5" imgW="797040" imgH="268560" progId="">
                  <p:embed/>
                </p:oleObj>
              </mc:Choice>
              <mc:Fallback>
                <p:oleObj name="CorelDRAW" r:id="rId5" imgW="797040" imgH="268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603" y="681018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481778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6481778" y="8715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7853378" y="5667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25" name="Object 29"/>
          <p:cNvGraphicFramePr>
            <a:graphicFrameLocks noChangeAspect="1"/>
          </p:cNvGraphicFramePr>
          <p:nvPr/>
        </p:nvGraphicFramePr>
        <p:xfrm>
          <a:off x="6786578" y="642918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CorelDRAW" r:id="rId7" imgW="789120" imgH="311040" progId="">
                  <p:embed/>
                </p:oleObj>
              </mc:Choice>
              <mc:Fallback>
                <p:oleObj name="CorelDRAW" r:id="rId7" imgW="789120" imgH="311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642918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1"/>
          <p:cNvGraphicFramePr>
            <a:graphicFrameLocks noChangeAspect="1"/>
          </p:cNvGraphicFramePr>
          <p:nvPr/>
        </p:nvGraphicFramePr>
        <p:xfrm>
          <a:off x="1952604" y="3257552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CorelDRAW" r:id="rId9" imgW="5480640" imgH="325800" progId="">
                  <p:embed/>
                </p:oleObj>
              </mc:Choice>
              <mc:Fallback>
                <p:oleObj name="CorelDRAW" r:id="rId9" imgW="5480640" imgH="325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04" y="3257552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1651379" y="4429132"/>
            <a:ext cx="703542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err="1" smtClean="0"/>
              <a:t>Huruf</a:t>
            </a:r>
            <a:r>
              <a:rPr lang="en-US" dirty="0" smtClean="0"/>
              <a:t> ASCII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1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bit </a:t>
            </a:r>
            <a:r>
              <a:rPr lang="en-US" dirty="0" err="1" smtClean="0"/>
              <a:t>ke</a:t>
            </a:r>
            <a:r>
              <a:rPr lang="en-US" dirty="0" smtClean="0"/>
              <a:t> 5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/>
              <a:t>capitals. </a:t>
            </a:r>
            <a:r>
              <a:rPr lang="en-US" dirty="0" smtClean="0"/>
              <a:t>(</a:t>
            </a:r>
            <a:r>
              <a:rPr lang="en-US" dirty="0" err="1" smtClean="0"/>
              <a:t>Penomoran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bit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0).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ASCII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8 bit </a:t>
            </a:r>
            <a:r>
              <a:rPr lang="en-US" i="1" dirty="0"/>
              <a:t>mask</a:t>
            </a:r>
            <a:r>
              <a:rPr lang="en-US" dirty="0"/>
              <a:t> 00100000?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700285" y="5929330"/>
            <a:ext cx="3586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Hasilnya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adalah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Huruf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kecil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7" grpId="0" animBg="1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796908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Gerbang</a:t>
            </a:r>
            <a:r>
              <a:rPr lang="en-US" b="1" dirty="0" smtClean="0">
                <a:solidFill>
                  <a:schemeClr val="tx1"/>
                </a:solidFill>
              </a:rPr>
              <a:t> NAND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1752600"/>
            <a:ext cx="75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b="1" dirty="0"/>
              <a:t>NAND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output </a:t>
            </a:r>
            <a:r>
              <a:rPr lang="en-US" sz="2000" dirty="0"/>
              <a:t>LOW </a:t>
            </a:r>
            <a:r>
              <a:rPr lang="en-US" sz="2000" dirty="0" smtClean="0"/>
              <a:t>output,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semua</a:t>
            </a:r>
            <a:r>
              <a:rPr lang="en-US" sz="2000" dirty="0" smtClean="0"/>
              <a:t> input </a:t>
            </a:r>
            <a:r>
              <a:rPr lang="en-US" sz="2000" dirty="0"/>
              <a:t>HIGH;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yang lain, output HIGH</a:t>
            </a:r>
            <a:r>
              <a:rPr lang="en-US" sz="2000" dirty="0"/>
              <a:t>.  </a:t>
            </a:r>
            <a:r>
              <a:rPr lang="en-US" sz="2000" dirty="0" smtClean="0"/>
              <a:t>Table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2-input:</a:t>
            </a:r>
            <a:endParaRPr lang="en-US" sz="2000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8100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CorelDRAW" r:id="rId3" imgW="1295280" imgH="1307880" progId="">
                  <p:embed/>
                </p:oleObj>
              </mc:Choice>
              <mc:Fallback>
                <p:oleObj name="CorelDRAW" r:id="rId3" imgW="129528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0386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/>
              <a:t>0    0</a:t>
            </a:r>
          </a:p>
          <a:p>
            <a:pPr marL="342900" indent="-342900"/>
            <a:r>
              <a:rPr lang="en-US" sz="2000"/>
              <a:t>0    1</a:t>
            </a:r>
          </a:p>
          <a:p>
            <a:pPr marL="342900" indent="-342900"/>
            <a:r>
              <a:rPr lang="en-US" sz="2000"/>
              <a:t>1    0</a:t>
            </a:r>
          </a:p>
          <a:p>
            <a:pPr marL="342900" indent="-342900"/>
            <a:r>
              <a:rPr lang="en-US" sz="2000"/>
              <a:t>1    1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1816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 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</a:t>
            </a:r>
          </a:p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91030" y="78738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91030" y="116838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815030" y="84929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05630" y="78103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805630" y="116203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B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215330" y="871519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X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557730" y="925494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CorelDRAW" r:id="rId5" imgW="762120" imgH="264600" progId="">
                  <p:embed/>
                </p:oleObj>
              </mc:Choice>
              <mc:Fallback>
                <p:oleObj name="CorelDRAW" r:id="rId5" imgW="762120" imgH="264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30" y="925494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072330" y="857232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CorelDRAW" r:id="rId7" imgW="756720" imgH="349200" progId="">
                  <p:embed/>
                </p:oleObj>
              </mc:Choice>
              <mc:Fallback>
                <p:oleObj name="CorelDRAW" r:id="rId7" imgW="756720" imgH="34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857232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357312" y="4800606"/>
            <a:ext cx="7500967" cy="1169989"/>
            <a:chOff x="855" y="3024"/>
            <a:chExt cx="4425" cy="737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855" y="3024"/>
              <a:ext cx="442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dirty="0" err="1" smtClean="0"/>
                <a:t>Operasi</a:t>
              </a:r>
              <a:r>
                <a:rPr lang="en-US" sz="2000" dirty="0" smtClean="0"/>
                <a:t> </a:t>
              </a:r>
              <a:r>
                <a:rPr lang="en-US" sz="2000" b="1" dirty="0"/>
                <a:t>NAND </a:t>
              </a:r>
              <a:r>
                <a:rPr lang="en-US" sz="2000" dirty="0" err="1" smtClean="0"/>
                <a:t>ditunjukan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dengan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titik</a:t>
              </a:r>
              <a:r>
                <a:rPr lang="en-US" sz="2000" dirty="0" smtClean="0"/>
                <a:t> (dot) </a:t>
              </a:r>
              <a:r>
                <a:rPr lang="en-US" sz="2000" dirty="0" err="1" smtClean="0"/>
                <a:t>antara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variabel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dan</a:t>
              </a:r>
              <a:r>
                <a:rPr lang="en-US" sz="2000" dirty="0" smtClean="0"/>
                <a:t> </a:t>
              </a:r>
              <a:r>
                <a:rPr lang="en-US" sz="2000" i="1" dirty="0" err="1" smtClean="0"/>
                <a:t>overbar</a:t>
              </a:r>
              <a:r>
                <a:rPr lang="en-US" sz="2000" i="1" dirty="0" smtClean="0"/>
                <a:t> </a:t>
              </a:r>
              <a:r>
                <a:rPr lang="en-US" sz="2000" dirty="0" err="1" smtClean="0"/>
                <a:t>pada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atas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variabelnya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maka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operasi</a:t>
              </a:r>
              <a:r>
                <a:rPr lang="en-US" sz="2000" dirty="0" smtClean="0"/>
                <a:t> </a:t>
              </a:r>
              <a:r>
                <a:rPr lang="en-US" sz="2000"/>
                <a:t>NAND </a:t>
              </a:r>
              <a:r>
                <a:rPr lang="en-US" sz="2000" smtClean="0"/>
                <a:t>ditulis: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smtClean="0"/>
                <a:t> </a:t>
              </a:r>
              <a:r>
                <a:rPr lang="en-US" sz="2000" i="1" dirty="0"/>
                <a:t>X</a:t>
              </a:r>
              <a:r>
                <a:rPr lang="en-US" sz="2000" dirty="0"/>
                <a:t> = </a:t>
              </a:r>
              <a:r>
                <a:rPr lang="en-US" sz="2000" i="1" dirty="0"/>
                <a:t>A </a:t>
              </a:r>
              <a:r>
                <a:rPr lang="en-US" sz="2000" b="1" i="1" baseline="30000" dirty="0"/>
                <a:t>.</a:t>
              </a:r>
              <a:r>
                <a:rPr lang="en-US" sz="2000" i="1" dirty="0"/>
                <a:t>B </a:t>
              </a:r>
              <a:r>
                <a:rPr lang="en-US" sz="2000" i="1" dirty="0" err="1" smtClean="0"/>
                <a:t>atau</a:t>
              </a:r>
              <a:r>
                <a:rPr lang="en-US" sz="2000" i="1" dirty="0" smtClean="0"/>
                <a:t> X </a:t>
              </a:r>
              <a:r>
                <a:rPr lang="en-US" sz="2000" i="1" dirty="0"/>
                <a:t>= AB.)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11" y="35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114" y="354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1352</Words>
  <Application>Microsoft Office PowerPoint</Application>
  <PresentationFormat>On-screen Show (4:3)</PresentationFormat>
  <Paragraphs>414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Modèle par défaut</vt:lpstr>
      <vt:lpstr>CorelDRAW</vt:lpstr>
      <vt:lpstr>Equation</vt:lpstr>
      <vt:lpstr>PowerPoint Presentation</vt:lpstr>
      <vt:lpstr>Logic Gates</vt:lpstr>
      <vt:lpstr>Inverter</vt:lpstr>
      <vt:lpstr>Inverter</vt:lpstr>
      <vt:lpstr>Gerbang AND</vt:lpstr>
      <vt:lpstr>Gerbang AND</vt:lpstr>
      <vt:lpstr>Gerbang OR</vt:lpstr>
      <vt:lpstr>Gerbang OR</vt:lpstr>
      <vt:lpstr>Gerbang NAND</vt:lpstr>
      <vt:lpstr>Gerbang NAND</vt:lpstr>
      <vt:lpstr>Gerbang NOR</vt:lpstr>
      <vt:lpstr>Gerbang NOR</vt:lpstr>
      <vt:lpstr>Gerbang XOR</vt:lpstr>
      <vt:lpstr>Gerbang XOR</vt:lpstr>
      <vt:lpstr>Gerbang XNOR</vt:lpstr>
      <vt:lpstr>Gerbang XNOR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Man in Black Suit</dc:title>
  <dc:creator>www.powerpointstyles.com</dc:creator>
  <dc:description>Image credit to graur razvan ionut / FreeDigitalPhotos.net</dc:description>
  <cp:lastModifiedBy>nand</cp:lastModifiedBy>
  <cp:revision>86</cp:revision>
  <dcterms:created xsi:type="dcterms:W3CDTF">2009-03-23T15:23:24Z</dcterms:created>
  <dcterms:modified xsi:type="dcterms:W3CDTF">2017-09-20T06:36:08Z</dcterms:modified>
</cp:coreProperties>
</file>