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2" r:id="rId3"/>
    <p:sldId id="293" r:id="rId4"/>
    <p:sldId id="307" r:id="rId5"/>
    <p:sldId id="308" r:id="rId6"/>
    <p:sldId id="309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36" r:id="rId22"/>
    <p:sldId id="337" r:id="rId23"/>
    <p:sldId id="325" r:id="rId24"/>
    <p:sldId id="326" r:id="rId25"/>
    <p:sldId id="338" r:id="rId26"/>
    <p:sldId id="339" r:id="rId27"/>
    <p:sldId id="329" r:id="rId28"/>
    <p:sldId id="340" r:id="rId29"/>
    <p:sldId id="341" r:id="rId30"/>
    <p:sldId id="342" r:id="rId31"/>
    <p:sldId id="343" r:id="rId32"/>
    <p:sldId id="330" r:id="rId33"/>
    <p:sldId id="331" r:id="rId34"/>
    <p:sldId id="332" r:id="rId35"/>
    <p:sldId id="333" r:id="rId36"/>
    <p:sldId id="334" r:id="rId37"/>
    <p:sldId id="335" r:id="rId3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D330"/>
    <a:srgbClr val="00CC00"/>
    <a:srgbClr val="0C7CD2"/>
    <a:srgbClr val="1F7EE7"/>
    <a:srgbClr val="AE1517"/>
    <a:srgbClr val="CC0000"/>
    <a:srgbClr val="758C3A"/>
    <a:srgbClr val="FC1B2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4660"/>
  </p:normalViewPr>
  <p:slideViewPr>
    <p:cSldViewPr>
      <p:cViewPr>
        <p:scale>
          <a:sx n="70" d="100"/>
          <a:sy n="70" d="100"/>
        </p:scale>
        <p:origin x="-42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C3DAED9-D550-47A5-B2F6-ADA900C9CC8C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D502FDD-16EA-4646-8918-46DE15D7D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EAE98C-839A-4042-81EA-0038C3319F74}" type="slidenum">
              <a:rPr lang="en-US"/>
              <a:pPr/>
              <a:t>7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4AD467-0986-465D-883F-8101A931CBD8}" type="slidenum">
              <a:rPr lang="en-US"/>
              <a:pPr/>
              <a:t>17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B3DB05-4A59-438A-9ADB-DEF2B92DF117}" type="slidenum">
              <a:rPr lang="en-US"/>
              <a:pPr/>
              <a:t>18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0E1A48-1720-4B5C-BD07-175A75ECAA96}" type="slidenum">
              <a:rPr lang="en-US"/>
              <a:pPr/>
              <a:t>19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D6F926-EA51-4139-99F4-88A6429E06F5}" type="slidenum">
              <a:rPr lang="en-US"/>
              <a:pPr/>
              <a:t>20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BFCE2C-E646-462E-89D3-8AE16DD72C2B}" type="slidenum">
              <a:rPr lang="en-US"/>
              <a:pPr/>
              <a:t>23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331E61-B321-43F1-9A15-7DF34B4456AA}" type="slidenum">
              <a:rPr lang="en-US"/>
              <a:pPr/>
              <a:t>24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0CC2DC-3698-4D75-99AD-1DA841689D63}" type="slidenum">
              <a:rPr lang="en-US"/>
              <a:pPr/>
              <a:t>27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25F8EE-8748-4C9B-893C-1FFEF7C45E6A}" type="slidenum">
              <a:rPr lang="en-US"/>
              <a:pPr/>
              <a:t>32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24259E-5636-4762-8179-8B1046357C38}" type="slidenum">
              <a:rPr lang="en-US"/>
              <a:pPr/>
              <a:t>33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0D21D5-271E-4C3A-915A-90EA76A4D374}" type="slidenum">
              <a:rPr lang="en-US"/>
              <a:pPr/>
              <a:t>34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F0F9CD-2EF5-4E65-9A94-03E7099BE771}" type="slidenum">
              <a:rPr lang="en-US"/>
              <a:pPr/>
              <a:t>8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E69455-6BD5-4BBF-B121-6052996FA90E}" type="slidenum">
              <a:rPr lang="en-US"/>
              <a:pPr/>
              <a:t>35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C556E3-81EB-47D1-B589-D8DA11C84C0B}" type="slidenum">
              <a:rPr lang="en-US"/>
              <a:pPr/>
              <a:t>9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053F6-96E6-4369-8580-B10187732B16}" type="slidenum">
              <a:rPr lang="en-US"/>
              <a:pPr/>
              <a:t>11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8614CE-6103-40FC-9E49-A9C285DF628B}" type="slidenum">
              <a:rPr lang="en-US"/>
              <a:pPr/>
              <a:t>12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95401C-1B17-4F44-9F9D-5177C9B4019B}" type="slidenum">
              <a:rPr lang="en-US"/>
              <a:pPr/>
              <a:t>13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1EBAC-72A5-4770-9E1D-C24FE7F37219}" type="slidenum">
              <a:rPr lang="en-US"/>
              <a:pPr/>
              <a:t>14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50FFC-E87E-485C-951A-11F1427F2BBE}" type="slidenum">
              <a:rPr lang="en-US"/>
              <a:pPr/>
              <a:t>15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1D0F2A-62D3-4C64-A86F-E61ADB16D905}" type="slidenum">
              <a:rPr lang="en-US"/>
              <a:pPr/>
              <a:t>16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:\logo\logo pens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14300" y="60325"/>
            <a:ext cx="6350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owerpointstyles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 Box 30"/>
          <p:cNvSpPr txBox="1">
            <a:spLocks noChangeArrowheads="1"/>
          </p:cNvSpPr>
          <p:nvPr userDrawn="1"/>
        </p:nvSpPr>
        <p:spPr bwMode="auto">
          <a:xfrm>
            <a:off x="3348038" y="6237288"/>
            <a:ext cx="299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>
                <a:hlinkClick r:id="rId13"/>
              </a:rPr>
              <a:t>Free Powerpoint Templates</a:t>
            </a:r>
            <a:endParaRPr lang="fr-FR"/>
          </a:p>
        </p:txBody>
      </p:sp>
      <p:pic>
        <p:nvPicPr>
          <p:cNvPr id="1027" name="Picture 29" descr="jtgkhaz tdhfjt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7962900" y="6375400"/>
            <a:ext cx="9826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600" b="1"/>
              <a:t>Page </a:t>
            </a:r>
            <a:fld id="{0CB0E0D2-2A73-4235-94C8-8A0C958C82FA}" type="slidenum">
              <a:rPr lang="fr-FR" sz="1600" b="1"/>
              <a:pPr>
                <a:defRPr/>
              </a:pPr>
              <a:t>‹#›</a:t>
            </a:fld>
            <a:endParaRPr lang="fr-FR" sz="1600" b="1"/>
          </a:p>
        </p:txBody>
      </p:sp>
      <p:pic>
        <p:nvPicPr>
          <p:cNvPr id="1029" name="Picture 2" descr="F:\logo\logo pens.png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555625" y="4841875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1912938" y="6548438"/>
            <a:ext cx="9620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000"/>
              <a:t>Edit by : nand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" y="6540500"/>
            <a:ext cx="2014538" cy="2460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000"/>
              <a:t>Floyd Digital Fundamentals, 9/e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5"/>
          <p:cNvSpPr txBox="1">
            <a:spLocks noChangeArrowheads="1"/>
          </p:cNvSpPr>
          <p:nvPr/>
        </p:nvSpPr>
        <p:spPr bwMode="auto">
          <a:xfrm>
            <a:off x="3348038" y="6237288"/>
            <a:ext cx="299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hlinkClick r:id="rId2"/>
              </a:rPr>
              <a:t>Free Powerpoint Templates</a:t>
            </a:r>
            <a:endParaRPr lang="fr-FR"/>
          </a:p>
        </p:txBody>
      </p:sp>
      <p:pic>
        <p:nvPicPr>
          <p:cNvPr id="3075" name="Picture 24" descr="n,vbn yiolyire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2928938" y="1785938"/>
            <a:ext cx="5746750" cy="417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tIns="180000" rIns="180000" bIns="180000">
            <a:spAutoFit/>
          </a:bodyPr>
          <a:lstStyle/>
          <a:p>
            <a:pPr algn="ctr"/>
            <a:r>
              <a:rPr lang="fr-FR" sz="3600" b="1">
                <a:latin typeface="Times New Roman" pitchFamily="18" charset="0"/>
                <a:cs typeface="Times New Roman" pitchFamily="18" charset="0"/>
              </a:rPr>
              <a:t>Rangkaian Logika I</a:t>
            </a:r>
          </a:p>
          <a:p>
            <a:pPr algn="ctr"/>
            <a:endParaRPr lang="fr-FR" sz="36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fr-FR" sz="3600" b="1" i="1" smtClean="0">
                <a:latin typeface="Times New Roman" pitchFamily="18" charset="0"/>
                <a:cs typeface="Times New Roman" pitchFamily="18" charset="0"/>
              </a:rPr>
              <a:t>Aljabar Boolean dan Penyerderhanaan Gerbang Logika (2)</a:t>
            </a:r>
          </a:p>
          <a:p>
            <a:pPr algn="ctr"/>
            <a:endParaRPr lang="fr-FR" sz="3600" b="1" i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fr-FR" sz="3200" b="1" i="1" smtClean="0">
                <a:latin typeface="Times New Roman" pitchFamily="18" charset="0"/>
                <a:cs typeface="Times New Roman" pitchFamily="18" charset="0"/>
              </a:rPr>
              <a:t>Edit by </a:t>
            </a:r>
            <a:r>
              <a:rPr lang="fr-FR" sz="3200" b="1" i="1">
                <a:latin typeface="Times New Roman" pitchFamily="18" charset="0"/>
                <a:cs typeface="Times New Roman" pitchFamily="18" charset="0"/>
              </a:rPr>
              <a:t>: nand</a:t>
            </a:r>
            <a:endParaRPr lang="fr-FR" sz="3600" b="1">
              <a:latin typeface="Verdana" pitchFamily="34" charset="0"/>
            </a:endParaRPr>
          </a:p>
        </p:txBody>
      </p:sp>
      <p:pic>
        <p:nvPicPr>
          <p:cNvPr id="3077" name="Picture 2" descr="F:\logo\logo pen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01813" y="1714500"/>
            <a:ext cx="6350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algn="l" eaLnBrk="1" hangingPunct="1"/>
            <a:r>
              <a:rPr lang="id-ID" sz="3600" b="1" smtClean="0">
                <a:effectLst/>
              </a:rPr>
              <a:t>MINTERM &amp; MAXTERM</a:t>
            </a:r>
            <a:endParaRPr lang="en-US" sz="3600" b="1" smtClean="0">
              <a:effectLst/>
            </a:endParaRP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2984"/>
            <a:ext cx="8229600" cy="41148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id-ID" smtClean="0"/>
              <a:t>Cara yang dipakai untuk mempermudah menyatakan suatu ekspresi logika </a:t>
            </a:r>
          </a:p>
          <a:p>
            <a:pPr marL="609600" indent="-609600" eaLnBrk="1" hangingPunct="1">
              <a:defRPr/>
            </a:pPr>
            <a:r>
              <a:rPr lang="id-ID" smtClean="0"/>
              <a:t>Pada dasarnya adalah mendaftar nomor baris atau nilai desimal dari kombinasi variabel input yang outputnya </a:t>
            </a:r>
            <a:r>
              <a:rPr lang="en-US" smtClean="0"/>
              <a:t>:</a:t>
            </a:r>
          </a:p>
          <a:p>
            <a:pPr marL="990600" lvl="1" indent="-533400" eaLnBrk="1" hangingPunct="1">
              <a:buNone/>
              <a:defRPr/>
            </a:pPr>
            <a:r>
              <a:rPr lang="en-US" sz="3200" smtClean="0"/>
              <a:t>	</a:t>
            </a:r>
            <a:r>
              <a:rPr lang="id-ID" sz="3200" smtClean="0"/>
              <a:t>ber</a:t>
            </a:r>
            <a:r>
              <a:rPr lang="en-US" sz="3200" smtClean="0"/>
              <a:t>nilai</a:t>
            </a:r>
            <a:r>
              <a:rPr lang="id-ID" sz="3200" smtClean="0"/>
              <a:t> "1" untuk </a:t>
            </a:r>
            <a:r>
              <a:rPr lang="id-ID" sz="3200" b="1" i="1" smtClean="0"/>
              <a:t>minterm</a:t>
            </a:r>
            <a:r>
              <a:rPr lang="id-ID" sz="3200" smtClean="0"/>
              <a:t>  </a:t>
            </a:r>
            <a:endParaRPr lang="en-US" sz="3200" smtClean="0"/>
          </a:p>
          <a:p>
            <a:pPr marL="990600" lvl="1" indent="-533400" eaLnBrk="1" hangingPunct="1">
              <a:buNone/>
              <a:defRPr/>
            </a:pPr>
            <a:r>
              <a:rPr lang="en-US" sz="3200" smtClean="0"/>
              <a:t>	</a:t>
            </a:r>
            <a:r>
              <a:rPr lang="id-ID" sz="3200" smtClean="0"/>
              <a:t>ber</a:t>
            </a:r>
            <a:r>
              <a:rPr lang="en-US" sz="3200" smtClean="0"/>
              <a:t>nilai</a:t>
            </a:r>
            <a:r>
              <a:rPr lang="id-ID" sz="3200" smtClean="0"/>
              <a:t> "0" untuk </a:t>
            </a:r>
            <a:r>
              <a:rPr lang="id-ID" sz="3200" b="1" i="1" smtClean="0"/>
              <a:t>maxterm</a:t>
            </a:r>
            <a:r>
              <a:rPr lang="id-ID" sz="320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z="3600" b="1" smtClean="0"/>
              <a:t>Tabel Minterm dan Maxterm (1)</a:t>
            </a:r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 l="20370" t="35185" r="25926" b="37038"/>
          <a:stretch>
            <a:fillRect/>
          </a:stretch>
        </p:blipFill>
        <p:spPr>
          <a:xfrm>
            <a:off x="533400" y="1357298"/>
            <a:ext cx="8229600" cy="391318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z="3600" b="1" smtClean="0"/>
              <a:t>Tabel Minterm dan Maxterm (2)</a:t>
            </a:r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 l="20370" t="35185" r="24074" b="20370"/>
          <a:stretch>
            <a:fillRect/>
          </a:stretch>
        </p:blipFill>
        <p:spPr>
          <a:xfrm>
            <a:off x="357158" y="1142984"/>
            <a:ext cx="8229600" cy="48006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b="1" smtClean="0"/>
              <a:t>Membentuk Persamaan Boolean dari Tabel kebenaran (1)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428736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id-ID" smtClean="0"/>
              <a:t>Jika yang dilihat adalah output "1" maka persamaan mempunyai bentuk "Sum of Product (SOP)“</a:t>
            </a:r>
            <a:r>
              <a:rPr lang="en-US" smtClean="0"/>
              <a:t> / Minterm</a:t>
            </a:r>
          </a:p>
          <a:p>
            <a:pPr lvl="1" eaLnBrk="1" hangingPunct="1">
              <a:defRPr/>
            </a:pPr>
            <a:r>
              <a:rPr lang="en-US" smtClean="0"/>
              <a:t>Jika diberi input berikut :</a:t>
            </a:r>
          </a:p>
          <a:p>
            <a:pPr lvl="1" eaLnBrk="1" hangingPunct="1">
              <a:defRPr/>
            </a:pPr>
            <a:r>
              <a:rPr lang="en-US" smtClean="0"/>
              <a:t>X Y Z = 0 0 0 </a:t>
            </a:r>
            <a:r>
              <a:rPr lang="en-US" smtClean="0">
                <a:sym typeface="Wingdings" pitchFamily="2" charset="2"/>
              </a:rPr>
              <a:t> ditulis : X’Y’Z’</a:t>
            </a:r>
          </a:p>
          <a:p>
            <a:pPr lvl="1" eaLnBrk="1" hangingPunct="1">
              <a:defRPr/>
            </a:pPr>
            <a:r>
              <a:rPr lang="en-US" smtClean="0"/>
              <a:t>X Y Z </a:t>
            </a:r>
            <a:r>
              <a:rPr lang="en-US" smtClean="0">
                <a:sym typeface="Wingdings" pitchFamily="2" charset="2"/>
              </a:rPr>
              <a:t>= 1 1 1  ditulis : XYZ</a:t>
            </a:r>
          </a:p>
          <a:p>
            <a:pPr lvl="1" eaLnBrk="1" hangingPunct="1">
              <a:defRPr/>
            </a:pPr>
            <a:r>
              <a:rPr lang="en-US" smtClean="0">
                <a:sym typeface="Wingdings" pitchFamily="2" charset="2"/>
              </a:rPr>
              <a:t>X Y Z = 0 1 1  ditulis : X’YZ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1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0" grpId="0"/>
      <p:bldP spid="2170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b="1" smtClean="0"/>
              <a:t>Membentuk Persamaan Boole dari Tabel kebenaran (2)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357298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id-ID" smtClean="0"/>
              <a:t>Jika yang dilihat adalah output “</a:t>
            </a:r>
            <a:r>
              <a:rPr lang="en-US" smtClean="0"/>
              <a:t>0</a:t>
            </a:r>
            <a:r>
              <a:rPr lang="id-ID" smtClean="0"/>
              <a:t>" maka persamaan mempunyai bentuk " Product of Sum</a:t>
            </a:r>
            <a:r>
              <a:rPr lang="en-US" smtClean="0"/>
              <a:t> </a:t>
            </a:r>
            <a:r>
              <a:rPr lang="id-ID" smtClean="0"/>
              <a:t>(</a:t>
            </a:r>
            <a:r>
              <a:rPr lang="en-US" smtClean="0"/>
              <a:t>P</a:t>
            </a:r>
            <a:r>
              <a:rPr lang="id-ID" smtClean="0"/>
              <a:t>O</a:t>
            </a:r>
            <a:r>
              <a:rPr lang="en-US" smtClean="0"/>
              <a:t>S</a:t>
            </a:r>
            <a:r>
              <a:rPr lang="id-ID" smtClean="0"/>
              <a:t>)“</a:t>
            </a:r>
            <a:r>
              <a:rPr lang="en-US" smtClean="0"/>
              <a:t> / Maxterm</a:t>
            </a:r>
          </a:p>
          <a:p>
            <a:pPr lvl="1" eaLnBrk="1" hangingPunct="1">
              <a:defRPr/>
            </a:pPr>
            <a:r>
              <a:rPr lang="en-US" smtClean="0"/>
              <a:t>Jika diberi input berikut :</a:t>
            </a:r>
          </a:p>
          <a:p>
            <a:pPr lvl="1" eaLnBrk="1" hangingPunct="1">
              <a:defRPr/>
            </a:pPr>
            <a:r>
              <a:rPr lang="en-US" smtClean="0"/>
              <a:t>X Y Z = 0 0 0 </a:t>
            </a:r>
            <a:r>
              <a:rPr lang="en-US" smtClean="0">
                <a:sym typeface="Wingdings" pitchFamily="2" charset="2"/>
              </a:rPr>
              <a:t> ditulis : (X+Y+Z)</a:t>
            </a:r>
          </a:p>
          <a:p>
            <a:pPr lvl="1" eaLnBrk="1" hangingPunct="1">
              <a:defRPr/>
            </a:pPr>
            <a:r>
              <a:rPr lang="en-US" smtClean="0">
                <a:sym typeface="Wingdings" pitchFamily="2" charset="2"/>
              </a:rPr>
              <a:t>X Y Z = 1 1 1  ditulis : (X’+Y’+Z’)</a:t>
            </a:r>
          </a:p>
          <a:p>
            <a:pPr lvl="1" eaLnBrk="1" hangingPunct="1">
              <a:defRPr/>
            </a:pPr>
            <a:r>
              <a:rPr lang="en-US" smtClean="0">
                <a:sym typeface="Wingdings" pitchFamily="2" charset="2"/>
              </a:rPr>
              <a:t>X Y Z = 0 1 1  ditulis : (X+Y’+Z’)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/>
      <p:bldP spid="2191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000" b="1" smtClean="0"/>
              <a:t>Contoh 1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142984"/>
            <a:ext cx="8229600" cy="4043378"/>
          </a:xfrm>
        </p:spPr>
        <p:txBody>
          <a:bodyPr/>
          <a:lstStyle/>
          <a:p>
            <a:pPr eaLnBrk="1" hangingPunct="1">
              <a:defRPr/>
            </a:pPr>
            <a:r>
              <a:rPr lang="sv-SE" smtClean="0"/>
              <a:t>Nyatakan dalam bentuk SOP dan POS</a:t>
            </a:r>
            <a:endParaRPr lang="en-US" smtClean="0"/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3"/>
          <a:srcRect l="20313" t="36458" r="63281" b="42709"/>
          <a:stretch>
            <a:fillRect/>
          </a:stretch>
        </p:blipFill>
        <p:spPr bwMode="auto">
          <a:xfrm>
            <a:off x="2571736" y="1857364"/>
            <a:ext cx="343693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000" b="1" smtClean="0"/>
              <a:t>Penyelesaian Contoh 1 (1)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214422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SOP / MINTERM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/>
              <a:t>	Kombinasi nilai-nilai variabel yang menghasilkan nilai fungsi sama dengan “1” adalah 01, maka fungsi Booleannya dalam bentuk SOP: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/>
              <a:t>	</a:t>
            </a:r>
            <a:r>
              <a:rPr lang="en-US" smtClean="0">
                <a:latin typeface="Garamond" pitchFamily="18" charset="0"/>
              </a:rPr>
              <a:t>f(x, y) =  x’y   </a:t>
            </a:r>
            <a:r>
              <a:rPr lang="en-US" smtClean="0">
                <a:latin typeface="Garamond" pitchFamily="18" charset="0"/>
                <a:sym typeface="Wingdings" pitchFamily="2" charset="2"/>
              </a:rPr>
              <a:t>    01     1</a:t>
            </a:r>
            <a:endParaRPr lang="en-US" smtClean="0">
              <a:latin typeface="Garamond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v-SE" smtClean="0"/>
              <a:t>	atau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i="1" smtClean="0"/>
              <a:t>	</a:t>
            </a:r>
            <a:r>
              <a:rPr lang="es-ES" smtClean="0"/>
              <a:t>f(x, y) =  m</a:t>
            </a:r>
            <a:r>
              <a:rPr lang="es-ES" baseline="-25000" smtClean="0"/>
              <a:t>1 </a:t>
            </a:r>
            <a:r>
              <a:rPr lang="es-ES" smtClean="0"/>
              <a:t>= </a:t>
            </a:r>
            <a:r>
              <a:rPr lang="en-US" smtClean="0">
                <a:sym typeface="Symbol" pitchFamily="18" charset="2"/>
              </a:rPr>
              <a:t>m</a:t>
            </a:r>
            <a:r>
              <a:rPr lang="es-ES" smtClean="0"/>
              <a:t> (1)</a:t>
            </a:r>
            <a:endParaRPr lang="en-US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 l="21033" t="37760" r="64304" b="43930"/>
          <a:stretch>
            <a:fillRect/>
          </a:stretch>
        </p:blipFill>
        <p:spPr bwMode="auto">
          <a:xfrm>
            <a:off x="6028056" y="3602346"/>
            <a:ext cx="3071834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87152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000" b="1" smtClean="0"/>
              <a:t>Penyelesaian Contoh 1 (2)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000108"/>
            <a:ext cx="8382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POS / MAXTERM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	Kombinasi nilai-nilai variabel yang menghasilkan nilai fungsi sama dengan 0 adalah 00, 10, 11, maka fungsi Booleannya dalam bentuk POS: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i="1" smtClean="0"/>
              <a:t>	</a:t>
            </a:r>
            <a:r>
              <a:rPr lang="es-ES" sz="2800" smtClean="0">
                <a:latin typeface="Garamond" pitchFamily="18" charset="0"/>
              </a:rPr>
              <a:t>f(x,y)=(x+y)(x’+y)(x’+y’)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smtClean="0"/>
              <a:t>	atau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smtClean="0"/>
              <a:t>	</a:t>
            </a:r>
            <a:r>
              <a:rPr lang="es-ES" sz="2800" smtClean="0">
                <a:latin typeface="Garamond" pitchFamily="18" charset="0"/>
              </a:rPr>
              <a:t>f(x, y) =  M</a:t>
            </a:r>
            <a:r>
              <a:rPr lang="es-ES" sz="2800" baseline="-25000" smtClean="0">
                <a:latin typeface="Garamond" pitchFamily="18" charset="0"/>
              </a:rPr>
              <a:t>0</a:t>
            </a:r>
            <a:r>
              <a:rPr lang="es-ES" sz="2800" smtClean="0">
                <a:latin typeface="Garamond" pitchFamily="18" charset="0"/>
              </a:rPr>
              <a:t> M</a:t>
            </a:r>
            <a:r>
              <a:rPr lang="es-ES" sz="2800" baseline="-25000" smtClean="0">
                <a:latin typeface="Garamond" pitchFamily="18" charset="0"/>
              </a:rPr>
              <a:t>2</a:t>
            </a:r>
            <a:r>
              <a:rPr lang="es-ES" sz="2800" smtClean="0">
                <a:latin typeface="Garamond" pitchFamily="18" charset="0"/>
              </a:rPr>
              <a:t> M</a:t>
            </a:r>
            <a:r>
              <a:rPr lang="es-ES" sz="2800" baseline="-25000" smtClean="0">
                <a:latin typeface="Garamond" pitchFamily="18" charset="0"/>
              </a:rPr>
              <a:t>3</a:t>
            </a:r>
            <a:r>
              <a:rPr lang="es-ES" sz="2800" smtClean="0">
                <a:latin typeface="Garamond" pitchFamily="18" charset="0"/>
              </a:rPr>
              <a:t> = </a:t>
            </a:r>
            <a:r>
              <a:rPr lang="en-US" sz="2800" smtClean="0">
                <a:latin typeface="Garamond" pitchFamily="18" charset="0"/>
                <a:sym typeface="Symbol" pitchFamily="18" charset="2"/>
              </a:rPr>
              <a:t>M</a:t>
            </a:r>
            <a:r>
              <a:rPr lang="es-ES" sz="2800" smtClean="0">
                <a:latin typeface="Garamond" pitchFamily="18" charset="0"/>
              </a:rPr>
              <a:t>(0, 2, 3)</a:t>
            </a:r>
            <a:r>
              <a:rPr lang="en-US" sz="2800" smtClean="0">
                <a:latin typeface="Garamond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smtClean="0"/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>
            <a:off x="2060556" y="314324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2462836" y="314324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2843840" y="313784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3286116" y="3138154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3697898" y="3112754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4143372" y="311085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1785918" y="3364902"/>
            <a:ext cx="53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0</a:t>
            </a:r>
            <a:endParaRPr lang="en-US" sz="3200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2204096" y="3375352"/>
            <a:ext cx="53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0</a:t>
            </a:r>
            <a:endParaRPr lang="en-US" sz="3200"/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2558088" y="3363276"/>
            <a:ext cx="53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1</a:t>
            </a:r>
            <a:endParaRPr lang="en-US" sz="3200"/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3027660" y="3349628"/>
            <a:ext cx="53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0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3418542" y="3331498"/>
            <a:ext cx="53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1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3945904" y="3334408"/>
            <a:ext cx="53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8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nimBg="1"/>
      <p:bldP spid="88069" grpId="0" animBg="1"/>
      <p:bldP spid="88070" grpId="0" animBg="1"/>
      <p:bldP spid="88071" grpId="0" animBg="1"/>
      <p:bldP spid="88072" grpId="0" animBg="1"/>
      <p:bldP spid="88073" grpId="0" animBg="1"/>
      <p:bldP spid="88074" grpId="0"/>
      <p:bldP spid="88075" grpId="0"/>
      <p:bldP spid="88076" grpId="0"/>
      <p:bldP spid="88081" grpId="0"/>
      <p:bldP spid="88084" grpId="0"/>
      <p:bldP spid="880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"/>
            <a:ext cx="8229600" cy="81437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b="1" smtClean="0"/>
              <a:t>Contoh 2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000108"/>
            <a:ext cx="7929618" cy="1085850"/>
          </a:xfrm>
        </p:spPr>
        <p:txBody>
          <a:bodyPr/>
          <a:lstStyle/>
          <a:p>
            <a:pPr eaLnBrk="1" hangingPunct="1">
              <a:defRPr/>
            </a:pPr>
            <a:r>
              <a:rPr lang="sv-SE" smtClean="0"/>
              <a:t>Nyatakan dalam bentuk SOP dan POS</a:t>
            </a:r>
            <a:endParaRPr lang="en-US" smtClean="0"/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3"/>
          <a:srcRect l="20752" t="32292" r="60938" b="30208"/>
          <a:stretch>
            <a:fillRect/>
          </a:stretch>
        </p:blipFill>
        <p:spPr bwMode="auto">
          <a:xfrm>
            <a:off x="3000364" y="1714488"/>
            <a:ext cx="39814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z="4000" b="1" smtClean="0"/>
              <a:t>Penyelesaian Contoh 2 (1)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214422"/>
            <a:ext cx="8229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SOP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/>
              <a:t>	Kombinasi nilai-nilai variabel yang menghasilkan nilai fungsi sama dengan 1 adalah 001, 100, dan 111, maka fungsi Booleannya dalam bentuk SOP: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/>
              <a:t>	</a:t>
            </a:r>
            <a:r>
              <a:rPr lang="en-US" smtClean="0">
                <a:latin typeface="Garamond" pitchFamily="18" charset="0"/>
              </a:rPr>
              <a:t>f(x, y, z) =  x’y’z + xy’z’ + xyz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v-SE" smtClean="0"/>
              <a:t>	atau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i="1" smtClean="0"/>
              <a:t>	</a:t>
            </a:r>
            <a:r>
              <a:rPr lang="es-ES" smtClean="0">
                <a:latin typeface="Garamond" pitchFamily="18" charset="0"/>
              </a:rPr>
              <a:t>f(x, y, z) =  m</a:t>
            </a:r>
            <a:r>
              <a:rPr lang="es-ES" baseline="-25000" smtClean="0">
                <a:latin typeface="Garamond" pitchFamily="18" charset="0"/>
              </a:rPr>
              <a:t>1 </a:t>
            </a:r>
            <a:r>
              <a:rPr lang="es-ES" smtClean="0">
                <a:latin typeface="Garamond" pitchFamily="18" charset="0"/>
              </a:rPr>
              <a:t>+ m</a:t>
            </a:r>
            <a:r>
              <a:rPr lang="es-ES" baseline="-25000" smtClean="0">
                <a:latin typeface="Garamond" pitchFamily="18" charset="0"/>
              </a:rPr>
              <a:t>4</a:t>
            </a:r>
            <a:r>
              <a:rPr lang="es-ES" smtClean="0">
                <a:latin typeface="Garamond" pitchFamily="18" charset="0"/>
              </a:rPr>
              <a:t> + m</a:t>
            </a:r>
            <a:r>
              <a:rPr lang="es-ES" baseline="-25000" smtClean="0">
                <a:latin typeface="Garamond" pitchFamily="18" charset="0"/>
              </a:rPr>
              <a:t>7</a:t>
            </a:r>
            <a:r>
              <a:rPr lang="es-ES" smtClean="0">
                <a:latin typeface="Garamond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mtClean="0">
                <a:latin typeface="Garamond" pitchFamily="18" charset="0"/>
              </a:rPr>
              <a:t>                = </a:t>
            </a:r>
            <a:r>
              <a:rPr lang="en-US" smtClean="0">
                <a:latin typeface="Garamond" pitchFamily="18" charset="0"/>
                <a:sym typeface="Symbol" pitchFamily="18" charset="2"/>
              </a:rPr>
              <a:t>m</a:t>
            </a:r>
            <a:r>
              <a:rPr lang="es-ES" smtClean="0">
                <a:latin typeface="Garamond" pitchFamily="18" charset="0"/>
              </a:rPr>
              <a:t> (1, 4, 7)</a:t>
            </a:r>
            <a:endParaRPr lang="en-US" smtClean="0">
              <a:latin typeface="Garamond" pitchFamily="18" charset="0"/>
            </a:endParaRP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2643174" y="4071942"/>
            <a:ext cx="99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</a:rPr>
              <a:t>001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3827126" y="4014152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4986980" y="4000504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</a:rPr>
              <a:t>111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 l="20752" t="32292" r="60938" b="30208"/>
          <a:stretch>
            <a:fillRect/>
          </a:stretch>
        </p:blipFill>
        <p:spPr bwMode="auto">
          <a:xfrm>
            <a:off x="6300160" y="3643314"/>
            <a:ext cx="2737245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/>
      <p:bldP spid="83972" grpId="0"/>
      <p:bldP spid="83973" grpId="0"/>
      <p:bldP spid="839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pPr algn="l"/>
            <a:r>
              <a:rPr lang="en-US" sz="4000" b="1" smtClean="0"/>
              <a:t>OUTLINE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214423"/>
            <a:ext cx="8229600" cy="3143272"/>
          </a:xfrm>
        </p:spPr>
        <p:txBody>
          <a:bodyPr/>
          <a:lstStyle/>
          <a:p>
            <a:pPr eaLnBrk="1" hangingPunct="1"/>
            <a:r>
              <a:rPr lang="en-US" sz="2800" smtClean="0"/>
              <a:t>Bentuk standart dari persamaan boolean</a:t>
            </a:r>
          </a:p>
          <a:p>
            <a:pPr eaLnBrk="1" hangingPunct="1"/>
            <a:r>
              <a:rPr lang="en-US" sz="2800" smtClean="0">
                <a:latin typeface="Arial" charset="0"/>
              </a:rPr>
              <a:t>Komplemen</a:t>
            </a:r>
            <a:r>
              <a:rPr lang="id-ID" sz="2800" smtClean="0">
                <a:latin typeface="Arial" charset="0"/>
              </a:rPr>
              <a:t>, Duality, Lateral dan Term</a:t>
            </a:r>
            <a:endParaRPr lang="en-US" sz="2800" smtClean="0">
              <a:latin typeface="Arial" charset="0"/>
            </a:endParaRPr>
          </a:p>
          <a:p>
            <a:pPr eaLnBrk="1" hangingPunct="1"/>
            <a:r>
              <a:rPr lang="en-US" sz="2800" smtClean="0"/>
              <a:t>Bentuk Normal</a:t>
            </a:r>
          </a:p>
          <a:p>
            <a:pPr eaLnBrk="1" hangingPunct="1"/>
            <a:r>
              <a:rPr lang="en-US" sz="2800" smtClean="0"/>
              <a:t>Minterms and Maxterms</a:t>
            </a:r>
          </a:p>
          <a:p>
            <a:pPr eaLnBrk="1" hangingPunct="1"/>
            <a:r>
              <a:rPr lang="en-US" sz="2800" smtClean="0"/>
              <a:t>Sum of Products (SOP - Penjumlahan dari hasil kali) dan Product of Sums (POS - Perkalian dari hasil jumlah)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55638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b="1" smtClean="0"/>
              <a:t>Penyelesaian Contoh 2 (2)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382000" cy="5715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POS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smtClean="0"/>
              <a:t>	Kombinasi nilai-nilai variabel yang menghasilkan nilai fungsi sama dengan “0” adalah 000, 010,  011, 101, dan 110, maka fungsi Booleannya dalam bentuk POS: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2800" i="1" smtClean="0"/>
              <a:t>	</a:t>
            </a:r>
            <a:r>
              <a:rPr lang="es-ES" smtClean="0">
                <a:latin typeface="Garamond" pitchFamily="18" charset="0"/>
              </a:rPr>
              <a:t>f(x,y,z)= (x+y+z)(x+y’+z)(x+y’+z’)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mtClean="0">
                <a:latin typeface="Garamond" pitchFamily="18" charset="0"/>
              </a:rPr>
              <a:t>                 (x’+y+z’)(x’+y’+z)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2800" smtClean="0"/>
              <a:t>	atau	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2800" smtClean="0"/>
              <a:t>	       </a:t>
            </a:r>
            <a:r>
              <a:rPr lang="es-ES" sz="2800" smtClean="0">
                <a:latin typeface="Garamond" pitchFamily="18" charset="0"/>
              </a:rPr>
              <a:t>f(x, y, z) =  M</a:t>
            </a:r>
            <a:r>
              <a:rPr lang="es-ES" sz="2800" baseline="-25000" smtClean="0">
                <a:latin typeface="Garamond" pitchFamily="18" charset="0"/>
              </a:rPr>
              <a:t>0</a:t>
            </a:r>
            <a:r>
              <a:rPr lang="es-ES" sz="2800" smtClean="0">
                <a:latin typeface="Garamond" pitchFamily="18" charset="0"/>
              </a:rPr>
              <a:t> M</a:t>
            </a:r>
            <a:r>
              <a:rPr lang="es-ES" sz="2800" baseline="-25000" smtClean="0">
                <a:latin typeface="Garamond" pitchFamily="18" charset="0"/>
              </a:rPr>
              <a:t>2</a:t>
            </a:r>
            <a:r>
              <a:rPr lang="es-ES" sz="2800" smtClean="0">
                <a:latin typeface="Garamond" pitchFamily="18" charset="0"/>
              </a:rPr>
              <a:t> M</a:t>
            </a:r>
            <a:r>
              <a:rPr lang="es-ES" sz="2800" baseline="-25000" smtClean="0">
                <a:latin typeface="Garamond" pitchFamily="18" charset="0"/>
              </a:rPr>
              <a:t>3</a:t>
            </a:r>
            <a:r>
              <a:rPr lang="es-ES" sz="2800" smtClean="0">
                <a:latin typeface="Garamond" pitchFamily="18" charset="0"/>
              </a:rPr>
              <a:t> M</a:t>
            </a:r>
            <a:r>
              <a:rPr lang="es-ES" sz="2800" baseline="-25000" smtClean="0">
                <a:latin typeface="Garamond" pitchFamily="18" charset="0"/>
              </a:rPr>
              <a:t>5</a:t>
            </a:r>
            <a:r>
              <a:rPr lang="es-ES" sz="2800" smtClean="0">
                <a:latin typeface="Garamond" pitchFamily="18" charset="0"/>
              </a:rPr>
              <a:t> M</a:t>
            </a:r>
            <a:r>
              <a:rPr lang="es-ES" sz="2800" baseline="-25000" smtClean="0">
                <a:latin typeface="Garamond" pitchFamily="18" charset="0"/>
              </a:rPr>
              <a:t>6</a:t>
            </a:r>
            <a:r>
              <a:rPr lang="es-ES" sz="2800" smtClean="0">
                <a:latin typeface="Garamond" pitchFamily="18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2800" smtClean="0">
                <a:latin typeface="Garamond" pitchFamily="18" charset="0"/>
              </a:rPr>
              <a:t>                        = </a:t>
            </a:r>
            <a:r>
              <a:rPr lang="en-US" sz="2800" smtClean="0">
                <a:latin typeface="Garamond" pitchFamily="18" charset="0"/>
                <a:sym typeface="Symbol" pitchFamily="18" charset="2"/>
              </a:rPr>
              <a:t>M</a:t>
            </a:r>
            <a:r>
              <a:rPr lang="es-ES" sz="2800" smtClean="0">
                <a:latin typeface="Garamond" pitchFamily="18" charset="0"/>
              </a:rPr>
              <a:t>(0, 2, 3, 5, 6)</a:t>
            </a:r>
            <a:r>
              <a:rPr lang="en-US" sz="2800" smtClean="0">
                <a:latin typeface="Garamond" pitchFamily="18" charset="0"/>
              </a:rPr>
              <a:t> 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2338382" y="3276600"/>
            <a:ext cx="144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</a:rPr>
              <a:t>0  0  0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3643306" y="3276600"/>
            <a:ext cx="144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</a:rPr>
              <a:t>0  1  0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5072066" y="3263900"/>
            <a:ext cx="160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</a:rPr>
              <a:t>0  1   1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2285984" y="4697104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</a:rPr>
              <a:t>1   0  </a:t>
            </a:r>
            <a:r>
              <a:rPr lang="en-US" sz="3200" smtClean="0">
                <a:solidFill>
                  <a:srgbClr val="FF0000"/>
                </a:solidFill>
              </a:rPr>
              <a:t>1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3857620" y="4697104"/>
            <a:ext cx="160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</a:rPr>
              <a:t>1  1   0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/>
      <p:bldP spid="84996" grpId="0"/>
      <p:bldP spid="84997" grpId="0"/>
      <p:bldP spid="84998" grpId="0"/>
      <p:bldP spid="84999" grpId="0"/>
      <p:bldP spid="850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pPr algn="l"/>
            <a:r>
              <a:rPr lang="en-US" b="1" smtClean="0"/>
              <a:t>Contoh 3</a:t>
            </a:r>
            <a:endParaRPr lang="en-US" b="1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25838" y="1228731"/>
            <a:ext cx="5726112" cy="305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>
                <a:latin typeface="Garamond" pitchFamily="18" charset="0"/>
              </a:rPr>
              <a:t>1). </a:t>
            </a:r>
            <a:r>
              <a:rPr lang="en-US" sz="2200" i="1">
                <a:latin typeface="Garamond" pitchFamily="18" charset="0"/>
              </a:rPr>
              <a:t>f</a:t>
            </a:r>
            <a:r>
              <a:rPr lang="en-US" sz="2200" baseline="-25000">
                <a:latin typeface="Garamond" pitchFamily="18" charset="0"/>
              </a:rPr>
              <a:t>1</a:t>
            </a:r>
            <a:r>
              <a:rPr lang="en-US" sz="2200">
                <a:latin typeface="Garamond" pitchFamily="18" charset="0"/>
              </a:rPr>
              <a:t>(</a:t>
            </a:r>
            <a:r>
              <a:rPr lang="en-US" sz="2200" i="1">
                <a:latin typeface="Garamond" pitchFamily="18" charset="0"/>
              </a:rPr>
              <a:t>x</a:t>
            </a:r>
            <a:r>
              <a:rPr lang="en-US" sz="2200">
                <a:latin typeface="Garamond" pitchFamily="18" charset="0"/>
              </a:rPr>
              <a:t>,</a:t>
            </a:r>
            <a:r>
              <a:rPr lang="en-US" sz="2200" i="1">
                <a:latin typeface="Garamond" pitchFamily="18" charset="0"/>
              </a:rPr>
              <a:t>y</a:t>
            </a:r>
            <a:r>
              <a:rPr lang="en-US" sz="2200">
                <a:latin typeface="Garamond" pitchFamily="18" charset="0"/>
              </a:rPr>
              <a:t>,</a:t>
            </a:r>
            <a:r>
              <a:rPr lang="en-US" sz="2200" i="1">
                <a:latin typeface="Garamond" pitchFamily="18" charset="0"/>
              </a:rPr>
              <a:t>z</a:t>
            </a:r>
            <a:r>
              <a:rPr lang="en-US" sz="2200">
                <a:latin typeface="Garamond" pitchFamily="18" charset="0"/>
              </a:rPr>
              <a:t>) = </a:t>
            </a:r>
            <a:r>
              <a:rPr lang="en-US" sz="2200" i="1">
                <a:latin typeface="Garamond" pitchFamily="18" charset="0"/>
              </a:rPr>
              <a:t>x’y’z’ + x’y’z + x’yz’ + x’yz + xy’z’ + </a:t>
            </a:r>
          </a:p>
          <a:p>
            <a:pPr>
              <a:lnSpc>
                <a:spcPct val="80000"/>
              </a:lnSpc>
            </a:pPr>
            <a:r>
              <a:rPr lang="en-US" sz="2200" i="1">
                <a:latin typeface="Garamond" pitchFamily="18" charset="0"/>
              </a:rPr>
              <a:t>		        xyz’</a:t>
            </a:r>
            <a:r>
              <a:rPr lang="en-US" sz="2600"/>
              <a:t> </a:t>
            </a:r>
            <a:r>
              <a:rPr lang="en-US" sz="2200">
                <a:latin typeface="Garamond" pitchFamily="18" charset="0"/>
              </a:rPr>
              <a:t>	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</a:t>
            </a:r>
            <a:r>
              <a:rPr lang="en-US" sz="2200">
                <a:latin typeface="Garamond" pitchFamily="18" charset="0"/>
              </a:rPr>
              <a:t> </a:t>
            </a:r>
            <a:r>
              <a:rPr lang="en-US" sz="2200" b="1">
                <a:latin typeface="Garamond" pitchFamily="18" charset="0"/>
                <a:sym typeface="Wingdings" pitchFamily="2" charset="2"/>
              </a:rPr>
              <a:t>SOP</a:t>
            </a:r>
            <a:endParaRPr lang="en-US" sz="2200">
              <a:latin typeface="Garamond" pitchFamily="18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>
                <a:latin typeface="Garamond" pitchFamily="18" charset="0"/>
                <a:sym typeface="Wingdings" pitchFamily="2" charset="2"/>
              </a:rPr>
              <a:t>	     = m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0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 + m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1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 + m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2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 + m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3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 + m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4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 + m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6</a:t>
            </a:r>
            <a:r>
              <a:rPr lang="en-US" sz="2600">
                <a:sym typeface="Wingdings" pitchFamily="2" charset="2"/>
              </a:rPr>
              <a:t> </a:t>
            </a:r>
          </a:p>
          <a:p>
            <a:pPr>
              <a:lnSpc>
                <a:spcPct val="80000"/>
              </a:lnSpc>
            </a:pPr>
            <a:endParaRPr lang="en-US" sz="900">
              <a:latin typeface="Garamond" pitchFamily="18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i="1">
                <a:latin typeface="Garamond" pitchFamily="18" charset="0"/>
                <a:sym typeface="Wingdings" pitchFamily="2" charset="2"/>
              </a:rPr>
              <a:t>    f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1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’(</a:t>
            </a:r>
            <a:r>
              <a:rPr lang="en-US" sz="2200" i="1">
                <a:latin typeface="Garamond" pitchFamily="18" charset="0"/>
                <a:sym typeface="Wingdings" pitchFamily="2" charset="2"/>
              </a:rPr>
              <a:t>x,y,z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)= </a:t>
            </a:r>
            <a:r>
              <a:rPr lang="en-US" sz="2600" i="1">
                <a:latin typeface="Garamond" pitchFamily="18" charset="0"/>
                <a:sym typeface="Wingdings" pitchFamily="2" charset="2"/>
              </a:rPr>
              <a:t>xy’z + xyz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	</a:t>
            </a:r>
          </a:p>
          <a:p>
            <a:pPr>
              <a:lnSpc>
                <a:spcPct val="80000"/>
              </a:lnSpc>
            </a:pPr>
            <a:endParaRPr lang="en-US" sz="2200">
              <a:latin typeface="Garamond" pitchFamily="18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>
                <a:latin typeface="Garamond" pitchFamily="18" charset="0"/>
                <a:sym typeface="Wingdings" pitchFamily="2" charset="2"/>
              </a:rPr>
              <a:t>2). </a:t>
            </a:r>
            <a:r>
              <a:rPr lang="en-US" sz="2200" i="1" u="sng">
                <a:latin typeface="Garamond" pitchFamily="18" charset="0"/>
                <a:sym typeface="Wingdings" pitchFamily="2" charset="2"/>
              </a:rPr>
              <a:t>f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2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(</a:t>
            </a:r>
            <a:r>
              <a:rPr lang="en-US" sz="2200" i="1">
                <a:latin typeface="Garamond" pitchFamily="18" charset="0"/>
                <a:sym typeface="Wingdings" pitchFamily="2" charset="2"/>
              </a:rPr>
              <a:t>x,y,z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)= </a:t>
            </a:r>
            <a:r>
              <a:rPr lang="en-US" sz="2400">
                <a:latin typeface="Garamond" pitchFamily="18" charset="0"/>
                <a:sym typeface="Wingdings" pitchFamily="2" charset="2"/>
              </a:rPr>
              <a:t>(</a:t>
            </a:r>
            <a:r>
              <a:rPr lang="en-US" sz="2400" i="1">
                <a:latin typeface="Garamond" pitchFamily="18" charset="0"/>
                <a:sym typeface="Wingdings" pitchFamily="2" charset="2"/>
              </a:rPr>
              <a:t>x’</a:t>
            </a:r>
            <a:r>
              <a:rPr lang="en-US" sz="2400">
                <a:latin typeface="Garamond" pitchFamily="18" charset="0"/>
                <a:sym typeface="Wingdings" pitchFamily="2" charset="2"/>
              </a:rPr>
              <a:t> + </a:t>
            </a:r>
            <a:r>
              <a:rPr lang="en-US" sz="2400" i="1">
                <a:latin typeface="Garamond" pitchFamily="18" charset="0"/>
                <a:sym typeface="Wingdings" pitchFamily="2" charset="2"/>
              </a:rPr>
              <a:t>y</a:t>
            </a:r>
            <a:r>
              <a:rPr lang="en-US" sz="2400">
                <a:latin typeface="Garamond" pitchFamily="18" charset="0"/>
                <a:sym typeface="Wingdings" pitchFamily="2" charset="2"/>
              </a:rPr>
              <a:t> + </a:t>
            </a:r>
            <a:r>
              <a:rPr lang="en-US" sz="2400" i="1">
                <a:latin typeface="Garamond" pitchFamily="18" charset="0"/>
                <a:sym typeface="Wingdings" pitchFamily="2" charset="2"/>
              </a:rPr>
              <a:t>z’</a:t>
            </a:r>
            <a:r>
              <a:rPr lang="en-US" sz="2400">
                <a:latin typeface="Garamond" pitchFamily="18" charset="0"/>
                <a:sym typeface="Wingdings" pitchFamily="2" charset="2"/>
              </a:rPr>
              <a:t>)(</a:t>
            </a:r>
            <a:r>
              <a:rPr lang="en-US" sz="2400" i="1">
                <a:latin typeface="Garamond" pitchFamily="18" charset="0"/>
                <a:sym typeface="Wingdings" pitchFamily="2" charset="2"/>
              </a:rPr>
              <a:t>x’</a:t>
            </a:r>
            <a:r>
              <a:rPr lang="en-US" sz="2400">
                <a:latin typeface="Garamond" pitchFamily="18" charset="0"/>
                <a:sym typeface="Wingdings" pitchFamily="2" charset="2"/>
              </a:rPr>
              <a:t> + </a:t>
            </a:r>
            <a:r>
              <a:rPr lang="en-US" sz="2400" i="1">
                <a:latin typeface="Garamond" pitchFamily="18" charset="0"/>
                <a:sym typeface="Wingdings" pitchFamily="2" charset="2"/>
              </a:rPr>
              <a:t>y’</a:t>
            </a:r>
            <a:r>
              <a:rPr lang="en-US" sz="2400">
                <a:latin typeface="Garamond" pitchFamily="18" charset="0"/>
                <a:sym typeface="Wingdings" pitchFamily="2" charset="2"/>
              </a:rPr>
              <a:t> + </a:t>
            </a:r>
            <a:r>
              <a:rPr lang="en-US" sz="2400" i="1">
                <a:latin typeface="Garamond" pitchFamily="18" charset="0"/>
                <a:sym typeface="Wingdings" pitchFamily="2" charset="2"/>
              </a:rPr>
              <a:t>z’</a:t>
            </a:r>
            <a:r>
              <a:rPr lang="en-US" sz="2400">
                <a:latin typeface="Garamond" pitchFamily="18" charset="0"/>
                <a:sym typeface="Wingdings" pitchFamily="2" charset="2"/>
              </a:rPr>
              <a:t>)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    </a:t>
            </a:r>
            <a:r>
              <a:rPr lang="en-US" sz="2200">
                <a:latin typeface="Garamond" pitchFamily="18" charset="0"/>
              </a:rPr>
              <a:t> </a:t>
            </a:r>
            <a:r>
              <a:rPr lang="en-US" sz="2200" b="1">
                <a:latin typeface="Garamond" pitchFamily="18" charset="0"/>
                <a:sym typeface="Wingdings" pitchFamily="2" charset="2"/>
              </a:rPr>
              <a:t>POS</a:t>
            </a:r>
            <a:endParaRPr lang="en-US" sz="2200">
              <a:latin typeface="Garamond" pitchFamily="18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>
                <a:latin typeface="Garamond" pitchFamily="18" charset="0"/>
                <a:sym typeface="Wingdings" pitchFamily="2" charset="2"/>
              </a:rPr>
              <a:t>	   = (f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1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’(</a:t>
            </a:r>
            <a:r>
              <a:rPr lang="en-US" sz="2200" i="1">
                <a:latin typeface="Garamond" pitchFamily="18" charset="0"/>
                <a:sym typeface="Wingdings" pitchFamily="2" charset="2"/>
              </a:rPr>
              <a:t>x,y,z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))’</a:t>
            </a:r>
          </a:p>
          <a:p>
            <a:pPr>
              <a:lnSpc>
                <a:spcPct val="80000"/>
              </a:lnSpc>
            </a:pPr>
            <a:r>
              <a:rPr lang="en-US" sz="2200">
                <a:latin typeface="Garamond" pitchFamily="18" charset="0"/>
                <a:sym typeface="Wingdings" pitchFamily="2" charset="2"/>
              </a:rPr>
              <a:t>	   = M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5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 M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7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85852" y="4500570"/>
            <a:ext cx="735811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800" b="1">
                <a:latin typeface="Garamond" pitchFamily="18" charset="0"/>
                <a:sym typeface="Symbol" pitchFamily="18" charset="2"/>
              </a:rPr>
              <a:t></a:t>
            </a:r>
            <a:r>
              <a:rPr lang="en-US" sz="2800" b="1">
                <a:latin typeface="Garamond" pitchFamily="18" charset="0"/>
              </a:rPr>
              <a:t>F = m</a:t>
            </a:r>
            <a:r>
              <a:rPr lang="en-US" sz="2800" b="1" baseline="-25000">
                <a:latin typeface="Garamond" pitchFamily="18" charset="0"/>
              </a:rPr>
              <a:t>0</a:t>
            </a:r>
            <a:r>
              <a:rPr lang="en-US" sz="2800" b="1">
                <a:latin typeface="Garamond" pitchFamily="18" charset="0"/>
              </a:rPr>
              <a:t> + m</a:t>
            </a:r>
            <a:r>
              <a:rPr lang="en-US" sz="2800" b="1" baseline="-25000">
                <a:latin typeface="Garamond" pitchFamily="18" charset="0"/>
              </a:rPr>
              <a:t>1</a:t>
            </a:r>
            <a:r>
              <a:rPr lang="en-US" sz="2800" b="1">
                <a:latin typeface="Garamond" pitchFamily="18" charset="0"/>
              </a:rPr>
              <a:t> + m</a:t>
            </a:r>
            <a:r>
              <a:rPr lang="en-US" sz="2800" b="1" baseline="-25000">
                <a:latin typeface="Garamond" pitchFamily="18" charset="0"/>
              </a:rPr>
              <a:t>2</a:t>
            </a:r>
            <a:r>
              <a:rPr lang="en-US" sz="2800" b="1">
                <a:latin typeface="Garamond" pitchFamily="18" charset="0"/>
              </a:rPr>
              <a:t> + m</a:t>
            </a:r>
            <a:r>
              <a:rPr lang="en-US" sz="2800" b="1" baseline="-25000">
                <a:latin typeface="Garamond" pitchFamily="18" charset="0"/>
              </a:rPr>
              <a:t>3</a:t>
            </a:r>
            <a:r>
              <a:rPr lang="en-US" sz="2800" b="1">
                <a:latin typeface="Garamond" pitchFamily="18" charset="0"/>
              </a:rPr>
              <a:t> + m</a:t>
            </a:r>
            <a:r>
              <a:rPr lang="en-US" sz="2800" b="1" baseline="-25000">
                <a:latin typeface="Garamond" pitchFamily="18" charset="0"/>
              </a:rPr>
              <a:t>4</a:t>
            </a:r>
            <a:r>
              <a:rPr lang="en-US" sz="2800" b="1">
                <a:latin typeface="Garamond" pitchFamily="18" charset="0"/>
              </a:rPr>
              <a:t> + m</a:t>
            </a:r>
            <a:r>
              <a:rPr lang="en-US" sz="2800" b="1" baseline="-25000">
                <a:latin typeface="Garamond" pitchFamily="18" charset="0"/>
              </a:rPr>
              <a:t>6</a:t>
            </a:r>
            <a:r>
              <a:rPr lang="en-US" sz="2800">
                <a:latin typeface="Garamond" pitchFamily="18" charset="0"/>
              </a:rPr>
              <a:t> </a:t>
            </a:r>
            <a:r>
              <a:rPr lang="en-US" sz="2800" b="1">
                <a:latin typeface="Garamond" pitchFamily="18" charset="0"/>
              </a:rPr>
              <a:t>= M</a:t>
            </a:r>
            <a:r>
              <a:rPr lang="en-US" sz="2800" b="1" baseline="-25000">
                <a:latin typeface="Garamond" pitchFamily="18" charset="0"/>
              </a:rPr>
              <a:t>5</a:t>
            </a:r>
            <a:r>
              <a:rPr lang="en-US" sz="2800" b="1">
                <a:latin typeface="Garamond" pitchFamily="18" charset="0"/>
              </a:rPr>
              <a:t> . M</a:t>
            </a:r>
            <a:r>
              <a:rPr lang="en-US" sz="2800" b="1" baseline="-25000">
                <a:latin typeface="Garamond" pitchFamily="18" charset="0"/>
              </a:rPr>
              <a:t>7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3132137" cy="308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pPr algn="l"/>
            <a:r>
              <a:rPr lang="en-US" smtClean="0"/>
              <a:t>Contoh 4</a:t>
            </a:r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417888" y="1357298"/>
            <a:ext cx="5726112" cy="305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>
                <a:latin typeface="Garamond" pitchFamily="18" charset="0"/>
              </a:rPr>
              <a:t>1). </a:t>
            </a:r>
            <a:r>
              <a:rPr lang="en-US" sz="2200" i="1">
                <a:latin typeface="Garamond" pitchFamily="18" charset="0"/>
              </a:rPr>
              <a:t>f</a:t>
            </a:r>
            <a:r>
              <a:rPr lang="en-US" sz="2200" baseline="-25000">
                <a:latin typeface="Garamond" pitchFamily="18" charset="0"/>
              </a:rPr>
              <a:t>1</a:t>
            </a:r>
            <a:r>
              <a:rPr lang="en-US" sz="2200">
                <a:latin typeface="Garamond" pitchFamily="18" charset="0"/>
              </a:rPr>
              <a:t>(</a:t>
            </a:r>
            <a:r>
              <a:rPr lang="en-US" sz="2200" i="1">
                <a:latin typeface="Garamond" pitchFamily="18" charset="0"/>
              </a:rPr>
              <a:t>x</a:t>
            </a:r>
            <a:r>
              <a:rPr lang="en-US" sz="2200">
                <a:latin typeface="Garamond" pitchFamily="18" charset="0"/>
              </a:rPr>
              <a:t>,</a:t>
            </a:r>
            <a:r>
              <a:rPr lang="en-US" sz="2200" i="1">
                <a:latin typeface="Garamond" pitchFamily="18" charset="0"/>
              </a:rPr>
              <a:t>y</a:t>
            </a:r>
            <a:r>
              <a:rPr lang="en-US" sz="2200">
                <a:latin typeface="Garamond" pitchFamily="18" charset="0"/>
              </a:rPr>
              <a:t>,</a:t>
            </a:r>
            <a:r>
              <a:rPr lang="en-US" sz="2200" i="1">
                <a:latin typeface="Garamond" pitchFamily="18" charset="0"/>
              </a:rPr>
              <a:t>z</a:t>
            </a:r>
            <a:r>
              <a:rPr lang="en-US" sz="2200">
                <a:latin typeface="Garamond" pitchFamily="18" charset="0"/>
              </a:rPr>
              <a:t>) = </a:t>
            </a:r>
            <a:r>
              <a:rPr lang="en-US" sz="2200" i="1">
                <a:latin typeface="Garamond" pitchFamily="18" charset="0"/>
              </a:rPr>
              <a:t>x’y’z’ + x’y’z + x’yz’ + x’yz + xy’z’ + </a:t>
            </a:r>
          </a:p>
          <a:p>
            <a:pPr>
              <a:lnSpc>
                <a:spcPct val="80000"/>
              </a:lnSpc>
            </a:pPr>
            <a:r>
              <a:rPr lang="en-US" sz="2200" i="1">
                <a:latin typeface="Garamond" pitchFamily="18" charset="0"/>
              </a:rPr>
              <a:t>		        xyz’</a:t>
            </a:r>
            <a:r>
              <a:rPr lang="en-US" sz="2600"/>
              <a:t> </a:t>
            </a:r>
            <a:r>
              <a:rPr lang="en-US" sz="2200">
                <a:latin typeface="Garamond" pitchFamily="18" charset="0"/>
              </a:rPr>
              <a:t>	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</a:t>
            </a:r>
            <a:r>
              <a:rPr lang="en-US" sz="2200">
                <a:latin typeface="Garamond" pitchFamily="18" charset="0"/>
              </a:rPr>
              <a:t> </a:t>
            </a:r>
            <a:r>
              <a:rPr lang="en-US" sz="2200" b="1">
                <a:latin typeface="Garamond" pitchFamily="18" charset="0"/>
                <a:sym typeface="Wingdings" pitchFamily="2" charset="2"/>
              </a:rPr>
              <a:t>SOP</a:t>
            </a:r>
            <a:endParaRPr lang="en-US" sz="2200">
              <a:latin typeface="Garamond" pitchFamily="18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>
                <a:latin typeface="Garamond" pitchFamily="18" charset="0"/>
                <a:sym typeface="Wingdings" pitchFamily="2" charset="2"/>
              </a:rPr>
              <a:t>	     = m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0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 + m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1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 + m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2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 + m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3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 + m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4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 + m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6</a:t>
            </a:r>
            <a:r>
              <a:rPr lang="en-US" sz="2600">
                <a:sym typeface="Wingdings" pitchFamily="2" charset="2"/>
              </a:rPr>
              <a:t> </a:t>
            </a:r>
          </a:p>
          <a:p>
            <a:pPr>
              <a:lnSpc>
                <a:spcPct val="80000"/>
              </a:lnSpc>
            </a:pPr>
            <a:endParaRPr lang="en-US" sz="900">
              <a:latin typeface="Garamond" pitchFamily="18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i="1">
                <a:latin typeface="Garamond" pitchFamily="18" charset="0"/>
                <a:sym typeface="Wingdings" pitchFamily="2" charset="2"/>
              </a:rPr>
              <a:t>    f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1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’(</a:t>
            </a:r>
            <a:r>
              <a:rPr lang="en-US" sz="2200" i="1">
                <a:latin typeface="Garamond" pitchFamily="18" charset="0"/>
                <a:sym typeface="Wingdings" pitchFamily="2" charset="2"/>
              </a:rPr>
              <a:t>x,y,z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)= </a:t>
            </a:r>
            <a:r>
              <a:rPr lang="en-US" sz="2600" i="1">
                <a:latin typeface="Garamond" pitchFamily="18" charset="0"/>
                <a:sym typeface="Wingdings" pitchFamily="2" charset="2"/>
              </a:rPr>
              <a:t>xy’z + xyz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	</a:t>
            </a:r>
          </a:p>
          <a:p>
            <a:pPr>
              <a:lnSpc>
                <a:spcPct val="80000"/>
              </a:lnSpc>
            </a:pPr>
            <a:endParaRPr lang="en-US" sz="2200">
              <a:latin typeface="Garamond" pitchFamily="18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>
                <a:latin typeface="Garamond" pitchFamily="18" charset="0"/>
                <a:sym typeface="Wingdings" pitchFamily="2" charset="2"/>
              </a:rPr>
              <a:t>2). </a:t>
            </a:r>
            <a:r>
              <a:rPr lang="en-US" sz="2200" i="1" u="sng">
                <a:latin typeface="Garamond" pitchFamily="18" charset="0"/>
                <a:sym typeface="Wingdings" pitchFamily="2" charset="2"/>
              </a:rPr>
              <a:t>f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2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(</a:t>
            </a:r>
            <a:r>
              <a:rPr lang="en-US" sz="2200" i="1">
                <a:latin typeface="Garamond" pitchFamily="18" charset="0"/>
                <a:sym typeface="Wingdings" pitchFamily="2" charset="2"/>
              </a:rPr>
              <a:t>x,y,z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)= </a:t>
            </a:r>
            <a:r>
              <a:rPr lang="en-US" sz="2400">
                <a:latin typeface="Garamond" pitchFamily="18" charset="0"/>
                <a:sym typeface="Wingdings" pitchFamily="2" charset="2"/>
              </a:rPr>
              <a:t>(</a:t>
            </a:r>
            <a:r>
              <a:rPr lang="en-US" sz="2400" i="1">
                <a:latin typeface="Garamond" pitchFamily="18" charset="0"/>
                <a:sym typeface="Wingdings" pitchFamily="2" charset="2"/>
              </a:rPr>
              <a:t>x’</a:t>
            </a:r>
            <a:r>
              <a:rPr lang="en-US" sz="2400">
                <a:latin typeface="Garamond" pitchFamily="18" charset="0"/>
                <a:sym typeface="Wingdings" pitchFamily="2" charset="2"/>
              </a:rPr>
              <a:t> + </a:t>
            </a:r>
            <a:r>
              <a:rPr lang="en-US" sz="2400" i="1">
                <a:latin typeface="Garamond" pitchFamily="18" charset="0"/>
                <a:sym typeface="Wingdings" pitchFamily="2" charset="2"/>
              </a:rPr>
              <a:t>y</a:t>
            </a:r>
            <a:r>
              <a:rPr lang="en-US" sz="2400">
                <a:latin typeface="Garamond" pitchFamily="18" charset="0"/>
                <a:sym typeface="Wingdings" pitchFamily="2" charset="2"/>
              </a:rPr>
              <a:t> + </a:t>
            </a:r>
            <a:r>
              <a:rPr lang="en-US" sz="2400" i="1">
                <a:latin typeface="Garamond" pitchFamily="18" charset="0"/>
                <a:sym typeface="Wingdings" pitchFamily="2" charset="2"/>
              </a:rPr>
              <a:t>z’</a:t>
            </a:r>
            <a:r>
              <a:rPr lang="en-US" sz="2400">
                <a:latin typeface="Garamond" pitchFamily="18" charset="0"/>
                <a:sym typeface="Wingdings" pitchFamily="2" charset="2"/>
              </a:rPr>
              <a:t>)(</a:t>
            </a:r>
            <a:r>
              <a:rPr lang="en-US" sz="2400" i="1">
                <a:latin typeface="Garamond" pitchFamily="18" charset="0"/>
                <a:sym typeface="Wingdings" pitchFamily="2" charset="2"/>
              </a:rPr>
              <a:t>x’</a:t>
            </a:r>
            <a:r>
              <a:rPr lang="en-US" sz="2400">
                <a:latin typeface="Garamond" pitchFamily="18" charset="0"/>
                <a:sym typeface="Wingdings" pitchFamily="2" charset="2"/>
              </a:rPr>
              <a:t> + </a:t>
            </a:r>
            <a:r>
              <a:rPr lang="en-US" sz="2400" i="1">
                <a:latin typeface="Garamond" pitchFamily="18" charset="0"/>
                <a:sym typeface="Wingdings" pitchFamily="2" charset="2"/>
              </a:rPr>
              <a:t>y’</a:t>
            </a:r>
            <a:r>
              <a:rPr lang="en-US" sz="2400">
                <a:latin typeface="Garamond" pitchFamily="18" charset="0"/>
                <a:sym typeface="Wingdings" pitchFamily="2" charset="2"/>
              </a:rPr>
              <a:t> + </a:t>
            </a:r>
            <a:r>
              <a:rPr lang="en-US" sz="2400" i="1">
                <a:latin typeface="Garamond" pitchFamily="18" charset="0"/>
                <a:sym typeface="Wingdings" pitchFamily="2" charset="2"/>
              </a:rPr>
              <a:t>z’</a:t>
            </a:r>
            <a:r>
              <a:rPr lang="en-US" sz="2400">
                <a:latin typeface="Garamond" pitchFamily="18" charset="0"/>
                <a:sym typeface="Wingdings" pitchFamily="2" charset="2"/>
              </a:rPr>
              <a:t>)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    </a:t>
            </a:r>
            <a:r>
              <a:rPr lang="en-US" sz="2200">
                <a:latin typeface="Garamond" pitchFamily="18" charset="0"/>
              </a:rPr>
              <a:t> </a:t>
            </a:r>
            <a:r>
              <a:rPr lang="en-US" sz="2200" b="1">
                <a:latin typeface="Garamond" pitchFamily="18" charset="0"/>
                <a:sym typeface="Wingdings" pitchFamily="2" charset="2"/>
              </a:rPr>
              <a:t>POS</a:t>
            </a:r>
            <a:endParaRPr lang="en-US" sz="2200">
              <a:latin typeface="Garamond" pitchFamily="18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>
                <a:latin typeface="Garamond" pitchFamily="18" charset="0"/>
                <a:sym typeface="Wingdings" pitchFamily="2" charset="2"/>
              </a:rPr>
              <a:t>	   = (f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1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’(</a:t>
            </a:r>
            <a:r>
              <a:rPr lang="en-US" sz="2200" i="1">
                <a:latin typeface="Garamond" pitchFamily="18" charset="0"/>
                <a:sym typeface="Wingdings" pitchFamily="2" charset="2"/>
              </a:rPr>
              <a:t>x,y,z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))’</a:t>
            </a:r>
          </a:p>
          <a:p>
            <a:pPr>
              <a:lnSpc>
                <a:spcPct val="80000"/>
              </a:lnSpc>
            </a:pPr>
            <a:r>
              <a:rPr lang="en-US" sz="2200">
                <a:latin typeface="Garamond" pitchFamily="18" charset="0"/>
                <a:sym typeface="Wingdings" pitchFamily="2" charset="2"/>
              </a:rPr>
              <a:t>	   = M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5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 M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7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8728" y="4714884"/>
            <a:ext cx="6985000" cy="4211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600" b="1">
                <a:latin typeface="Garamond" pitchFamily="18" charset="0"/>
                <a:sym typeface="Symbol" pitchFamily="18" charset="2"/>
              </a:rPr>
              <a:t></a:t>
            </a:r>
            <a:r>
              <a:rPr lang="en-US" sz="2600" b="1">
                <a:latin typeface="Garamond" pitchFamily="18" charset="0"/>
              </a:rPr>
              <a:t>F = m</a:t>
            </a:r>
            <a:r>
              <a:rPr lang="en-US" sz="2600" b="1" baseline="-25000">
                <a:latin typeface="Garamond" pitchFamily="18" charset="0"/>
              </a:rPr>
              <a:t>0</a:t>
            </a:r>
            <a:r>
              <a:rPr lang="en-US" sz="2600" b="1">
                <a:latin typeface="Garamond" pitchFamily="18" charset="0"/>
              </a:rPr>
              <a:t> + m</a:t>
            </a:r>
            <a:r>
              <a:rPr lang="en-US" sz="2600" b="1" baseline="-25000">
                <a:latin typeface="Garamond" pitchFamily="18" charset="0"/>
              </a:rPr>
              <a:t>1</a:t>
            </a:r>
            <a:r>
              <a:rPr lang="en-US" sz="2600" b="1">
                <a:latin typeface="Garamond" pitchFamily="18" charset="0"/>
              </a:rPr>
              <a:t> + m</a:t>
            </a:r>
            <a:r>
              <a:rPr lang="en-US" sz="2600" b="1" baseline="-25000">
                <a:latin typeface="Garamond" pitchFamily="18" charset="0"/>
              </a:rPr>
              <a:t>2</a:t>
            </a:r>
            <a:r>
              <a:rPr lang="en-US" sz="2600" b="1">
                <a:latin typeface="Garamond" pitchFamily="18" charset="0"/>
              </a:rPr>
              <a:t> + m</a:t>
            </a:r>
            <a:r>
              <a:rPr lang="en-US" sz="2600" b="1" baseline="-25000">
                <a:latin typeface="Garamond" pitchFamily="18" charset="0"/>
              </a:rPr>
              <a:t>3</a:t>
            </a:r>
            <a:r>
              <a:rPr lang="en-US" sz="2600" b="1">
                <a:latin typeface="Garamond" pitchFamily="18" charset="0"/>
              </a:rPr>
              <a:t> + m</a:t>
            </a:r>
            <a:r>
              <a:rPr lang="en-US" sz="2600" b="1" baseline="-25000">
                <a:latin typeface="Garamond" pitchFamily="18" charset="0"/>
              </a:rPr>
              <a:t>4</a:t>
            </a:r>
            <a:r>
              <a:rPr lang="en-US" sz="2600" b="1">
                <a:latin typeface="Garamond" pitchFamily="18" charset="0"/>
              </a:rPr>
              <a:t> + m</a:t>
            </a:r>
            <a:r>
              <a:rPr lang="en-US" sz="2600" b="1" baseline="-25000">
                <a:latin typeface="Garamond" pitchFamily="18" charset="0"/>
              </a:rPr>
              <a:t>6</a:t>
            </a:r>
            <a:r>
              <a:rPr lang="en-US" sz="2600">
                <a:latin typeface="Garamond" pitchFamily="18" charset="0"/>
              </a:rPr>
              <a:t> </a:t>
            </a:r>
            <a:r>
              <a:rPr lang="en-US" sz="2600" b="1">
                <a:latin typeface="Garamond" pitchFamily="18" charset="0"/>
              </a:rPr>
              <a:t>= M</a:t>
            </a:r>
            <a:r>
              <a:rPr lang="en-US" sz="2600" b="1" baseline="-25000">
                <a:latin typeface="Garamond" pitchFamily="18" charset="0"/>
              </a:rPr>
              <a:t>5</a:t>
            </a:r>
            <a:r>
              <a:rPr lang="en-US" sz="2600" b="1">
                <a:latin typeface="Garamond" pitchFamily="18" charset="0"/>
              </a:rPr>
              <a:t> . M</a:t>
            </a:r>
            <a:r>
              <a:rPr lang="en-US" sz="2600" b="1" baseline="-25000">
                <a:latin typeface="Garamond" pitchFamily="18" charset="0"/>
              </a:rPr>
              <a:t>7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3132137" cy="308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b="1" smtClean="0"/>
              <a:t>BENTUK STANDAR / KANONIK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000108"/>
            <a:ext cx="82296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s-ES" smtClean="0"/>
              <a:t>Bentuk standar / kanonik adalah bentuk fungsi boolean dimana setiap term mengandung/memuat semua variabel yang ada</a:t>
            </a:r>
          </a:p>
          <a:p>
            <a:pPr lvl="1" algn="just" eaLnBrk="1" hangingPunct="1">
              <a:defRPr/>
            </a:pPr>
            <a:r>
              <a:rPr lang="en-US" sz="3200" smtClean="0"/>
              <a:t>melengkapi literal untuk setiap suku agar jumlahnya sama</a:t>
            </a:r>
          </a:p>
          <a:p>
            <a:pPr lvl="1" eaLnBrk="1" hangingPunct="1">
              <a:defRPr/>
            </a:pPr>
            <a:r>
              <a:rPr lang="en-US" sz="3200" smtClean="0"/>
              <a:t>Jumlah literal sama dengan jumlah variabel</a:t>
            </a:r>
            <a:r>
              <a:rPr lang="es-ES" smtClean="0"/>
              <a:t>	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smtClean="0"/>
              <a:t>BENTUK KANONIK FUNGSI BOOLEAN (2)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919178"/>
            <a:ext cx="8534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s-ES" sz="3000" smtClean="0"/>
              <a:t>Contoh bentuk kanonik:</a:t>
            </a:r>
          </a:p>
          <a:p>
            <a:pPr lvl="1" eaLnBrk="1" hangingPunct="1">
              <a:defRPr/>
            </a:pPr>
            <a:r>
              <a:rPr lang="es-ES" smtClean="0">
                <a:latin typeface="Garamond" pitchFamily="18" charset="0"/>
              </a:rPr>
              <a:t>f(x,y) = xy’ + xy</a:t>
            </a:r>
            <a:r>
              <a:rPr lang="es-ES" smtClean="0"/>
              <a:t>			</a:t>
            </a:r>
            <a:r>
              <a:rPr lang="es-ES" smtClean="0">
                <a:sym typeface="Wingdings" pitchFamily="2" charset="2"/>
              </a:rPr>
              <a:t> Minterm</a:t>
            </a:r>
            <a:endParaRPr lang="es-ES" smtClean="0"/>
          </a:p>
          <a:p>
            <a:pPr lvl="1" eaLnBrk="1" hangingPunct="1">
              <a:defRPr/>
            </a:pPr>
            <a:r>
              <a:rPr lang="es-ES" smtClean="0">
                <a:latin typeface="Garamond" pitchFamily="18" charset="0"/>
              </a:rPr>
              <a:t>f(x,y,z) = xyz’ + x’y’z +xyz</a:t>
            </a:r>
            <a:r>
              <a:rPr lang="es-ES" smtClean="0"/>
              <a:t>		</a:t>
            </a:r>
            <a:r>
              <a:rPr lang="es-ES" smtClean="0">
                <a:sym typeface="Wingdings" pitchFamily="2" charset="2"/>
              </a:rPr>
              <a:t> Minterm</a:t>
            </a:r>
            <a:endParaRPr lang="es-ES" smtClean="0"/>
          </a:p>
          <a:p>
            <a:pPr lvl="1" eaLnBrk="1" hangingPunct="1">
              <a:defRPr/>
            </a:pPr>
            <a:r>
              <a:rPr lang="es-ES" smtClean="0">
                <a:latin typeface="Garamond" pitchFamily="18" charset="0"/>
              </a:rPr>
              <a:t>f(x,y) = (x+y) . (x’+y)</a:t>
            </a:r>
            <a:r>
              <a:rPr lang="es-ES" smtClean="0"/>
              <a:t>		</a:t>
            </a:r>
            <a:r>
              <a:rPr lang="es-ES" smtClean="0">
                <a:sym typeface="Wingdings" pitchFamily="2" charset="2"/>
              </a:rPr>
              <a:t> Maxterm</a:t>
            </a:r>
          </a:p>
          <a:p>
            <a:pPr lvl="1" eaLnBrk="1" hangingPunct="1">
              <a:buFontTx/>
              <a:buNone/>
              <a:defRPr/>
            </a:pPr>
            <a:endParaRPr lang="es-ES" smtClean="0"/>
          </a:p>
          <a:p>
            <a:pPr eaLnBrk="1" hangingPunct="1">
              <a:defRPr/>
            </a:pPr>
            <a:r>
              <a:rPr lang="es-ES" sz="3000" smtClean="0"/>
              <a:t>Contoh bentuk non-kanonik :</a:t>
            </a:r>
          </a:p>
          <a:p>
            <a:pPr lvl="1" eaLnBrk="1" hangingPunct="1">
              <a:defRPr/>
            </a:pPr>
            <a:r>
              <a:rPr lang="es-ES" smtClean="0">
                <a:latin typeface="Garamond" pitchFamily="18" charset="0"/>
              </a:rPr>
              <a:t>f(x,y,z) = x + y’z </a:t>
            </a:r>
            <a:r>
              <a:rPr lang="es-ES" smtClean="0"/>
              <a:t>			 </a:t>
            </a:r>
            <a:r>
              <a:rPr lang="es-ES" smtClean="0">
                <a:sym typeface="Wingdings" pitchFamily="2" charset="2"/>
              </a:rPr>
              <a:t> Minterm</a:t>
            </a:r>
            <a:endParaRPr lang="es-ES" smtClean="0"/>
          </a:p>
          <a:p>
            <a:pPr lvl="1" eaLnBrk="1" hangingPunct="1">
              <a:defRPr/>
            </a:pPr>
            <a:r>
              <a:rPr lang="es-ES" smtClean="0">
                <a:latin typeface="Garamond" pitchFamily="18" charset="0"/>
              </a:rPr>
              <a:t>f(x,y,z) = (x+y+z’) . (x+z) . (y’ + z)</a:t>
            </a:r>
            <a:r>
              <a:rPr lang="es-ES" smtClean="0"/>
              <a:t> </a:t>
            </a:r>
            <a:r>
              <a:rPr lang="es-ES" smtClean="0">
                <a:sym typeface="Wingdings" pitchFamily="2" charset="2"/>
              </a:rPr>
              <a:t> Maxterm</a:t>
            </a:r>
            <a:r>
              <a:rPr lang="es-ES" smtClean="0"/>
              <a:t>		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771556" y="357166"/>
            <a:ext cx="8229600" cy="54292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v-SE" sz="2500" smtClean="0">
                <a:latin typeface="Garamond" pitchFamily="18" charset="0"/>
              </a:rPr>
              <a:t>Cari bentuk standar dari f(x,y) = x’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smtClean="0">
                <a:latin typeface="Garamond" pitchFamily="18" charset="0"/>
              </a:rPr>
              <a:t>	</a:t>
            </a:r>
            <a:r>
              <a:rPr lang="en-US" sz="2000" smtClean="0">
                <a:latin typeface="Garamond" pitchFamily="18" charset="0"/>
              </a:rPr>
              <a:t>Jawab 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Garamond" pitchFamily="18" charset="0"/>
              </a:rPr>
              <a:t>	f(x,y) = x’ . 1		identitas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Garamond" pitchFamily="18" charset="0"/>
              </a:rPr>
              <a:t>		= x’ . (y+y’)	komplemen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Garamond" pitchFamily="18" charset="0"/>
              </a:rPr>
              <a:t>		= x’y + x’y’	distributif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Garamond" pitchFamily="18" charset="0"/>
              </a:rPr>
              <a:t>		</a:t>
            </a:r>
            <a:r>
              <a:rPr lang="sv-SE" sz="2000" smtClean="0">
                <a:latin typeface="Garamond" pitchFamily="18" charset="0"/>
              </a:rPr>
              <a:t>= </a:t>
            </a:r>
            <a:r>
              <a:rPr lang="en-US" sz="2000" smtClean="0">
                <a:latin typeface="Garamond" pitchFamily="18" charset="0"/>
                <a:sym typeface="Symbol" pitchFamily="18" charset="2"/>
              </a:rPr>
              <a:t></a:t>
            </a:r>
            <a:r>
              <a:rPr lang="sv-SE" sz="2000" smtClean="0">
                <a:latin typeface="Garamond" pitchFamily="18" charset="0"/>
              </a:rPr>
              <a:t>m(0, 1)		</a:t>
            </a:r>
            <a:endParaRPr lang="en-US" sz="2000" smtClean="0">
              <a:latin typeface="Garamond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Garamond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Garamond" pitchFamily="18" charset="0"/>
                <a:sym typeface="Symbol" pitchFamily="18" charset="2"/>
              </a:rPr>
              <a:t>	</a:t>
            </a:r>
            <a:r>
              <a:rPr lang="sv-SE" sz="2000" smtClean="0">
                <a:latin typeface="Garamond" pitchFamily="18" charset="0"/>
              </a:rPr>
              <a:t>Bentuk Standar : f(x,y) = x’y + x’y’			</a:t>
            </a:r>
            <a:r>
              <a:rPr lang="en-US" sz="200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2000" smtClean="0">
                <a:latin typeface="Garamond" pitchFamily="18" charset="0"/>
              </a:rPr>
              <a:t> bentuk SOP</a:t>
            </a:r>
            <a:endParaRPr lang="en-US" sz="2000" smtClean="0">
              <a:latin typeface="Garamond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Garamond" pitchFamily="18" charset="0"/>
                <a:sym typeface="Symbol" pitchFamily="18" charset="2"/>
              </a:rPr>
              <a:t>	</a:t>
            </a:r>
            <a:r>
              <a:rPr lang="sv-SE" sz="2000" smtClean="0">
                <a:latin typeface="Garamond" pitchFamily="18" charset="0"/>
              </a:rPr>
              <a:t>Bentuk Kanonik : f(x,y) = </a:t>
            </a:r>
            <a:r>
              <a:rPr lang="en-US" sz="2000" smtClean="0">
                <a:latin typeface="Garamond" pitchFamily="18" charset="0"/>
                <a:sym typeface="Symbol" pitchFamily="18" charset="2"/>
              </a:rPr>
              <a:t></a:t>
            </a:r>
            <a:r>
              <a:rPr lang="sv-SE" sz="2000" smtClean="0">
                <a:latin typeface="Garamond" pitchFamily="18" charset="0"/>
              </a:rPr>
              <a:t>m(0, 1)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sv-SE" sz="100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v-SE" sz="2000" smtClean="0">
                <a:latin typeface="Garamond" pitchFamily="18" charset="0"/>
              </a:rPr>
              <a:t>	dengan mj’ = Mj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v-SE" sz="2000" smtClean="0">
                <a:latin typeface="Garamond" pitchFamily="18" charset="0"/>
              </a:rPr>
              <a:t>	f’(x,y) = x . 1		identitas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v-SE" sz="2000" smtClean="0">
                <a:latin typeface="Garamond" pitchFamily="18" charset="0"/>
              </a:rPr>
              <a:t>		 </a:t>
            </a:r>
            <a:r>
              <a:rPr lang="en-US" sz="2000" smtClean="0">
                <a:latin typeface="Garamond" pitchFamily="18" charset="0"/>
              </a:rPr>
              <a:t>= x .(y+y’)	komplemen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Garamond" pitchFamily="18" charset="0"/>
              </a:rPr>
              <a:t>		 = xy + xy’	distributif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Garamond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Garamond" pitchFamily="18" charset="0"/>
              </a:rPr>
              <a:t>	(f’(x,y))’= (x’+y’)(x’+y)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Garamond" pitchFamily="18" charset="0"/>
              </a:rPr>
              <a:t>		</a:t>
            </a:r>
            <a:r>
              <a:rPr lang="sv-SE" sz="2000" smtClean="0">
                <a:latin typeface="Garamond" pitchFamily="18" charset="0"/>
              </a:rPr>
              <a:t>= </a:t>
            </a:r>
            <a:r>
              <a:rPr lang="en-US" sz="2000" smtClean="0">
                <a:latin typeface="Garamond" pitchFamily="18" charset="0"/>
                <a:sym typeface="Symbol" pitchFamily="18" charset="2"/>
              </a:rPr>
              <a:t></a:t>
            </a:r>
            <a:r>
              <a:rPr lang="sv-SE" sz="2000" smtClean="0">
                <a:latin typeface="Garamond" pitchFamily="18" charset="0"/>
              </a:rPr>
              <a:t>M(2, 3)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v-SE" sz="2000" smtClean="0">
                <a:latin typeface="Garamond" pitchFamily="18" charset="0"/>
              </a:rPr>
              <a:t>		</a:t>
            </a:r>
            <a:endParaRPr lang="en-US" sz="2000" smtClean="0">
              <a:latin typeface="Garamond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Garamond" pitchFamily="18" charset="0"/>
                <a:sym typeface="Symbol" pitchFamily="18" charset="2"/>
              </a:rPr>
              <a:t>	</a:t>
            </a:r>
            <a:r>
              <a:rPr lang="sv-SE" sz="2000" smtClean="0">
                <a:latin typeface="Garamond" pitchFamily="18" charset="0"/>
              </a:rPr>
              <a:t>Bentuk Standar : f(x,y) = (x’+y’)(x’+y) 		</a:t>
            </a:r>
            <a:r>
              <a:rPr lang="en-US" sz="200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2000" smtClean="0">
                <a:latin typeface="Garamond" pitchFamily="18" charset="0"/>
              </a:rPr>
              <a:t> bentuk POS</a:t>
            </a:r>
            <a:endParaRPr lang="en-US" sz="2000" smtClean="0">
              <a:latin typeface="Garamond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Garamond" pitchFamily="18" charset="0"/>
                <a:sym typeface="Symbol" pitchFamily="18" charset="2"/>
              </a:rPr>
              <a:t>	</a:t>
            </a:r>
            <a:r>
              <a:rPr lang="sv-SE" sz="2000" smtClean="0">
                <a:latin typeface="Garamond" pitchFamily="18" charset="0"/>
              </a:rPr>
              <a:t>Bentuk Kanonik : f(x,y) = </a:t>
            </a:r>
            <a:r>
              <a:rPr lang="en-US" sz="2000" smtClean="0">
                <a:latin typeface="Garamond" pitchFamily="18" charset="0"/>
                <a:sym typeface="Symbol" pitchFamily="18" charset="2"/>
              </a:rPr>
              <a:t></a:t>
            </a:r>
            <a:r>
              <a:rPr lang="sv-SE" sz="2000" smtClean="0">
                <a:latin typeface="Garamond" pitchFamily="18" charset="0"/>
              </a:rPr>
              <a:t>M(2, 3)</a:t>
            </a:r>
            <a:endParaRPr lang="en-US" sz="2000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pPr algn="l"/>
            <a:r>
              <a:rPr lang="en-US" sz="3200" b="1" smtClean="0"/>
              <a:t>Contoh 5</a:t>
            </a:r>
            <a:endParaRPr lang="en-US" sz="3200" b="1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000108"/>
            <a:ext cx="8229600" cy="4929222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sv-SE" sz="2600" smtClean="0">
                <a:latin typeface="Garamond" pitchFamily="18" charset="0"/>
              </a:rPr>
              <a:t>Nyatakan Fungsi Boolean f(x,y,z) = x + y’z dalam SOP dan POS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sv-SE" sz="2600" smtClean="0">
                <a:latin typeface="Garamond" pitchFamily="18" charset="0"/>
              </a:rPr>
              <a:t>Jawab :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sv-SE" sz="2600" smtClean="0">
                <a:latin typeface="Garamond" pitchFamily="18" charset="0"/>
              </a:rPr>
              <a:t>(SOP ) 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sv-SE" sz="2600" smtClean="0">
                <a:latin typeface="Garamond" pitchFamily="18" charset="0"/>
              </a:rPr>
              <a:t>Lengkapi literal untuk setiap suku agar sama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sv-SE" sz="2600" smtClean="0">
                <a:latin typeface="Garamond" pitchFamily="18" charset="0"/>
              </a:rPr>
              <a:t>f(x,y,z) 	= x . (y+y’).(z+z’) + (x+x’) . y’z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sv-SE" sz="2600" smtClean="0">
                <a:latin typeface="Garamond" pitchFamily="18" charset="0"/>
              </a:rPr>
              <a:t>			= (xy+xy’)(z+z’) + xy’z + x’y’z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sv-SE" sz="2600" smtClean="0">
                <a:latin typeface="Garamond" pitchFamily="18" charset="0"/>
              </a:rPr>
              <a:t>			= xyz + xyz’ + xy’z + xy’z’ + xy’z + x’y’z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sv-SE" sz="2600" smtClean="0">
                <a:latin typeface="Garamond" pitchFamily="18" charset="0"/>
              </a:rPr>
              <a:t>			= xyz + xyz’ + xy’z + xy’z’ + x’y’z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sv-SE" sz="2600" smtClean="0">
                <a:latin typeface="Garamond" pitchFamily="18" charset="0"/>
              </a:rPr>
              <a:t>			= m7 + m6 + m5 + m4 + m1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sv-SE" sz="2600" smtClean="0">
                <a:latin typeface="Garamond" pitchFamily="18" charset="0"/>
              </a:rPr>
              <a:t>			</a:t>
            </a:r>
            <a:r>
              <a:rPr lang="en-US" sz="2600" smtClean="0">
                <a:latin typeface="Garamond" pitchFamily="18" charset="0"/>
              </a:rPr>
              <a:t>= </a:t>
            </a:r>
            <a:r>
              <a:rPr lang="en-US" sz="2600" smtClean="0">
                <a:latin typeface="Garamond" pitchFamily="18" charset="0"/>
                <a:sym typeface="Symbol" pitchFamily="18" charset="2"/>
              </a:rPr>
              <a:t></a:t>
            </a:r>
            <a:r>
              <a:rPr lang="en-US" sz="2600" smtClean="0">
                <a:latin typeface="Garamond" pitchFamily="18" charset="0"/>
              </a:rPr>
              <a:t>m(1, 4, 5, 6, 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285728"/>
            <a:ext cx="7453338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POS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smtClean="0"/>
              <a:t>	</a:t>
            </a:r>
            <a:r>
              <a:rPr lang="es-ES" smtClean="0">
                <a:latin typeface="Garamond" pitchFamily="18" charset="0"/>
              </a:rPr>
              <a:t>f(x, y, z) = x + y’z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mtClean="0">
                <a:latin typeface="Garamond" pitchFamily="18" charset="0"/>
              </a:rPr>
              <a:t>	             = (x + y’)(x + z)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mtClean="0">
                <a:latin typeface="Garamond" pitchFamily="18" charset="0"/>
              </a:rPr>
              <a:t>	x + y’ = x + y’ + zz’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mtClean="0">
                <a:latin typeface="Garamond" pitchFamily="18" charset="0"/>
              </a:rPr>
              <a:t>	          = (x + y’ + z)(x + y’ + z’)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mtClean="0">
                <a:latin typeface="Garamond" pitchFamily="18" charset="0"/>
              </a:rPr>
              <a:t>	x + z = x + z + yy’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mtClean="0">
                <a:latin typeface="Garamond" pitchFamily="18" charset="0"/>
              </a:rPr>
              <a:t>	         = (x + y + z)(x + y’ + z)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mtClean="0">
                <a:latin typeface="Garamond" pitchFamily="18" charset="0"/>
              </a:rPr>
              <a:t>	Jadi, f(x, y, z)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mtClean="0">
                <a:latin typeface="Garamond" pitchFamily="18" charset="0"/>
              </a:rPr>
              <a:t>    = (x+y’+z)(x+y’+z’)(x+y+z)(x+y’+ z)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mtClean="0">
                <a:latin typeface="Garamond" pitchFamily="18" charset="0"/>
              </a:rPr>
              <a:t>    = (x + y + z)(x + y’ + z)(x + y’ + z’)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mtClean="0">
                <a:latin typeface="Garamond" pitchFamily="18" charset="0"/>
              </a:rPr>
              <a:t>	atau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mtClean="0">
                <a:latin typeface="Garamond" pitchFamily="18" charset="0"/>
              </a:rPr>
              <a:t>		 f(x, y, z) = M</a:t>
            </a:r>
            <a:r>
              <a:rPr lang="es-ES" baseline="-25000" smtClean="0">
                <a:latin typeface="Garamond" pitchFamily="18" charset="0"/>
              </a:rPr>
              <a:t>0</a:t>
            </a:r>
            <a:r>
              <a:rPr lang="es-ES" smtClean="0">
                <a:latin typeface="Garamond" pitchFamily="18" charset="0"/>
              </a:rPr>
              <a:t>M</a:t>
            </a:r>
            <a:r>
              <a:rPr lang="es-ES" baseline="-25000" smtClean="0">
                <a:latin typeface="Garamond" pitchFamily="18" charset="0"/>
              </a:rPr>
              <a:t>2</a:t>
            </a:r>
            <a:r>
              <a:rPr lang="es-ES" smtClean="0">
                <a:latin typeface="Garamond" pitchFamily="18" charset="0"/>
              </a:rPr>
              <a:t>M</a:t>
            </a:r>
            <a:r>
              <a:rPr lang="es-ES" baseline="-25000" smtClean="0">
                <a:latin typeface="Garamond" pitchFamily="18" charset="0"/>
              </a:rPr>
              <a:t>3</a:t>
            </a:r>
            <a:r>
              <a:rPr lang="es-ES" smtClean="0">
                <a:latin typeface="Garamond" pitchFamily="18" charset="0"/>
              </a:rPr>
              <a:t> = </a:t>
            </a:r>
            <a:r>
              <a:rPr lang="en-US" smtClean="0">
                <a:latin typeface="Garamond" pitchFamily="18" charset="0"/>
                <a:sym typeface="Symbol" pitchFamily="18" charset="2"/>
              </a:rPr>
              <a:t>M</a:t>
            </a:r>
            <a:r>
              <a:rPr lang="es-ES" smtClean="0">
                <a:latin typeface="Garamond" pitchFamily="18" charset="0"/>
              </a:rPr>
              <a:t>(0, 2, 3)</a:t>
            </a:r>
            <a:r>
              <a:rPr lang="es-ES" sz="2000" smtClean="0">
                <a:latin typeface="Garamond" pitchFamily="18" charset="0"/>
              </a:rPr>
              <a:t>	</a:t>
            </a:r>
            <a:r>
              <a:rPr lang="es-ES" sz="1200" smtClean="0"/>
              <a:t>					 </a:t>
            </a:r>
            <a:endParaRPr lang="en-US" sz="1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/>
          <a:lstStyle/>
          <a:p>
            <a:pPr algn="l"/>
            <a:r>
              <a:rPr lang="en-US" sz="3200" b="1" smtClean="0"/>
              <a:t>Contoh 7</a:t>
            </a:r>
            <a:endParaRPr 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572560" cy="4525963"/>
          </a:xfrm>
        </p:spPr>
        <p:txBody>
          <a:bodyPr/>
          <a:lstStyle/>
          <a:p>
            <a:pPr marL="495300" indent="-495300" eaLnBrk="1" hangingPunct="1">
              <a:buNone/>
            </a:pPr>
            <a:r>
              <a:rPr lang="en-US" smtClean="0">
                <a:latin typeface="Garamond" pitchFamily="18" charset="0"/>
              </a:rPr>
              <a:t>Nyatakan Fungsi Boolean f(x,y,z) = x’y’z + xz + yz dalam SOP</a:t>
            </a:r>
          </a:p>
          <a:p>
            <a:pPr marL="495300" indent="-495300" eaLnBrk="1" hangingPunct="1">
              <a:buFont typeface="Wingdings" pitchFamily="2" charset="2"/>
              <a:buNone/>
            </a:pPr>
            <a:r>
              <a:rPr lang="sv-SE" smtClean="0">
                <a:latin typeface="Garamond" pitchFamily="18" charset="0"/>
              </a:rPr>
              <a:t>Jawab :</a:t>
            </a:r>
          </a:p>
          <a:p>
            <a:pPr marL="495300" indent="-495300" eaLnBrk="1" hangingPunct="1">
              <a:buFont typeface="Wingdings" pitchFamily="2" charset="2"/>
              <a:buNone/>
            </a:pPr>
            <a:r>
              <a:rPr lang="sv-SE" smtClean="0">
                <a:latin typeface="Garamond" pitchFamily="18" charset="0"/>
              </a:rPr>
              <a:t>Lengkapi literal untuk setiap suku agar sama</a:t>
            </a:r>
          </a:p>
          <a:p>
            <a:pPr marL="495300" indent="-495300" eaLnBrk="1" hangingPunct="1">
              <a:buFont typeface="Wingdings" pitchFamily="2" charset="2"/>
              <a:buNone/>
            </a:pPr>
            <a:r>
              <a:rPr lang="sv-SE" smtClean="0">
                <a:latin typeface="Garamond" pitchFamily="18" charset="0"/>
              </a:rPr>
              <a:t>f(x,y,z) = x’y’z + xz + yz</a:t>
            </a:r>
          </a:p>
          <a:p>
            <a:pPr marL="495300" indent="-495300" eaLnBrk="1" hangingPunct="1">
              <a:buFont typeface="Wingdings" pitchFamily="2" charset="2"/>
              <a:buNone/>
            </a:pPr>
            <a:r>
              <a:rPr lang="sv-SE" smtClean="0">
                <a:latin typeface="Garamond" pitchFamily="18" charset="0"/>
              </a:rPr>
              <a:t>		= x’y’z + x. (y+y’) . z + (x+x’) . yz</a:t>
            </a:r>
          </a:p>
          <a:p>
            <a:pPr marL="495300" indent="-495300" eaLnBrk="1" hangingPunct="1">
              <a:buFont typeface="Wingdings" pitchFamily="2" charset="2"/>
              <a:buNone/>
            </a:pPr>
            <a:r>
              <a:rPr lang="sv-SE" smtClean="0">
                <a:latin typeface="Garamond" pitchFamily="18" charset="0"/>
              </a:rPr>
              <a:t>		= x’y’z + </a:t>
            </a:r>
            <a:r>
              <a:rPr lang="sv-SE" b="1" smtClean="0">
                <a:solidFill>
                  <a:srgbClr val="FF0000"/>
                </a:solidFill>
                <a:latin typeface="Garamond" pitchFamily="18" charset="0"/>
              </a:rPr>
              <a:t>xyz</a:t>
            </a:r>
            <a:r>
              <a:rPr lang="sv-SE" smtClean="0">
                <a:latin typeface="Garamond" pitchFamily="18" charset="0"/>
              </a:rPr>
              <a:t> + xy’z + </a:t>
            </a:r>
            <a:r>
              <a:rPr lang="sv-SE" b="1" smtClean="0">
                <a:solidFill>
                  <a:srgbClr val="FF0000"/>
                </a:solidFill>
                <a:latin typeface="Garamond" pitchFamily="18" charset="0"/>
              </a:rPr>
              <a:t>xyz</a:t>
            </a:r>
            <a:r>
              <a:rPr lang="sv-SE" smtClean="0">
                <a:latin typeface="Garamond" pitchFamily="18" charset="0"/>
              </a:rPr>
              <a:t> + x’yz</a:t>
            </a:r>
          </a:p>
          <a:p>
            <a:pPr marL="495300" indent="-495300" eaLnBrk="1" hangingPunct="1">
              <a:buFont typeface="Wingdings" pitchFamily="2" charset="2"/>
              <a:buNone/>
            </a:pPr>
            <a:r>
              <a:rPr lang="sv-SE" smtClean="0">
                <a:latin typeface="Garamond" pitchFamily="18" charset="0"/>
              </a:rPr>
              <a:t>		= m1 + m3 + m5 + m7 </a:t>
            </a:r>
          </a:p>
          <a:p>
            <a:pPr marL="495300" indent="-495300" eaLnBrk="1" hangingPunct="1">
              <a:buFont typeface="Wingdings" pitchFamily="2" charset="2"/>
              <a:buNone/>
            </a:pPr>
            <a:r>
              <a:rPr lang="sv-SE" smtClean="0">
                <a:latin typeface="Garamond" pitchFamily="18" charset="0"/>
              </a:rPr>
              <a:t>		</a:t>
            </a:r>
            <a:r>
              <a:rPr lang="en-US" smtClean="0">
                <a:latin typeface="Garamond" pitchFamily="18" charset="0"/>
              </a:rPr>
              <a:t>=  </a:t>
            </a:r>
            <a:r>
              <a:rPr lang="en-US" smtClean="0">
                <a:latin typeface="Garamond" pitchFamily="18" charset="0"/>
                <a:sym typeface="Symbol" pitchFamily="18" charset="2"/>
              </a:rPr>
              <a:t></a:t>
            </a:r>
            <a:r>
              <a:rPr lang="en-US" smtClean="0">
                <a:latin typeface="Garamond" pitchFamily="18" charset="0"/>
              </a:rPr>
              <a:t>m(1, 3, 5, 7)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pPr algn="l"/>
            <a:r>
              <a:rPr lang="en-US" sz="3200" b="1" smtClean="0"/>
              <a:t>Contoh 8</a:t>
            </a:r>
            <a:endParaRPr 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501122" cy="4525963"/>
          </a:xfrm>
        </p:spPr>
        <p:txBody>
          <a:bodyPr/>
          <a:lstStyle/>
          <a:p>
            <a:pPr marL="400050" indent="-400050" eaLnBrk="1" hangingPunct="1">
              <a:lnSpc>
                <a:spcPct val="90000"/>
              </a:lnSpc>
              <a:buFont typeface="Wingdings" pitchFamily="2" charset="2"/>
              <a:buAutoNum type="arabicPeriod" startAt="3"/>
            </a:pPr>
            <a:r>
              <a:rPr lang="en-US" sz="2400" smtClean="0">
                <a:latin typeface="Garamond" pitchFamily="18" charset="0"/>
              </a:rPr>
              <a:t>Nyatakan Fungsi Boolean f(w,x,y,z) = wxy + yz + xy dalam SOP</a:t>
            </a:r>
          </a:p>
          <a:p>
            <a:pPr marL="400050" indent="-400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v-SE" sz="2400" smtClean="0">
                <a:latin typeface="Garamond" pitchFamily="18" charset="0"/>
              </a:rPr>
              <a:t>Jawab;</a:t>
            </a:r>
          </a:p>
          <a:p>
            <a:pPr marL="400050" indent="-400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v-SE" sz="2400" smtClean="0">
                <a:latin typeface="Garamond" pitchFamily="18" charset="0"/>
              </a:rPr>
              <a:t>Lengkapi literal untuk setiap suku agar sama</a:t>
            </a:r>
          </a:p>
          <a:p>
            <a:pPr marL="400050" indent="-400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v-SE" sz="2400" smtClean="0">
                <a:latin typeface="Garamond" pitchFamily="18" charset="0"/>
              </a:rPr>
              <a:t>f(w,x,y,z) = wxy + yz + xy</a:t>
            </a:r>
          </a:p>
          <a:p>
            <a:pPr marL="400050" indent="-400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v-SE" sz="2400" smtClean="0">
                <a:latin typeface="Garamond" pitchFamily="18" charset="0"/>
              </a:rPr>
              <a:t>		= wxy . (z+z’) + (w+w’)(x+x’) . yz + (w+w’) . xy . (z+z’)</a:t>
            </a:r>
          </a:p>
          <a:p>
            <a:pPr marL="400050" indent="-400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v-SE" sz="2400" smtClean="0">
                <a:latin typeface="Garamond" pitchFamily="18" charset="0"/>
              </a:rPr>
              <a:t>		= wxyz + wxyz’ + (wx+wx’+w’x+w’x’)yz + (wxy+w’xy)(z+z’)</a:t>
            </a:r>
          </a:p>
          <a:p>
            <a:pPr marL="400050" indent="-400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v-SE" sz="2400" smtClean="0">
                <a:latin typeface="Garamond" pitchFamily="18" charset="0"/>
              </a:rPr>
              <a:t>		= wxyz + wxyz’ + wxyz + wx’yz + w’xyz + w’x’yz + wxyz +   </a:t>
            </a:r>
          </a:p>
          <a:p>
            <a:pPr marL="400050" indent="-400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v-SE" sz="2400" smtClean="0">
                <a:latin typeface="Garamond" pitchFamily="18" charset="0"/>
              </a:rPr>
              <a:t>		   wxyz’ + w’xyz + w’xyz’</a:t>
            </a:r>
          </a:p>
          <a:p>
            <a:pPr marL="400050" indent="-400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v-SE" sz="2400" smtClean="0">
                <a:latin typeface="Garamond" pitchFamily="18" charset="0"/>
              </a:rPr>
              <a:t>		= w’x’yz + w’xyz’ + w’xyz + wx’yz + wxyz’ + wxyz </a:t>
            </a:r>
          </a:p>
          <a:p>
            <a:pPr marL="400050" indent="-400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v-SE" sz="2400" smtClean="0">
                <a:latin typeface="Garamond" pitchFamily="18" charset="0"/>
              </a:rPr>
              <a:t>		</a:t>
            </a:r>
            <a:r>
              <a:rPr lang="en-US" sz="2400" smtClean="0">
                <a:latin typeface="Garamond" pitchFamily="18" charset="0"/>
              </a:rPr>
              <a:t>= </a:t>
            </a:r>
            <a:r>
              <a:rPr lang="en-US" sz="2400" smtClean="0">
                <a:latin typeface="Garamond" pitchFamily="18" charset="0"/>
                <a:sym typeface="Symbol" pitchFamily="18" charset="2"/>
              </a:rPr>
              <a:t></a:t>
            </a:r>
            <a:r>
              <a:rPr lang="en-US" sz="2400" smtClean="0">
                <a:latin typeface="Garamond" pitchFamily="18" charset="0"/>
              </a:rPr>
              <a:t>m(3, 6, 7, 11, 14, 15)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43560" cy="796908"/>
          </a:xfrm>
        </p:spPr>
        <p:txBody>
          <a:bodyPr/>
          <a:lstStyle/>
          <a:p>
            <a:pPr algn="l"/>
            <a:r>
              <a:rPr lang="en-US" sz="4000" b="1" smtClean="0"/>
              <a:t>FUNGSI BOOLEAN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000109"/>
            <a:ext cx="7786742" cy="4071966"/>
          </a:xfrm>
        </p:spPr>
        <p:txBody>
          <a:bodyPr/>
          <a:lstStyle/>
          <a:p>
            <a:r>
              <a:rPr lang="en-US" sz="2400" smtClean="0"/>
              <a:t>Persamaan (ekspresi) aljabar yang dibentuk dari variabel-variabel biner, operator biner (OR dan AND), operator unary (NOT), dan tanda sama dengan (=).</a:t>
            </a:r>
          </a:p>
          <a:p>
            <a:r>
              <a:rPr lang="en-US" sz="2400" smtClean="0"/>
              <a:t>Contoh : </a:t>
            </a:r>
          </a:p>
          <a:p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F : fungsi boolean</a:t>
            </a:r>
          </a:p>
          <a:p>
            <a:r>
              <a:rPr lang="en-US" sz="2400" smtClean="0"/>
              <a:t>F bernilai 1 jika A=1, B=0 dan C=1, dan F bernilai 0 pada kondisi yang lain.</a:t>
            </a:r>
          </a:p>
          <a:p>
            <a:pPr lvl="1">
              <a:buNone/>
            </a:pPr>
            <a:endParaRPr lang="en-US" sz="200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71604" y="2714620"/>
          <a:ext cx="1895579" cy="608016"/>
        </p:xfrm>
        <a:graphic>
          <a:graphicData uri="http://schemas.openxmlformats.org/presentationml/2006/ole">
            <p:oleObj spid="_x0000_s1026" name="Equation" r:id="rId3" imgW="67284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/>
          <a:lstStyle/>
          <a:p>
            <a:pPr algn="l"/>
            <a:r>
              <a:rPr lang="en-US" sz="3200" b="1" smtClean="0"/>
              <a:t>Contoh 9</a:t>
            </a:r>
            <a:endParaRPr lang="en-US" sz="3200" b="1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000108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50" smtClean="0">
                <a:latin typeface="Garamond" pitchFamily="18" charset="0"/>
              </a:rPr>
              <a:t>1.	</a:t>
            </a:r>
            <a:r>
              <a:rPr lang="en-US" sz="2000" smtClean="0">
                <a:latin typeface="Garamond" pitchFamily="18" charset="0"/>
              </a:rPr>
              <a:t>Nyatakan Fungsi Boolean f(x,y,z) = x y+ x’z dalam POS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Garamond" pitchFamily="18" charset="0"/>
              </a:rPr>
              <a:t>Jawab 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Garamond" pitchFamily="18" charset="0"/>
              </a:rPr>
              <a:t>Bentuk fungsi ke POS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Garamond" pitchFamily="18" charset="0"/>
              </a:rPr>
              <a:t>f(x,y,z) = xy + x’z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Garamond" pitchFamily="18" charset="0"/>
              </a:rPr>
              <a:t>	= (xy + x’)(xy + z)		distributif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Garamond" pitchFamily="18" charset="0"/>
              </a:rPr>
              <a:t>	= (x + x’)(y + x’)(x + z)(y + z)	distributif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Garamond" pitchFamily="18" charset="0"/>
              </a:rPr>
              <a:t>	</a:t>
            </a:r>
            <a:r>
              <a:rPr lang="sv-SE" sz="1400" smtClean="0">
                <a:latin typeface="Garamond" pitchFamily="18" charset="0"/>
              </a:rPr>
              <a:t>= (x’ + y)(x + z)(y + z)		komplemen, identitas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sv-SE" sz="140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v-SE" sz="1600" smtClean="0">
                <a:latin typeface="Garamond" pitchFamily="18" charset="0"/>
              </a:rPr>
              <a:t>Lengkapi literal untuk setiap suku agar sama</a:t>
            </a:r>
            <a:endParaRPr lang="en-US" sz="160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Garamond" pitchFamily="18" charset="0"/>
              </a:rPr>
              <a:t>Suku-1 </a:t>
            </a:r>
            <a:r>
              <a:rPr lang="en-US" sz="1400" smtClean="0">
                <a:latin typeface="Garamond" pitchFamily="18" charset="0"/>
                <a:sym typeface="Wingdings" pitchFamily="2" charset="2"/>
              </a:rPr>
              <a:t></a:t>
            </a:r>
            <a:r>
              <a:rPr lang="en-US" sz="1400" smtClean="0">
                <a:latin typeface="Garamond" pitchFamily="18" charset="0"/>
              </a:rPr>
              <a:t> x’ + y 	= x’ + y + zz’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Garamond" pitchFamily="18" charset="0"/>
              </a:rPr>
              <a:t>			= (x’ + y + z)(x’ + y + z’)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Garamond" pitchFamily="18" charset="0"/>
              </a:rPr>
              <a:t>Suku-2 </a:t>
            </a:r>
            <a:r>
              <a:rPr lang="en-US" sz="1400" smtClean="0">
                <a:latin typeface="Garamond" pitchFamily="18" charset="0"/>
                <a:sym typeface="Wingdings" pitchFamily="2" charset="2"/>
              </a:rPr>
              <a:t></a:t>
            </a:r>
            <a:r>
              <a:rPr lang="en-US" sz="1400" smtClean="0">
                <a:latin typeface="Garamond" pitchFamily="18" charset="0"/>
              </a:rPr>
              <a:t> x + z 	= x + z + yy’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Garamond" pitchFamily="18" charset="0"/>
              </a:rPr>
              <a:t>			= (x + y + z)(x + y’ + z)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Garamond" pitchFamily="18" charset="0"/>
              </a:rPr>
              <a:t>Suku-3 </a:t>
            </a:r>
            <a:r>
              <a:rPr lang="en-US" sz="1400" smtClean="0">
                <a:latin typeface="Garamond" pitchFamily="18" charset="0"/>
                <a:sym typeface="Wingdings" pitchFamily="2" charset="2"/>
              </a:rPr>
              <a:t></a:t>
            </a:r>
            <a:r>
              <a:rPr lang="en-US" sz="1400" smtClean="0">
                <a:latin typeface="Garamond" pitchFamily="18" charset="0"/>
              </a:rPr>
              <a:t> y + z 	= xx’ + y + z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Garamond" pitchFamily="18" charset="0"/>
              </a:rPr>
              <a:t>			= (x + y + z)(x’ + y + z)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sv-SE" sz="140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v-SE" sz="1600" smtClean="0">
                <a:latin typeface="Garamond" pitchFamily="18" charset="0"/>
              </a:rPr>
              <a:t>Semua suku dengan literal lengkap 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v-SE" sz="1400" smtClean="0">
                <a:latin typeface="Garamond" pitchFamily="18" charset="0"/>
              </a:rPr>
              <a:t>		f(x,y,z) 	= (xy + x’)(xy + z)							= (x + x’)(y + x’)(x + z)(y + z)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v-SE" sz="1400" smtClean="0">
                <a:latin typeface="Garamond" pitchFamily="18" charset="0"/>
              </a:rPr>
              <a:t>			= (x’ + y)(x  + z)(y + z)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v-SE" sz="1400" smtClean="0">
                <a:latin typeface="Garamond" pitchFamily="18" charset="0"/>
              </a:rPr>
              <a:t>			= (x’+y+z)(x’+y+z’)(x+y+z)(x+y’+z)(x+y+z)(x’+y+z)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v-SE" sz="1400" smtClean="0">
                <a:latin typeface="Garamond" pitchFamily="18" charset="0"/>
              </a:rPr>
              <a:t>			= (x+y+z)(x+y’+z)(x’+y+z)(x’+y+z’)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v-SE" sz="1400" smtClean="0">
                <a:latin typeface="Garamond" pitchFamily="18" charset="0"/>
              </a:rPr>
              <a:t>			</a:t>
            </a:r>
            <a:r>
              <a:rPr lang="en-US" sz="1400" smtClean="0">
                <a:latin typeface="Garamond" pitchFamily="18" charset="0"/>
              </a:rPr>
              <a:t>= M0 . M2 . M4 . M5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Garamond" pitchFamily="18" charset="0"/>
              </a:rPr>
              <a:t>			= </a:t>
            </a:r>
            <a:r>
              <a:rPr lang="en-US" sz="1400" smtClean="0">
                <a:latin typeface="Garamond" pitchFamily="18" charset="0"/>
                <a:sym typeface="Symbol" pitchFamily="18" charset="2"/>
              </a:rPr>
              <a:t></a:t>
            </a:r>
            <a:r>
              <a:rPr lang="en-US" sz="1400" smtClean="0">
                <a:latin typeface="Garamond" pitchFamily="18" charset="0"/>
              </a:rPr>
              <a:t>M(0, 2, 4, 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/>
          <a:lstStyle/>
          <a:p>
            <a:pPr algn="l"/>
            <a:r>
              <a:rPr lang="en-US" sz="3200" b="1" smtClean="0"/>
              <a:t>Contoh 10</a:t>
            </a:r>
            <a:endParaRPr lang="en-US" sz="3200" b="1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928670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Garamond" pitchFamily="18" charset="0"/>
              </a:rPr>
              <a:t>2.	Nyatakan Fungsi Boolean f(x,y,z) = (x+z)(y’+z’) dalam POS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smtClean="0">
                <a:latin typeface="Garamond" pitchFamily="18" charset="0"/>
              </a:rPr>
              <a:t>Jawab 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smtClean="0">
                <a:latin typeface="Garamond" pitchFamily="18" charset="0"/>
              </a:rPr>
              <a:t>Fungsi Boolean asumsi sudah dalam bentuk POS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smtClean="0">
                <a:latin typeface="Garamond" pitchFamily="18" charset="0"/>
              </a:rPr>
              <a:t>f(x,y,z) 	= (x+z)(y’+z’)		</a:t>
            </a:r>
            <a:r>
              <a:rPr lang="en-US" sz="220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en-US" sz="2200" smtClean="0">
                <a:latin typeface="Garamond" pitchFamily="18" charset="0"/>
              </a:rPr>
              <a:t> lengkapi literal pada tiap suku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smtClean="0">
                <a:latin typeface="Garamond" pitchFamily="18" charset="0"/>
              </a:rPr>
              <a:t>		</a:t>
            </a:r>
            <a:r>
              <a:rPr lang="sv-SE" sz="2200" smtClean="0">
                <a:latin typeface="Garamond" pitchFamily="18" charset="0"/>
              </a:rPr>
              <a:t>= (x+yy’+z)(xx’+y’+z’)			Identitas, Komplemen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sz="2200" smtClean="0">
                <a:latin typeface="Garamond" pitchFamily="18" charset="0"/>
              </a:rPr>
              <a:t>		</a:t>
            </a:r>
            <a:r>
              <a:rPr lang="en-US" sz="2200" smtClean="0">
                <a:latin typeface="Garamond" pitchFamily="18" charset="0"/>
              </a:rPr>
              <a:t>= (x+y+z)(x+y’+z)(x+y’+z’)(x’+y’+z’)	distributif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smtClean="0">
                <a:latin typeface="Garamond" pitchFamily="18" charset="0"/>
              </a:rPr>
              <a:t>		= M0 . M2 . M3 . M7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11163"/>
            <a:ext cx="8229600" cy="88423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Konversi Antar Bentuk Normal (1)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3048000"/>
          </a:xfrm>
        </p:spPr>
        <p:txBody>
          <a:bodyPr/>
          <a:lstStyle/>
          <a:p>
            <a:pPr eaLnBrk="1" hangingPunct="1">
              <a:defRPr/>
            </a:pPr>
            <a:r>
              <a:rPr lang="es-ES" smtClean="0"/>
              <a:t>Konversi SOP </a:t>
            </a:r>
            <a:r>
              <a:rPr lang="es-ES" smtClean="0">
                <a:sym typeface="Wingdings" pitchFamily="2" charset="2"/>
              </a:rPr>
              <a:t>menjadi POS</a:t>
            </a:r>
          </a:p>
          <a:p>
            <a:pPr lvl="1" eaLnBrk="1" hangingPunct="1">
              <a:buFontTx/>
              <a:buNone/>
              <a:defRPr/>
            </a:pPr>
            <a:r>
              <a:rPr lang="es-ES" smtClean="0">
                <a:sym typeface="Wingdings" pitchFamily="2" charset="2"/>
              </a:rPr>
              <a:t>Komplemen Minterm  Maxterm</a:t>
            </a:r>
          </a:p>
          <a:p>
            <a:pPr eaLnBrk="1" hangingPunct="1">
              <a:defRPr/>
            </a:pPr>
            <a:r>
              <a:rPr lang="es-ES" smtClean="0">
                <a:sym typeface="Wingdings" pitchFamily="2" charset="2"/>
              </a:rPr>
              <a:t>Konversi POS menjadi SOP</a:t>
            </a:r>
            <a:r>
              <a:rPr lang="es-ES" smtClean="0"/>
              <a:t> </a:t>
            </a:r>
          </a:p>
          <a:p>
            <a:pPr lvl="1" eaLnBrk="1" hangingPunct="1">
              <a:defRPr/>
            </a:pPr>
            <a:r>
              <a:rPr lang="es-ES" smtClean="0"/>
              <a:t>Komplemen Maxterm </a:t>
            </a:r>
            <a:r>
              <a:rPr lang="es-ES" smtClean="0">
                <a:sym typeface="Wingdings" pitchFamily="2" charset="2"/>
              </a:rPr>
              <a:t> Minterm</a:t>
            </a: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Konversi Antar Bentuk Normal (2)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071546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Misalkan</a:t>
            </a:r>
            <a:r>
              <a:rPr lang="es-ES" smtClean="0"/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mtClean="0"/>
              <a:t>   f(x, y, z) = </a:t>
            </a:r>
            <a:r>
              <a:rPr lang="en-US" smtClean="0">
                <a:sym typeface="Symbol" pitchFamily="18" charset="2"/>
              </a:rPr>
              <a:t>m</a:t>
            </a:r>
            <a:r>
              <a:rPr lang="es-ES" smtClean="0"/>
              <a:t> (1, 4, 5, 6, 7) dan f’ adalah fungsi komplemen dari f, maka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mtClean="0"/>
              <a:t>	f’(x, y, z) = </a:t>
            </a:r>
            <a:r>
              <a:rPr lang="en-US" smtClean="0">
                <a:sym typeface="Symbol" pitchFamily="18" charset="2"/>
              </a:rPr>
              <a:t>m</a:t>
            </a:r>
            <a:r>
              <a:rPr lang="es-ES" smtClean="0"/>
              <a:t> (0, 2, 3)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mtClean="0"/>
              <a:t>                 = m</a:t>
            </a:r>
            <a:r>
              <a:rPr lang="es-ES" baseline="-25000" smtClean="0"/>
              <a:t>0</a:t>
            </a:r>
            <a:r>
              <a:rPr lang="es-ES" smtClean="0"/>
              <a:t>+ m</a:t>
            </a:r>
            <a:r>
              <a:rPr lang="es-ES" baseline="-25000" smtClean="0"/>
              <a:t>2</a:t>
            </a:r>
            <a:r>
              <a:rPr lang="es-ES" smtClean="0"/>
              <a:t> + m</a:t>
            </a:r>
            <a:r>
              <a:rPr lang="es-ES" baseline="-25000" smtClean="0"/>
              <a:t>3</a:t>
            </a:r>
            <a:endParaRPr lang="es-ES" smtClean="0"/>
          </a:p>
          <a:p>
            <a:pPr eaLnBrk="1" hangingPunct="1">
              <a:defRPr/>
            </a:pPr>
            <a:r>
              <a:rPr lang="sv-SE" smtClean="0"/>
              <a:t>Dengan menggunakan hukum De Morgan, diperoleh fungsi f dalam bentuk POS.</a:t>
            </a:r>
            <a:endParaRPr lang="en-US" baseline="-25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84238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Konversi Antar Bentuk Normal (3)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976" y="785794"/>
            <a:ext cx="7505696" cy="5334000"/>
          </a:xfrm>
        </p:spPr>
        <p:txBody>
          <a:bodyPr/>
          <a:lstStyle/>
          <a:p>
            <a:pPr eaLnBrk="1" hangingPunct="1">
              <a:defRPr/>
            </a:pPr>
            <a:r>
              <a:rPr lang="es-ES" sz="2800" smtClean="0">
                <a:latin typeface="Garamond" pitchFamily="18" charset="0"/>
              </a:rPr>
              <a:t>f(x, y, z)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2800" smtClean="0">
                <a:latin typeface="Garamond" pitchFamily="18" charset="0"/>
              </a:rPr>
              <a:t>   = (f’(x, y, z))’= (m</a:t>
            </a:r>
            <a:r>
              <a:rPr lang="es-ES" sz="2800" baseline="-25000" smtClean="0">
                <a:latin typeface="Garamond" pitchFamily="18" charset="0"/>
              </a:rPr>
              <a:t>0</a:t>
            </a:r>
            <a:r>
              <a:rPr lang="es-ES" sz="2800" smtClean="0">
                <a:latin typeface="Garamond" pitchFamily="18" charset="0"/>
              </a:rPr>
              <a:t>+m</a:t>
            </a:r>
            <a:r>
              <a:rPr lang="es-ES" sz="2800" baseline="-25000" smtClean="0">
                <a:latin typeface="Garamond" pitchFamily="18" charset="0"/>
              </a:rPr>
              <a:t>2</a:t>
            </a:r>
            <a:r>
              <a:rPr lang="es-ES" sz="2800" smtClean="0">
                <a:latin typeface="Garamond" pitchFamily="18" charset="0"/>
              </a:rPr>
              <a:t>+m</a:t>
            </a:r>
            <a:r>
              <a:rPr lang="es-ES" sz="2800" baseline="-25000" smtClean="0">
                <a:latin typeface="Garamond" pitchFamily="18" charset="0"/>
              </a:rPr>
              <a:t>3</a:t>
            </a:r>
            <a:r>
              <a:rPr lang="es-ES" sz="2800" smtClean="0">
                <a:latin typeface="Garamond" pitchFamily="18" charset="0"/>
              </a:rPr>
              <a:t>)’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2800" smtClean="0">
                <a:latin typeface="Garamond" pitchFamily="18" charset="0"/>
              </a:rPr>
              <a:t>   = m</a:t>
            </a:r>
            <a:r>
              <a:rPr lang="es-ES" sz="2800" baseline="-25000" smtClean="0">
                <a:latin typeface="Garamond" pitchFamily="18" charset="0"/>
              </a:rPr>
              <a:t>0</a:t>
            </a:r>
            <a:r>
              <a:rPr lang="es-ES" sz="2800" smtClean="0">
                <a:latin typeface="Garamond" pitchFamily="18" charset="0"/>
              </a:rPr>
              <a:t>’ . m</a:t>
            </a:r>
            <a:r>
              <a:rPr lang="es-ES" sz="2800" baseline="-25000" smtClean="0">
                <a:latin typeface="Garamond" pitchFamily="18" charset="0"/>
              </a:rPr>
              <a:t>2</a:t>
            </a:r>
            <a:r>
              <a:rPr lang="es-ES" sz="2800" smtClean="0">
                <a:latin typeface="Garamond" pitchFamily="18" charset="0"/>
              </a:rPr>
              <a:t>’ . m</a:t>
            </a:r>
            <a:r>
              <a:rPr lang="es-ES" sz="2800" baseline="-25000" smtClean="0">
                <a:latin typeface="Garamond" pitchFamily="18" charset="0"/>
              </a:rPr>
              <a:t>3</a:t>
            </a:r>
            <a:r>
              <a:rPr lang="es-ES" sz="2800" smtClean="0">
                <a:latin typeface="Garamond" pitchFamily="18" charset="0"/>
              </a:rPr>
              <a:t>’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2800" smtClean="0">
                <a:latin typeface="Garamond" pitchFamily="18" charset="0"/>
              </a:rPr>
              <a:t>   = (x’y’z’)’ (x’y z’)’ (x’y z)’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2800" smtClean="0">
                <a:latin typeface="Garamond" pitchFamily="18" charset="0"/>
              </a:rPr>
              <a:t>   = (x + y + z) (x +y’+z) (x+ y’+ z’)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2800" smtClean="0">
                <a:latin typeface="Garamond" pitchFamily="18" charset="0"/>
              </a:rPr>
              <a:t>   = M</a:t>
            </a:r>
            <a:r>
              <a:rPr lang="es-ES" sz="2800" baseline="-25000" smtClean="0">
                <a:latin typeface="Garamond" pitchFamily="18" charset="0"/>
              </a:rPr>
              <a:t>0</a:t>
            </a:r>
            <a:r>
              <a:rPr lang="es-ES" sz="2800" smtClean="0">
                <a:latin typeface="Garamond" pitchFamily="18" charset="0"/>
              </a:rPr>
              <a:t> M</a:t>
            </a:r>
            <a:r>
              <a:rPr lang="es-ES" sz="2800" baseline="-25000" smtClean="0">
                <a:latin typeface="Garamond" pitchFamily="18" charset="0"/>
              </a:rPr>
              <a:t>2</a:t>
            </a:r>
            <a:r>
              <a:rPr lang="es-ES" sz="2800" smtClean="0">
                <a:latin typeface="Garamond" pitchFamily="18" charset="0"/>
              </a:rPr>
              <a:t> M</a:t>
            </a:r>
            <a:r>
              <a:rPr lang="es-ES" sz="2800" baseline="-25000" smtClean="0">
                <a:latin typeface="Garamond" pitchFamily="18" charset="0"/>
              </a:rPr>
              <a:t>3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2800" smtClean="0">
                <a:latin typeface="Garamond" pitchFamily="18" charset="0"/>
              </a:rPr>
              <a:t>   = </a:t>
            </a:r>
            <a:r>
              <a:rPr lang="en-US" sz="2800" smtClean="0">
                <a:latin typeface="Garamond" pitchFamily="18" charset="0"/>
                <a:sym typeface="Symbol" pitchFamily="18" charset="2"/>
              </a:rPr>
              <a:t>M </a:t>
            </a:r>
            <a:r>
              <a:rPr lang="es-ES" sz="2800" smtClean="0">
                <a:latin typeface="Garamond" pitchFamily="18" charset="0"/>
              </a:rPr>
              <a:t>(0,2,3)</a:t>
            </a:r>
          </a:p>
          <a:p>
            <a:pPr eaLnBrk="1" hangingPunct="1">
              <a:defRPr/>
            </a:pPr>
            <a:r>
              <a:rPr lang="es-ES" sz="2800" smtClean="0">
                <a:latin typeface="Garamond" pitchFamily="18" charset="0"/>
              </a:rPr>
              <a:t>Jadi,  f(x, y, z)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2800" smtClean="0">
                <a:latin typeface="Garamond" pitchFamily="18" charset="0"/>
              </a:rPr>
              <a:t>  = </a:t>
            </a:r>
            <a:r>
              <a:rPr lang="en-US" sz="2800" smtClean="0">
                <a:latin typeface="Garamond" pitchFamily="18" charset="0"/>
                <a:sym typeface="Symbol" pitchFamily="18" charset="2"/>
              </a:rPr>
              <a:t>m</a:t>
            </a:r>
            <a:r>
              <a:rPr lang="es-ES" sz="2800" smtClean="0">
                <a:latin typeface="Garamond" pitchFamily="18" charset="0"/>
              </a:rPr>
              <a:t> (1, 4, 5, 6, 7) = </a:t>
            </a:r>
            <a:r>
              <a:rPr lang="en-US" sz="2800" smtClean="0">
                <a:latin typeface="Garamond" pitchFamily="18" charset="0"/>
                <a:sym typeface="Symbol" pitchFamily="18" charset="2"/>
              </a:rPr>
              <a:t>M</a:t>
            </a:r>
            <a:r>
              <a:rPr lang="es-ES" sz="2800" smtClean="0">
                <a:latin typeface="Garamond" pitchFamily="18" charset="0"/>
              </a:rPr>
              <a:t> (0,2,3).</a:t>
            </a:r>
            <a:endParaRPr lang="es-ES" sz="2800" u="sng" smtClean="0">
              <a:latin typeface="Garamond" pitchFamily="18" charset="0"/>
            </a:endParaRPr>
          </a:p>
          <a:p>
            <a:pPr eaLnBrk="1" hangingPunct="1">
              <a:defRPr/>
            </a:pPr>
            <a:r>
              <a:rPr lang="es-ES" sz="2800" u="sng" smtClean="0">
                <a:latin typeface="Garamond" pitchFamily="18" charset="0"/>
              </a:rPr>
              <a:t>Kesimpulan</a:t>
            </a:r>
            <a:r>
              <a:rPr lang="es-ES" sz="2800" smtClean="0">
                <a:latin typeface="Garamond" pitchFamily="18" charset="0"/>
              </a:rPr>
              <a:t>: m</a:t>
            </a:r>
            <a:r>
              <a:rPr lang="es-ES" sz="2800" baseline="-25000" smtClean="0">
                <a:latin typeface="Garamond" pitchFamily="18" charset="0"/>
              </a:rPr>
              <a:t>j</a:t>
            </a:r>
            <a:r>
              <a:rPr lang="es-ES" sz="2800" smtClean="0">
                <a:latin typeface="Garamond" pitchFamily="18" charset="0"/>
              </a:rPr>
              <a:t>’ = M</a:t>
            </a:r>
            <a:r>
              <a:rPr lang="es-ES" sz="2800" baseline="-25000" smtClean="0">
                <a:latin typeface="Garamond" pitchFamily="18" charset="0"/>
              </a:rPr>
              <a:t>j</a:t>
            </a:r>
            <a:endParaRPr lang="en-US" sz="2800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2563"/>
            <a:ext cx="8229600" cy="80803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000" b="1" smtClean="0"/>
              <a:t>Contoh 11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153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Nyatakan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smtClean="0"/>
              <a:t>   f(x, y, z)=</a:t>
            </a:r>
            <a:r>
              <a:rPr lang="en-US" sz="2800" smtClean="0">
                <a:sym typeface="Symbol" pitchFamily="18" charset="2"/>
              </a:rPr>
              <a:t>M</a:t>
            </a:r>
            <a:r>
              <a:rPr lang="es-ES" sz="2800" smtClean="0"/>
              <a:t>(0,2,4,5) dalam SOP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i="1" smtClean="0"/>
              <a:t>   </a:t>
            </a:r>
            <a:r>
              <a:rPr lang="es-ES" sz="2800" i="1" u="sng" smtClean="0"/>
              <a:t>Penyelesaian 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smtClean="0"/>
              <a:t>   f(x, y, z) = </a:t>
            </a:r>
            <a:r>
              <a:rPr lang="en-US" sz="2800" smtClean="0">
                <a:sym typeface="Symbol" pitchFamily="18" charset="2"/>
              </a:rPr>
              <a:t>m</a:t>
            </a:r>
            <a:r>
              <a:rPr lang="es-ES" sz="2800" smtClean="0"/>
              <a:t> (1, 3, 6, 7)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sz="28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Nyatakan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smtClean="0"/>
              <a:t>	g(w, x, y, z)=</a:t>
            </a:r>
            <a:r>
              <a:rPr lang="en-US" sz="2800" smtClean="0">
                <a:sym typeface="Symbol" pitchFamily="18" charset="2"/>
              </a:rPr>
              <a:t>m</a:t>
            </a:r>
            <a:r>
              <a:rPr lang="es-ES" sz="2800" smtClean="0"/>
              <a:t>(1,2,5,6,10,15) dalam POS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i="1" smtClean="0"/>
              <a:t>	</a:t>
            </a:r>
            <a:r>
              <a:rPr lang="es-ES" sz="2800" i="1" u="sng" smtClean="0"/>
              <a:t>Penyelesaian: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smtClean="0"/>
              <a:t>	g(w, x, y, z) = </a:t>
            </a:r>
            <a:r>
              <a:rPr lang="en-US" sz="2800" smtClean="0">
                <a:sym typeface="Symbol" pitchFamily="18" charset="2"/>
              </a:rPr>
              <a:t>M</a:t>
            </a:r>
            <a:r>
              <a:rPr lang="es-ES" sz="2800" smtClean="0"/>
              <a:t> (0,3,4,7,8,9,11,12,13,14)			</a:t>
            </a:r>
            <a:r>
              <a:rPr lang="en-US" sz="2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pPr algn="l"/>
            <a:r>
              <a:rPr lang="en-US" b="1" smtClean="0"/>
              <a:t>Latihan soal 1</a:t>
            </a:r>
            <a:endParaRPr lang="en-US" b="1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7411" name="Equation" r:id="rId3" imgW="114120" imgH="2156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286248" y="3357562"/>
          <a:ext cx="914400" cy="215900"/>
        </p:xfrm>
        <a:graphic>
          <a:graphicData uri="http://schemas.openxmlformats.org/presentationml/2006/ole">
            <p:oleObj spid="_x0000_s17412" name="Equation" r:id="rId4" imgW="114120" imgH="2156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427163" y="2286000"/>
          <a:ext cx="7075487" cy="2698750"/>
        </p:xfrm>
        <a:graphic>
          <a:graphicData uri="http://schemas.openxmlformats.org/presentationml/2006/ole">
            <p:oleObj spid="_x0000_s17413" name="Equation" r:id="rId5" imgW="1930320" imgH="736560" progId="Equation.3">
              <p:embed/>
            </p:oleObj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/>
          <a:lstStyle/>
          <a:p>
            <a:r>
              <a:rPr lang="id-ID" sz="2400" b="1" smtClean="0">
                <a:solidFill>
                  <a:schemeClr val="tx2"/>
                </a:solidFill>
              </a:rPr>
              <a:t>Buat ekspresi logic dibawah : kedalam bentuk SOP dan bentuk POS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Latihan soal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5"/>
            <a:ext cx="8501122" cy="1143007"/>
          </a:xfrm>
        </p:spPr>
        <p:txBody>
          <a:bodyPr/>
          <a:lstStyle/>
          <a:p>
            <a:r>
              <a:rPr lang="id-ID" sz="2800" b="1" smtClean="0">
                <a:solidFill>
                  <a:schemeClr val="tx2"/>
                </a:solidFill>
              </a:rPr>
              <a:t>Buat ekspresi logic dibawah : kedalam bentuk SOP dan bentuk POS</a:t>
            </a:r>
            <a:endParaRPr lang="en-US" sz="2800" smtClean="0"/>
          </a:p>
          <a:p>
            <a:pPr>
              <a:buNone/>
            </a:pPr>
            <a:endParaRPr lang="en-US" sz="280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71472" y="2214554"/>
          <a:ext cx="8136668" cy="2500330"/>
        </p:xfrm>
        <a:graphic>
          <a:graphicData uri="http://schemas.openxmlformats.org/presentationml/2006/ole">
            <p:oleObj spid="_x0000_s18434" name="Equation" r:id="rId3" imgW="2438280" imgH="749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pPr algn="l"/>
            <a:r>
              <a:rPr lang="en-US" sz="4000" b="1" smtClean="0"/>
              <a:t>DUALITY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r>
              <a:rPr lang="en-US" sz="2400" smtClean="0"/>
              <a:t>METODE YANG BISA DILAKUKAN PADA PERSAMAAN BOOLEAN, DENGAN MENGGANTI NILAI</a:t>
            </a:r>
            <a:r>
              <a:rPr lang="id-ID" sz="2400" smtClean="0"/>
              <a:t> ATAU OPERATOR  :</a:t>
            </a:r>
            <a:endParaRPr lang="en-US" sz="2400" smtClean="0"/>
          </a:p>
          <a:p>
            <a:pPr>
              <a:buNone/>
            </a:pPr>
            <a:endParaRPr lang="id-ID" sz="2400" smtClean="0"/>
          </a:p>
          <a:p>
            <a:pPr>
              <a:buNone/>
            </a:pPr>
            <a:r>
              <a:rPr lang="en-US" smtClean="0"/>
              <a:t>		</a:t>
            </a:r>
            <a:r>
              <a:rPr lang="en-US" sz="2400" smtClean="0"/>
              <a:t>  </a:t>
            </a:r>
            <a:r>
              <a:rPr lang="en-US" sz="2400" b="1" smtClean="0"/>
              <a:t>0</a:t>
            </a:r>
            <a:r>
              <a:rPr lang="en-US" sz="2400" smtClean="0"/>
              <a:t>’</a:t>
            </a:r>
            <a:r>
              <a:rPr lang="id-ID" sz="2400" smtClean="0"/>
              <a:t> </a:t>
            </a:r>
            <a:r>
              <a:rPr lang="en-US" sz="2400" smtClean="0"/>
              <a:t> MENJADI</a:t>
            </a:r>
            <a:r>
              <a:rPr lang="id-ID" sz="2400" smtClean="0"/>
              <a:t> </a:t>
            </a:r>
            <a:r>
              <a:rPr lang="en-US" sz="2400" smtClean="0"/>
              <a:t> ‘</a:t>
            </a:r>
            <a:r>
              <a:rPr lang="en-US" sz="2400" b="1" smtClean="0"/>
              <a:t>1</a:t>
            </a:r>
            <a:r>
              <a:rPr lang="en-US" sz="2400" smtClean="0"/>
              <a:t>’</a:t>
            </a:r>
            <a:r>
              <a:rPr lang="id-ID" sz="2400" smtClean="0"/>
              <a:t>  ATAU  </a:t>
            </a:r>
            <a:r>
              <a:rPr lang="en-US" sz="2400" smtClean="0"/>
              <a:t>‘</a:t>
            </a:r>
            <a:r>
              <a:rPr lang="id-ID" sz="2400" b="1" smtClean="0"/>
              <a:t>1</a:t>
            </a:r>
            <a:r>
              <a:rPr lang="en-US" sz="2400" smtClean="0"/>
              <a:t>’</a:t>
            </a:r>
            <a:r>
              <a:rPr lang="id-ID" sz="2400" smtClean="0"/>
              <a:t> </a:t>
            </a:r>
            <a:r>
              <a:rPr lang="en-US" sz="2400" smtClean="0"/>
              <a:t> MENJADI</a:t>
            </a:r>
            <a:r>
              <a:rPr lang="id-ID" sz="2400" smtClean="0"/>
              <a:t> </a:t>
            </a:r>
            <a:r>
              <a:rPr lang="en-US" sz="2400" smtClean="0"/>
              <a:t> ‘</a:t>
            </a:r>
            <a:r>
              <a:rPr lang="id-ID" sz="2400" b="1" smtClean="0"/>
              <a:t>0</a:t>
            </a:r>
            <a:r>
              <a:rPr lang="en-US" sz="2400" smtClean="0"/>
              <a:t>’</a:t>
            </a:r>
            <a:r>
              <a:rPr lang="id-ID" sz="2400" smtClean="0"/>
              <a:t> </a:t>
            </a:r>
            <a:r>
              <a:rPr lang="en-US" sz="2400" smtClean="0"/>
              <a:t>	</a:t>
            </a:r>
            <a:r>
              <a:rPr lang="id-ID" sz="2400" smtClean="0"/>
              <a:t> </a:t>
            </a:r>
            <a:r>
              <a:rPr lang="en-US" sz="2400" smtClean="0"/>
              <a:t> ‘</a:t>
            </a:r>
            <a:r>
              <a:rPr lang="en-US" sz="2400" b="1" smtClean="0"/>
              <a:t>AND</a:t>
            </a:r>
            <a:r>
              <a:rPr lang="en-US" sz="2400" smtClean="0"/>
              <a:t>’</a:t>
            </a:r>
            <a:r>
              <a:rPr lang="id-ID" sz="2400" smtClean="0"/>
              <a:t> </a:t>
            </a:r>
            <a:r>
              <a:rPr lang="en-US" sz="2400" smtClean="0"/>
              <a:t> </a:t>
            </a:r>
            <a:r>
              <a:rPr lang="id-ID" sz="2400" smtClean="0"/>
              <a:t>MENJADI</a:t>
            </a:r>
            <a:r>
              <a:rPr lang="en-US" sz="2400" smtClean="0"/>
              <a:t> ‘</a:t>
            </a:r>
            <a:r>
              <a:rPr lang="en-US" sz="2400" b="1" smtClean="0"/>
              <a:t>OR</a:t>
            </a:r>
            <a:r>
              <a:rPr lang="en-US" sz="2400" smtClean="0"/>
              <a:t>’</a:t>
            </a:r>
            <a:r>
              <a:rPr lang="id-ID" sz="2400" smtClean="0"/>
              <a:t> </a:t>
            </a:r>
            <a:r>
              <a:rPr lang="en-US" sz="2400" smtClean="0"/>
              <a:t> </a:t>
            </a:r>
            <a:r>
              <a:rPr lang="id-ID" sz="2400" smtClean="0"/>
              <a:t> ATAU  </a:t>
            </a:r>
            <a:r>
              <a:rPr lang="en-US" sz="2400" smtClean="0"/>
              <a:t>‘</a:t>
            </a:r>
            <a:r>
              <a:rPr lang="id-ID" sz="2400" b="1" smtClean="0"/>
              <a:t>OR</a:t>
            </a:r>
            <a:r>
              <a:rPr lang="en-US" sz="2400" smtClean="0"/>
              <a:t>’</a:t>
            </a:r>
            <a:r>
              <a:rPr lang="id-ID" sz="2400" smtClean="0"/>
              <a:t> </a:t>
            </a:r>
            <a:r>
              <a:rPr lang="en-US" sz="2400" smtClean="0"/>
              <a:t> </a:t>
            </a:r>
            <a:r>
              <a:rPr lang="id-ID" sz="2400" smtClean="0"/>
              <a:t>MENJADI</a:t>
            </a:r>
            <a:r>
              <a:rPr lang="en-US" sz="2400" smtClean="0"/>
              <a:t> ‘</a:t>
            </a:r>
            <a:r>
              <a:rPr lang="id-ID" sz="2400" b="1" smtClean="0"/>
              <a:t>AND</a:t>
            </a:r>
            <a:r>
              <a:rPr lang="en-US" sz="2400" smtClean="0"/>
              <a:t>’</a:t>
            </a:r>
            <a:r>
              <a:rPr lang="id-ID" sz="2400" smtClean="0"/>
              <a:t> </a:t>
            </a:r>
            <a:endParaRPr lang="en-US" sz="2400" smtClean="0"/>
          </a:p>
          <a:p>
            <a:endParaRPr lang="en-US"/>
          </a:p>
        </p:txBody>
      </p:sp>
      <p:graphicFrame>
        <p:nvGraphicFramePr>
          <p:cNvPr id="4" name="Group 21"/>
          <p:cNvGraphicFramePr>
            <a:graphicFrameLocks noGrp="1"/>
          </p:cNvGraphicFramePr>
          <p:nvPr/>
        </p:nvGraphicFramePr>
        <p:xfrm>
          <a:off x="2000232" y="4000504"/>
          <a:ext cx="5638800" cy="1524000"/>
        </p:xfrm>
        <a:graphic>
          <a:graphicData uri="http://schemas.openxmlformats.org/drawingml/2006/table">
            <a:tbl>
              <a:tblPr/>
              <a:tblGrid>
                <a:gridCol w="5638800"/>
              </a:tblGrid>
              <a:tr h="152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CONTOH  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                 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 . 1  =  X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id-ID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duality</a:t>
                      </a: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-nya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 +  0  =  X 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                 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 .  (Y + Z)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duality</a:t>
                      </a: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-nya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 +  (Y . Z) 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pPr algn="l"/>
            <a:r>
              <a:rPr lang="en-US" sz="3600" b="1" smtClean="0">
                <a:latin typeface="Arial" charset="0"/>
              </a:rPr>
              <a:t>L</a:t>
            </a:r>
            <a:r>
              <a:rPr lang="id-ID" sz="3600" b="1" smtClean="0">
                <a:latin typeface="Arial" charset="0"/>
              </a:rPr>
              <a:t>ATERAL </a:t>
            </a:r>
            <a:r>
              <a:rPr lang="en-US" sz="3600" b="1" smtClean="0">
                <a:latin typeface="Arial" charset="0"/>
              </a:rPr>
              <a:t> </a:t>
            </a:r>
            <a:r>
              <a:rPr lang="id-ID" sz="3600" b="1" smtClean="0">
                <a:latin typeface="Arial" charset="0"/>
              </a:rPr>
              <a:t>&amp; </a:t>
            </a:r>
            <a:r>
              <a:rPr lang="en-US" sz="3600" b="1" smtClean="0">
                <a:latin typeface="Arial" charset="0"/>
              </a:rPr>
              <a:t> </a:t>
            </a:r>
            <a:r>
              <a:rPr lang="id-ID" sz="3600" b="1" smtClean="0">
                <a:latin typeface="Arial" charset="0"/>
              </a:rPr>
              <a:t>TERM</a:t>
            </a:r>
            <a:r>
              <a:rPr lang="en-US" sz="3600" b="1" smtClean="0">
                <a:latin typeface="Arial" charset="0"/>
              </a:rPr>
              <a:t/>
            </a:r>
            <a:br>
              <a:rPr lang="en-US" sz="3600" b="1" smtClean="0">
                <a:latin typeface="Arial" charset="0"/>
              </a:rPr>
            </a:br>
            <a:endParaRPr 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501122" cy="452596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smtClean="0">
                <a:latin typeface="Arial" charset="0"/>
              </a:rPr>
              <a:t>L</a:t>
            </a:r>
            <a:r>
              <a:rPr lang="id-ID" sz="2400" b="1" smtClean="0">
                <a:latin typeface="Arial" charset="0"/>
              </a:rPr>
              <a:t>a</a:t>
            </a:r>
            <a:r>
              <a:rPr lang="en-US" sz="2400" b="1" smtClean="0">
                <a:latin typeface="Arial" charset="0"/>
              </a:rPr>
              <a:t>teral </a:t>
            </a:r>
            <a:r>
              <a:rPr lang="en-US" sz="2400" smtClean="0">
                <a:latin typeface="Arial" charset="0"/>
              </a:rPr>
              <a:t>= menyatakan input – input sebuah gerbang</a:t>
            </a:r>
            <a:r>
              <a:rPr lang="id-ID" sz="2400" smtClean="0">
                <a:latin typeface="Arial" charset="0"/>
              </a:rPr>
              <a:t> logika</a:t>
            </a:r>
            <a:endParaRPr lang="en-US" sz="2400" smtClean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id-ID" sz="2400" b="1" smtClean="0">
                <a:latin typeface="Arial" charset="0"/>
              </a:rPr>
              <a:t>T</a:t>
            </a:r>
            <a:r>
              <a:rPr lang="en-US" sz="2400" b="1" smtClean="0">
                <a:latin typeface="Arial" charset="0"/>
              </a:rPr>
              <a:t>erm</a:t>
            </a:r>
            <a:r>
              <a:rPr lang="id-ID" sz="2400" b="1" smtClean="0">
                <a:latin typeface="Arial" charset="0"/>
              </a:rPr>
              <a:t>   </a:t>
            </a:r>
            <a:r>
              <a:rPr lang="en-US" sz="2400" smtClean="0">
                <a:latin typeface="Arial" charset="0"/>
              </a:rPr>
              <a:t> = menyatakan operasi yang dilakukan dalam sebuah gerbang </a:t>
            </a:r>
            <a:endParaRPr lang="id-ID" sz="2400" smtClean="0">
              <a:latin typeface="Arial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id-ID" sz="2400" smtClean="0">
                <a:latin typeface="Arial" charset="0"/>
              </a:rPr>
              <a:t>     </a:t>
            </a:r>
            <a:r>
              <a:rPr lang="id-ID" sz="2400" b="1" smtClean="0">
                <a:latin typeface="Arial" charset="0"/>
              </a:rPr>
              <a:t>C</a:t>
            </a:r>
            <a:r>
              <a:rPr lang="en-US" sz="2400" b="1" smtClean="0">
                <a:latin typeface="Arial" charset="0"/>
              </a:rPr>
              <a:t>ontoh :	</a:t>
            </a:r>
            <a:r>
              <a:rPr lang="en-US" sz="2400" smtClean="0">
                <a:latin typeface="Arial" charset="0"/>
              </a:rPr>
              <a:t>	F = </a:t>
            </a:r>
            <a:r>
              <a:rPr lang="id-ID" sz="2400" smtClean="0">
                <a:latin typeface="Arial" charset="0"/>
              </a:rPr>
              <a:t>ABC</a:t>
            </a:r>
            <a:r>
              <a:rPr lang="en-US" sz="2400" smtClean="0">
                <a:latin typeface="Arial" charset="0"/>
              </a:rPr>
              <a:t>’ + </a:t>
            </a:r>
            <a:r>
              <a:rPr lang="id-ID" sz="2400" smtClean="0">
                <a:latin typeface="Arial" charset="0"/>
              </a:rPr>
              <a:t>A</a:t>
            </a:r>
            <a:r>
              <a:rPr lang="en-US" sz="2400" smtClean="0">
                <a:latin typeface="Arial" charset="0"/>
              </a:rPr>
              <a:t>’</a:t>
            </a:r>
            <a:r>
              <a:rPr lang="id-ID" sz="2400" smtClean="0">
                <a:latin typeface="Arial" charset="0"/>
              </a:rPr>
              <a:t>D</a:t>
            </a:r>
            <a:r>
              <a:rPr lang="en-US" sz="2400" smtClean="0">
                <a:latin typeface="Arial" charset="0"/>
              </a:rPr>
              <a:t>E</a:t>
            </a:r>
          </a:p>
          <a:p>
            <a:pPr>
              <a:spcBef>
                <a:spcPct val="50000"/>
              </a:spcBef>
              <a:buNone/>
            </a:pPr>
            <a:r>
              <a:rPr lang="en-US" sz="2400" smtClean="0">
                <a:latin typeface="Arial" charset="0"/>
              </a:rPr>
              <a:t>	Persamaan Boolean di atas mempunyai 5 input </a:t>
            </a:r>
          </a:p>
          <a:p>
            <a:pPr>
              <a:spcBef>
                <a:spcPct val="50000"/>
              </a:spcBef>
              <a:buNone/>
            </a:pPr>
            <a:r>
              <a:rPr lang="en-US" sz="2400" smtClean="0">
                <a:latin typeface="Arial" charset="0"/>
              </a:rPr>
              <a:t>	(ada 5 lateral :</a:t>
            </a:r>
            <a:r>
              <a:rPr lang="id-ID" sz="2400" smtClean="0">
                <a:latin typeface="Arial" charset="0"/>
              </a:rPr>
              <a:t>  A, B, C</a:t>
            </a:r>
            <a:r>
              <a:rPr lang="en-US" sz="2400" smtClean="0">
                <a:latin typeface="Arial" charset="0"/>
              </a:rPr>
              <a:t>,D</a:t>
            </a:r>
            <a:r>
              <a:rPr lang="id-ID" sz="2400" smtClean="0">
                <a:latin typeface="Arial" charset="0"/>
              </a:rPr>
              <a:t> dan </a:t>
            </a:r>
            <a:r>
              <a:rPr lang="en-US" sz="2400" smtClean="0">
                <a:latin typeface="Arial" charset="0"/>
              </a:rPr>
              <a:t>E)</a:t>
            </a:r>
          </a:p>
          <a:p>
            <a:pPr>
              <a:spcBef>
                <a:spcPct val="50000"/>
              </a:spcBef>
              <a:buNone/>
            </a:pPr>
            <a:r>
              <a:rPr lang="en-US" sz="2400" smtClean="0">
                <a:latin typeface="Arial" charset="0"/>
              </a:rPr>
              <a:t>		Ada 5 </a:t>
            </a:r>
            <a:r>
              <a:rPr lang="id-ID" sz="2400" smtClean="0">
                <a:latin typeface="Arial" charset="0"/>
              </a:rPr>
              <a:t>T</a:t>
            </a:r>
            <a:r>
              <a:rPr lang="en-US" sz="2400" smtClean="0">
                <a:latin typeface="Arial" charset="0"/>
              </a:rPr>
              <a:t>erm (</a:t>
            </a:r>
            <a:r>
              <a:rPr lang="id-ID" sz="2400" smtClean="0">
                <a:latin typeface="Arial" charset="0"/>
              </a:rPr>
              <a:t> </a:t>
            </a:r>
            <a:r>
              <a:rPr lang="en-US" sz="2400" smtClean="0">
                <a:latin typeface="Arial" charset="0"/>
              </a:rPr>
              <a:t>AND untuk </a:t>
            </a:r>
            <a:r>
              <a:rPr lang="id-ID" sz="2400" smtClean="0">
                <a:latin typeface="Arial" charset="0"/>
              </a:rPr>
              <a:t>ABC</a:t>
            </a:r>
            <a:r>
              <a:rPr lang="en-US" sz="2400" smtClean="0">
                <a:latin typeface="Arial" charset="0"/>
              </a:rPr>
              <a:t>’,</a:t>
            </a:r>
            <a:r>
              <a:rPr lang="id-ID" sz="2400" smtClean="0">
                <a:latin typeface="Arial" charset="0"/>
              </a:rPr>
              <a:t> </a:t>
            </a:r>
            <a:r>
              <a:rPr lang="en-US" sz="2400" smtClean="0">
                <a:latin typeface="Arial" charset="0"/>
              </a:rPr>
              <a:t> AND untuk </a:t>
            </a:r>
            <a:r>
              <a:rPr lang="id-ID" sz="2400" smtClean="0">
                <a:latin typeface="Arial" charset="0"/>
              </a:rPr>
              <a:t>A</a:t>
            </a:r>
            <a:r>
              <a:rPr lang="en-US" sz="2400" smtClean="0">
                <a:latin typeface="Arial" charset="0"/>
              </a:rPr>
              <a:t>’</a:t>
            </a:r>
            <a:r>
              <a:rPr lang="id-ID" sz="2400" smtClean="0">
                <a:latin typeface="Arial" charset="0"/>
              </a:rPr>
              <a:t>D</a:t>
            </a:r>
            <a:r>
              <a:rPr lang="en-US" sz="2400" smtClean="0">
                <a:latin typeface="Arial" charset="0"/>
              </a:rPr>
              <a:t>E,</a:t>
            </a:r>
            <a:r>
              <a:rPr lang="id-ID" sz="2400" smtClean="0">
                <a:latin typeface="Arial" charset="0"/>
              </a:rPr>
              <a:t> </a:t>
            </a:r>
            <a:r>
              <a:rPr lang="en-US" sz="2400" smtClean="0">
                <a:latin typeface="Arial" charset="0"/>
              </a:rPr>
              <a:t> 	NOT untuk </a:t>
            </a:r>
            <a:r>
              <a:rPr lang="id-ID" sz="2400" smtClean="0">
                <a:latin typeface="Arial" charset="0"/>
              </a:rPr>
              <a:t>C</a:t>
            </a:r>
            <a:r>
              <a:rPr lang="en-US" sz="2400" smtClean="0">
                <a:latin typeface="Arial" charset="0"/>
              </a:rPr>
              <a:t>, NOT untuk </a:t>
            </a:r>
            <a:r>
              <a:rPr lang="id-ID" sz="2400" smtClean="0">
                <a:latin typeface="Arial" charset="0"/>
              </a:rPr>
              <a:t>A</a:t>
            </a:r>
            <a:r>
              <a:rPr lang="en-US" sz="2400" smtClean="0">
                <a:latin typeface="Arial" charset="0"/>
              </a:rPr>
              <a:t> dan OR </a:t>
            </a:r>
            <a:r>
              <a:rPr lang="id-ID" sz="2400" smtClean="0">
                <a:latin typeface="Arial" charset="0"/>
              </a:rPr>
              <a:t> </a:t>
            </a:r>
            <a:r>
              <a:rPr lang="en-US" sz="2400" smtClean="0">
                <a:latin typeface="Arial" charset="0"/>
              </a:rPr>
              <a:t>untuk </a:t>
            </a:r>
            <a:r>
              <a:rPr lang="id-ID" sz="2400" smtClean="0">
                <a:latin typeface="Arial" charset="0"/>
              </a:rPr>
              <a:t> </a:t>
            </a:r>
            <a:r>
              <a:rPr lang="en-US" sz="2400" smtClean="0">
                <a:latin typeface="Arial" charset="0"/>
              </a:rPr>
              <a:t>F), berarti 	ada 5 gerbang </a:t>
            </a:r>
            <a:r>
              <a:rPr lang="id-ID" sz="2400" smtClean="0">
                <a:latin typeface="Arial" charset="0"/>
              </a:rPr>
              <a:t> </a:t>
            </a:r>
            <a:r>
              <a:rPr lang="en-US" sz="2400" smtClean="0">
                <a:latin typeface="Arial" charset="0"/>
              </a:rPr>
              <a:t>yang diperlukan</a:t>
            </a:r>
            <a:r>
              <a:rPr lang="id-ID" sz="2400" smtClean="0">
                <a:latin typeface="Arial" charset="0"/>
              </a:rPr>
              <a:t>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pPr algn="l"/>
            <a:r>
              <a:rPr lang="en-US" sz="3600" b="1" smtClean="0"/>
              <a:t>KOMPLEMEN</a:t>
            </a:r>
            <a:endParaRPr 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2596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smtClean="0">
                <a:latin typeface="Arial" charset="0"/>
              </a:rPr>
              <a:t>Komplemen dari sebuah fungsi didasarkan pada aturan De Morgan dan prinsip Duality, dimana Fungsi NAND mempunyai  nilai yang sama dengan fungsi OR  dari komplemen variabel - variabelnya, dan Fungsi NOR mempunyai nilai yang sama dengan fungsi  AND dari komplemen variabel – variabelnya</a:t>
            </a:r>
            <a:r>
              <a:rPr lang="en-US" sz="2000" smtClean="0">
                <a:latin typeface="Arial" charset="0"/>
              </a:rPr>
              <a:t>. </a:t>
            </a:r>
          </a:p>
          <a:p>
            <a:pPr>
              <a:spcBef>
                <a:spcPct val="50000"/>
              </a:spcBef>
              <a:buNone/>
            </a:pPr>
            <a:r>
              <a:rPr lang="en-US" sz="2000" smtClean="0">
                <a:latin typeface="Arial" charset="0"/>
              </a:rPr>
              <a:t>	contoh :	F = (A+B+C)</a:t>
            </a:r>
          </a:p>
          <a:p>
            <a:pPr>
              <a:spcBef>
                <a:spcPct val="50000"/>
              </a:spcBef>
              <a:buNone/>
            </a:pPr>
            <a:r>
              <a:rPr lang="en-US" sz="2000" smtClean="0">
                <a:latin typeface="Arial" charset="0"/>
              </a:rPr>
              <a:t>			maka</a:t>
            </a:r>
          </a:p>
          <a:p>
            <a:pPr>
              <a:spcBef>
                <a:spcPct val="50000"/>
              </a:spcBef>
              <a:buNone/>
            </a:pPr>
            <a:r>
              <a:rPr lang="en-US" sz="2000" smtClean="0">
                <a:latin typeface="Arial" charset="0"/>
              </a:rPr>
              <a:t>			F’ = (A+B+C)’ = </a:t>
            </a:r>
            <a:r>
              <a:rPr lang="id-ID" sz="2000" smtClean="0">
                <a:latin typeface="Arial" charset="0"/>
              </a:rPr>
              <a:t> </a:t>
            </a:r>
            <a:r>
              <a:rPr lang="en-US" sz="2000" smtClean="0">
                <a:latin typeface="Arial" charset="0"/>
              </a:rPr>
              <a:t>A’ . B’. C’</a:t>
            </a:r>
          </a:p>
          <a:p>
            <a:endParaRPr lang="en-US" sz="200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85918" y="5286388"/>
            <a:ext cx="6400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(</a:t>
            </a:r>
            <a:r>
              <a:rPr lang="id-ID" sz="2000"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A + B + C + D + ….. + Z</a:t>
            </a:r>
            <a:r>
              <a:rPr lang="id-ID" sz="2000"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)’ </a:t>
            </a:r>
            <a:r>
              <a:rPr lang="en-US" sz="2000" smtClean="0">
                <a:latin typeface="Arial" charset="0"/>
              </a:rPr>
              <a:t> = </a:t>
            </a:r>
            <a:r>
              <a:rPr lang="id-ID" sz="2000" smtClean="0">
                <a:latin typeface="Arial" charset="0"/>
              </a:rPr>
              <a:t>  </a:t>
            </a:r>
            <a:r>
              <a:rPr lang="en-US" sz="2000">
                <a:latin typeface="Arial" charset="0"/>
              </a:rPr>
              <a:t>A’ . B’ . C’ . D’… </a:t>
            </a:r>
            <a:r>
              <a:rPr lang="id-ID" sz="2000">
                <a:latin typeface="Arial" charset="0"/>
              </a:rPr>
              <a:t>  .</a:t>
            </a:r>
            <a:r>
              <a:rPr lang="en-US" sz="2000">
                <a:latin typeface="Arial" charset="0"/>
              </a:rPr>
              <a:t>Z’</a:t>
            </a:r>
            <a:endParaRPr lang="id-ID" sz="2000">
              <a:latin typeface="Arial" charset="0"/>
            </a:endParaRPr>
          </a:p>
          <a:p>
            <a:pPr algn="ctr"/>
            <a:r>
              <a:rPr lang="id-ID" sz="2000" smtClean="0">
                <a:latin typeface="Arial" charset="0"/>
              </a:rPr>
              <a:t>           </a:t>
            </a:r>
            <a:r>
              <a:rPr lang="en-US" sz="2000">
                <a:latin typeface="Arial" charset="0"/>
              </a:rPr>
              <a:t>(</a:t>
            </a:r>
            <a:r>
              <a:rPr lang="id-ID" sz="2000"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A . B . C . D…Z</a:t>
            </a:r>
            <a:r>
              <a:rPr lang="id-ID" sz="2000"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)’	</a:t>
            </a:r>
            <a:r>
              <a:rPr lang="id-ID" sz="2000">
                <a:latin typeface="Arial" charset="0"/>
              </a:rPr>
              <a:t>    </a:t>
            </a:r>
            <a:r>
              <a:rPr lang="en-US" sz="2000">
                <a:latin typeface="Arial" charset="0"/>
              </a:rPr>
              <a:t>= </a:t>
            </a:r>
            <a:r>
              <a:rPr lang="id-ID" sz="2000"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A’ + B’ + C’ + D’…</a:t>
            </a:r>
            <a:r>
              <a:rPr lang="id-ID" sz="2000">
                <a:latin typeface="Arial" charset="0"/>
              </a:rPr>
              <a:t>  </a:t>
            </a:r>
            <a:r>
              <a:rPr lang="en-US" sz="2000">
                <a:latin typeface="Arial" charset="0"/>
              </a:rPr>
              <a:t>+Z’</a:t>
            </a:r>
          </a:p>
          <a:p>
            <a:pPr algn="ctr"/>
            <a:endParaRPr lang="en-US" sz="20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000" b="1" smtClean="0"/>
              <a:t>JENIS BENTUK NORMAL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22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Sum of products (SOP) atau Minterm</a:t>
            </a:r>
          </a:p>
          <a:p>
            <a:pPr eaLnBrk="1" hangingPunct="1">
              <a:defRPr/>
            </a:pPr>
            <a:r>
              <a:rPr lang="en-US" sz="2800" smtClean="0"/>
              <a:t>Product of sums (POS) atau Maxterm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9388" y="2776529"/>
            <a:ext cx="2881312" cy="2730500"/>
          </a:xfrm>
          <a:prstGeom prst="rect">
            <a:avLst/>
          </a:prstGeom>
          <a:noFill/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632234" y="2189181"/>
            <a:ext cx="5726112" cy="35394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sym typeface="Wingdings" pitchFamily="2" charset="2"/>
              </a:rPr>
              <a:t>  </a:t>
            </a:r>
            <a:endParaRPr lang="en-US" sz="2600" smtClean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600" smtClean="0">
                <a:sym typeface="Wingdings" pitchFamily="2" charset="2"/>
              </a:rPr>
              <a:t>  </a:t>
            </a:r>
            <a:r>
              <a:rPr lang="en-US" sz="2600">
                <a:sym typeface="Wingdings" pitchFamily="2" charset="2"/>
              </a:rPr>
              <a:t> </a:t>
            </a:r>
            <a:r>
              <a:rPr lang="en-US" sz="2600" b="1">
                <a:sym typeface="Wingdings" pitchFamily="2" charset="2"/>
              </a:rPr>
              <a:t>SOP </a:t>
            </a:r>
            <a:r>
              <a:rPr lang="en-US" sz="2000" b="1">
                <a:sym typeface="Wingdings" pitchFamily="2" charset="2"/>
              </a:rPr>
              <a:t>(</a:t>
            </a:r>
            <a:r>
              <a:rPr lang="en-US" sz="2000" b="1" i="1">
                <a:sym typeface="Wingdings" pitchFamily="2" charset="2"/>
              </a:rPr>
              <a:t>Sum of product)</a:t>
            </a:r>
            <a:endParaRPr lang="en-US" sz="1800"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200" smtClean="0">
                <a:latin typeface="Garamond" pitchFamily="18" charset="0"/>
              </a:rPr>
              <a:t>   1</a:t>
            </a:r>
            <a:r>
              <a:rPr lang="en-US" sz="2200">
                <a:latin typeface="Garamond" pitchFamily="18" charset="0"/>
              </a:rPr>
              <a:t>). </a:t>
            </a:r>
            <a:r>
              <a:rPr lang="en-US" sz="2200" i="1">
                <a:latin typeface="Garamond" pitchFamily="18" charset="0"/>
              </a:rPr>
              <a:t>f</a:t>
            </a:r>
            <a:r>
              <a:rPr lang="en-US" sz="2200" baseline="-25000">
                <a:latin typeface="Garamond" pitchFamily="18" charset="0"/>
              </a:rPr>
              <a:t>1</a:t>
            </a:r>
            <a:r>
              <a:rPr lang="en-US" sz="2200">
                <a:latin typeface="Garamond" pitchFamily="18" charset="0"/>
              </a:rPr>
              <a:t>(</a:t>
            </a:r>
            <a:r>
              <a:rPr lang="en-US" sz="2200" i="1">
                <a:latin typeface="Garamond" pitchFamily="18" charset="0"/>
              </a:rPr>
              <a:t>x</a:t>
            </a:r>
            <a:r>
              <a:rPr lang="en-US" sz="2200">
                <a:latin typeface="Garamond" pitchFamily="18" charset="0"/>
              </a:rPr>
              <a:t>,</a:t>
            </a:r>
            <a:r>
              <a:rPr lang="en-US" sz="2200" i="1">
                <a:latin typeface="Garamond" pitchFamily="18" charset="0"/>
              </a:rPr>
              <a:t>y</a:t>
            </a:r>
            <a:r>
              <a:rPr lang="en-US" sz="2200">
                <a:latin typeface="Garamond" pitchFamily="18" charset="0"/>
              </a:rPr>
              <a:t>,</a:t>
            </a:r>
            <a:r>
              <a:rPr lang="en-US" sz="2200" i="1">
                <a:latin typeface="Garamond" pitchFamily="18" charset="0"/>
              </a:rPr>
              <a:t>z</a:t>
            </a:r>
            <a:r>
              <a:rPr lang="en-US" sz="2200">
                <a:latin typeface="Garamond" pitchFamily="18" charset="0"/>
              </a:rPr>
              <a:t>)  = </a:t>
            </a:r>
            <a:r>
              <a:rPr lang="en-US" sz="2200" i="1">
                <a:latin typeface="Garamond" pitchFamily="18" charset="0"/>
              </a:rPr>
              <a:t>x’y’z</a:t>
            </a:r>
            <a:r>
              <a:rPr lang="en-US" sz="2200">
                <a:latin typeface="Garamond" pitchFamily="18" charset="0"/>
              </a:rPr>
              <a:t> + </a:t>
            </a:r>
            <a:r>
              <a:rPr lang="en-US" sz="2200" i="1">
                <a:latin typeface="Garamond" pitchFamily="18" charset="0"/>
              </a:rPr>
              <a:t>xy’z’</a:t>
            </a:r>
            <a:r>
              <a:rPr lang="en-US" sz="2200">
                <a:latin typeface="Garamond" pitchFamily="18" charset="0"/>
              </a:rPr>
              <a:t> + </a:t>
            </a:r>
            <a:r>
              <a:rPr lang="en-US" sz="2200" i="1">
                <a:latin typeface="Garamond" pitchFamily="18" charset="0"/>
              </a:rPr>
              <a:t>xyz</a:t>
            </a:r>
            <a:r>
              <a:rPr lang="en-US" sz="2200">
                <a:latin typeface="Garamond" pitchFamily="18" charset="0"/>
              </a:rPr>
              <a:t>	</a:t>
            </a:r>
            <a:endParaRPr lang="en-US" sz="2200">
              <a:latin typeface="Garamond" pitchFamily="18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>
                <a:latin typeface="Garamond" pitchFamily="18" charset="0"/>
                <a:sym typeface="Wingdings" pitchFamily="2" charset="2"/>
              </a:rPr>
              <a:t>	     = m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1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 + m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4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 + m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7</a:t>
            </a:r>
          </a:p>
          <a:p>
            <a:pPr algn="ctr">
              <a:lnSpc>
                <a:spcPct val="80000"/>
              </a:lnSpc>
            </a:pPr>
            <a:endParaRPr lang="en-US" sz="2200">
              <a:latin typeface="Garamond" pitchFamily="18" charset="0"/>
              <a:sym typeface="Wingdings" pitchFamily="2" charset="2"/>
            </a:endParaRPr>
          </a:p>
          <a:p>
            <a:pPr algn="ctr">
              <a:lnSpc>
                <a:spcPct val="80000"/>
              </a:lnSpc>
            </a:pPr>
            <a:r>
              <a:rPr lang="en-US" sz="2200" i="1">
                <a:latin typeface="Garamond" pitchFamily="18" charset="0"/>
                <a:sym typeface="Wingdings" pitchFamily="2" charset="2"/>
              </a:rPr>
              <a:t>f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1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’(</a:t>
            </a:r>
            <a:r>
              <a:rPr lang="en-US" sz="2200" i="1">
                <a:latin typeface="Garamond" pitchFamily="18" charset="0"/>
                <a:sym typeface="Wingdings" pitchFamily="2" charset="2"/>
              </a:rPr>
              <a:t>x,y,z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)= </a:t>
            </a:r>
            <a:r>
              <a:rPr lang="en-US" sz="2200" i="1">
                <a:latin typeface="Garamond" pitchFamily="18" charset="0"/>
                <a:sym typeface="Wingdings" pitchFamily="2" charset="2"/>
              </a:rPr>
              <a:t>x’y’z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’ + </a:t>
            </a:r>
            <a:r>
              <a:rPr lang="en-US" sz="2200" i="1">
                <a:latin typeface="Garamond" pitchFamily="18" charset="0"/>
                <a:sym typeface="Wingdings" pitchFamily="2" charset="2"/>
              </a:rPr>
              <a:t>x’yz’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 + </a:t>
            </a:r>
            <a:r>
              <a:rPr lang="en-US" sz="2200" i="1">
                <a:latin typeface="Garamond" pitchFamily="18" charset="0"/>
                <a:sym typeface="Wingdings" pitchFamily="2" charset="2"/>
              </a:rPr>
              <a:t>x’yz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 + </a:t>
            </a:r>
            <a:r>
              <a:rPr lang="en-US" sz="2200" i="1">
                <a:latin typeface="Garamond" pitchFamily="18" charset="0"/>
                <a:sym typeface="Wingdings" pitchFamily="2" charset="2"/>
              </a:rPr>
              <a:t>xy’z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 + </a:t>
            </a:r>
            <a:r>
              <a:rPr lang="en-US" sz="2200" i="1">
                <a:latin typeface="Garamond" pitchFamily="18" charset="0"/>
                <a:sym typeface="Wingdings" pitchFamily="2" charset="2"/>
              </a:rPr>
              <a:t>xyz’</a:t>
            </a:r>
          </a:p>
          <a:p>
            <a:pPr>
              <a:lnSpc>
                <a:spcPct val="80000"/>
              </a:lnSpc>
            </a:pPr>
            <a:endParaRPr lang="en-US" sz="260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600">
                <a:sym typeface="Wingdings" pitchFamily="2" charset="2"/>
              </a:rPr>
              <a:t>     </a:t>
            </a:r>
            <a:r>
              <a:rPr lang="en-US" sz="2600"/>
              <a:t> </a:t>
            </a:r>
            <a:r>
              <a:rPr lang="en-US" sz="2600" b="1">
                <a:sym typeface="Wingdings" pitchFamily="2" charset="2"/>
              </a:rPr>
              <a:t>POS (</a:t>
            </a:r>
            <a:r>
              <a:rPr lang="en-US" sz="2600" b="1" i="1">
                <a:sym typeface="Wingdings" pitchFamily="2" charset="2"/>
              </a:rPr>
              <a:t>Product of sum)</a:t>
            </a:r>
            <a:endParaRPr lang="en-US" sz="2600">
              <a:sym typeface="Wingdings" pitchFamily="2" charset="2"/>
            </a:endParaRPr>
          </a:p>
          <a:p>
            <a:pPr algn="ctr">
              <a:lnSpc>
                <a:spcPct val="80000"/>
              </a:lnSpc>
            </a:pPr>
            <a:r>
              <a:rPr lang="en-US" sz="2200" smtClean="0">
                <a:latin typeface="Garamond" pitchFamily="18" charset="0"/>
                <a:sym typeface="Wingdings" pitchFamily="2" charset="2"/>
              </a:rPr>
              <a:t> 2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). </a:t>
            </a:r>
            <a:r>
              <a:rPr lang="en-US" sz="2200" i="1" u="sng">
                <a:latin typeface="Garamond" pitchFamily="18" charset="0"/>
                <a:sym typeface="Wingdings" pitchFamily="2" charset="2"/>
              </a:rPr>
              <a:t>f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2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(</a:t>
            </a:r>
            <a:r>
              <a:rPr lang="en-US" sz="2200" i="1">
                <a:latin typeface="Garamond" pitchFamily="18" charset="0"/>
                <a:sym typeface="Wingdings" pitchFamily="2" charset="2"/>
              </a:rPr>
              <a:t>x,y,z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) = (</a:t>
            </a:r>
            <a:r>
              <a:rPr lang="en-US" sz="2200" i="1">
                <a:latin typeface="Garamond" pitchFamily="18" charset="0"/>
                <a:sym typeface="Wingdings" pitchFamily="2" charset="2"/>
              </a:rPr>
              <a:t>x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+</a:t>
            </a:r>
            <a:r>
              <a:rPr lang="en-US" sz="2200" i="1">
                <a:latin typeface="Garamond" pitchFamily="18" charset="0"/>
                <a:sym typeface="Wingdings" pitchFamily="2" charset="2"/>
              </a:rPr>
              <a:t>y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+</a:t>
            </a:r>
            <a:r>
              <a:rPr lang="en-US" sz="2200" i="1">
                <a:latin typeface="Garamond" pitchFamily="18" charset="0"/>
                <a:sym typeface="Wingdings" pitchFamily="2" charset="2"/>
              </a:rPr>
              <a:t>z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)(</a:t>
            </a:r>
            <a:r>
              <a:rPr lang="en-US" sz="2200" i="1">
                <a:latin typeface="Garamond" pitchFamily="18" charset="0"/>
                <a:sym typeface="Wingdings" pitchFamily="2" charset="2"/>
              </a:rPr>
              <a:t>x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+</a:t>
            </a:r>
            <a:r>
              <a:rPr lang="en-US" sz="2200" i="1">
                <a:latin typeface="Garamond" pitchFamily="18" charset="0"/>
                <a:sym typeface="Wingdings" pitchFamily="2" charset="2"/>
              </a:rPr>
              <a:t>y’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+</a:t>
            </a:r>
            <a:r>
              <a:rPr lang="en-US" sz="2200" i="1">
                <a:latin typeface="Garamond" pitchFamily="18" charset="0"/>
                <a:sym typeface="Wingdings" pitchFamily="2" charset="2"/>
              </a:rPr>
              <a:t>z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)(</a:t>
            </a:r>
            <a:r>
              <a:rPr lang="en-US" sz="2200" i="1">
                <a:latin typeface="Garamond" pitchFamily="18" charset="0"/>
                <a:sym typeface="Wingdings" pitchFamily="2" charset="2"/>
              </a:rPr>
              <a:t>x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+</a:t>
            </a:r>
            <a:r>
              <a:rPr lang="en-US" sz="2200" i="1">
                <a:latin typeface="Garamond" pitchFamily="18" charset="0"/>
                <a:sym typeface="Wingdings" pitchFamily="2" charset="2"/>
              </a:rPr>
              <a:t>y’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+</a:t>
            </a:r>
            <a:r>
              <a:rPr lang="en-US" sz="2200" i="1">
                <a:latin typeface="Garamond" pitchFamily="18" charset="0"/>
                <a:sym typeface="Wingdings" pitchFamily="2" charset="2"/>
              </a:rPr>
              <a:t>z’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)(</a:t>
            </a:r>
            <a:r>
              <a:rPr lang="en-US" sz="2200" i="1">
                <a:latin typeface="Garamond" pitchFamily="18" charset="0"/>
                <a:sym typeface="Wingdings" pitchFamily="2" charset="2"/>
              </a:rPr>
              <a:t>x’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+</a:t>
            </a:r>
            <a:r>
              <a:rPr lang="en-US" sz="2200" i="1">
                <a:latin typeface="Garamond" pitchFamily="18" charset="0"/>
                <a:sym typeface="Wingdings" pitchFamily="2" charset="2"/>
              </a:rPr>
              <a:t>y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+</a:t>
            </a:r>
            <a:r>
              <a:rPr lang="en-US" sz="2200" i="1">
                <a:latin typeface="Garamond" pitchFamily="18" charset="0"/>
                <a:sym typeface="Wingdings" pitchFamily="2" charset="2"/>
              </a:rPr>
              <a:t>z’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200">
                <a:latin typeface="Garamond" pitchFamily="18" charset="0"/>
                <a:sym typeface="Wingdings" pitchFamily="2" charset="2"/>
              </a:rPr>
              <a:t>	         (</a:t>
            </a:r>
            <a:r>
              <a:rPr lang="en-US" sz="2200" i="1">
                <a:latin typeface="Garamond" pitchFamily="18" charset="0"/>
                <a:sym typeface="Wingdings" pitchFamily="2" charset="2"/>
              </a:rPr>
              <a:t>x’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+</a:t>
            </a:r>
            <a:r>
              <a:rPr lang="en-US" sz="2200" i="1">
                <a:latin typeface="Garamond" pitchFamily="18" charset="0"/>
                <a:sym typeface="Wingdings" pitchFamily="2" charset="2"/>
              </a:rPr>
              <a:t>y’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+</a:t>
            </a:r>
            <a:r>
              <a:rPr lang="en-US" sz="2200" i="1">
                <a:latin typeface="Garamond" pitchFamily="18" charset="0"/>
                <a:sym typeface="Wingdings" pitchFamily="2" charset="2"/>
              </a:rPr>
              <a:t>z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) 		   </a:t>
            </a:r>
          </a:p>
          <a:p>
            <a:pPr>
              <a:lnSpc>
                <a:spcPct val="80000"/>
              </a:lnSpc>
            </a:pPr>
            <a:r>
              <a:rPr lang="en-US" sz="2200">
                <a:latin typeface="Garamond" pitchFamily="18" charset="0"/>
                <a:sym typeface="Wingdings" pitchFamily="2" charset="2"/>
              </a:rPr>
              <a:t>	      = (f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1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’(</a:t>
            </a:r>
            <a:r>
              <a:rPr lang="en-US" sz="2200" i="1">
                <a:latin typeface="Garamond" pitchFamily="18" charset="0"/>
                <a:sym typeface="Wingdings" pitchFamily="2" charset="2"/>
              </a:rPr>
              <a:t>x,y,z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))’</a:t>
            </a:r>
          </a:p>
          <a:p>
            <a:pPr>
              <a:lnSpc>
                <a:spcPct val="80000"/>
              </a:lnSpc>
            </a:pPr>
            <a:r>
              <a:rPr lang="en-US" sz="2200">
                <a:latin typeface="Garamond" pitchFamily="18" charset="0"/>
                <a:sym typeface="Wingdings" pitchFamily="2" charset="2"/>
              </a:rPr>
              <a:t>   	      = M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0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 M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2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 M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3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 M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5</a:t>
            </a:r>
            <a:r>
              <a:rPr lang="en-US" sz="2200">
                <a:latin typeface="Garamond" pitchFamily="18" charset="0"/>
                <a:sym typeface="Wingdings" pitchFamily="2" charset="2"/>
              </a:rPr>
              <a:t> M</a:t>
            </a:r>
            <a:r>
              <a:rPr lang="en-US" sz="2200" baseline="-25000">
                <a:latin typeface="Garamond" pitchFamily="18" charset="0"/>
                <a:sym typeface="Wingdings" pitchFamily="2" charset="2"/>
              </a:rPr>
              <a:t>6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401764" y="5805507"/>
            <a:ext cx="7027888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600" b="1">
                <a:sym typeface="Symbol" pitchFamily="18" charset="2"/>
              </a:rPr>
              <a:t></a:t>
            </a:r>
            <a:r>
              <a:rPr lang="en-US" sz="2600" b="1"/>
              <a:t>F = m</a:t>
            </a:r>
            <a:r>
              <a:rPr lang="en-US" sz="2600" b="1" baseline="-25000"/>
              <a:t>1</a:t>
            </a:r>
            <a:r>
              <a:rPr lang="en-US" sz="2600" b="1"/>
              <a:t> + m </a:t>
            </a:r>
            <a:r>
              <a:rPr lang="en-US" sz="2600" b="1" baseline="-25000"/>
              <a:t>4</a:t>
            </a:r>
            <a:r>
              <a:rPr lang="en-US" sz="2600" b="1"/>
              <a:t> + m</a:t>
            </a:r>
            <a:r>
              <a:rPr lang="en-US" sz="2600" b="1" baseline="-25000"/>
              <a:t>7</a:t>
            </a:r>
            <a:r>
              <a:rPr lang="en-US" sz="2600" b="1"/>
              <a:t> = M</a:t>
            </a:r>
            <a:r>
              <a:rPr lang="en-US" sz="2600" b="1" baseline="-25000"/>
              <a:t>0</a:t>
            </a:r>
            <a:r>
              <a:rPr lang="en-US" sz="2600" b="1"/>
              <a:t> . M</a:t>
            </a:r>
            <a:r>
              <a:rPr lang="en-US" sz="2600" b="1" baseline="-25000"/>
              <a:t>2</a:t>
            </a:r>
            <a:r>
              <a:rPr lang="en-US" sz="2600" b="1"/>
              <a:t> . M</a:t>
            </a:r>
            <a:r>
              <a:rPr lang="en-US" sz="2600" b="1" baseline="-25000"/>
              <a:t>3</a:t>
            </a:r>
            <a:r>
              <a:rPr lang="en-US" sz="2600" b="1"/>
              <a:t> . M</a:t>
            </a:r>
            <a:r>
              <a:rPr lang="en-US" sz="2600" b="1" baseline="-25000"/>
              <a:t>5</a:t>
            </a:r>
            <a:r>
              <a:rPr lang="en-US" sz="2600" b="1"/>
              <a:t> . M</a:t>
            </a:r>
            <a:r>
              <a:rPr lang="en-US" sz="2600" b="1" baseline="-25000"/>
              <a:t>6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843213" y="3409942"/>
            <a:ext cx="9699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000" b="1">
                <a:sym typeface="Wingdings" pitchFamily="2" charset="2"/>
              </a:rPr>
              <a:t>SOP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774973" y="4293248"/>
            <a:ext cx="9699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000" b="1">
                <a:sym typeface="Wingdings" pitchFamily="2" charset="2"/>
              </a:rPr>
              <a:t>SOP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843213" y="5151429"/>
            <a:ext cx="9699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000" b="1">
                <a:sym typeface="Wingdings" pitchFamily="2" charset="2"/>
              </a:rPr>
              <a:t>SOP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843213" y="3135304"/>
            <a:ext cx="9699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sym typeface="Wingdings" pitchFamily="2" charset="2"/>
              </a:rPr>
              <a:t>POS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843213" y="3784592"/>
            <a:ext cx="9699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sym typeface="Wingdings" pitchFamily="2" charset="2"/>
              </a:rPr>
              <a:t>POS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815917" y="4730080"/>
            <a:ext cx="9699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sym typeface="Wingdings" pitchFamily="2" charset="2"/>
              </a:rPr>
              <a:t>POS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14282" y="2416726"/>
            <a:ext cx="1857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/>
              <a:t>Contoh 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000" b="1" smtClean="0"/>
              <a:t>SOP (sum of products 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SOP (sum of products) : terdiri dari penjumlahan dari beberapa perkalian.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Dalam tabel kebenaran, SOP merupakan perkalian-perkalian yang menghasilkan nilai 1.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 Contoh: xy + x’y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 Setiap suku (</a:t>
            </a:r>
            <a:r>
              <a:rPr lang="en-US" i="1" smtClean="0"/>
              <a:t>term</a:t>
            </a:r>
            <a:r>
              <a:rPr lang="en-US" smtClean="0"/>
              <a:t>) disebut </a:t>
            </a:r>
            <a:r>
              <a:rPr lang="en-US" i="1" smtClean="0"/>
              <a:t>minterm</a:t>
            </a:r>
            <a:r>
              <a:rPr lang="en-US" smtClean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 Simbol minterm :  </a:t>
            </a:r>
            <a:r>
              <a:rPr lang="en-US" smtClean="0">
                <a:sym typeface="Symbol" pitchFamily="18" charset="2"/>
              </a:rPr>
              <a:t>m</a:t>
            </a:r>
            <a:r>
              <a:rPr lang="es-ES" smtClean="0"/>
              <a:t> 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z="4000" b="1" smtClean="0"/>
              <a:t>POS ( product of sum 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9053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 POS (product of sum) : terdiri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perkalian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err="1" smtClean="0"/>
              <a:t>beberapa</a:t>
            </a:r>
            <a:r>
              <a:rPr lang="en-US" smtClean="0"/>
              <a:t> penjumlahan.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smtClean="0"/>
              <a:t>, POS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penjumlahan-penjumlahan</a:t>
            </a:r>
            <a:r>
              <a:rPr lang="en-US" dirty="0" smtClean="0"/>
              <a:t> yang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0.</a:t>
            </a:r>
          </a:p>
          <a:p>
            <a:pPr lvl="1" eaLnBrk="1" hangingPunct="1"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: (</a:t>
            </a:r>
            <a:r>
              <a:rPr lang="en-US" dirty="0" err="1" smtClean="0"/>
              <a:t>x+y</a:t>
            </a:r>
            <a:r>
              <a:rPr lang="en-US" dirty="0" smtClean="0"/>
              <a:t>) . (</a:t>
            </a:r>
            <a:r>
              <a:rPr lang="en-US" dirty="0" err="1" smtClean="0"/>
              <a:t>x’+y</a:t>
            </a:r>
            <a:r>
              <a:rPr lang="en-US" dirty="0" smtClean="0"/>
              <a:t>)</a:t>
            </a:r>
          </a:p>
          <a:p>
            <a:pPr lvl="1" eaLnBrk="1" hangingPunct="1">
              <a:defRPr/>
            </a:pP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(</a:t>
            </a:r>
            <a:r>
              <a:rPr lang="en-US" i="1" dirty="0" smtClean="0"/>
              <a:t>term</a:t>
            </a:r>
            <a:r>
              <a:rPr lang="en-US" dirty="0" smtClean="0"/>
              <a:t>)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i="1" dirty="0" err="1" smtClean="0"/>
              <a:t>maxterm</a:t>
            </a:r>
            <a:r>
              <a:rPr lang="en-US" dirty="0" smtClean="0"/>
              <a:t> </a:t>
            </a:r>
          </a:p>
          <a:p>
            <a:pPr lvl="1" eaLnBrk="1" hangingPunct="1">
              <a:defRPr/>
            </a:pP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maxterm</a:t>
            </a:r>
            <a:r>
              <a:rPr lang="en-US" dirty="0" smtClean="0"/>
              <a:t> : </a:t>
            </a:r>
            <a:r>
              <a:rPr lang="en-US" dirty="0" smtClean="0">
                <a:sym typeface="Symbol" pitchFamily="18" charset="2"/>
              </a:rPr>
              <a:t>M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</p:bld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4441</TotalTime>
  <Words>1228</Words>
  <Application>Microsoft PowerPoint</Application>
  <PresentationFormat>On-screen Show (4:3)</PresentationFormat>
  <Paragraphs>328</Paragraphs>
  <Slides>37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Modèle par défaut</vt:lpstr>
      <vt:lpstr>Equation</vt:lpstr>
      <vt:lpstr>Microsoft Equation 3.0</vt:lpstr>
      <vt:lpstr>Slide 1</vt:lpstr>
      <vt:lpstr>OUTLINE</vt:lpstr>
      <vt:lpstr>FUNGSI BOOLEAN</vt:lpstr>
      <vt:lpstr>DUALITY</vt:lpstr>
      <vt:lpstr>LATERAL  &amp;  TERM </vt:lpstr>
      <vt:lpstr>KOMPLEMEN</vt:lpstr>
      <vt:lpstr>JENIS BENTUK NORMAL</vt:lpstr>
      <vt:lpstr>SOP (sum of products )</vt:lpstr>
      <vt:lpstr>POS ( product of sum )</vt:lpstr>
      <vt:lpstr>MINTERM &amp; MAXTERM</vt:lpstr>
      <vt:lpstr>Tabel Minterm dan Maxterm (1)</vt:lpstr>
      <vt:lpstr>Tabel Minterm dan Maxterm (2)</vt:lpstr>
      <vt:lpstr>Membentuk Persamaan Boolean dari Tabel kebenaran (1)</vt:lpstr>
      <vt:lpstr>Membentuk Persamaan Boole dari Tabel kebenaran (2)</vt:lpstr>
      <vt:lpstr>Contoh 1</vt:lpstr>
      <vt:lpstr>Penyelesaian Contoh 1 (1)</vt:lpstr>
      <vt:lpstr>Penyelesaian Contoh 1 (2)</vt:lpstr>
      <vt:lpstr>Contoh 2</vt:lpstr>
      <vt:lpstr>Penyelesaian Contoh 2 (1)</vt:lpstr>
      <vt:lpstr>Penyelesaian Contoh 2 (2)</vt:lpstr>
      <vt:lpstr>Contoh 3</vt:lpstr>
      <vt:lpstr>Contoh 4</vt:lpstr>
      <vt:lpstr>BENTUK STANDAR / KANONIK</vt:lpstr>
      <vt:lpstr>BENTUK KANONIK FUNGSI BOOLEAN (2)</vt:lpstr>
      <vt:lpstr>Slide 25</vt:lpstr>
      <vt:lpstr>Contoh 5</vt:lpstr>
      <vt:lpstr>Slide 27</vt:lpstr>
      <vt:lpstr>Contoh 7</vt:lpstr>
      <vt:lpstr>Contoh 8</vt:lpstr>
      <vt:lpstr>Contoh 9</vt:lpstr>
      <vt:lpstr>Contoh 10</vt:lpstr>
      <vt:lpstr>Konversi Antar Bentuk Normal (1)</vt:lpstr>
      <vt:lpstr>Konversi Antar Bentuk Normal (2)</vt:lpstr>
      <vt:lpstr>Konversi Antar Bentuk Normal (3)</vt:lpstr>
      <vt:lpstr>Contoh 11</vt:lpstr>
      <vt:lpstr>Latihan soal 1</vt:lpstr>
      <vt:lpstr>Latihan soal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Man in Black Suit</dc:title>
  <dc:creator>www.powerpointstyles.com</dc:creator>
  <dc:description>Image credit to graur razvan ionut / FreeDigitalPhotos.net</dc:description>
  <cp:lastModifiedBy>nand</cp:lastModifiedBy>
  <cp:revision>142</cp:revision>
  <dcterms:created xsi:type="dcterms:W3CDTF">2009-03-23T15:23:24Z</dcterms:created>
  <dcterms:modified xsi:type="dcterms:W3CDTF">2015-04-01T02:22:10Z</dcterms:modified>
</cp:coreProperties>
</file>