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59" r:id="rId5"/>
    <p:sldId id="274" r:id="rId6"/>
    <p:sldId id="275" r:id="rId7"/>
    <p:sldId id="273" r:id="rId8"/>
    <p:sldId id="276" r:id="rId9"/>
    <p:sldId id="277" r:id="rId10"/>
    <p:sldId id="280" r:id="rId11"/>
    <p:sldId id="282" r:id="rId12"/>
    <p:sldId id="265" r:id="rId13"/>
    <p:sldId id="283" r:id="rId14"/>
    <p:sldId id="285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209" autoAdjust="0"/>
    <p:restoredTop sz="94463" autoAdjust="0"/>
  </p:normalViewPr>
  <p:slideViewPr>
    <p:cSldViewPr>
      <p:cViewPr varScale="1">
        <p:scale>
          <a:sx n="65" d="100"/>
          <a:sy n="65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49A1-52AA-4608-825A-2146DF1C08E6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31DD-5513-4304-9C3B-81D8845C5A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Kolom kanan, desimal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31DD-5513-4304-9C3B-81D8845C5A3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31DD-5513-4304-9C3B-81D8845C5A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Kolom 7 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31DD-5513-4304-9C3B-81D8845C5A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Blok vertikal belum dipasang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31DD-5513-4304-9C3B-81D8845C5A3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7B9E-F07A-4749-BD59-91ABF41C834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987-E947-4FD0-82D3-5C05574A8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AKADEMIK\TEKNIK%20DIGITAL\BAHAN%20KULIAH\REVISI\P01%20BKR%20-%20PENDAHULUAN%20MASTER%204.10%20(34)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072206"/>
            <a:ext cx="1077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>
                <a:solidFill>
                  <a:srgbClr val="CCCCFF"/>
                </a:solidFill>
                <a:latin typeface="Tahoma" pitchFamily="34" charset="0"/>
                <a:cs typeface="Tahoma" pitchFamily="34" charset="0"/>
              </a:rPr>
              <a:t>Versi 6.17</a:t>
            </a:r>
            <a:endParaRPr lang="en-US" sz="1600" i="1">
              <a:solidFill>
                <a:srgbClr val="CCCC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4583122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tabLst>
                <a:tab pos="1711325" algn="ctr"/>
                <a:tab pos="4500563" algn="ctr"/>
              </a:tabLst>
            </a:pPr>
            <a:r>
              <a:rPr lang="en-US" i="1" spc="4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MINIMISASI DENGAN</a:t>
            </a:r>
            <a:r>
              <a:rPr lang="en-US" i="1" spc="40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/>
            </a:r>
            <a:br>
              <a:rPr lang="en-US" i="1" spc="40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</a:br>
            <a:r>
              <a:rPr lang="en-US" sz="2400" i="1" spc="40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br>
              <a:rPr lang="en-US" sz="2400" i="1" spc="40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</a:br>
            <a:r>
              <a:rPr lang="en-US" i="1" spc="40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METODA </a:t>
            </a:r>
            <a:br>
              <a:rPr lang="en-US" i="1" spc="40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</a:br>
            <a:r>
              <a:rPr lang="en-US" sz="2400" i="1" spc="40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/>
            </a:r>
            <a:br>
              <a:rPr lang="en-US" sz="2400" i="1" spc="40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</a:br>
            <a:r>
              <a:rPr lang="en-US" sz="5400" i="1" spc="40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QUINE - Mc CLUSKEY</a:t>
            </a:r>
            <a:endParaRPr lang="en-US" sz="4800" i="1" spc="400" smtClean="0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143240" y="5357826"/>
            <a:ext cx="2438400" cy="4587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i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Bambang Krisnarno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338554"/>
          </a:xfrm>
        </p:spPr>
        <p:txBody>
          <a:bodyPr wrap="square" anchor="t" anchorCtr="0">
            <a:spAutoFit/>
          </a:bodyPr>
          <a:lstStyle/>
          <a:p>
            <a:pPr marL="360000" lvl="0" indent="-360000" algn="l" fontAlgn="base">
              <a:spcAft>
                <a:spcPct val="0"/>
              </a:spcAft>
              <a:tabLst>
                <a:tab pos="990600" algn="l"/>
                <a:tab pos="1350963" algn="l"/>
              </a:tabLst>
            </a:pP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3.	LANGKAH-LANGKAH MINIMISASI DENGAN METODA QUINE-Mc CLUSKEY (lanjutan)</a:t>
            </a:r>
            <a:endParaRPr lang="en-US" sz="1600" i="1" smtClean="0">
              <a:solidFill>
                <a:srgbClr val="00B0F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5786" y="928670"/>
            <a:ext cx="80724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90600" algn="ctr"/>
                <a:tab pos="2060575" algn="l"/>
                <a:tab pos="4230688" algn="l"/>
              </a:tabLst>
            </a:pP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 (A,B,C,D,E)  =  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m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 ( </a:t>
            </a:r>
            <a:r>
              <a:rPr kumimoji="0" lang="en-US" sz="22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0,2,4,5,6,7,8,10,14,17,18,21,29,31 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) 	</a:t>
            </a:r>
            <a:r>
              <a:rPr lang="en-US" sz="22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+ 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d ( </a:t>
            </a:r>
            <a:r>
              <a:rPr kumimoji="0" lang="en-US" sz="2200" b="0" i="1" u="none" strike="noStrike" cap="none" normalizeH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11,20,22 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)</a:t>
            </a:r>
            <a:endParaRPr kumimoji="0" lang="en-US" sz="2200" b="0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116" y="2214554"/>
            <a:ext cx="5072098" cy="19543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i="1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Hasil penggabungan sel,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417763" algn="l"/>
              </a:tabLst>
            </a:pPr>
            <a:r>
              <a:rPr lang="en-US" sz="2200" i="1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	2 sel: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417763" algn="l"/>
              </a:tabLst>
            </a:pPr>
            <a:endParaRPr lang="en-US" sz="2800" i="1" spc="5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417763" algn="l"/>
              </a:tabLst>
            </a:pPr>
            <a:r>
              <a:rPr lang="en-US" sz="2200" i="1" spc="5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4 sel:</a:t>
            </a:r>
            <a:endParaRPr lang="en-US" sz="220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09950" y="2721396"/>
          <a:ext cx="2448000" cy="3708000"/>
        </p:xfrm>
        <a:graphic>
          <a:graphicData uri="http://schemas.openxmlformats.org/drawingml/2006/table">
            <a:tbl>
              <a:tblPr/>
              <a:tblGrid>
                <a:gridCol w="684000"/>
                <a:gridCol w="1764000"/>
              </a:tblGrid>
              <a:tr h="396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i="1" spc="0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p </a:t>
                      </a:r>
                      <a:endParaRPr lang="en-US" sz="2400" b="0" i="1" spc="0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7200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:  17, 21</a:t>
                      </a:r>
                      <a:endParaRPr lang="en-US" sz="20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i="1" spc="0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q</a:t>
                      </a:r>
                      <a:endParaRPr lang="en-US" sz="2400" b="0" i="1" spc="0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7200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:  29, 31</a:t>
                      </a:r>
                      <a:endParaRPr lang="en-US" sz="20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i="1" spc="0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r</a:t>
                      </a:r>
                      <a:endParaRPr lang="en-US" sz="2400" b="0" i="1" spc="0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7200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:  0, 2, 4, 6</a:t>
                      </a:r>
                      <a:endParaRPr lang="en-US" sz="20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i="1" spc="0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s</a:t>
                      </a:r>
                      <a:endParaRPr lang="en-US" sz="2400" b="0" i="1" spc="0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7200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:  0, 2, 8, 10</a:t>
                      </a:r>
                      <a:endParaRPr lang="en-US" sz="20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i="1" spc="0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t</a:t>
                      </a:r>
                      <a:endParaRPr lang="en-US" sz="2400" b="0" i="1" spc="0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7200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:  2, 6, 10, 14</a:t>
                      </a:r>
                      <a:endParaRPr lang="en-US" sz="20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i="1" spc="0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u</a:t>
                      </a:r>
                      <a:endParaRPr lang="en-US" sz="2400" b="0" i="1" spc="0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7200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:  2, 6, 18, </a:t>
                      </a:r>
                      <a:r>
                        <a:rPr lang="en-US" sz="2000" b="0" i="1" spc="0" baseline="0" smtClean="0">
                          <a:solidFill>
                            <a:srgbClr val="00B0F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22</a:t>
                      </a:r>
                      <a:endParaRPr lang="en-US" sz="2000" b="0" i="1" spc="0" baseline="0">
                        <a:solidFill>
                          <a:srgbClr val="00B0F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i="1" spc="0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2400" b="0" i="1" spc="0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7200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:  4, 5, 6, 7</a:t>
                      </a:r>
                      <a:endParaRPr lang="en-US" sz="20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i="1" spc="0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w</a:t>
                      </a:r>
                      <a:endParaRPr lang="en-US" sz="2400" b="0" i="1" spc="0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7200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:  4, 5, </a:t>
                      </a:r>
                      <a:r>
                        <a:rPr lang="en-US" sz="2000" b="0" i="1" spc="0" baseline="0" smtClean="0">
                          <a:solidFill>
                            <a:srgbClr val="00B0F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20</a:t>
                      </a: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, 21</a:t>
                      </a:r>
                      <a:endParaRPr lang="en-US" sz="20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i="1" spc="0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x</a:t>
                      </a:r>
                      <a:endParaRPr lang="en-US" sz="2400" b="0" i="1" spc="0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7200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:  4, 6, </a:t>
                      </a:r>
                      <a:r>
                        <a:rPr lang="en-US" sz="2000" b="0" i="1" spc="0" baseline="0" smtClean="0">
                          <a:solidFill>
                            <a:srgbClr val="00B0F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20</a:t>
                      </a:r>
                      <a:r>
                        <a:rPr lang="en-US" sz="20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, </a:t>
                      </a:r>
                      <a:r>
                        <a:rPr lang="en-US" sz="2000" b="0" i="1" spc="0" baseline="0" smtClean="0">
                          <a:solidFill>
                            <a:srgbClr val="00B0F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22</a:t>
                      </a:r>
                      <a:endParaRPr lang="en-US" sz="2000" b="0" i="1" spc="0" baseline="0">
                        <a:solidFill>
                          <a:srgbClr val="00B0F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1538" y="3071810"/>
            <a:ext cx="7286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Untuk itu perlu dibuat tabel untuk memperbandingkan nilai-nilai minterm yang dikandung masing-masing gabungan sel.</a:t>
            </a:r>
            <a:endParaRPr lang="en-US" sz="2400" i="1" spc="5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338554"/>
          </a:xfrm>
        </p:spPr>
        <p:txBody>
          <a:bodyPr wrap="square" anchor="t" anchorCtr="0">
            <a:spAutoFit/>
          </a:bodyPr>
          <a:lstStyle/>
          <a:p>
            <a:pPr marL="360000" lvl="0" indent="-360000" algn="l" fontAlgn="base">
              <a:spcAft>
                <a:spcPct val="0"/>
              </a:spcAft>
              <a:tabLst>
                <a:tab pos="990600" algn="l"/>
                <a:tab pos="1350963" algn="l"/>
              </a:tabLst>
            </a:pP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3.	LANGKAH-LANGKAH MINIMISASI DENGAN METODA QUINE-Mc CLUSKEY (lanjutan)</a:t>
            </a:r>
            <a:endParaRPr lang="en-US" sz="1600" i="1" smtClean="0">
              <a:solidFill>
                <a:srgbClr val="00B0F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5286388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Apa yang harus dilakukan pada nilai </a:t>
            </a:r>
            <a:r>
              <a:rPr lang="en-US" sz="2400" i="1" spc="50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“don’t care” </a:t>
            </a:r>
            <a:r>
              <a:rPr lang="en-US" sz="2400" i="1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?</a:t>
            </a:r>
            <a:r>
              <a:rPr lang="en-US" sz="2400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endParaRPr lang="en-US" sz="2400" spc="5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928670"/>
            <a:ext cx="7715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Langkah selanjutnya adalah </a:t>
            </a:r>
            <a:r>
              <a:rPr lang="en-US" sz="2400" i="1" spc="5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memilih</a:t>
            </a:r>
            <a:r>
              <a:rPr lang="en-US" sz="2400" i="1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sz="2400" i="1" spc="50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sesedikit mungkin (minimisasi !) kombinasi </a:t>
            </a:r>
            <a:r>
              <a:rPr lang="en-US" sz="2400" i="1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hasil gabungan 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spc="5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yang memuat seluruh nilai minterm yang ada. </a:t>
            </a:r>
            <a:endParaRPr lang="en-US" sz="2400" i="1" spc="5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14348" y="785794"/>
          <a:ext cx="7613417" cy="3960000"/>
        </p:xfrm>
        <a:graphic>
          <a:graphicData uri="http://schemas.openxmlformats.org/drawingml/2006/table">
            <a:tbl>
              <a:tblPr/>
              <a:tblGrid>
                <a:gridCol w="1025417"/>
                <a:gridCol w="180000"/>
                <a:gridCol w="36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1" spc="300" baseline="0" smtClean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5400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559" marR="59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0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4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5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6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7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8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10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14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17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18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21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29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31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17, 21</a:t>
                      </a:r>
                      <a:endParaRPr lang="en-US" sz="16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p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29,31</a:t>
                      </a:r>
                      <a:endParaRPr lang="en-US" sz="16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q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0,2,4,6</a:t>
                      </a:r>
                      <a:endParaRPr lang="en-US" sz="16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r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0,2,8,10</a:t>
                      </a:r>
                      <a:endParaRPr lang="en-US" sz="16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s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2,6,10,14</a:t>
                      </a:r>
                      <a:endParaRPr lang="en-US" sz="16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t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2,6,18,</a:t>
                      </a:r>
                      <a:r>
                        <a:rPr lang="en-US" sz="1600" b="0" i="1" spc="0" baseline="0" smtClean="0">
                          <a:solidFill>
                            <a:srgbClr val="00B0F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22</a:t>
                      </a:r>
                      <a:endParaRPr lang="en-US" sz="1600" b="0" i="1" spc="0" baseline="0">
                        <a:solidFill>
                          <a:srgbClr val="00B0F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u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4,5,6,7</a:t>
                      </a:r>
                      <a:endParaRPr lang="en-US" sz="16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4,5,</a:t>
                      </a:r>
                      <a:r>
                        <a:rPr lang="en-US" sz="1600" b="0" i="1" spc="0" baseline="0" smtClean="0">
                          <a:solidFill>
                            <a:srgbClr val="00B0F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20</a:t>
                      </a: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,21</a:t>
                      </a:r>
                      <a:endParaRPr lang="en-US" sz="1600" b="0" i="1" spc="0" baseline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w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4,6,</a:t>
                      </a:r>
                      <a:r>
                        <a:rPr lang="en-US" sz="1600" b="0" i="1" spc="0" baseline="0" smtClean="0">
                          <a:solidFill>
                            <a:srgbClr val="00B0F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20</a:t>
                      </a:r>
                      <a:r>
                        <a:rPr lang="en-US" sz="1600" b="0" i="1" spc="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,</a:t>
                      </a:r>
                      <a:r>
                        <a:rPr lang="en-US" sz="1600" b="0" i="1" spc="0" baseline="0" smtClean="0">
                          <a:solidFill>
                            <a:srgbClr val="00B0F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22</a:t>
                      </a:r>
                      <a:endParaRPr lang="en-US" sz="1600" b="0" i="1" spc="0" baseline="0">
                        <a:solidFill>
                          <a:srgbClr val="00B0F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9000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x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57422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6050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4678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3306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1934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0562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254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1882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0510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86512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140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6394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37808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6436" y="8452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928662" y="4991223"/>
            <a:ext cx="7500990" cy="17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504000" lvl="0" indent="-504000" eaLnBrk="0" fontAlgn="base" hangingPunct="0">
              <a:lnSpc>
                <a:spcPts val="2800"/>
              </a:lnSpc>
              <a:spcAft>
                <a:spcPct val="0"/>
              </a:spcAft>
              <a:buFontTx/>
              <a:buAutoNum type="arabicPeriod" startAt="10"/>
            </a:pP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Buat Tabel, di </a:t>
            </a:r>
            <a:r>
              <a:rPr lang="en-US" sz="22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mana sebagai label kolom dituliskan nilai-nilai minterm, dan sebagai label baris dituliskan nama-nama hasil gabungan. </a:t>
            </a:r>
            <a:endParaRPr kumimoji="0" lang="nb-NO" sz="22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marL="504000" marR="0" lvl="0" indent="-504000" algn="l" defTabSz="914400" rtl="0" eaLnBrk="0" fontAlgn="base" latinLnBrk="0" hangingPunct="0">
              <a:lnSpc>
                <a:spcPts val="2800"/>
              </a:lnSpc>
              <a:spcAft>
                <a:spcPct val="0"/>
              </a:spcAft>
              <a:buClrTx/>
              <a:buSzTx/>
              <a:tabLst/>
            </a:pPr>
            <a:r>
              <a:rPr kumimoji="0" lang="es-E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Beri tanda </a:t>
            </a:r>
            <a:r>
              <a:rPr kumimoji="0" lang="es-ES" sz="220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“</a:t>
            </a:r>
            <a:r>
              <a:rPr kumimoji="0" lang="es-ES" sz="220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V</a:t>
            </a:r>
            <a:r>
              <a:rPr kumimoji="0" lang="es-ES" sz="220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” </a:t>
            </a:r>
            <a:r>
              <a:rPr kumimoji="0" lang="es-E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pada sel-sel dari tabel sesuai dengan nilai-nilai </a:t>
            </a:r>
            <a:r>
              <a:rPr kumimoji="0" lang="es-ES" sz="22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minterm dari masing-masing gabungan</a:t>
            </a:r>
            <a:r>
              <a:rPr kumimoji="0" lang="es-E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.</a:t>
            </a:r>
            <a:endParaRPr kumimoji="0" lang="en-US" sz="22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472" y="6072206"/>
            <a:ext cx="8358246" cy="7143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52104" y="125051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8794" y="164305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0826" y="2024304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0826" y="242886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2858" y="2810122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40826" y="3214686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2104" y="361925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40826" y="4012536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52858" y="439379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1472" y="1071546"/>
            <a:ext cx="1214446" cy="37862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250416" y="1238486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9704" y="1237732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8332" y="163101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76960" y="164305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45390" y="2036336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74018" y="2036336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26710" y="2036336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95998" y="2036336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57422" y="242886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86050" y="242886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64532" y="242886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93160" y="242886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75526" y="282140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95998" y="2810122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93160" y="2810122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21788" y="2810122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95574" y="3214686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16046" y="320340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3924" y="360721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54584" y="360721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1180" y="360721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3872" y="3607218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79044" y="3214686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2646" y="4000504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31274" y="4000504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08426" y="4000504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8742" y="439379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08030" y="4393790"/>
            <a:ext cx="285752" cy="2857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en-US" sz="1600" i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571604" y="714356"/>
            <a:ext cx="6858048" cy="410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0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338554"/>
          </a:xfrm>
        </p:spPr>
        <p:txBody>
          <a:bodyPr wrap="square" anchor="t" anchorCtr="0">
            <a:spAutoFit/>
          </a:bodyPr>
          <a:lstStyle/>
          <a:p>
            <a:pPr marL="360000" lvl="0" indent="-360000" algn="l" fontAlgn="base">
              <a:spcAft>
                <a:spcPct val="0"/>
              </a:spcAft>
              <a:tabLst>
                <a:tab pos="990600" algn="l"/>
                <a:tab pos="1350963" algn="l"/>
              </a:tabLst>
            </a:pP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3.	LANGKAH-LANGKAH MINIMISASI DENGAN METODA QUINE-Mc CLUSKEY (lanjutan)</a:t>
            </a:r>
            <a:endParaRPr lang="en-US" sz="1600" i="1" smtClean="0">
              <a:solidFill>
                <a:srgbClr val="00B0F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"/>
                            </p:stCondLst>
                            <p:childTnLst>
                              <p:par>
                                <p:cTn id="67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"/>
                            </p:stCondLst>
                            <p:childTnLst>
                              <p:par>
                                <p:cTn id="73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"/>
                            </p:stCondLst>
                            <p:childTnLst>
                              <p:par>
                                <p:cTn id="79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100"/>
                            </p:stCondLst>
                            <p:childTnLst>
                              <p:par>
                                <p:cTn id="82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"/>
                            </p:stCondLst>
                            <p:childTnLst>
                              <p:par>
                                <p:cTn id="119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"/>
                            </p:stCondLst>
                            <p:childTnLst>
                              <p:par>
                                <p:cTn id="129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"/>
                            </p:stCondLst>
                            <p:childTnLst>
                              <p:par>
                                <p:cTn id="132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"/>
                            </p:stCondLst>
                            <p:childTnLst>
                              <p:par>
                                <p:cTn id="142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"/>
                            </p:stCondLst>
                            <p:childTnLst>
                              <p:par>
                                <p:cTn id="14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"/>
                            </p:stCondLst>
                            <p:childTnLst>
                              <p:par>
                                <p:cTn id="16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00"/>
                            </p:stCondLst>
                            <p:childTnLst>
                              <p:par>
                                <p:cTn id="16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"/>
                            </p:stCondLst>
                            <p:childTnLst>
                              <p:par>
                                <p:cTn id="17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7034146" y="785794"/>
            <a:ext cx="432000" cy="396000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08766" y="785794"/>
            <a:ext cx="432000" cy="396000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11742" y="809404"/>
            <a:ext cx="828000" cy="392400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07539" y="790884"/>
            <a:ext cx="432000" cy="396000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143240" y="785794"/>
            <a:ext cx="864000" cy="396000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6380" y="1190358"/>
            <a:ext cx="7596000" cy="396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4348" y="1592208"/>
            <a:ext cx="7596000" cy="396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4348" y="2381494"/>
            <a:ext cx="7596000" cy="396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5626" y="2762748"/>
            <a:ext cx="7596000" cy="396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6380" y="3155280"/>
            <a:ext cx="7596000" cy="396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6380" y="3571876"/>
            <a:ext cx="7596000" cy="396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1062" y="809104"/>
            <a:ext cx="432000" cy="3960000"/>
          </a:xfrm>
          <a:prstGeom prst="rect">
            <a:avLst/>
          </a:prstGeom>
          <a:solidFill>
            <a:srgbClr val="00B0F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47636" y="802162"/>
            <a:ext cx="432000" cy="3960000"/>
          </a:xfrm>
          <a:prstGeom prst="rect">
            <a:avLst/>
          </a:prstGeom>
          <a:solidFill>
            <a:srgbClr val="00B0F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78978" y="809104"/>
            <a:ext cx="432000" cy="3924000"/>
          </a:xfrm>
          <a:prstGeom prst="rect">
            <a:avLst/>
          </a:prstGeom>
          <a:solidFill>
            <a:srgbClr val="00B0F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07606" y="808350"/>
            <a:ext cx="432000" cy="3924000"/>
          </a:xfrm>
          <a:prstGeom prst="rect">
            <a:avLst/>
          </a:prstGeom>
          <a:solidFill>
            <a:srgbClr val="00B0F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74180" y="792209"/>
            <a:ext cx="432000" cy="3960000"/>
          </a:xfrm>
          <a:prstGeom prst="rect">
            <a:avLst/>
          </a:prstGeom>
          <a:solidFill>
            <a:srgbClr val="00B0F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02808" y="804334"/>
            <a:ext cx="396000" cy="3924000"/>
          </a:xfrm>
          <a:prstGeom prst="rect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4348" y="785794"/>
          <a:ext cx="7613417" cy="3960000"/>
        </p:xfrm>
        <a:graphic>
          <a:graphicData uri="http://schemas.openxmlformats.org/drawingml/2006/table">
            <a:tbl>
              <a:tblPr/>
              <a:tblGrid>
                <a:gridCol w="1025417"/>
                <a:gridCol w="180000"/>
                <a:gridCol w="36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spc="300" baseline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ABCDE</a:t>
                      </a:r>
                    </a:p>
                  </a:txBody>
                  <a:tcPr marL="5400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9559" marR="5955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0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4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5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6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7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8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10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14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17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18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21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29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31</a:t>
                      </a:r>
                      <a:endParaRPr lang="en-US" sz="1050" i="1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spc="500" baseline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10-01</a:t>
                      </a:r>
                      <a:endParaRPr lang="en-US" sz="1600" b="1" i="1" spc="500" baseline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4000" marR="0" marT="0" marB="0"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p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spc="500" baseline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111-1</a:t>
                      </a:r>
                      <a:endParaRPr lang="en-US" sz="1600" b="1" i="1" spc="500" baseline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4000" marR="0" marT="0" marB="0"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q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spc="500" baseline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00--0</a:t>
                      </a:r>
                      <a:endParaRPr lang="en-US" sz="1600" b="1" i="1" spc="500" baseline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4000" marR="0" marT="0" marB="0" anchor="ctr" anchorCtr="1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r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spc="500" baseline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0-0-0</a:t>
                      </a:r>
                      <a:endParaRPr lang="en-US" sz="1600" b="1" i="1" spc="500" baseline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4000" marR="0" marT="0" marB="0"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s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spc="500" baseline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0--10</a:t>
                      </a:r>
                      <a:endParaRPr lang="en-US" sz="1600" b="1" i="1" spc="500" baseline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4000" marR="0" marT="0" marB="0"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t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spc="500" baseline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-0-10</a:t>
                      </a:r>
                      <a:endParaRPr lang="en-US" sz="1600" b="1" i="1" spc="500" baseline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4000" marR="0" marT="0" marB="0"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u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spc="500" baseline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001--</a:t>
                      </a:r>
                      <a:endParaRPr lang="en-US" sz="1600" b="1" i="1" spc="500" baseline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4000" marR="0" marT="0" marB="0" anchor="ctr" anchorCtr="1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spc="500" baseline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-010-</a:t>
                      </a:r>
                      <a:endParaRPr lang="en-US" sz="1600" b="1" i="1" spc="500" baseline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4000" marR="0" marT="0" marB="0" anchor="ctr" anchorCtr="1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w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i="1" spc="500" baseline="0" smtClean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-01-0</a:t>
                      </a:r>
                      <a:endParaRPr lang="en-US" sz="1600" b="1" i="1" spc="500" baseline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4000" marR="0" marT="0" marB="0" anchor="ctr" anchorCtr="1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9559" marR="5955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i="1" smtClean="0">
                          <a:solidFill>
                            <a:schemeClr val="bg1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x</a:t>
                      </a:r>
                      <a:endParaRPr lang="en-US" sz="1050" b="0">
                        <a:solidFill>
                          <a:schemeClr val="bg1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1" baseline="0" smtClean="0">
                          <a:solidFill>
                            <a:srgbClr val="FFFF00"/>
                          </a:solidFill>
                          <a:latin typeface="Tahoma" pitchFamily="34" charset="0"/>
                          <a:ea typeface="Times New Roman"/>
                          <a:cs typeface="Tahoma" pitchFamily="34" charset="0"/>
                        </a:rPr>
                        <a:t>V</a:t>
                      </a: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i="1" baseline="0">
                        <a:solidFill>
                          <a:srgbClr val="FFFF00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36000" marT="0" marB="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348" y="4974093"/>
            <a:ext cx="764386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04000" lvl="0" indent="-50400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11"/>
            </a:pPr>
            <a:r>
              <a:rPr lang="en-US" sz="22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Beri  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tanda pada kolom yang hanya memiliki 1 </a:t>
            </a:r>
            <a:r>
              <a:rPr lang="en-US" sz="22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“</a:t>
            </a:r>
            <a:r>
              <a:rPr lang="en-US" sz="2200" i="1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V</a:t>
            </a:r>
            <a:r>
              <a:rPr lang="en-US" sz="22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” saja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beri tanda pula pada baris tersebut yang menunjukkan bahwa hasil gabungan tersebut mutlak harus dipilih. </a:t>
            </a:r>
            <a:endParaRPr kumimoji="0" lang="en-US" sz="22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338554"/>
          </a:xfrm>
        </p:spPr>
        <p:txBody>
          <a:bodyPr wrap="square" anchor="t" anchorCtr="0">
            <a:spAutoFit/>
          </a:bodyPr>
          <a:lstStyle/>
          <a:p>
            <a:pPr marL="360000" lvl="0" indent="-360000" algn="l" fontAlgn="base">
              <a:spcAft>
                <a:spcPct val="0"/>
              </a:spcAft>
              <a:tabLst>
                <a:tab pos="990600" algn="l"/>
                <a:tab pos="1350963" algn="l"/>
              </a:tabLst>
            </a:pP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3.	LANGKAH-LANGKAH MINIMISASI DENGAN METODA QUINE-Mc CLUSKEY (lanjutan)</a:t>
            </a:r>
            <a:endParaRPr lang="en-US" sz="1600" i="1" smtClean="0">
              <a:solidFill>
                <a:srgbClr val="00B0F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348" y="4965294"/>
            <a:ext cx="7858180" cy="142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04000" marR="0" lvl="0" indent="-504000" algn="l" defTabSz="914400" rtl="0" eaLnBrk="0" fontAlgn="base" latinLnBrk="0" hangingPunct="0">
              <a:lnSpc>
                <a:spcPts val="26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Perhatikan nilai-nilai desimal yang belum termasuk dalam hasil-hasil gabungan pada langkah 11, dan pilih hasil gabungan yang memuat sebanyak mungkin nilai yang belum terpilih tersebut.</a:t>
            </a:r>
            <a:endParaRPr kumimoji="0" lang="en-US" sz="22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4348" y="4964540"/>
            <a:ext cx="8072494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04000" marR="0" lvl="0" indent="-504000" algn="l" defTabSz="914400" rtl="0" eaLnBrk="0" fontAlgn="base" latinLnBrk="0" hangingPunct="0">
              <a:lnSpc>
                <a:spcPts val="26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13.	Ulangi sampai tidak ada nilai desimal yang terlewati.</a:t>
            </a:r>
            <a:endParaRPr kumimoji="0" lang="en-US" sz="22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0200" y="123548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37054" y="16310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65682" y="16310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21788" y="282215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79044" y="321468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714348" y="4967866"/>
            <a:ext cx="8286808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04000" marR="0" lvl="0" indent="-504000" algn="l" defTabSz="914400" rtl="0" eaLnBrk="0" fontAlgn="base" latinLnBrk="0" hangingPunct="0">
              <a:lnSpc>
                <a:spcPts val="26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14.	Tuliskan hasil akhir persamaan T = f (A,B,C,D,E) berdasarkan bentuk biner dari tiap hasil gabungan yang dipilih.</a:t>
            </a:r>
            <a:endParaRPr kumimoji="0" lang="en-US" sz="22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5720" y="785794"/>
            <a:ext cx="1535540" cy="40719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57356" y="595544"/>
            <a:ext cx="785818" cy="5715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68872" y="1071546"/>
            <a:ext cx="144000" cy="378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13441" y="361530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442003" y="785794"/>
            <a:ext cx="432000" cy="3960000"/>
          </a:xfrm>
          <a:prstGeom prst="rect">
            <a:avLst/>
          </a:prstGeom>
          <a:solidFill>
            <a:srgbClr val="00B0F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2500" y="2426620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98016" y="642918"/>
            <a:ext cx="6488826" cy="43577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541338" indent="-541338"/>
            <a:endParaRPr lang="en-US" sz="2400" i="1" spc="400"/>
          </a:p>
        </p:txBody>
      </p:sp>
      <p:sp>
        <p:nvSpPr>
          <p:cNvPr id="51" name="Rectangle 50"/>
          <p:cNvSpPr/>
          <p:nvPr/>
        </p:nvSpPr>
        <p:spPr>
          <a:xfrm>
            <a:off x="2500298" y="2250650"/>
            <a:ext cx="6215106" cy="10001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14612" y="2571744"/>
            <a:ext cx="585791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41338" indent="-541338"/>
            <a:r>
              <a:rPr lang="en-US" sz="2400" i="1" smtClean="0">
                <a:solidFill>
                  <a:schemeClr val="bg1"/>
                </a:solidFill>
              </a:rPr>
              <a:t>T  = </a:t>
            </a:r>
            <a:r>
              <a:rPr lang="en-US" sz="2400" i="1" spc="350" smtClean="0">
                <a:solidFill>
                  <a:schemeClr val="bg1"/>
                </a:solidFill>
              </a:rPr>
              <a:t>ABDE+ABCE+ACE+ADE+BDE+ABC</a:t>
            </a:r>
            <a:r>
              <a:rPr lang="en-US" sz="2400" i="1" spc="400" smtClean="0">
                <a:solidFill>
                  <a:schemeClr val="bg1"/>
                </a:solidFill>
              </a:rPr>
              <a:t> </a:t>
            </a:r>
            <a:endParaRPr lang="en-US" sz="2400" i="1" spc="400">
              <a:solidFill>
                <a:schemeClr val="bg1"/>
              </a:solidFill>
            </a:endParaRPr>
          </a:p>
        </p:txBody>
      </p:sp>
      <p:cxnSp>
        <p:nvCxnSpPr>
          <p:cNvPr id="55" name="Straight Connector 4"/>
          <p:cNvCxnSpPr/>
          <p:nvPr/>
        </p:nvCxnSpPr>
        <p:spPr>
          <a:xfrm>
            <a:off x="3453056" y="2583776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77620" y="2583776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10444" y="2583776"/>
            <a:ext cx="180000" cy="1588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35008" y="2583776"/>
            <a:ext cx="432000" cy="1588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764889" y="2583776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419995" y="2583776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42608" y="2583776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63768" y="2571744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87528" y="2583776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805760" y="2583022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030324" y="2583022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10444" y="2583776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535008" y="2583776"/>
            <a:ext cx="1800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71736" y="2500306"/>
            <a:ext cx="6000792" cy="428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2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66" grpId="0" animBg="1"/>
      <p:bldP spid="67" grpId="0" animBg="1"/>
      <p:bldP spid="6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4" grpId="0"/>
      <p:bldP spid="4" grpId="1"/>
      <p:bldP spid="6" grpId="0"/>
      <p:bldP spid="6" grpId="1"/>
      <p:bldP spid="7" grpId="0"/>
      <p:bldP spid="7" grpId="1"/>
      <p:bldP spid="10" grpId="0" animBg="1"/>
      <p:bldP spid="18" grpId="0" animBg="1"/>
      <p:bldP spid="19" grpId="0" animBg="1"/>
      <p:bldP spid="21" grpId="0" animBg="1"/>
      <p:bldP spid="22" grpId="0" animBg="1"/>
      <p:bldP spid="30" grpId="0"/>
      <p:bldP spid="28" grpId="0" animBg="1"/>
      <p:bldP spid="32" grpId="0" animBg="1"/>
      <p:bldP spid="48" grpId="0" animBg="1"/>
      <p:bldP spid="49" grpId="0" animBg="1"/>
      <p:bldP spid="20" grpId="0" animBg="1"/>
      <p:bldP spid="50" grpId="0" animBg="1"/>
      <p:bldP spid="51" grpId="0" animBg="1"/>
      <p:bldP spid="53" grpId="0"/>
      <p:bldP spid="43" grpId="0" animBg="1"/>
      <p:bldP spid="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3328982" cy="582594"/>
          </a:xfrm>
        </p:spPr>
        <p:txBody>
          <a:bodyPr>
            <a:normAutofit/>
          </a:bodyPr>
          <a:lstStyle/>
          <a:p>
            <a:pPr algn="l"/>
            <a:r>
              <a:rPr lang="en-US" sz="3200" i="1" smtClean="0">
                <a:solidFill>
                  <a:schemeClr val="bg1"/>
                </a:solidFill>
              </a:rPr>
              <a:t>Latihan</a:t>
            </a:r>
            <a:endParaRPr lang="en-US" sz="3200" i="1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8596" y="1636272"/>
            <a:ext cx="835824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90600" algn="ctr"/>
                <a:tab pos="1876425" algn="l"/>
                <a:tab pos="4230688" algn="l"/>
              </a:tabLst>
            </a:pP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 (A,B,C,D,E)  =  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 ( 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2, 3, 6, 7, 12, 13, 18, 22, 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rgbClr val="FFC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26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, 28, 29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) 		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   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+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 ( 8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14, 15, 19, 20, 23, 27, 30, 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31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)</a:t>
            </a: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596" y="3136470"/>
            <a:ext cx="835824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90600" algn="ctr"/>
                <a:tab pos="1876425" algn="l"/>
                <a:tab pos="4230688" algn="l"/>
              </a:tabLst>
            </a:pP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 (A,B,C,D,E)  =  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 ( 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2, 3, 6, 7, 12, 13, 18, 22, 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rgbClr val="FFC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24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, 28, 29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) 		   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+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 ( 8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14, 15, 19, 20, 23, 27, 30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)</a:t>
            </a: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96" y="4565230"/>
            <a:ext cx="800105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90600" algn="ctr"/>
                <a:tab pos="1876425" algn="l"/>
                <a:tab pos="4230688" algn="l"/>
              </a:tabLst>
            </a:pP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 (A,B,C,D,E)  =  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 ( 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2, 3, 6, 7, 12, 13, 18, 22, 28, 29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) 		   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+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 ( 8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</a:t>
            </a:r>
            <a:r>
              <a:rPr kumimoji="0" lang="en-US" sz="2400" b="0" i="1" u="none" strike="noStrike" cap="none" normalizeH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14, 15, 19, 20, 23, 27, 30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)</a:t>
            </a:r>
            <a:endParaRPr kumimoji="0" lang="en-US" sz="2400" b="0" i="1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84" y="2553954"/>
            <a:ext cx="47564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i="1" spc="600" smtClean="0">
                <a:solidFill>
                  <a:schemeClr val="bg1"/>
                </a:solidFill>
              </a:rPr>
              <a:t>THE END</a:t>
            </a:r>
            <a:endParaRPr lang="en-US" sz="8800" i="1" spc="600">
              <a:solidFill>
                <a:schemeClr val="bg1"/>
              </a:solidFill>
            </a:endParaRPr>
          </a:p>
        </p:txBody>
      </p:sp>
      <p:sp>
        <p:nvSpPr>
          <p:cNvPr id="3" name="TextBox 2">
            <a:hlinkClick r:id="rId2" action="ppaction://hlinkpres?slideindex=31&amp;slidetitle=Slide 31"/>
          </p:cNvPr>
          <p:cNvSpPr txBox="1"/>
          <p:nvPr/>
        </p:nvSpPr>
        <p:spPr>
          <a:xfrm>
            <a:off x="7500958" y="6357958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smtClean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SILABUS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7158" y="1000108"/>
            <a:ext cx="761989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Sederhanakan persamaan berikut dengan K-Map :</a:t>
            </a:r>
            <a:endParaRPr kumimoji="0" lang="en-US" sz="22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"/>
          </a:xfrm>
        </p:spPr>
        <p:txBody>
          <a:bodyPr>
            <a:normAutofit/>
          </a:bodyPr>
          <a:lstStyle/>
          <a:p>
            <a:pPr algn="l"/>
            <a:r>
              <a:rPr lang="en-US" sz="2800" i="1" smtClean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1. ULAS BALIK MINIMISASI DENGAN K-MAP</a:t>
            </a:r>
            <a:endParaRPr lang="en-US" sz="2800" i="1">
              <a:solidFill>
                <a:srgbClr val="FFFF00"/>
              </a:solidFill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/>
        </p:nvGraphicFramePr>
        <p:xfrm>
          <a:off x="5681636" y="3400445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50"/>
          <p:cNvGraphicFramePr>
            <a:graphicFrameLocks noGrp="1"/>
          </p:cNvGraphicFramePr>
          <p:nvPr/>
        </p:nvGraphicFramePr>
        <p:xfrm>
          <a:off x="1684311" y="3400445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/>
                <a:gridCol w="612775"/>
                <a:gridCol w="609600"/>
                <a:gridCol w="612775"/>
              </a:tblGrid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779436" y="2625745"/>
            <a:ext cx="7167562" cy="3660774"/>
            <a:chOff x="427" y="1116"/>
            <a:chExt cx="4515" cy="2306"/>
          </a:xfrm>
        </p:grpSpPr>
        <p:grpSp>
          <p:nvGrpSpPr>
            <p:cNvPr id="16" name="Group 111"/>
            <p:cNvGrpSpPr>
              <a:grpSpLocks/>
            </p:cNvGrpSpPr>
            <p:nvPr/>
          </p:nvGrpSpPr>
          <p:grpSpPr bwMode="auto">
            <a:xfrm>
              <a:off x="2942" y="1117"/>
              <a:ext cx="2000" cy="1918"/>
              <a:chOff x="2942" y="1117"/>
              <a:chExt cx="2000" cy="1918"/>
            </a:xfrm>
          </p:grpSpPr>
          <p:grpSp>
            <p:nvGrpSpPr>
              <p:cNvPr id="34" name="Group 36"/>
              <p:cNvGrpSpPr>
                <a:grpSpLocks/>
              </p:cNvGrpSpPr>
              <p:nvPr/>
            </p:nvGrpSpPr>
            <p:grpSpPr bwMode="auto">
              <a:xfrm>
                <a:off x="3550" y="1311"/>
                <a:ext cx="1392" cy="180"/>
                <a:chOff x="3289" y="981"/>
                <a:chExt cx="1209" cy="155"/>
              </a:xfrm>
            </p:grpSpPr>
            <p:sp>
              <p:nvSpPr>
                <p:cNvPr id="44" name="Rectangle 37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00</a:t>
                  </a:r>
                </a:p>
              </p:txBody>
            </p:sp>
            <p:sp>
              <p:nvSpPr>
                <p:cNvPr id="45" name="Rectangle 38"/>
                <p:cNvSpPr>
                  <a:spLocks noChangeArrowheads="1"/>
                </p:cNvSpPr>
                <p:nvPr/>
              </p:nvSpPr>
              <p:spPr bwMode="auto">
                <a:xfrm>
                  <a:off x="3613" y="983"/>
                  <a:ext cx="226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01</a:t>
                  </a:r>
                </a:p>
              </p:txBody>
            </p:sp>
            <p:sp>
              <p:nvSpPr>
                <p:cNvPr id="46" name="Rectangle 39"/>
                <p:cNvSpPr>
                  <a:spLocks noChangeArrowheads="1"/>
                </p:cNvSpPr>
                <p:nvPr/>
              </p:nvSpPr>
              <p:spPr bwMode="auto">
                <a:xfrm>
                  <a:off x="3944" y="984"/>
                  <a:ext cx="226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11</a:t>
                  </a:r>
                </a:p>
              </p:txBody>
            </p:sp>
            <p:sp>
              <p:nvSpPr>
                <p:cNvPr id="47" name="Rectangle 40"/>
                <p:cNvSpPr>
                  <a:spLocks noChangeArrowheads="1"/>
                </p:cNvSpPr>
                <p:nvPr/>
              </p:nvSpPr>
              <p:spPr bwMode="auto">
                <a:xfrm>
                  <a:off x="4272" y="986"/>
                  <a:ext cx="226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10</a:t>
                  </a:r>
                </a:p>
              </p:txBody>
            </p:sp>
          </p:grpSp>
          <p:grpSp>
            <p:nvGrpSpPr>
              <p:cNvPr id="35" name="Group 41"/>
              <p:cNvGrpSpPr>
                <a:grpSpLocks/>
              </p:cNvGrpSpPr>
              <p:nvPr/>
            </p:nvGrpSpPr>
            <p:grpSpPr bwMode="auto">
              <a:xfrm>
                <a:off x="3150" y="1687"/>
                <a:ext cx="260" cy="1348"/>
                <a:chOff x="1520" y="1155"/>
                <a:chExt cx="226" cy="1129"/>
              </a:xfrm>
            </p:grpSpPr>
            <p:sp>
              <p:nvSpPr>
                <p:cNvPr id="40" name="Rectangle 42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00</a:t>
                  </a:r>
                </a:p>
              </p:txBody>
            </p:sp>
            <p:sp>
              <p:nvSpPr>
                <p:cNvPr id="41" name="Rectangle 43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01</a:t>
                  </a:r>
                </a:p>
              </p:txBody>
            </p:sp>
            <p:sp>
              <p:nvSpPr>
                <p:cNvPr id="42" name="Rectangle 44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11</a:t>
                  </a:r>
                </a:p>
              </p:txBody>
            </p:sp>
            <p:sp>
              <p:nvSpPr>
                <p:cNvPr id="43" name="Rectangle 45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10</a:t>
                  </a:r>
                </a:p>
              </p:txBody>
            </p:sp>
          </p:grp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2994" y="1441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</a:t>
                </a:r>
              </a:p>
            </p:txBody>
          </p:sp>
          <p:sp>
            <p:nvSpPr>
              <p:cNvPr id="37" name="Rectangle 47"/>
              <p:cNvSpPr>
                <a:spLocks noChangeArrowheads="1"/>
              </p:cNvSpPr>
              <p:nvPr/>
            </p:nvSpPr>
            <p:spPr bwMode="auto">
              <a:xfrm>
                <a:off x="3307" y="1172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CD</a:t>
                </a:r>
              </a:p>
            </p:txBody>
          </p:sp>
          <p:sp>
            <p:nvSpPr>
              <p:cNvPr id="38" name="Line 48"/>
              <p:cNvSpPr>
                <a:spLocks noChangeShapeType="1"/>
              </p:cNvSpPr>
              <p:nvPr/>
            </p:nvSpPr>
            <p:spPr bwMode="auto">
              <a:xfrm>
                <a:off x="3202" y="1334"/>
                <a:ext cx="313" cy="26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49"/>
              <p:cNvSpPr>
                <a:spLocks noChangeArrowheads="1"/>
              </p:cNvSpPr>
              <p:nvPr/>
            </p:nvSpPr>
            <p:spPr bwMode="auto">
              <a:xfrm>
                <a:off x="2942" y="1117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</p:grpSp>
        <p:grpSp>
          <p:nvGrpSpPr>
            <p:cNvPr id="17" name="Group 77"/>
            <p:cNvGrpSpPr>
              <a:grpSpLocks/>
            </p:cNvGrpSpPr>
            <p:nvPr/>
          </p:nvGrpSpPr>
          <p:grpSpPr bwMode="auto">
            <a:xfrm>
              <a:off x="427" y="1116"/>
              <a:ext cx="1996" cy="1913"/>
              <a:chOff x="1702" y="1525"/>
              <a:chExt cx="1735" cy="1606"/>
            </a:xfrm>
          </p:grpSpPr>
          <p:grpSp>
            <p:nvGrpSpPr>
              <p:cNvPr id="20" name="Group 78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6"/>
                <a:chOff x="3289" y="981"/>
                <a:chExt cx="1209" cy="146"/>
              </a:xfrm>
            </p:grpSpPr>
            <p:sp>
              <p:nvSpPr>
                <p:cNvPr id="30" name="Rectangle 79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00</a:t>
                  </a:r>
                </a:p>
              </p:txBody>
            </p:sp>
            <p:sp>
              <p:nvSpPr>
                <p:cNvPr id="31" name="Rectangle 80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01</a:t>
                  </a:r>
                </a:p>
              </p:txBody>
            </p:sp>
            <p:sp>
              <p:nvSpPr>
                <p:cNvPr id="32" name="Rectangle 81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11</a:t>
                  </a:r>
                </a:p>
              </p:txBody>
            </p:sp>
            <p:sp>
              <p:nvSpPr>
                <p:cNvPr id="33" name="Rectangle 82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10</a:t>
                  </a:r>
                </a:p>
              </p:txBody>
            </p:sp>
          </p:grpSp>
          <p:grpSp>
            <p:nvGrpSpPr>
              <p:cNvPr id="21" name="Group 83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30"/>
                <a:chOff x="1520" y="1155"/>
                <a:chExt cx="226" cy="1130"/>
              </a:xfrm>
            </p:grpSpPr>
            <p:sp>
              <p:nvSpPr>
                <p:cNvPr id="26" name="Rectangle 84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00</a:t>
                  </a:r>
                </a:p>
              </p:txBody>
            </p:sp>
            <p:sp>
              <p:nvSpPr>
                <p:cNvPr id="27" name="Rectangle 85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01</a:t>
                  </a:r>
                </a:p>
              </p:txBody>
            </p:sp>
            <p:sp>
              <p:nvSpPr>
                <p:cNvPr id="28" name="Rectangle 86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11</a:t>
                  </a:r>
                </a:p>
              </p:txBody>
            </p:sp>
            <p:sp>
              <p:nvSpPr>
                <p:cNvPr id="29" name="Rectangle 87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defRPr/>
                  </a:pPr>
                  <a:r>
                    <a:rPr lang="en-US" i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10</a:t>
                  </a:r>
                </a:p>
              </p:txBody>
            </p:sp>
          </p:grpSp>
          <p:sp>
            <p:nvSpPr>
              <p:cNvPr id="22" name="Rectangle 88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AB</a:t>
                </a:r>
              </a:p>
            </p:txBody>
          </p:sp>
          <p:sp>
            <p:nvSpPr>
              <p:cNvPr id="23" name="Rectangle 89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CD</a:t>
                </a:r>
              </a:p>
            </p:txBody>
          </p:sp>
          <p:sp>
            <p:nvSpPr>
              <p:cNvPr id="24" name="Line 90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91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</a:t>
                </a:r>
              </a:p>
            </p:txBody>
          </p:sp>
        </p:grpSp>
        <p:sp>
          <p:nvSpPr>
            <p:cNvPr id="18" name="Rectangle 109"/>
            <p:cNvSpPr>
              <a:spLocks noChangeArrowheads="1"/>
            </p:cNvSpPr>
            <p:nvPr/>
          </p:nvSpPr>
          <p:spPr bwMode="auto">
            <a:xfrm>
              <a:off x="1582" y="3249"/>
              <a:ext cx="3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 = 0</a:t>
              </a:r>
            </a:p>
          </p:txBody>
        </p:sp>
        <p:sp>
          <p:nvSpPr>
            <p:cNvPr id="19" name="Rectangle 110"/>
            <p:cNvSpPr>
              <a:spLocks noChangeArrowheads="1"/>
            </p:cNvSpPr>
            <p:nvPr/>
          </p:nvSpPr>
          <p:spPr bwMode="auto">
            <a:xfrm>
              <a:off x="4098" y="3249"/>
              <a:ext cx="3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 = 1</a:t>
              </a:r>
            </a:p>
          </p:txBody>
        </p:sp>
      </p:grp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42910" y="1428736"/>
            <a:ext cx="79296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90600" algn="ctr"/>
                <a:tab pos="1876425" algn="l"/>
                <a:tab pos="4230688" algn="l"/>
              </a:tabLst>
            </a:pP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 (A,B,C,D,E)  =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 ( </a:t>
            </a:r>
            <a:r>
              <a:rPr kumimoji="0" lang="en-US" sz="20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0, 2, 4, 5, 6, 7, 8, 10, 14, 17, 18, 21, 29, 31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)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2000" i="1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+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d ( </a:t>
            </a:r>
            <a:r>
              <a:rPr kumimoji="0" lang="en-US" sz="2000" b="0" i="1" u="none" strike="noStrike" cap="none" normalizeH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11, 20, 22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)</a:t>
            </a:r>
            <a:endParaRPr kumimoji="0" lang="en-US" sz="2000" b="0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43900" y="2071678"/>
            <a:ext cx="589439" cy="442035"/>
          </a:xfrm>
          <a:prstGeom prst="rect">
            <a:avLst/>
          </a:prstGeom>
        </p:spPr>
        <p:txBody>
          <a:bodyPr wrap="none" lIns="108000" tIns="36000" rIns="36000" bIns="36000">
            <a:spAutoFit/>
          </a:bodyPr>
          <a:lstStyle/>
          <a:p>
            <a:r>
              <a:rPr lang="en-US" sz="2400" i="1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()</a:t>
            </a:r>
            <a:r>
              <a:rPr lang="en-US" sz="2400" i="1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2452744" y="3500438"/>
            <a:ext cx="4860000" cy="1224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439865" y="2903176"/>
            <a:ext cx="4860000" cy="1224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894514" y="2285992"/>
            <a:ext cx="2407987" cy="243844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667190" y="2285992"/>
            <a:ext cx="2407987" cy="2438446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62885" y="2284785"/>
            <a:ext cx="1188000" cy="243844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04656" y="2285992"/>
            <a:ext cx="1188000" cy="243844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Group 50"/>
          <p:cNvGraphicFramePr>
            <a:graphicFrameLocks noGrp="1"/>
          </p:cNvGraphicFramePr>
          <p:nvPr/>
        </p:nvGraphicFramePr>
        <p:xfrm>
          <a:off x="2427407" y="2273286"/>
          <a:ext cx="4896000" cy="2449513"/>
        </p:xfrm>
        <a:graphic>
          <a:graphicData uri="http://schemas.openxmlformats.org/drawingml/2006/table">
            <a:tbl>
              <a:tblPr/>
              <a:tblGrid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  <a:gridCol w="612000"/>
              </a:tblGrid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L="72000" marR="108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500166" y="1500174"/>
            <a:ext cx="5672318" cy="3037187"/>
            <a:chOff x="684213" y="1773238"/>
            <a:chExt cx="5672318" cy="3037187"/>
          </a:xfrm>
        </p:grpSpPr>
        <p:grpSp>
          <p:nvGrpSpPr>
            <p:cNvPr id="40" name="Group 37"/>
            <p:cNvGrpSpPr/>
            <p:nvPr/>
          </p:nvGrpSpPr>
          <p:grpSpPr>
            <a:xfrm>
              <a:off x="1717423" y="2115537"/>
              <a:ext cx="2208010" cy="276999"/>
              <a:chOff x="1644853" y="2115537"/>
              <a:chExt cx="2208010" cy="276999"/>
            </a:xfrm>
          </p:grpSpPr>
          <p:sp>
            <p:nvSpPr>
              <p:cNvPr id="57" name="Rectangle 79"/>
              <p:cNvSpPr>
                <a:spLocks noChangeArrowheads="1"/>
              </p:cNvSpPr>
              <p:nvPr/>
            </p:nvSpPr>
            <p:spPr bwMode="auto">
              <a:xfrm>
                <a:off x="1644853" y="2115537"/>
                <a:ext cx="41274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000</a:t>
                </a:r>
                <a:endPara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8" name="Rectangle 80"/>
              <p:cNvSpPr>
                <a:spLocks noChangeArrowheads="1"/>
              </p:cNvSpPr>
              <p:nvPr/>
            </p:nvSpPr>
            <p:spPr bwMode="auto">
              <a:xfrm>
                <a:off x="2236578" y="2115537"/>
                <a:ext cx="41274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001</a:t>
                </a:r>
                <a:endPara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9" name="Rectangle 81"/>
              <p:cNvSpPr>
                <a:spLocks noChangeArrowheads="1"/>
              </p:cNvSpPr>
              <p:nvPr/>
            </p:nvSpPr>
            <p:spPr bwMode="auto">
              <a:xfrm>
                <a:off x="2841087" y="2115537"/>
                <a:ext cx="41274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011</a:t>
                </a:r>
                <a:endPara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0" name="Rectangle 82"/>
              <p:cNvSpPr>
                <a:spLocks noChangeArrowheads="1"/>
              </p:cNvSpPr>
              <p:nvPr/>
            </p:nvSpPr>
            <p:spPr bwMode="auto">
              <a:xfrm>
                <a:off x="3440117" y="2115537"/>
                <a:ext cx="41274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010</a:t>
                </a:r>
                <a:endPara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1" name="Group 83"/>
            <p:cNvGrpSpPr>
              <a:grpSpLocks/>
            </p:cNvGrpSpPr>
            <p:nvPr/>
          </p:nvGrpSpPr>
          <p:grpSpPr bwMode="auto">
            <a:xfrm>
              <a:off x="1014775" y="2673424"/>
              <a:ext cx="412746" cy="2137001"/>
              <a:chOff x="1520" y="1155"/>
              <a:chExt cx="226" cy="1130"/>
            </a:xfrm>
          </p:grpSpPr>
          <p:sp>
            <p:nvSpPr>
              <p:cNvPr id="53" name="Rectangle 84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00</a:t>
                </a:r>
              </a:p>
            </p:txBody>
          </p:sp>
          <p:sp>
            <p:nvSpPr>
              <p:cNvPr id="54" name="Rectangle 85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55" name="Rectangle 86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11</a:t>
                </a:r>
              </a:p>
            </p:txBody>
          </p:sp>
          <p:sp>
            <p:nvSpPr>
              <p:cNvPr id="56" name="Rectangle 87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</a:t>
                </a:r>
              </a:p>
            </p:txBody>
          </p:sp>
        </p:grpSp>
        <p:sp>
          <p:nvSpPr>
            <p:cNvPr id="42" name="Rectangle 88"/>
            <p:cNvSpPr>
              <a:spLocks noChangeArrowheads="1"/>
            </p:cNvSpPr>
            <p:nvPr/>
          </p:nvSpPr>
          <p:spPr bwMode="auto">
            <a:xfrm>
              <a:off x="766397" y="2287632"/>
              <a:ext cx="4127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</a:t>
              </a:r>
            </a:p>
          </p:txBody>
        </p:sp>
        <p:sp>
          <p:nvSpPr>
            <p:cNvPr id="43" name="Rectangle 89"/>
            <p:cNvSpPr>
              <a:spLocks noChangeArrowheads="1"/>
            </p:cNvSpPr>
            <p:nvPr/>
          </p:nvSpPr>
          <p:spPr bwMode="auto">
            <a:xfrm>
              <a:off x="1263154" y="1860231"/>
              <a:ext cx="4127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i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CDE</a:t>
              </a:r>
              <a:endPara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>
              <a:off x="1122717" y="2130307"/>
              <a:ext cx="496757" cy="4274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91"/>
            <p:cNvSpPr>
              <a:spLocks noChangeArrowheads="1"/>
            </p:cNvSpPr>
            <p:nvPr/>
          </p:nvSpPr>
          <p:spPr bwMode="auto">
            <a:xfrm>
              <a:off x="684213" y="1773238"/>
              <a:ext cx="41274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</a:p>
          </p:txBody>
        </p:sp>
        <p:grpSp>
          <p:nvGrpSpPr>
            <p:cNvPr id="48" name="Group 38"/>
            <p:cNvGrpSpPr/>
            <p:nvPr/>
          </p:nvGrpSpPr>
          <p:grpSpPr>
            <a:xfrm>
              <a:off x="4148521" y="2122797"/>
              <a:ext cx="2208010" cy="276999"/>
              <a:chOff x="1644853" y="2115537"/>
              <a:chExt cx="2208010" cy="276999"/>
            </a:xfrm>
          </p:grpSpPr>
          <p:sp>
            <p:nvSpPr>
              <p:cNvPr id="49" name="Rectangle 79"/>
              <p:cNvSpPr>
                <a:spLocks noChangeArrowheads="1"/>
              </p:cNvSpPr>
              <p:nvPr/>
            </p:nvSpPr>
            <p:spPr bwMode="auto">
              <a:xfrm>
                <a:off x="1644853" y="2115537"/>
                <a:ext cx="41274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110</a:t>
                </a:r>
                <a:endPara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0" name="Rectangle 80"/>
              <p:cNvSpPr>
                <a:spLocks noChangeArrowheads="1"/>
              </p:cNvSpPr>
              <p:nvPr/>
            </p:nvSpPr>
            <p:spPr bwMode="auto">
              <a:xfrm>
                <a:off x="2236578" y="2115537"/>
                <a:ext cx="41274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111</a:t>
                </a:r>
                <a:endPara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" name="Rectangle 81"/>
              <p:cNvSpPr>
                <a:spLocks noChangeArrowheads="1"/>
              </p:cNvSpPr>
              <p:nvPr/>
            </p:nvSpPr>
            <p:spPr bwMode="auto">
              <a:xfrm>
                <a:off x="2841087" y="2115537"/>
                <a:ext cx="41274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101</a:t>
                </a:r>
                <a:endPara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2" name="Rectangle 82"/>
              <p:cNvSpPr>
                <a:spLocks noChangeArrowheads="1"/>
              </p:cNvSpPr>
              <p:nvPr/>
            </p:nvSpPr>
            <p:spPr bwMode="auto">
              <a:xfrm>
                <a:off x="3440117" y="2115537"/>
                <a:ext cx="41274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100</a:t>
                </a:r>
                <a:endParaRPr lang="en-US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61" name="Rectangle 88"/>
          <p:cNvSpPr>
            <a:spLocks noChangeArrowheads="1"/>
          </p:cNvSpPr>
          <p:nvPr/>
        </p:nvSpPr>
        <p:spPr bwMode="auto">
          <a:xfrm>
            <a:off x="1142976" y="3214686"/>
            <a:ext cx="4127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3600" i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n-US" sz="3600" i="1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" name="Rectangle 88"/>
          <p:cNvSpPr>
            <a:spLocks noChangeArrowheads="1"/>
          </p:cNvSpPr>
          <p:nvPr/>
        </p:nvSpPr>
        <p:spPr bwMode="auto">
          <a:xfrm>
            <a:off x="1142976" y="3214686"/>
            <a:ext cx="4127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36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lang="en-US" sz="3600" i="1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" name="Rectangle 88"/>
          <p:cNvSpPr>
            <a:spLocks noChangeArrowheads="1"/>
          </p:cNvSpPr>
          <p:nvPr/>
        </p:nvSpPr>
        <p:spPr bwMode="auto">
          <a:xfrm>
            <a:off x="1142976" y="3214686"/>
            <a:ext cx="4127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3600" i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endParaRPr lang="en-US" sz="3600" i="1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" name="Rectangle 88"/>
          <p:cNvSpPr>
            <a:spLocks noChangeArrowheads="1"/>
          </p:cNvSpPr>
          <p:nvPr/>
        </p:nvSpPr>
        <p:spPr bwMode="auto">
          <a:xfrm>
            <a:off x="1142976" y="3214686"/>
            <a:ext cx="4127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3600" i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3600" i="1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" name="Rectangle 88"/>
          <p:cNvSpPr>
            <a:spLocks noChangeArrowheads="1"/>
          </p:cNvSpPr>
          <p:nvPr/>
        </p:nvSpPr>
        <p:spPr bwMode="auto">
          <a:xfrm>
            <a:off x="1142976" y="3214686"/>
            <a:ext cx="41274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3600" i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endParaRPr lang="en-US" sz="3600" i="1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Text Box 275"/>
          <p:cNvSpPr txBox="1">
            <a:spLocks noChangeArrowheads="1"/>
          </p:cNvSpPr>
          <p:nvPr/>
        </p:nvSpPr>
        <p:spPr bwMode="auto">
          <a:xfrm>
            <a:off x="857224" y="5572140"/>
            <a:ext cx="7143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Bentuk seperti di atas </a:t>
            </a:r>
            <a:r>
              <a:rPr lang="en-US" sz="22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sangat tidak </a:t>
            </a:r>
            <a:r>
              <a:rPr lang="en-US" sz="22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dianjurkan, </a:t>
            </a:r>
            <a:r>
              <a:rPr lang="en-US" sz="2200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karena sel </a:t>
            </a:r>
            <a:r>
              <a:rPr lang="en-US" sz="22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yang berbeda 1 bit tidak selalu bersebelahan.</a:t>
            </a:r>
          </a:p>
        </p:txBody>
      </p:sp>
      <p:sp>
        <p:nvSpPr>
          <p:cNvPr id="36" name="Title 10"/>
          <p:cNvSpPr>
            <a:spLocks noGrp="1"/>
          </p:cNvSpPr>
          <p:nvPr>
            <p:ph type="title"/>
          </p:nvPr>
        </p:nvSpPr>
        <p:spPr>
          <a:xfrm>
            <a:off x="428596" y="285728"/>
            <a:ext cx="5429288" cy="357190"/>
          </a:xfrm>
        </p:spPr>
        <p:txBody>
          <a:bodyPr>
            <a:normAutofit/>
          </a:bodyPr>
          <a:lstStyle/>
          <a:p>
            <a:pPr algn="l"/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cs typeface="Tahoma" pitchFamily="34" charset="0"/>
              </a:rPr>
              <a:t>ULAS BALIK MINIMISASI DENGAN K-MAP (lanjutan)</a:t>
            </a:r>
            <a:endParaRPr lang="en-US" sz="1600" i="1">
              <a:solidFill>
                <a:srgbClr val="00B0F0"/>
              </a:solidFill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468313" y="858822"/>
            <a:ext cx="8280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Bagaimana dengan pilihan </a:t>
            </a:r>
            <a:r>
              <a:rPr lang="en-US" sz="2200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K-Map </a:t>
            </a:r>
            <a:r>
              <a:rPr lang="en-US" sz="22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Tahoma" pitchFamily="34" charset="0"/>
              </a:rPr>
              <a:t>seperti ini? </a:t>
            </a:r>
          </a:p>
        </p:txBody>
      </p:sp>
      <p:sp>
        <p:nvSpPr>
          <p:cNvPr id="46" name="Arc 276"/>
          <p:cNvSpPr>
            <a:spLocks/>
          </p:cNvSpPr>
          <p:nvPr/>
        </p:nvSpPr>
        <p:spPr bwMode="auto">
          <a:xfrm rot="5400000">
            <a:off x="4521213" y="3956092"/>
            <a:ext cx="720725" cy="1812925"/>
          </a:xfrm>
          <a:custGeom>
            <a:avLst/>
            <a:gdLst>
              <a:gd name="G0" fmla="+- 0 0 0"/>
              <a:gd name="G1" fmla="+- 19623 0 0"/>
              <a:gd name="G2" fmla="+- 21600 0 0"/>
              <a:gd name="T0" fmla="*/ 9028 w 21600"/>
              <a:gd name="T1" fmla="*/ 0 h 39203"/>
              <a:gd name="T2" fmla="*/ 9120 w 21600"/>
              <a:gd name="T3" fmla="*/ 39203 h 39203"/>
              <a:gd name="T4" fmla="*/ 0 w 21600"/>
              <a:gd name="T5" fmla="*/ 19623 h 39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203" fill="none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</a:path>
              <a:path w="21600" h="39203" stroke="0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  <a:lnTo>
                  <a:pt x="0" y="19623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Arc 277"/>
          <p:cNvSpPr>
            <a:spLocks/>
          </p:cNvSpPr>
          <p:nvPr/>
        </p:nvSpPr>
        <p:spPr bwMode="auto">
          <a:xfrm rot="5400000">
            <a:off x="4412469" y="3350461"/>
            <a:ext cx="936625" cy="3097213"/>
          </a:xfrm>
          <a:custGeom>
            <a:avLst/>
            <a:gdLst>
              <a:gd name="G0" fmla="+- 0 0 0"/>
              <a:gd name="G1" fmla="+- 19623 0 0"/>
              <a:gd name="G2" fmla="+- 21600 0 0"/>
              <a:gd name="T0" fmla="*/ 9028 w 21600"/>
              <a:gd name="T1" fmla="*/ 0 h 39203"/>
              <a:gd name="T2" fmla="*/ 9120 w 21600"/>
              <a:gd name="T3" fmla="*/ 39203 h 39203"/>
              <a:gd name="T4" fmla="*/ 0 w 21600"/>
              <a:gd name="T5" fmla="*/ 19623 h 39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203" fill="none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</a:path>
              <a:path w="21600" h="39203" stroke="0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  <a:lnTo>
                  <a:pt x="0" y="19623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61" grpId="0"/>
      <p:bldP spid="61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35" grpId="0"/>
      <p:bldP spid="37" grpId="0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00034" y="1285860"/>
            <a:ext cx="821537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350963" algn="l"/>
                <a:tab pos="-1260475" algn="l"/>
              </a:tabLst>
            </a:pP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Kelemahan pemakaian K-Map untuk minimisasi (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kemampuan visual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manusia,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jumlah masukan terbatas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pemilihan gabungan sel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bila terdapat beberapa kemungkinan) dapat dihindari dengan memakai metoda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minimisasi dari Quine-McCluskey yang menggunakan tabel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 sehingga selain dapat digunakan untuk masukan berjumlah besar, hasilnya lebih pasti, termasuk bila terdapat lebih dari satu jawaban</a:t>
            </a: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428628"/>
          </a:xfrm>
        </p:spPr>
        <p:txBody>
          <a:bodyPr>
            <a:noAutofit/>
          </a:bodyPr>
          <a:lstStyle/>
          <a:p>
            <a:pPr lvl="0" algn="l" fontAlgn="base">
              <a:spcAft>
                <a:spcPct val="0"/>
              </a:spcAft>
            </a:pPr>
            <a:r>
              <a:rPr lang="en-US" sz="3200" i="1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2. METODA QUINE - Mc CLUSKEY </a:t>
            </a:r>
            <a:endParaRPr lang="en-US" sz="3200" i="1" smtClean="0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000504"/>
            <a:ext cx="8215370" cy="1130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tabLst>
                <a:tab pos="-1350963" algn="l"/>
                <a:tab pos="-1260475" algn="l"/>
              </a:tabLst>
            </a:pPr>
            <a:r>
              <a:rPr lang="en-US" sz="24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Untuk memperjelas akan dilakukan penyederhanaan persamaan </a:t>
            </a:r>
            <a:r>
              <a:rPr lang="en-US" sz="2400" i="1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()</a:t>
            </a:r>
            <a:r>
              <a:rPr lang="en-US" sz="2400" i="1" smtClean="0">
                <a:solidFill>
                  <a:srgbClr val="FFFF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dengan metoda Quine-McCluskey :</a:t>
            </a:r>
            <a:endParaRPr lang="en-US" sz="2400" i="1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857232"/>
            <a:ext cx="7858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tabLst>
                <a:tab pos="-1350963" algn="l"/>
                <a:tab pos="-1260475" algn="l"/>
              </a:tabLst>
            </a:pPr>
            <a:r>
              <a:rPr lang="en-US" sz="2400" i="1" smtClean="0">
                <a:solidFill>
                  <a:srgbClr val="FFC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Konsep dasar </a:t>
            </a:r>
            <a:r>
              <a:rPr lang="en-US" sz="24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metoda Quine-McCluskey sama dengan metoda minimisasi K-Map, yaitu </a:t>
            </a:r>
            <a:r>
              <a:rPr lang="en-US" sz="2400" i="1" smtClean="0">
                <a:solidFill>
                  <a:srgbClr val="FFC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dua minterm  dapat digabungkan bila berbeda 1 bit</a:t>
            </a:r>
            <a:r>
              <a:rPr lang="en-US" sz="24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, dan dilakukan tahap demi tahap mulai dari 2 sel, 4 sel, dst. sampai tidak ada yang dapat digabungkan lagi.</a:t>
            </a:r>
            <a:endParaRPr lang="en-US" sz="2400" i="1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357158" y="214290"/>
            <a:ext cx="4143404" cy="428628"/>
          </a:xfrm>
        </p:spPr>
        <p:txBody>
          <a:bodyPr>
            <a:normAutofit/>
          </a:bodyPr>
          <a:lstStyle/>
          <a:p>
            <a:pPr lvl="0" algn="l" fontAlgn="base">
              <a:spcAft>
                <a:spcPct val="0"/>
              </a:spcAft>
            </a:pP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METODA QUINE - Mc CLUSKEY  (lanjutan)</a:t>
            </a:r>
            <a:endParaRPr lang="en-US" sz="1600" i="1" smtClean="0">
              <a:solidFill>
                <a:srgbClr val="00B0F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4348" y="5214950"/>
            <a:ext cx="79296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90600" algn="ctr"/>
                <a:tab pos="1876425" algn="l"/>
                <a:tab pos="4230688" algn="l"/>
              </a:tabLst>
            </a:pP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 (A,B,C,D,E)  =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 ( </a:t>
            </a:r>
            <a:r>
              <a:rPr kumimoji="0" lang="en-US" sz="20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0, 2, 4, 5, 6, 7, 8, 10, 14, 17, 18, 21, 29, 31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)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lang="en-US" sz="2000" i="1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+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d ( </a:t>
            </a:r>
            <a:r>
              <a:rPr kumimoji="0" lang="en-US" sz="2000" b="0" i="1" u="none" strike="noStrike" cap="none" normalizeH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11, 20, 22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)</a:t>
            </a:r>
            <a:endParaRPr kumimoji="0" lang="en-US" sz="2000" b="0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57620" y="3435494"/>
            <a:ext cx="4714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FontTx/>
              <a:buAutoNum type="arabicPeriod"/>
              <a:tabLst>
                <a:tab pos="990600" algn="l"/>
                <a:tab pos="1350963" algn="l"/>
              </a:tabLst>
            </a:pP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Tuliskan (nilai desimal dan bentuk </a:t>
            </a:r>
            <a:r>
              <a:rPr lang="en-US" sz="20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biner)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dari masing-masing minterm.</a:t>
            </a: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214282" y="214290"/>
            <a:ext cx="8443914" cy="1077218"/>
          </a:xfrm>
        </p:spPr>
        <p:txBody>
          <a:bodyPr wrap="square" anchor="t" anchorCtr="0">
            <a:spAutoFit/>
          </a:bodyPr>
          <a:lstStyle/>
          <a:p>
            <a:pPr marL="541338" lvl="0" indent="-541338" algn="l" fontAlgn="base">
              <a:spcAft>
                <a:spcPct val="0"/>
              </a:spcAft>
              <a:tabLst>
                <a:tab pos="990600" algn="l"/>
                <a:tab pos="1350963" algn="l"/>
              </a:tabLst>
            </a:pPr>
            <a:r>
              <a:rPr lang="en-US" sz="3200" i="1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3.	LANGKAH-LANGKAH MINIMISASI DENGAN METODA QUINE-Mc CLUSKEY</a:t>
            </a:r>
            <a:endParaRPr lang="en-US" sz="3200" i="1" smtClean="0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85720" y="1198253"/>
            <a:ext cx="3929090" cy="551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360363" algn="r"/>
                <a:tab pos="720725" algn="l"/>
                <a:tab pos="2511425" algn="l"/>
                <a:tab pos="3052763" algn="ctr"/>
                <a:tab pos="4030663" algn="ctr"/>
                <a:tab pos="4302125" algn="l"/>
                <a:tab pos="4662488" algn="l"/>
                <a:tab pos="5022850" algn="l"/>
                <a:tab pos="5383213" algn="l"/>
                <a:tab pos="5743575" algn="l"/>
                <a:tab pos="6103938" algn="l"/>
                <a:tab pos="7173913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	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indeks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 	:	0 	0 	0	0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0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 	: 	0 	0 	0	 1 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 	:	0	0	1	0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5 	:	0	0	1	0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6 	:	0	0	1	1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7 	:	0	0	1	1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8 	:	0	1	0	0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10 	:	0	1	0	1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14 	:	0	1	1	1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17 	:	1	0	0	0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18 	:	1	0	0	1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21 	:	1	0	1	0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29 	:	1	1	1	0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4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31 	:	1	1	1	1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5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						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   don’t care :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			</a:t>
            </a: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 	:	0	1	1	0	1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 	:	1	0	1	0	0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1260475" algn="l"/>
                <a:tab pos="450850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22 	:	1	0	1	1	0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57620" y="4364188"/>
            <a:ext cx="4714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2.	Tentukan indeks (jumlah bit “1”) dari masing-masing nilai tersebut.</a:t>
            </a: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472" y="1643049"/>
            <a:ext cx="2643206" cy="21431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472" y="1915923"/>
            <a:ext cx="2643206" cy="227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472" y="2168874"/>
            <a:ext cx="2643206" cy="2599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472" y="3240443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472" y="2454625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1472" y="2712933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72" y="3511630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1472" y="4070255"/>
            <a:ext cx="2643206" cy="2160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1472" y="4324892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1472" y="6072205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1472" y="2985806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1472" y="5429265"/>
            <a:ext cx="2643206" cy="6832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1472" y="3792820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1472" y="4584886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1472" y="6343392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1472" y="4853197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72" y="5128946"/>
            <a:ext cx="2643206" cy="3003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3240" y="1285860"/>
            <a:ext cx="714379" cy="53578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929058" y="1714488"/>
            <a:ext cx="500066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90600" algn="ctr"/>
                <a:tab pos="1350963" algn="l"/>
                <a:tab pos="1890713" algn="l"/>
                <a:tab pos="4230688" algn="l"/>
              </a:tabLst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T (A,B,C,D,E) 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90600" algn="ctr"/>
                <a:tab pos="269875" algn="l"/>
                <a:tab pos="1890713" algn="l"/>
                <a:tab pos="4230688" algn="l"/>
              </a:tabLst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= 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( </a:t>
            </a:r>
            <a:r>
              <a:rPr kumimoji="0" lang="en-US" sz="2000" b="0" i="1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0,2,4,5,6,7,8,10,14,17,18,21,29,31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) </a:t>
            </a: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990600" algn="ctr"/>
                <a:tab pos="180975" algn="l"/>
                <a:tab pos="1890713" algn="l"/>
                <a:tab pos="4230688" algn="l"/>
              </a:tabLst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+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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d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( </a:t>
            </a:r>
            <a:r>
              <a:rPr kumimoji="0" lang="en-US" sz="2000" b="0" i="1" u="none" strike="noStrike" cap="none" normalizeH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11,20,22 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)</a:t>
            </a:r>
            <a:endParaRPr kumimoji="0" lang="en-US" sz="1600" b="0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0"/>
                            </p:stCondLst>
                            <p:childTnLst>
                              <p:par>
                                <p:cTn id="76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6000"/>
                            </p:stCondLst>
                            <p:childTnLst>
                              <p:par>
                                <p:cTn id="8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852" y="6172162"/>
            <a:ext cx="6858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1260475" algn="l"/>
                <a:tab pos="360363" algn="r"/>
                <a:tab pos="720725" algn="l"/>
                <a:tab pos="1081088" algn="l"/>
                <a:tab pos="1430338" algn="l"/>
                <a:tab pos="3503613" algn="ctr"/>
                <a:tab pos="3940175" algn="ctr"/>
                <a:tab pos="4302125" algn="l"/>
                <a:tab pos="4662488" algn="l"/>
                <a:tab pos="5022850" algn="l"/>
                <a:tab pos="5383213" algn="l"/>
                <a:tab pos="5743575" algn="l"/>
                <a:tab pos="6103938" algn="l"/>
              </a:tabLst>
            </a:pPr>
            <a:r>
              <a:rPr lang="nb-NO" sz="2000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Apa tujuan pengelompokan berdasarkan indeks tersebut ?</a:t>
            </a:r>
            <a:endParaRPr lang="nb-NO" sz="200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4414" y="6072206"/>
            <a:ext cx="60007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  <a:tab pos="1350963" algn="l"/>
              </a:tabLst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3.	Kelompokkan berdasarkan indeks dan tulis berurutan  dalam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‘1 kolom’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mulai dari kelompok dengan indeks 0</a:t>
            </a:r>
            <a:endParaRPr kumimoji="0" lang="en-US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338554"/>
          </a:xfrm>
        </p:spPr>
        <p:txBody>
          <a:bodyPr wrap="square" anchor="t" anchorCtr="0">
            <a:spAutoFit/>
          </a:bodyPr>
          <a:lstStyle/>
          <a:p>
            <a:pPr marL="360000" lvl="0" indent="-360000" algn="l" fontAlgn="base">
              <a:spcAft>
                <a:spcPct val="0"/>
              </a:spcAft>
              <a:tabLst>
                <a:tab pos="990600" algn="l"/>
                <a:tab pos="1350963" algn="l"/>
              </a:tabLst>
            </a:pP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3.	LANGKAH-LANGKAH MINIMISASI DENGAN METODA QUINE-Mc CLUSKEY (lanjutan)</a:t>
            </a:r>
            <a:endParaRPr lang="en-US" sz="1600" i="1" smtClean="0">
              <a:solidFill>
                <a:srgbClr val="00B0F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5720" y="500042"/>
            <a:ext cx="3929090" cy="551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360363" algn="r"/>
                <a:tab pos="720725" algn="l"/>
                <a:tab pos="2511425" algn="l"/>
                <a:tab pos="3052763" algn="ctr"/>
                <a:tab pos="4030663" algn="ctr"/>
                <a:tab pos="4302125" algn="l"/>
                <a:tab pos="4662488" algn="l"/>
                <a:tab pos="5022850" algn="l"/>
                <a:tab pos="5383213" algn="l"/>
                <a:tab pos="5743575" algn="l"/>
                <a:tab pos="6103938" algn="l"/>
                <a:tab pos="7173913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	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indeks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 	:	0 	0 	0	0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0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 	: 	0 	0 	0	 1 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 	:	0	0	1	0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5 	:	0	0	1	0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6 	:	0	0	1	1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7 	:	0	0	1	1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8 	:	0	1	0	0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10 	:	0	1	0	1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14 	:	0	1	1	1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17 	:	1	0	0	0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18 	:	1	0	0	1	0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21 	:	1	0	1	0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29 	:	1	1	1	0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4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31 	:	1	1	1	1	1	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5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						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don’t care :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			</a:t>
            </a: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 	:	0	1	1	0	1</a:t>
            </a:r>
            <a:r>
              <a:rPr kumimoji="0" lang="en-US" sz="1600" b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b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marR="0" lvl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 	:	1	0	1	0	0</a:t>
            </a:r>
            <a:r>
              <a:rPr kumimoji="0" lang="en-US" sz="1600" b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b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endParaRPr kumimoji="0" lang="en-US" sz="1600" b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90488" lv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1260475" algn="l"/>
                <a:tab pos="541338" algn="r"/>
                <a:tab pos="720725" algn="l"/>
                <a:tab pos="1081088" algn="l"/>
                <a:tab pos="1430338" algn="l"/>
                <a:tab pos="1790700" algn="ctr"/>
                <a:tab pos="2151063" algn="ctr"/>
                <a:tab pos="2511425" algn="l"/>
                <a:tab pos="3052763" algn="l"/>
                <a:tab pos="3940175" algn="l"/>
                <a:tab pos="4391025" algn="l"/>
                <a:tab pos="4752975" algn="l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600" b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22 	:	1	0	1	1	0</a:t>
            </a:r>
            <a:r>
              <a:rPr kumimoji="0" lang="en-US" sz="1600" b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b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endParaRPr kumimoji="0" lang="en-US" sz="16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928670"/>
            <a:ext cx="3286148" cy="2857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472" y="1201543"/>
            <a:ext cx="3286148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472" y="1454494"/>
            <a:ext cx="3286148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472" y="2526064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1472" y="1740246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1472" y="1998554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1472" y="2797251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1472" y="3355876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72" y="3610513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1472" y="5357826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72" y="2271427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1472" y="5097832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472" y="3078441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1472" y="3870507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1472" y="5629013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1472" y="4138818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1472" y="4414567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4000496" y="551558"/>
            <a:ext cx="5143504" cy="547842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0975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806450" algn="r"/>
                <a:tab pos="985838" algn="l"/>
                <a:tab pos="1430338" algn="l"/>
                <a:tab pos="1790700" algn="l"/>
                <a:tab pos="2151063" algn="l"/>
                <a:tab pos="2514600" algn="l"/>
                <a:tab pos="2871788" algn="l"/>
                <a:tab pos="403066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indeks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					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0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	:	0	0	0	0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i="0" u="none" strike="noStrike" cap="none" spc="200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	:	0	0	0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	:	0	0	1	0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8	:	0	1	0	0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722313" lvl="0" indent="-36195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6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5	:	0	0	1	0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6	:	0	0	1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10	:	0	1	0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17	:	1	0	0	0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18	:	1	0	0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	:	1	0	1	0	0</a:t>
            </a:r>
            <a:r>
              <a:rPr kumimoji="0" lang="en-US" sz="1600" i="1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(don’t care)</a:t>
            </a:r>
            <a:endParaRPr kumimoji="0" lang="en-US" sz="1600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6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7	:	0	0	1	1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	:	0	1	0	1	1	</a:t>
            </a: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(don’t care)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14	:	0	1	1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21	:	1	0	1	0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22	:	1	0	1	1	0	</a:t>
            </a: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(don’t care)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6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4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29	:	1	1	1	0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6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5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31	:	1	1	1	1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4810" y="571480"/>
            <a:ext cx="3286148" cy="6429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4810" y="1201543"/>
            <a:ext cx="3286148" cy="39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4810" y="1617292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4810" y="1851528"/>
            <a:ext cx="3286148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14810" y="2143116"/>
            <a:ext cx="3286148" cy="369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14810" y="2500306"/>
            <a:ext cx="3286148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14810" y="2748372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14810" y="2987493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14810" y="3213000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14810" y="3442674"/>
            <a:ext cx="4429156" cy="27207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14810" y="3714752"/>
            <a:ext cx="3286148" cy="4157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14810" y="4136337"/>
            <a:ext cx="4429156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14810" y="4357694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14810" y="4587368"/>
            <a:ext cx="3286148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214810" y="4817042"/>
            <a:ext cx="4504226" cy="2550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14810" y="5077910"/>
            <a:ext cx="3286148" cy="4157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14810" y="5559261"/>
            <a:ext cx="3286148" cy="4157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14876" y="1369330"/>
            <a:ext cx="2857520" cy="214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14876" y="2333366"/>
            <a:ext cx="2571768" cy="214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14876" y="3916187"/>
            <a:ext cx="2571768" cy="214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14876" y="5286388"/>
            <a:ext cx="2571768" cy="214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4876" y="5715016"/>
            <a:ext cx="2571768" cy="214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69 L -0.43142 -0.00069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4" grpId="1"/>
      <p:bldP spid="9" grpId="0" animBg="1"/>
      <p:bldP spid="12" grpId="0" animBg="1"/>
      <p:bldP spid="14" grpId="0" animBg="1"/>
      <p:bldP spid="16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3" grpId="0" animBg="1"/>
      <p:bldP spid="46" grpId="0" animBg="1"/>
      <p:bldP spid="48" grpId="0" animBg="1"/>
      <p:bldP spid="10" grpId="0" animBg="1"/>
      <p:bldP spid="11" grpId="0" animBg="1"/>
      <p:bldP spid="13" grpId="0" animBg="1"/>
      <p:bldP spid="15" grpId="0" animBg="1"/>
      <p:bldP spid="21" grpId="0" animBg="1"/>
      <p:bldP spid="23" grpId="0" animBg="1"/>
      <p:bldP spid="25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/>
          <p:cNvSpPr>
            <a:spLocks noChangeArrowheads="1"/>
          </p:cNvSpPr>
          <p:nvPr/>
        </p:nvSpPr>
        <p:spPr bwMode="auto">
          <a:xfrm>
            <a:off x="47342" y="539526"/>
            <a:ext cx="3312000" cy="5478423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0975" marR="0" lvl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806450" algn="r"/>
                <a:tab pos="985838" algn="l"/>
                <a:tab pos="1430338" algn="l"/>
                <a:tab pos="1790700" algn="l"/>
                <a:tab pos="2151063" algn="l"/>
                <a:tab pos="2514600" algn="l"/>
                <a:tab pos="2871788" algn="l"/>
                <a:tab pos="403066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indeks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						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0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	:	0	0	0	0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i="0" u="none" strike="noStrike" cap="none" spc="200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	:	0	0	0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	:	0	0	1	0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8	:	0	1	0	0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722313" lvl="0" indent="-36195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6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5	:	0	0	1	0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6	:	0	0	1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10	:	0	1	0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17	:	1	0	0	0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18	:	1	0	0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	:	1	0	1	0	0</a:t>
            </a:r>
            <a:endParaRPr kumimoji="0" lang="en-US" sz="1600" i="1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6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7	:	0	0	1	1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	:	0	1	0	1	1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14	:	0	1	1	1	0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21	:	1	0	1	0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60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22	:	1	0	1	1	0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6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4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29	:	1	1	1	0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625475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6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901700" algn="r"/>
                <a:tab pos="1071563" algn="l"/>
                <a:tab pos="1431925" algn="l"/>
                <a:tab pos="1792288" algn="l"/>
                <a:tab pos="2154238" algn="l"/>
                <a:tab pos="2514600" algn="l"/>
                <a:tab pos="2874963" algn="l"/>
                <a:tab pos="322421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5</a:t>
            </a: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31	:	1	1	1	1	1	</a:t>
            </a:r>
            <a:endParaRPr kumimoji="0" lang="en-US" sz="16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90" name="Rectangle 1"/>
          <p:cNvSpPr>
            <a:spLocks noChangeArrowheads="1"/>
          </p:cNvSpPr>
          <p:nvPr/>
        </p:nvSpPr>
        <p:spPr bwMode="auto">
          <a:xfrm>
            <a:off x="6429388" y="714356"/>
            <a:ext cx="2500330" cy="19749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8000" marR="0" lvl="0" indent="-288000" algn="l" defTabSz="914400" rtl="0" eaLnBrk="0" fontAlgn="base" latinLnBrk="0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350963" algn="l"/>
                <a:tab pos="-1260475" algn="l"/>
                <a:tab pos="269875" algn="l"/>
              </a:tabLst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6.		Bila tidak ada lagi nilai yang bisa diperbandingkan, lanjutkan dengan kelompok-kelompok indeks berikutnya sampai selesai. </a:t>
            </a:r>
            <a:endParaRPr kumimoji="0" lang="en-US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Rectangle 1"/>
          <p:cNvSpPr>
            <a:spLocks noChangeArrowheads="1"/>
          </p:cNvSpPr>
          <p:nvPr/>
        </p:nvSpPr>
        <p:spPr bwMode="auto">
          <a:xfrm>
            <a:off x="3143240" y="428604"/>
            <a:ext cx="3214710" cy="634019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720725" algn="l"/>
                <a:tab pos="1081088" algn="l"/>
                <a:tab pos="1430338" algn="l"/>
                <a:tab pos="1790700" algn="l"/>
                <a:tab pos="2151063" algn="l"/>
                <a:tab pos="2511425" algn="r"/>
                <a:tab pos="2871788" algn="l"/>
                <a:tab pos="3413125" algn="l"/>
                <a:tab pos="403066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indeks		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0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0, 2	:	0	0	0	-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0, 4	:	0	0	-	0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0, 8	:	0	-	0	0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b="0" i="0" u="none" strike="noStrike" cap="none" spc="200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---------------------------</a:t>
            </a:r>
            <a:endParaRPr kumimoji="0" lang="en-US" sz="1400" b="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7032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2, 6	:	0	0	-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703263" lvl="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2,10	:	0	-	0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2,18	:	-	0	0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4, 5	:	0	0	1	0	-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4, 6	:	0	0	1	-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:	-	0	1	0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8,10	:	0	1	0	-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4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---------------------------</a:t>
            </a:r>
            <a:endParaRPr kumimoji="0" lang="en-US" sz="1400" b="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703263" lvl="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5, 7	:	0	0	1	-	1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7032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5,21	:	-	0	1	0	1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6, 7	:	0	0	1	1	-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6,14	:	0	-	1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6,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22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:	-	0	1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10,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:	0	1	0	1	-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10,14	:	0	1	-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17,21	:	1	0	-	0	1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18,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22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:	1	0	-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21	:	1	0	1	0	-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20,22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:	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	0	1	-	0</a:t>
            </a:r>
            <a:endParaRPr kumimoji="0" lang="en-US" sz="140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4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---------------------------</a:t>
            </a:r>
            <a:endParaRPr kumimoji="0" lang="en-US" sz="1400" b="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7032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21,29	:	1	-	1	0	1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703263" lvl="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4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	---------------------------</a:t>
            </a:r>
            <a:endParaRPr kumimoji="0" lang="en-US" sz="1400" b="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4</a:t>
            </a: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29,31	:	1	1	1	-	1</a:t>
            </a:r>
            <a:endParaRPr kumimoji="0" lang="es-E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338554"/>
          </a:xfrm>
        </p:spPr>
        <p:txBody>
          <a:bodyPr wrap="square" anchor="t" anchorCtr="0">
            <a:spAutoFit/>
          </a:bodyPr>
          <a:lstStyle/>
          <a:p>
            <a:pPr marL="360000" lvl="0" indent="-360000" algn="l" fontAlgn="base">
              <a:spcAft>
                <a:spcPct val="0"/>
              </a:spcAft>
              <a:tabLst>
                <a:tab pos="990600" algn="l"/>
                <a:tab pos="1350963" algn="l"/>
              </a:tabLst>
            </a:pP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3.	LANGKAH-LANGKAH MINIMISASI DENGAN METODA QUINE-Mc CLUSKEY (lanjutan)</a:t>
            </a:r>
            <a:endParaRPr lang="en-US" sz="1600" i="1" smtClean="0">
              <a:solidFill>
                <a:srgbClr val="00B0F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93225" y="842667"/>
            <a:ext cx="2636163" cy="2465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5720" y="1239331"/>
            <a:ext cx="3000396" cy="2520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85720" y="2155148"/>
            <a:ext cx="3000396" cy="2988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5720" y="3752542"/>
            <a:ext cx="3000396" cy="185738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85720" y="5142665"/>
            <a:ext cx="3000396" cy="94157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flipH="1" flipV="1">
            <a:off x="3286116" y="500042"/>
            <a:ext cx="1000132" cy="5715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flipH="1" flipV="1">
            <a:off x="3428992" y="1500174"/>
            <a:ext cx="3286148" cy="5000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flipH="1" flipV="1">
            <a:off x="3383312" y="3286122"/>
            <a:ext cx="3331828" cy="4286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 flipV="1">
            <a:off x="3436035" y="5863726"/>
            <a:ext cx="3279105" cy="5656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 flipV="1">
            <a:off x="3428992" y="6286518"/>
            <a:ext cx="3286148" cy="57148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793225" y="1069860"/>
            <a:ext cx="2636163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793225" y="1298739"/>
            <a:ext cx="2636163" cy="2728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93225" y="1734410"/>
            <a:ext cx="2636163" cy="2658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793225" y="1948724"/>
            <a:ext cx="2636163" cy="2658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86182" y="2168874"/>
            <a:ext cx="2636163" cy="2599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793225" y="2383188"/>
            <a:ext cx="2636163" cy="2599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93225" y="2597502"/>
            <a:ext cx="2636163" cy="2599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793225" y="2811816"/>
            <a:ext cx="2636163" cy="2599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793225" y="3026130"/>
            <a:ext cx="2636163" cy="2599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93225" y="3487559"/>
            <a:ext cx="2636163" cy="227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93225" y="3688994"/>
            <a:ext cx="2636163" cy="2400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793225" y="3903308"/>
            <a:ext cx="2636163" cy="2400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93225" y="4115936"/>
            <a:ext cx="2636163" cy="2571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793225" y="4337772"/>
            <a:ext cx="2636163" cy="25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793225" y="4539207"/>
            <a:ext cx="2636163" cy="24711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793225" y="4753521"/>
            <a:ext cx="2636163" cy="24711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793225" y="4973192"/>
            <a:ext cx="2636163" cy="3131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93225" y="5195028"/>
            <a:ext cx="2636163" cy="23423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93225" y="5403506"/>
            <a:ext cx="2636163" cy="2400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93225" y="5610778"/>
            <a:ext cx="2636163" cy="26157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793225" y="6039404"/>
            <a:ext cx="2636163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793225" y="6466346"/>
            <a:ext cx="2636163" cy="21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1"/>
          <p:cNvSpPr>
            <a:spLocks noChangeArrowheads="1"/>
          </p:cNvSpPr>
          <p:nvPr/>
        </p:nvSpPr>
        <p:spPr bwMode="auto">
          <a:xfrm>
            <a:off x="6429388" y="714356"/>
            <a:ext cx="2571768" cy="169277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69875" marR="0" lvl="0" indent="-269875" algn="l" defTabSz="914400" rtl="0" eaLnBrk="1" fontAlgn="base" latinLnBrk="0" hangingPunct="1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>
                <a:tab pos="-1350963" algn="l"/>
                <a:tab pos="-1260475" algn="l"/>
                <a:tab pos="269875" algn="l"/>
              </a:tabLst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Bandingkan setiap nilai dari suatu kelompok indeks dengan nilai-nilai dari kelompok indeks berikutnya</a:t>
            </a:r>
            <a:endParaRPr kumimoji="0" lang="en-US" b="0" i="1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29388" y="2679275"/>
            <a:ext cx="2571768" cy="195181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288000" lvl="0" indent="-288000" eaLnBrk="0" fontAlgn="base" hangingPunct="0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5"/>
              <a:tabLst>
                <a:tab pos="-1350963" algn="l"/>
                <a:tab pos="-1260475" algn="l"/>
                <a:tab pos="269875" algn="l"/>
              </a:tabLst>
            </a:pPr>
            <a:r>
              <a:rPr lang="en-US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Jika hanya berbeda   1 bit saja, tulis pada kolom di sebelahnya hasil penggabungan kedua nilai, dengan menghapus bit yang berbeda.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539879" y="5539339"/>
            <a:ext cx="1675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(apakah perlu ?)</a:t>
            </a:r>
            <a:endParaRPr lang="en-US" sz="1600"/>
          </a:p>
        </p:txBody>
      </p:sp>
      <p:sp>
        <p:nvSpPr>
          <p:cNvPr id="53" name="Rounded Rectangle 52"/>
          <p:cNvSpPr/>
          <p:nvPr/>
        </p:nvSpPr>
        <p:spPr>
          <a:xfrm>
            <a:off x="285720" y="809858"/>
            <a:ext cx="3000396" cy="135732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29388" y="4731119"/>
            <a:ext cx="2571768" cy="17697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288000" lvl="0" indent="-288000" eaLnBrk="0" fontAlgn="base" hangingPunct="0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tabLst>
                <a:tab pos="-1350963" algn="l"/>
                <a:tab pos="-1260475" algn="l"/>
                <a:tab pos="269875" algn="l"/>
              </a:tabLst>
            </a:pPr>
            <a:r>
              <a:rPr lang="en-US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		</a:t>
            </a:r>
            <a:r>
              <a:rPr lang="en-US" i="1" smtClean="0">
                <a:solidFill>
                  <a:srgbClr val="FFFF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(apa maksudnya ?)</a:t>
            </a:r>
            <a:endParaRPr lang="en-US" i="1" smtClean="0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  <a:p>
            <a:pPr marL="288000" lvl="0" indent="-288000" eaLnBrk="0" fontAlgn="base" hangingPunct="0">
              <a:lnSpc>
                <a:spcPts val="2200"/>
              </a:lnSpc>
              <a:spcAft>
                <a:spcPct val="0"/>
              </a:spcAft>
              <a:tabLst>
                <a:tab pos="-1350963" algn="l"/>
                <a:tab pos="-1260475" algn="l"/>
                <a:tab pos="269875" algn="l"/>
              </a:tabLst>
            </a:pPr>
            <a:r>
              <a:rPr lang="en-US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		Nilai-nilai desimal ditulis ulang untuk menunjukkan nilai-nilai yang digabungkan.</a:t>
            </a:r>
            <a:endParaRPr lang="en-US" i="1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371 L -0.31319 -0.00371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86" grpId="0" animBg="1"/>
      <p:bldP spid="48" grpId="0" animBg="1"/>
      <p:bldP spid="54" grpId="0" animBg="1"/>
      <p:bldP spid="54" grpId="1" animBg="1"/>
      <p:bldP spid="55" grpId="0" animBg="1"/>
      <p:bldP spid="56" grpId="0" animBg="1"/>
      <p:bldP spid="57" grpId="0" animBg="1"/>
      <p:bldP spid="57" grpId="1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8" grpId="0" animBg="1"/>
      <p:bldP spid="88" grpId="1" animBg="1"/>
      <p:bldP spid="89" grpId="0" animBg="1"/>
      <p:bldP spid="89" grpId="1" animBg="1"/>
      <p:bldP spid="91" grpId="0"/>
      <p:bldP spid="91" grpId="1"/>
      <p:bldP spid="53" grpId="0" animBg="1"/>
      <p:bldP spid="53" grpId="1" animBg="1"/>
      <p:bldP spid="44" grpId="0" animBg="1"/>
      <p:bldP spid="4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802749" y="4896397"/>
            <a:ext cx="419104" cy="328739"/>
          </a:xfrm>
          <a:prstGeom prst="rect">
            <a:avLst/>
          </a:prstGeom>
        </p:spPr>
        <p:txBody>
          <a:bodyPr wrap="square" lIns="108000" tIns="36000" rIns="36000" bIns="3600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p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3688" y="365056"/>
            <a:ext cx="3357586" cy="641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360363" algn="l"/>
                <a:tab pos="720725" algn="l"/>
                <a:tab pos="1081088" algn="l"/>
                <a:tab pos="1430338" algn="l"/>
                <a:tab pos="1790700" algn="l"/>
                <a:tab pos="2151063" algn="l"/>
                <a:tab pos="2511425" algn="r"/>
                <a:tab pos="2871788" algn="l"/>
                <a:tab pos="3413125" algn="l"/>
                <a:tab pos="4030663" algn="l"/>
                <a:tab pos="4302125" algn="l"/>
                <a:tab pos="4662488" algn="l"/>
                <a:tab pos="5022850" algn="l"/>
                <a:tab pos="5383213" algn="l"/>
                <a:tab pos="5743575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indeks		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6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0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0, 2	:	0	0	0	-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0, 4	:	0	0	-	0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0, 8	:	0	-	0	0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b="0" i="0" u="none" strike="noStrike" cap="none" spc="200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---------------------------</a:t>
            </a:r>
            <a:endParaRPr kumimoji="0" lang="en-US" sz="1400" b="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2, 6	:	0	0	-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2,10	:	0	-	0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2,18	:	-	0	0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4, 5	:	0	0	1	0	-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4, 6	:	0	0	1	-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4,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:	-	0	1	0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8,10	:	0	1	0	-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4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---------------------------</a:t>
            </a:r>
            <a:endParaRPr kumimoji="0" lang="en-US" sz="1400" b="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5, 7	:	0	0	1	-	1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5,21	:	-	0	1	0	1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6, 7	:	0	0	1	1	-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6,14	:	0	-	1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6,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22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:	-	0	1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10,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11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:	0	1	0	1	-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10,14	:	0	1	-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17,21	:	1	0	-	0	1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18,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22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:	1	0	-	1	0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,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21	:	1	0	1	0	-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20,22	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:	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1	0	1	-	0</a:t>
            </a:r>
            <a:endParaRPr kumimoji="0" lang="en-US" sz="140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4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---------------------------</a:t>
            </a:r>
            <a:endParaRPr kumimoji="0" lang="en-US" sz="1400" b="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3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21,29	:	1	-	1	0	1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lang="en-US" sz="1400" spc="2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---------------------------</a:t>
            </a:r>
            <a:endParaRPr kumimoji="0" lang="en-US" sz="1400" b="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  <a:p>
            <a:pPr marL="3603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990600" algn="l"/>
                <a:tab pos="-900113" algn="l"/>
                <a:tab pos="720725" algn="l"/>
                <a:tab pos="1262063" algn="l"/>
                <a:tab pos="1519238" algn="l"/>
                <a:tab pos="1879600" algn="l"/>
                <a:tab pos="2241550" algn="l"/>
                <a:tab pos="2601913" algn="l"/>
                <a:tab pos="2962275" algn="l"/>
                <a:tab pos="3322638" algn="l"/>
                <a:tab pos="3940175" algn="l"/>
                <a:tab pos="4481513" algn="l"/>
                <a:tab pos="5203825" algn="l"/>
                <a:tab pos="5924550" algn="l"/>
                <a:tab pos="6284913" algn="l"/>
              </a:tabLst>
            </a:pP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4</a:t>
            </a: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29,31	:	1	1	1	-	1</a:t>
            </a:r>
            <a:endParaRPr kumimoji="0" lang="es-E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338554"/>
          </a:xfrm>
        </p:spPr>
        <p:txBody>
          <a:bodyPr wrap="square" anchor="t" anchorCtr="0">
            <a:spAutoFit/>
          </a:bodyPr>
          <a:lstStyle/>
          <a:p>
            <a:pPr marL="360000" lvl="0" indent="-360000" algn="l" fontAlgn="base">
              <a:spcAft>
                <a:spcPct val="0"/>
              </a:spcAft>
              <a:tabLst>
                <a:tab pos="990600" algn="l"/>
                <a:tab pos="1350963" algn="l"/>
              </a:tabLst>
            </a:pPr>
            <a:r>
              <a:rPr lang="en-US" sz="1600" i="1" smtClean="0">
                <a:solidFill>
                  <a:srgbClr val="00B0F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3.	LANGKAH-LANGKAH MINIMISASI DENGAN METODA QUINE-Mc CLUSKEY (lanjutan)</a:t>
            </a:r>
            <a:endParaRPr lang="en-US" sz="1600" i="1" smtClean="0">
              <a:solidFill>
                <a:srgbClr val="00B0F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29058" y="428604"/>
            <a:ext cx="4643470" cy="27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350963" algn="l"/>
                <a:tab pos="-1260475" algn="ctr"/>
                <a:tab pos="360363" algn="ctr"/>
                <a:tab pos="720725" algn="r"/>
                <a:tab pos="1081088" algn="l"/>
                <a:tab pos="1430338" algn="l"/>
                <a:tab pos="1790700" algn="l"/>
                <a:tab pos="2151063" algn="l"/>
                <a:tab pos="3141663" algn="ctr"/>
                <a:tab pos="3940175" algn="ctr"/>
                <a:tab pos="4230688" algn="l"/>
                <a:tab pos="4662488" algn="l"/>
                <a:tab pos="5022850" algn="l"/>
                <a:tab pos="5383213" algn="l"/>
              </a:tabLst>
            </a:pPr>
            <a:r>
              <a:rPr kumimoji="0" lang="es-E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indeks</a:t>
            </a:r>
            <a:endParaRPr kumimoji="0" lang="en-US" sz="120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350963" algn="l"/>
                <a:tab pos="-1260475" algn="ctr"/>
                <a:tab pos="360363" algn="ctr"/>
                <a:tab pos="631825" algn="l"/>
                <a:tab pos="1519238" algn="l"/>
                <a:tab pos="1790700" algn="l"/>
                <a:tab pos="2151063" algn="l"/>
                <a:tab pos="2511425" algn="l"/>
                <a:tab pos="2871788" algn="l"/>
                <a:tab pos="3232150" algn="l"/>
                <a:tab pos="3592513" algn="l"/>
                <a:tab pos="3940175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0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0, 2, 4, 6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:	0	0	-	-	0	</a:t>
            </a:r>
            <a:endParaRPr kumimoji="0" lang="en-US" sz="140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350963" algn="l"/>
                <a:tab pos="-1260475" algn="ctr"/>
                <a:tab pos="360363" algn="ctr"/>
                <a:tab pos="631825" algn="l"/>
                <a:tab pos="1519238" algn="l"/>
                <a:tab pos="1790700" algn="l"/>
                <a:tab pos="2151063" algn="l"/>
                <a:tab pos="2511425" algn="l"/>
                <a:tab pos="2871788" algn="l"/>
                <a:tab pos="3232150" algn="l"/>
                <a:tab pos="3592513" algn="l"/>
                <a:tab pos="3940175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0, 2, 8,10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:	0	-	0	-	0	</a:t>
            </a:r>
            <a:endParaRPr kumimoji="0" lang="en-US" sz="140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350963" algn="l"/>
                <a:tab pos="-1260475" algn="ctr"/>
                <a:tab pos="360363" algn="ctr"/>
                <a:tab pos="631825" algn="l"/>
                <a:tab pos="1519238" algn="l"/>
                <a:tab pos="1790700" algn="l"/>
                <a:tab pos="2151063" algn="l"/>
                <a:tab pos="2511425" algn="l"/>
                <a:tab pos="2871788" algn="l"/>
                <a:tab pos="3232150" algn="l"/>
                <a:tab pos="3592513" algn="l"/>
                <a:tab pos="3940175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</a:t>
            </a:r>
            <a:r>
              <a:rPr kumimoji="0" lang="en-US" sz="1400" i="0" u="none" strike="noStrike" cap="none" spc="200" normalizeH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-------------------------------</a:t>
            </a:r>
            <a:endParaRPr kumimoji="0" lang="en-US" sz="1400" i="0" u="none" strike="noStrike" cap="none" spc="200" normalizeH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350963" algn="l"/>
                <a:tab pos="-1260475" algn="ctr"/>
                <a:tab pos="360363" algn="ctr"/>
                <a:tab pos="631825" algn="l"/>
                <a:tab pos="1519238" algn="l"/>
                <a:tab pos="1790700" algn="l"/>
                <a:tab pos="2151063" algn="l"/>
                <a:tab pos="2511425" algn="l"/>
                <a:tab pos="2871788" algn="l"/>
                <a:tab pos="3232150" algn="l"/>
                <a:tab pos="3592513" algn="l"/>
                <a:tab pos="3940175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1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2, 6,10,14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:	0	-	-	1	0	</a:t>
            </a:r>
            <a:endParaRPr kumimoji="0" lang="en-US" sz="140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350963" algn="l"/>
                <a:tab pos="-1260475" algn="ctr"/>
                <a:tab pos="360363" algn="ctr"/>
                <a:tab pos="631825" algn="l"/>
                <a:tab pos="1519238" algn="l"/>
                <a:tab pos="1790700" algn="l"/>
                <a:tab pos="2151063" algn="l"/>
                <a:tab pos="2511425" algn="l"/>
                <a:tab pos="2871788" algn="l"/>
                <a:tab pos="3232150" algn="l"/>
                <a:tab pos="3592513" algn="l"/>
                <a:tab pos="3940175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2, 6,18,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22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:	-	0	-	1	0	</a:t>
            </a:r>
            <a:endParaRPr kumimoji="0" lang="en-US" sz="140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tabLst>
                <a:tab pos="-1620838" algn="l"/>
                <a:tab pos="-1530350" algn="l"/>
                <a:tab pos="-1350963" algn="l"/>
                <a:tab pos="-1260475" algn="ctr"/>
                <a:tab pos="360363" algn="ctr"/>
                <a:tab pos="631825" algn="l"/>
                <a:tab pos="1519238" algn="l"/>
                <a:tab pos="1790700" algn="l"/>
                <a:tab pos="2151063" algn="l"/>
                <a:tab pos="2511425" algn="l"/>
                <a:tab pos="2871788" algn="l"/>
                <a:tab pos="3232150" algn="l"/>
                <a:tab pos="3592513" algn="l"/>
                <a:tab pos="3940175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lang="en-US" sz="1400" smtClean="0">
                <a:solidFill>
                  <a:srgbClr val="FFC000"/>
                </a:solidFill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</a:t>
            </a:r>
            <a:r>
              <a:rPr lang="en-US" sz="1400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4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, 5, 6, 7	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:	0	0	1	-	-	</a:t>
            </a:r>
            <a:endParaRPr kumimoji="0" lang="en-US" sz="140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350963" algn="l"/>
                <a:tab pos="-1260475" algn="ctr"/>
                <a:tab pos="360363" algn="ctr"/>
                <a:tab pos="631825" algn="l"/>
                <a:tab pos="1519238" algn="l"/>
                <a:tab pos="1790700" algn="l"/>
                <a:tab pos="2151063" algn="l"/>
                <a:tab pos="2511425" algn="l"/>
                <a:tab pos="2871788" algn="l"/>
                <a:tab pos="3232150" algn="l"/>
                <a:tab pos="3592513" algn="l"/>
                <a:tab pos="3940175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4, 5,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20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,21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:	-	0	1	0	-	</a:t>
            </a:r>
            <a:endParaRPr kumimoji="0" lang="en-US" sz="140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R="0" lvl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350963" algn="l"/>
                <a:tab pos="-1260475" algn="ctr"/>
                <a:tab pos="360363" algn="ctr"/>
                <a:tab pos="631825" algn="l"/>
                <a:tab pos="1519238" algn="l"/>
                <a:tab pos="1790700" algn="l"/>
                <a:tab pos="2151063" algn="l"/>
                <a:tab pos="2511425" algn="l"/>
                <a:tab pos="2871788" algn="l"/>
                <a:tab pos="3232150" algn="l"/>
                <a:tab pos="3592513" algn="l"/>
                <a:tab pos="3940175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		4, 6,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20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,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22</a:t>
            </a:r>
            <a:r>
              <a:rPr kumimoji="0" lang="en-US" sz="140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	:	-	0	1	-	0	</a:t>
            </a:r>
            <a:endParaRPr kumimoji="0" lang="en-US" sz="120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180975" marR="0" lvl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20838" algn="l"/>
                <a:tab pos="-1530350" algn="l"/>
                <a:tab pos="-1350963" algn="l"/>
                <a:tab pos="-1260475" algn="ctr"/>
                <a:tab pos="720725" algn="l"/>
                <a:tab pos="1081088" algn="l"/>
                <a:tab pos="1430338" algn="l"/>
                <a:tab pos="1790700" algn="l"/>
                <a:tab pos="2151063" algn="l"/>
                <a:tab pos="2511425" algn="l"/>
                <a:tab pos="2871788" algn="l"/>
                <a:tab pos="3232150" algn="l"/>
                <a:tab pos="3592513" algn="l"/>
                <a:tab pos="3940175" algn="ctr"/>
                <a:tab pos="5022850" algn="l"/>
                <a:tab pos="5383213" algn="l"/>
                <a:tab pos="5743575" algn="l"/>
                <a:tab pos="6103938" algn="l"/>
                <a:tab pos="6451600" algn="l"/>
              </a:tabLst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ettrGoth12 BT" charset="0"/>
                <a:ea typeface="Times New Roman" pitchFamily="18" charset="0"/>
                <a:sym typeface="Symbol" pitchFamily="18" charset="2"/>
              </a:rPr>
              <a:t>	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9306" y="617160"/>
            <a:ext cx="3204000" cy="2700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9306" y="1521814"/>
            <a:ext cx="3204000" cy="44988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39306" y="3234608"/>
            <a:ext cx="3204000" cy="314327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6427" y="5916450"/>
            <a:ext cx="3204000" cy="89003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3306" y="4843187"/>
            <a:ext cx="384254" cy="442035"/>
          </a:xfrm>
          <a:prstGeom prst="rect">
            <a:avLst/>
          </a:prstGeom>
        </p:spPr>
        <p:txBody>
          <a:bodyPr wrap="none" lIns="108000" tIns="36000" rIns="36000" bIns="3600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43306" y="5896293"/>
            <a:ext cx="338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43306" y="6351762"/>
            <a:ext cx="384254" cy="442035"/>
          </a:xfrm>
          <a:prstGeom prst="rect">
            <a:avLst/>
          </a:prstGeom>
        </p:spPr>
        <p:txBody>
          <a:bodyPr wrap="none" lIns="108000" tIns="36000" rIns="36000" bIns="3600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flipH="1" flipV="1">
            <a:off x="4071934" y="500042"/>
            <a:ext cx="642942" cy="5715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 flipV="1">
            <a:off x="4143372" y="1428736"/>
            <a:ext cx="3429024" cy="5000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00562" y="804029"/>
            <a:ext cx="2988000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00562" y="1071546"/>
            <a:ext cx="2988000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00562" y="1571612"/>
            <a:ext cx="2988000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12958" y="1824563"/>
            <a:ext cx="2988000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12958" y="2084557"/>
            <a:ext cx="2988000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00562" y="2344551"/>
            <a:ext cx="2988000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12958" y="2591666"/>
            <a:ext cx="2988000" cy="25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72396" y="774516"/>
            <a:ext cx="384254" cy="369332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72396" y="1060268"/>
            <a:ext cx="384254" cy="369332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72396" y="1523391"/>
            <a:ext cx="384254" cy="369332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72396" y="1795417"/>
            <a:ext cx="384254" cy="369332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72396" y="2062988"/>
            <a:ext cx="384254" cy="369332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72396" y="2303373"/>
            <a:ext cx="384254" cy="369332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72396" y="2550488"/>
            <a:ext cx="384254" cy="369332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02749" y="6441068"/>
            <a:ext cx="419104" cy="318924"/>
          </a:xfrm>
          <a:prstGeom prst="rect">
            <a:avLst/>
          </a:prstGeom>
        </p:spPr>
        <p:txBody>
          <a:bodyPr wrap="square" lIns="108000" tIns="36000" rIns="36000" bIns="3600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q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86710" y="785481"/>
            <a:ext cx="272044" cy="246221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r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86710" y="1071233"/>
            <a:ext cx="305707" cy="246221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s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86710" y="1558420"/>
            <a:ext cx="260822" cy="246221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t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86710" y="1818414"/>
            <a:ext cx="316928" cy="246221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u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86710" y="2098017"/>
            <a:ext cx="305707" cy="246221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v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86710" y="2338402"/>
            <a:ext cx="350591" cy="246221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w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86710" y="2585517"/>
            <a:ext cx="305707" cy="246221"/>
          </a:xfrm>
          <a:prstGeom prst="rect">
            <a:avLst/>
          </a:prstGeom>
        </p:spPr>
        <p:txBody>
          <a:bodyPr wrap="none" lIns="108000" tIns="0" rIns="36000" bIns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sym typeface="Symbol" pitchFamily="18" charset="2"/>
              </a:rPr>
              <a:t>x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43372" y="3143248"/>
            <a:ext cx="4862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360000" eaLnBrk="0" fontAlgn="base" hangingPunct="0">
              <a:spcBef>
                <a:spcPts val="600"/>
              </a:spcBef>
              <a:spcAft>
                <a:spcPct val="0"/>
              </a:spcAft>
              <a:tabLst>
                <a:tab pos="-1350963" algn="l"/>
                <a:tab pos="-1260475" algn="l"/>
                <a:tab pos="269875" algn="l"/>
              </a:tabLst>
            </a:pPr>
            <a:r>
              <a:rPr lang="en-US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7. 		Beri tanda “</a:t>
            </a:r>
            <a:r>
              <a:rPr lang="en-US" b="1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</a:t>
            </a:r>
            <a:r>
              <a:rPr lang="en-US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” pada nilai-nilai yang tidak dapat digabungkan.</a:t>
            </a:r>
            <a:endParaRPr lang="en-US" b="1" i="1" smtClean="0">
              <a:solidFill>
                <a:schemeClr val="bg1"/>
              </a:solidFill>
              <a:latin typeface="Tahoma" pitchFamily="34" charset="0"/>
              <a:ea typeface="Times New Roman" pitchFamily="18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43372" y="5456653"/>
            <a:ext cx="478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360000" fontAlgn="base">
              <a:spcBef>
                <a:spcPts val="600"/>
              </a:spcBef>
              <a:spcAft>
                <a:spcPct val="0"/>
              </a:spcAft>
              <a:tabLst>
                <a:tab pos="-1620838" algn="l"/>
                <a:tab pos="-1530350" algn="l"/>
                <a:tab pos="-1350963" algn="l"/>
                <a:tab pos="-1260475" algn="ctr"/>
                <a:tab pos="1260475" algn="r"/>
                <a:tab pos="1620838" algn="l"/>
                <a:tab pos="1981200" algn="l"/>
                <a:tab pos="2251075" algn="l"/>
                <a:tab pos="2339975" algn="l"/>
                <a:tab pos="3690938" algn="r"/>
                <a:tab pos="3870325" algn="ctr"/>
                <a:tab pos="4051300" algn="l"/>
                <a:tab pos="4230688" algn="l"/>
                <a:tab pos="4410075" algn="l"/>
                <a:tab pos="4591050" algn="l"/>
                <a:tab pos="4770438" algn="l"/>
              </a:tabLst>
            </a:pPr>
            <a:r>
              <a:rPr lang="es-ES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9.	Beri nama (misalkan : p, q, r, s, t, dst.) pada hasil gabungan yang bertanda “</a:t>
            </a:r>
            <a:r>
              <a:rPr lang="en-US" b="1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  <a:sym typeface="Symbol" pitchFamily="18" charset="2"/>
              </a:rPr>
              <a:t></a:t>
            </a:r>
            <a:r>
              <a:rPr lang="es-ES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”.</a:t>
            </a:r>
            <a:endParaRPr lang="en-US" b="1" i="1" smtClean="0">
              <a:solidFill>
                <a:schemeClr val="bg1"/>
              </a:solidFill>
              <a:latin typeface="Tahoma" pitchFamily="34" charset="0"/>
              <a:cs typeface="Tahoma" pitchFamily="34" charset="0"/>
              <a:sym typeface="Symbol" pitchFamily="18" charset="2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143340" y="3886005"/>
            <a:ext cx="4786378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>
                <a:tab pos="-1530350" algn="l"/>
                <a:tab pos="-1350963" algn="l"/>
                <a:tab pos="-1260475" algn="l"/>
              </a:tabLst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Ulangi langkah-langkah 4 s/d 7 pada nilai-nilai di kolom kedua. 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>
                <a:tab pos="-1530350" algn="l"/>
                <a:tab pos="-1350963" algn="l"/>
                <a:tab pos="-1260475" algn="l"/>
              </a:tabLst>
            </a:pPr>
            <a:r>
              <a:rPr lang="en-US" i="1" smtClean="0">
                <a:solidFill>
                  <a:schemeClr val="bg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		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Lakukan langkah ini pada kolom-kolom berikutnya, sampai tidak ada lagi nilai-nilai yang dapat digabungkan.</a:t>
            </a:r>
            <a:endParaRPr kumimoji="0" lang="en-US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57620" y="5947966"/>
            <a:ext cx="1858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(perlukah dipilih ?)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0"/>
                            </p:stCondLst>
                            <p:childTnLst>
                              <p:par>
                                <p:cTn id="1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500"/>
                            </p:stCondLst>
                            <p:childTnLst>
                              <p:par>
                                <p:cTn id="2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000"/>
                            </p:stCondLst>
                            <p:childTnLst>
                              <p:par>
                                <p:cTn id="2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20" grpId="0"/>
      <p:bldP spid="21" grpId="0"/>
      <p:bldP spid="21" grpId="1"/>
      <p:bldP spid="22" grpId="0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902</Words>
  <Application>Microsoft Office PowerPoint</Application>
  <PresentationFormat>On-screen Show (4:3)</PresentationFormat>
  <Paragraphs>425</Paragraphs>
  <Slides>15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MINIMISASI DENGAN   METODA   QUINE - Mc CLUSKEY</vt:lpstr>
      <vt:lpstr>1. ULAS BALIK MINIMISASI DENGAN K-MAP</vt:lpstr>
      <vt:lpstr>ULAS BALIK MINIMISASI DENGAN K-MAP (lanjutan)</vt:lpstr>
      <vt:lpstr>2. METODA QUINE - Mc CLUSKEY </vt:lpstr>
      <vt:lpstr>METODA QUINE - Mc CLUSKEY  (lanjutan)</vt:lpstr>
      <vt:lpstr>3. LANGKAH-LANGKAH MINIMISASI DENGAN METODA QUINE-Mc CLUSKEY</vt:lpstr>
      <vt:lpstr>3. LANGKAH-LANGKAH MINIMISASI DENGAN METODA QUINE-Mc CLUSKEY (lanjutan)</vt:lpstr>
      <vt:lpstr>3. LANGKAH-LANGKAH MINIMISASI DENGAN METODA QUINE-Mc CLUSKEY (lanjutan)</vt:lpstr>
      <vt:lpstr>3. LANGKAH-LANGKAH MINIMISASI DENGAN METODA QUINE-Mc CLUSKEY (lanjutan)</vt:lpstr>
      <vt:lpstr>3. LANGKAH-LANGKAH MINIMISASI DENGAN METODA QUINE-Mc CLUSKEY (lanjutan)</vt:lpstr>
      <vt:lpstr>3. LANGKAH-LANGKAH MINIMISASI DENGAN METODA QUINE-Mc CLUSKEY (lanjutan)</vt:lpstr>
      <vt:lpstr>3. LANGKAH-LANGKAH MINIMISASI DENGAN METODA QUINE-Mc CLUSKEY (lanjutan)</vt:lpstr>
      <vt:lpstr>3. LANGKAH-LANGKAH MINIMISASI DENGAN METODA QUINE-Mc CLUSKEY (lanjutan)</vt:lpstr>
      <vt:lpstr>Latihan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Bambang Krisnarno</dc:creator>
  <cp:lastModifiedBy>nand</cp:lastModifiedBy>
  <cp:revision>51</cp:revision>
  <dcterms:created xsi:type="dcterms:W3CDTF">2007-10-24T11:34:16Z</dcterms:created>
  <dcterms:modified xsi:type="dcterms:W3CDTF">2014-02-26T07:57:59Z</dcterms:modified>
</cp:coreProperties>
</file>