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C43"/>
    <a:srgbClr val="14B298"/>
    <a:srgbClr val="F79B75"/>
    <a:srgbClr val="F8B694"/>
    <a:srgbClr val="FEFBF8"/>
    <a:srgbClr val="FEF6F0"/>
    <a:srgbClr val="FFFBFB"/>
    <a:srgbClr val="F2693C"/>
    <a:srgbClr val="DADADA"/>
    <a:srgbClr val="BB8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0A4-599F-4671-98CB-4E8149AA462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C79F-50BF-4752-9767-CBF8EB28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3528" y="2703488"/>
            <a:ext cx="5098472" cy="198966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9600" b="1" dirty="0" smtClean="0">
                <a:solidFill>
                  <a:srgbClr val="14B298"/>
                </a:solidFill>
                <a:latin typeface="Orkney" panose="00000500000000000000" pitchFamily="50" charset="0"/>
              </a:rPr>
              <a:t>Smart Farming</a:t>
            </a:r>
            <a:endParaRPr lang="en-US" sz="9600" b="1" dirty="0">
              <a:solidFill>
                <a:srgbClr val="14B298"/>
              </a:solidFill>
              <a:latin typeface="Orkney" panose="000005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78"/>
          <a:stretch/>
        </p:blipFill>
        <p:spPr>
          <a:xfrm>
            <a:off x="0" y="115614"/>
            <a:ext cx="6928079" cy="64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46125"/>
            <a:ext cx="10515600" cy="5349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5B3C43"/>
                </a:solidFill>
                <a:latin typeface="Orkney" panose="00000500000000000000" pitchFamily="50" charset="0"/>
              </a:rPr>
              <a:t>Rohmad</a:t>
            </a:r>
            <a:r>
              <a:rPr lang="en-US" sz="3600" b="1" dirty="0">
                <a:solidFill>
                  <a:srgbClr val="5B3C43"/>
                </a:solidFill>
                <a:latin typeface="Orkney" panose="00000500000000000000" pitchFamily="50" charset="0"/>
              </a:rPr>
              <a:t> </a:t>
            </a:r>
            <a:r>
              <a:rPr lang="en-US" sz="3600" b="1" dirty="0" err="1">
                <a:solidFill>
                  <a:srgbClr val="5B3C43"/>
                </a:solidFill>
                <a:latin typeface="Orkney" panose="00000500000000000000" pitchFamily="50" charset="0"/>
              </a:rPr>
              <a:t>Rifa’I</a:t>
            </a:r>
            <a:r>
              <a:rPr lang="en-US" sz="3600" b="1" dirty="0">
                <a:solidFill>
                  <a:srgbClr val="5B3C43"/>
                </a:solidFill>
                <a:latin typeface="Orkney" panose="00000500000000000000" pitchFamily="50" charset="0"/>
              </a:rPr>
              <a:t>			(2210171041)</a:t>
            </a:r>
            <a:br>
              <a:rPr lang="en-US" sz="3600" b="1" dirty="0">
                <a:solidFill>
                  <a:srgbClr val="5B3C43"/>
                </a:solidFill>
                <a:latin typeface="Orkney" panose="00000500000000000000" pitchFamily="50" charset="0"/>
              </a:rPr>
            </a:br>
            <a:r>
              <a:rPr lang="en-US" sz="3600" b="1" dirty="0" err="1" smtClean="0">
                <a:solidFill>
                  <a:srgbClr val="5B3C43"/>
                </a:solidFill>
                <a:latin typeface="Orkney" panose="00000500000000000000" pitchFamily="50" charset="0"/>
              </a:rPr>
              <a:t>Miftahul</a:t>
            </a:r>
            <a:r>
              <a:rPr lang="en-US" sz="36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 Anwar			(2210171043)</a:t>
            </a:r>
            <a:br>
              <a:rPr lang="en-US" sz="3600" b="1" dirty="0" smtClean="0">
                <a:solidFill>
                  <a:srgbClr val="5B3C43"/>
                </a:solidFill>
                <a:latin typeface="Orkney" panose="00000500000000000000" pitchFamily="50" charset="0"/>
              </a:rPr>
            </a:br>
            <a:r>
              <a:rPr lang="en-US" sz="36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Annisa Wahyuningtyas	(2210171057)</a:t>
            </a:r>
            <a:br>
              <a:rPr lang="en-US" sz="3600" b="1" dirty="0" smtClean="0">
                <a:solidFill>
                  <a:srgbClr val="5B3C43"/>
                </a:solidFill>
                <a:latin typeface="Orkney" panose="00000500000000000000" pitchFamily="50" charset="0"/>
              </a:rPr>
            </a:br>
            <a:r>
              <a:rPr lang="en-US" sz="36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M. Alan </a:t>
            </a:r>
            <a:r>
              <a:rPr lang="en-US" sz="3600" b="1" dirty="0" err="1" smtClean="0">
                <a:solidFill>
                  <a:srgbClr val="5B3C43"/>
                </a:solidFill>
                <a:latin typeface="Orkney" panose="00000500000000000000" pitchFamily="50" charset="0"/>
              </a:rPr>
              <a:t>Nur</a:t>
            </a:r>
            <a:r>
              <a:rPr lang="en-US" sz="36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				(2210171059)</a:t>
            </a:r>
            <a:endParaRPr lang="en-US" sz="3600" b="1" dirty="0">
              <a:solidFill>
                <a:srgbClr val="5B3C43"/>
              </a:solidFill>
              <a:latin typeface="Orkne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79413"/>
            <a:ext cx="1103376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14B298"/>
                </a:solidFill>
                <a:latin typeface="Orkney" panose="00000500000000000000" pitchFamily="50" charset="0"/>
              </a:rPr>
              <a:t>About The Project</a:t>
            </a:r>
            <a:endParaRPr lang="en-US" sz="5400" b="1" dirty="0">
              <a:solidFill>
                <a:srgbClr val="14B298"/>
              </a:solidFill>
              <a:latin typeface="Orkney" panose="00000500000000000000" pitchFamily="50" charset="0"/>
            </a:endParaRPr>
          </a:p>
        </p:txBody>
      </p:sp>
      <p:sp>
        <p:nvSpPr>
          <p:cNvPr id="4" name="CustomShape 161"/>
          <p:cNvSpPr/>
          <p:nvPr/>
        </p:nvSpPr>
        <p:spPr>
          <a:xfrm>
            <a:off x="335280" y="1811656"/>
            <a:ext cx="10972800" cy="4634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97720" algn="just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Kami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membuat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smart farming yang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akan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digunakan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pada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perkebunan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hidroponik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sz="2200" b="0" strike="noStrike" spc="-1" dirty="0" err="1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</a:t>
            </a: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</a:t>
            </a: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memiliki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beberapa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fungsi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yaitu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457200" indent="-297720" algn="just">
              <a:lnSpc>
                <a:spcPct val="100000"/>
              </a:lnSpc>
            </a:pPr>
            <a:endParaRPr lang="en-US" sz="2200" b="0" strike="noStrike" spc="-1" dirty="0" smtClean="0">
              <a:solidFill>
                <a:srgbClr val="5B3C43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625475" indent="-296863" algn="just">
              <a:lnSpc>
                <a:spcPct val="100000"/>
              </a:lnSpc>
            </a:pPr>
            <a:r>
              <a:rPr lang="en-US" sz="2200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A.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Petani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2200" b="0" strike="noStrike" spc="-1" dirty="0" smtClean="0">
              <a:solidFill>
                <a:srgbClr val="5B3C43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539875" indent="-466725" algn="just">
              <a:lnSpc>
                <a:spcPct val="100000"/>
              </a:lnSpc>
              <a:buAutoNum type="arabicPeriod"/>
            </a:pP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Menyimpan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mengakses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data </a:t>
            </a: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sensor yang </a:t>
            </a:r>
            <a:r>
              <a:rPr lang="en-US" sz="2200" b="0" strike="noStrike" spc="-1" dirty="0" err="1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digunakan</a:t>
            </a: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 err="1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monitoring </a:t>
            </a:r>
            <a:r>
              <a:rPr lang="en-US" sz="2200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tanaman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b="0" strike="noStrike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yang </a:t>
            </a:r>
            <a:r>
              <a:rPr lang="en-US" sz="2200" b="0" strike="noStrike" spc="-1" dirty="0" err="1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ditanam</a:t>
            </a:r>
            <a:r>
              <a:rPr lang="en-US" sz="2200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200" spc="-1" dirty="0">
              <a:solidFill>
                <a:srgbClr val="5B3C43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600200" indent="-517525" algn="just">
              <a:lnSpc>
                <a:spcPct val="100000"/>
              </a:lnSpc>
              <a:buAutoNum type="arabicPeriod"/>
            </a:pP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Menjual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hasil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panen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kepada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pembeli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secara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online.</a:t>
            </a:r>
          </a:p>
          <a:p>
            <a:pPr marL="1600200" indent="-517525" algn="just">
              <a:lnSpc>
                <a:spcPct val="100000"/>
              </a:lnSpc>
              <a:buAutoNum type="arabicPeriod"/>
            </a:pP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Monitoring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waktu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penanaman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awal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tanaman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tanam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hingga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siap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panen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082675" algn="just">
              <a:lnSpc>
                <a:spcPct val="100000"/>
              </a:lnSpc>
            </a:pPr>
            <a:endParaRPr lang="en-US" sz="2200" spc="-1" dirty="0">
              <a:solidFill>
                <a:srgbClr val="5B3C43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39825" indent="-514350" algn="just">
              <a:lnSpc>
                <a:spcPct val="100000"/>
              </a:lnSpc>
              <a:buAutoNum type="alphaUcPeriod" startAt="2"/>
            </a:pP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Pembeli</a:t>
            </a:r>
            <a:endParaRPr lang="en-US" sz="2200" spc="-1" dirty="0" smtClean="0">
              <a:solidFill>
                <a:srgbClr val="5B3C43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600200" indent="-517525" algn="just">
              <a:lnSpc>
                <a:spcPct val="100000"/>
              </a:lnSpc>
              <a:tabLst>
                <a:tab pos="1600200" algn="l"/>
              </a:tabLst>
            </a:pP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 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Membeli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sayur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dibutuhkan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petani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200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secara</a:t>
            </a:r>
            <a:r>
              <a:rPr lang="en-US" sz="2200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online.</a:t>
            </a:r>
          </a:p>
        </p:txBody>
      </p:sp>
    </p:spTree>
    <p:extLst>
      <p:ext uri="{BB962C8B-B14F-4D97-AF65-F5344CB8AC3E}">
        <p14:creationId xmlns:p14="http://schemas.microsoft.com/office/powerpoint/2010/main" val="26806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5645"/>
            <a:ext cx="10515600" cy="1219835"/>
          </a:xfrm>
        </p:spPr>
        <p:txBody>
          <a:bodyPr>
            <a:normAutofit/>
          </a:bodyPr>
          <a:lstStyle/>
          <a:p>
            <a:r>
              <a:rPr lang="en-US" sz="8000" b="1" dirty="0" err="1" smtClean="0">
                <a:solidFill>
                  <a:srgbClr val="F79B75"/>
                </a:solidFill>
                <a:latin typeface="Orkney" panose="00000500000000000000" pitchFamily="50" charset="0"/>
              </a:rPr>
              <a:t>Tujuan</a:t>
            </a:r>
            <a:endParaRPr lang="en-US" sz="8000" b="1" dirty="0">
              <a:solidFill>
                <a:srgbClr val="F79B75"/>
              </a:solidFill>
              <a:latin typeface="Orkney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9505"/>
            <a:ext cx="10515600" cy="30968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Smartfarming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digunakan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membantu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petani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untuk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menjual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sayur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hasil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panen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serta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memonitor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tanaman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yang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perkebunan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Sensor yang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digunakan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adalah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sensor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kelembaban</a:t>
            </a:r>
            <a:r>
              <a:rPr lang="en-US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sensor </a:t>
            </a:r>
            <a:r>
              <a:rPr lang="en-US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suhu</a:t>
            </a:r>
            <a:r>
              <a:rPr lang="en-US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b="0" strike="noStrike" spc="-1" dirty="0" err="1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sensor </a:t>
            </a:r>
            <a:r>
              <a:rPr lang="en-US" spc="-1" dirty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b="0" strike="noStrike" spc="-1" dirty="0" smtClean="0">
                <a:solidFill>
                  <a:srgbClr val="5B3C43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H.</a:t>
            </a:r>
            <a:endParaRPr lang="en-US" dirty="0">
              <a:solidFill>
                <a:srgbClr val="5B3C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61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209255"/>
            <a:ext cx="4998720" cy="121983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 smtClean="0">
                <a:solidFill>
                  <a:srgbClr val="14B298"/>
                </a:solidFill>
                <a:latin typeface="Orkney" panose="00000500000000000000" pitchFamily="50" charset="0"/>
              </a:rPr>
              <a:t>Desain</a:t>
            </a:r>
            <a:r>
              <a:rPr lang="en-US" sz="5400" b="1" dirty="0" smtClean="0">
                <a:solidFill>
                  <a:srgbClr val="14B298"/>
                </a:solidFill>
                <a:latin typeface="Orkney" panose="00000500000000000000" pitchFamily="50" charset="0"/>
              </a:rPr>
              <a:t> </a:t>
            </a:r>
            <a:r>
              <a:rPr lang="en-US" sz="5400" b="1" dirty="0" err="1" smtClean="0">
                <a:solidFill>
                  <a:srgbClr val="14B298"/>
                </a:solidFill>
                <a:latin typeface="Orkney" panose="00000500000000000000" pitchFamily="50" charset="0"/>
              </a:rPr>
              <a:t>Sistem</a:t>
            </a:r>
            <a:endParaRPr lang="en-US" sz="5400" b="1" dirty="0">
              <a:solidFill>
                <a:srgbClr val="14B298"/>
              </a:solidFill>
              <a:latin typeface="Orkney" panose="00000500000000000000" pitchFamily="50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88592" y="1853152"/>
            <a:ext cx="1429407" cy="1093650"/>
          </a:xfrm>
          <a:prstGeom prst="roundRect">
            <a:avLst/>
          </a:prstGeom>
          <a:solidFill>
            <a:srgbClr val="F8B694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76879" y="3561935"/>
            <a:ext cx="1341120" cy="1045812"/>
          </a:xfrm>
          <a:prstGeom prst="roundRect">
            <a:avLst/>
          </a:prstGeom>
          <a:solidFill>
            <a:srgbClr val="F8B694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90344" y="2098834"/>
            <a:ext cx="2585844" cy="2341063"/>
          </a:xfrm>
          <a:prstGeom prst="roundRect">
            <a:avLst/>
          </a:prstGeom>
          <a:solidFill>
            <a:srgbClr val="14B298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4B298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6879" y="2354194"/>
            <a:ext cx="1606620" cy="675476"/>
          </a:xfrm>
          <a:prstGeom prst="straightConnector1">
            <a:avLst/>
          </a:prstGeom>
          <a:ln>
            <a:solidFill>
              <a:srgbClr val="5B3C43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64845" y="3734499"/>
            <a:ext cx="1578654" cy="336067"/>
          </a:xfrm>
          <a:prstGeom prst="straightConnector1">
            <a:avLst/>
          </a:prstGeom>
          <a:ln>
            <a:solidFill>
              <a:srgbClr val="5B3C43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112706" y="5144810"/>
            <a:ext cx="1341120" cy="776295"/>
          </a:xfrm>
          <a:prstGeom prst="roundRect">
            <a:avLst/>
          </a:prstGeom>
          <a:solidFill>
            <a:srgbClr val="F79B7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79" y="1506878"/>
            <a:ext cx="1194571" cy="3350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53" y="3216979"/>
            <a:ext cx="1194571" cy="3350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8731" y="2004040"/>
            <a:ext cx="1461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Orkney" panose="00000500000000000000" pitchFamily="50" charset="0"/>
              </a:rPr>
              <a:t>Melihat</a:t>
            </a:r>
            <a:endParaRPr lang="en-US" sz="1400" dirty="0">
              <a:latin typeface="Orkney" panose="00000500000000000000" pitchFamily="50" charset="0"/>
            </a:endParaRPr>
          </a:p>
          <a:p>
            <a:r>
              <a:rPr lang="en-US" sz="1400" dirty="0" err="1" smtClean="0">
                <a:latin typeface="Orkney" panose="00000500000000000000" pitchFamily="50" charset="0"/>
              </a:rPr>
              <a:t>Tanaman</a:t>
            </a:r>
            <a:endParaRPr lang="en-US" sz="1400" dirty="0">
              <a:latin typeface="Orkney" panose="00000500000000000000" pitchFamily="50" charset="0"/>
            </a:endParaRPr>
          </a:p>
          <a:p>
            <a:r>
              <a:rPr lang="en-US" sz="1400" dirty="0" smtClean="0">
                <a:latin typeface="Orkney" panose="00000500000000000000" pitchFamily="50" charset="0"/>
              </a:rPr>
              <a:t>yang </a:t>
            </a:r>
            <a:r>
              <a:rPr lang="en-US" sz="1400" dirty="0" err="1" smtClean="0">
                <a:latin typeface="Orkney" panose="00000500000000000000" pitchFamily="50" charset="0"/>
              </a:rPr>
              <a:t>dijual</a:t>
            </a:r>
            <a:endParaRPr lang="en-US" sz="1400" dirty="0">
              <a:latin typeface="Orkney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45346" y="2030569"/>
            <a:ext cx="1299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Front End</a:t>
            </a:r>
          </a:p>
          <a:p>
            <a:pPr algn="ctr"/>
            <a:r>
              <a:rPr lang="en-US" sz="14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E-Commerce</a:t>
            </a:r>
          </a:p>
          <a:p>
            <a:pPr algn="ctr"/>
            <a:r>
              <a:rPr lang="en-US" sz="14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(</a:t>
            </a:r>
            <a:r>
              <a:rPr lang="en-US" sz="1400" b="1" dirty="0" err="1" smtClean="0">
                <a:solidFill>
                  <a:srgbClr val="5B3C43"/>
                </a:solidFill>
                <a:latin typeface="Orkney" panose="00000500000000000000" pitchFamily="50" charset="0"/>
              </a:rPr>
              <a:t>Pembeli</a:t>
            </a:r>
            <a:r>
              <a:rPr lang="en-US" sz="14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)</a:t>
            </a:r>
            <a:endParaRPr lang="en-US" sz="1400" b="1" dirty="0">
              <a:solidFill>
                <a:srgbClr val="5B3C43"/>
              </a:solidFill>
              <a:latin typeface="Orkney" panose="00000500000000000000" pitchFamily="50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0800000">
            <a:off x="1824332" y="2101801"/>
            <a:ext cx="378372" cy="178676"/>
          </a:xfrm>
          <a:prstGeom prst="bentConnector3">
            <a:avLst/>
          </a:prstGeom>
          <a:ln>
            <a:solidFill>
              <a:srgbClr val="5B3C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8495" y="3701234"/>
            <a:ext cx="1299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Front End</a:t>
            </a:r>
          </a:p>
          <a:p>
            <a:pPr algn="ctr"/>
            <a:r>
              <a:rPr lang="en-US" sz="1400" b="1" dirty="0" err="1" smtClean="0">
                <a:solidFill>
                  <a:srgbClr val="5B3C43"/>
                </a:solidFill>
                <a:latin typeface="Orkney" panose="00000500000000000000" pitchFamily="50" charset="0"/>
              </a:rPr>
              <a:t>Petani</a:t>
            </a:r>
            <a:endParaRPr lang="en-US" sz="1400" b="1" dirty="0" smtClean="0">
              <a:solidFill>
                <a:srgbClr val="5B3C43"/>
              </a:solidFill>
              <a:latin typeface="Orkney" panose="00000500000000000000" pitchFamily="50" charset="0"/>
            </a:endParaRPr>
          </a:p>
          <a:p>
            <a:pPr algn="ctr"/>
            <a:r>
              <a:rPr lang="en-US" sz="14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(</a:t>
            </a:r>
            <a:r>
              <a:rPr lang="en-US" sz="1400" b="1" dirty="0" err="1" smtClean="0">
                <a:solidFill>
                  <a:srgbClr val="5B3C43"/>
                </a:solidFill>
                <a:latin typeface="Orkney" panose="00000500000000000000" pitchFamily="50" charset="0"/>
              </a:rPr>
              <a:t>Penjual</a:t>
            </a:r>
            <a:r>
              <a:rPr lang="en-US" sz="1400" b="1" dirty="0" smtClean="0">
                <a:solidFill>
                  <a:srgbClr val="5B3C43"/>
                </a:solidFill>
                <a:latin typeface="Orkney" panose="00000500000000000000" pitchFamily="50" charset="0"/>
              </a:rPr>
              <a:t>)</a:t>
            </a:r>
            <a:endParaRPr lang="en-US" sz="1400" b="1" dirty="0">
              <a:solidFill>
                <a:srgbClr val="5B3C43"/>
              </a:solidFill>
              <a:latin typeface="Orkney" panose="000005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9442" y="5062349"/>
            <a:ext cx="2714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rkney" panose="00000500000000000000" pitchFamily="50" charset="0"/>
              </a:rPr>
              <a:t>Monitoring &amp; control</a:t>
            </a:r>
          </a:p>
          <a:p>
            <a:r>
              <a:rPr lang="en-US" sz="1400" dirty="0" err="1" smtClean="0">
                <a:latin typeface="Orkney" panose="00000500000000000000" pitchFamily="50" charset="0"/>
              </a:rPr>
              <a:t>Jadwal</a:t>
            </a:r>
            <a:r>
              <a:rPr lang="en-US" sz="1400" dirty="0" smtClean="0">
                <a:latin typeface="Orkney" panose="00000500000000000000" pitchFamily="50" charset="0"/>
              </a:rPr>
              <a:t> </a:t>
            </a:r>
            <a:r>
              <a:rPr lang="en-US" sz="1400" dirty="0" err="1" smtClean="0">
                <a:latin typeface="Orkney" panose="00000500000000000000" pitchFamily="50" charset="0"/>
              </a:rPr>
              <a:t>panen</a:t>
            </a:r>
            <a:endParaRPr lang="en-US" sz="1400" dirty="0" smtClean="0">
              <a:latin typeface="Orkney" panose="00000500000000000000" pitchFamily="50" charset="0"/>
            </a:endParaRPr>
          </a:p>
          <a:p>
            <a:r>
              <a:rPr lang="en-US" sz="1400" dirty="0" err="1" smtClean="0">
                <a:latin typeface="Orkney" panose="00000500000000000000" pitchFamily="50" charset="0"/>
              </a:rPr>
              <a:t>Terima</a:t>
            </a:r>
            <a:r>
              <a:rPr lang="en-US" sz="1400" dirty="0" smtClean="0">
                <a:latin typeface="Orkney" panose="00000500000000000000" pitchFamily="50" charset="0"/>
              </a:rPr>
              <a:t> request </a:t>
            </a:r>
            <a:r>
              <a:rPr lang="en-US" sz="1400" dirty="0" err="1" smtClean="0">
                <a:latin typeface="Orkney" panose="00000500000000000000" pitchFamily="50" charset="0"/>
              </a:rPr>
              <a:t>pembeli</a:t>
            </a:r>
            <a:endParaRPr lang="en-US" sz="1400" dirty="0">
              <a:latin typeface="Orkney" panose="00000500000000000000" pitchFamily="50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5400000">
            <a:off x="2521623" y="4636534"/>
            <a:ext cx="444722" cy="406907"/>
          </a:xfrm>
          <a:prstGeom prst="bentConnector3">
            <a:avLst/>
          </a:prstGeom>
          <a:ln>
            <a:solidFill>
              <a:srgbClr val="5B3C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34009" y="2342594"/>
            <a:ext cx="129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rkney" panose="00000500000000000000" pitchFamily="50" charset="0"/>
              </a:rPr>
              <a:t>Back End</a:t>
            </a:r>
            <a:endParaRPr lang="en-US" sz="2000" b="1" dirty="0">
              <a:solidFill>
                <a:schemeClr val="bg1"/>
              </a:solidFill>
              <a:latin typeface="Orkney" panose="00000500000000000000" pitchFamily="50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30" y="1551151"/>
            <a:ext cx="894048" cy="547683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5635644" y="2769233"/>
            <a:ext cx="2440547" cy="1384995"/>
            <a:chOff x="5222256" y="2813052"/>
            <a:chExt cx="2469300" cy="1384995"/>
          </a:xfrm>
        </p:grpSpPr>
        <p:sp>
          <p:nvSpPr>
            <p:cNvPr id="39" name="TextBox 38"/>
            <p:cNvSpPr txBox="1"/>
            <p:nvPr/>
          </p:nvSpPr>
          <p:spPr>
            <a:xfrm>
              <a:off x="5400933" y="2813052"/>
              <a:ext cx="22906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Orkney" panose="00000500000000000000" pitchFamily="50" charset="0"/>
                </a:rPr>
                <a:t>Request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Orkney" panose="00000500000000000000" pitchFamily="50" charset="0"/>
                </a:rPr>
                <a:t>Tanaman</a:t>
              </a:r>
              <a:endParaRPr lang="en-US" sz="1200" b="1" dirty="0" smtClean="0">
                <a:solidFill>
                  <a:schemeClr val="bg1"/>
                </a:solidFill>
                <a:latin typeface="Orkney" panose="00000500000000000000" pitchFamily="50" charset="0"/>
              </a:endParaRPr>
            </a:p>
            <a:p>
              <a:endParaRPr lang="en-US" sz="1200" b="1" dirty="0" smtClean="0">
                <a:solidFill>
                  <a:schemeClr val="bg1"/>
                </a:solidFill>
                <a:latin typeface="Orkney" panose="00000500000000000000" pitchFamily="50" charset="0"/>
              </a:endParaRPr>
            </a:p>
            <a:p>
              <a:r>
                <a:rPr lang="en-US" sz="1200" b="1" dirty="0" err="1" smtClean="0">
                  <a:solidFill>
                    <a:schemeClr val="bg1"/>
                  </a:solidFill>
                  <a:latin typeface="Orkney" panose="00000500000000000000" pitchFamily="50" charset="0"/>
                </a:rPr>
                <a:t>Jadwal</a:t>
              </a:r>
              <a:r>
                <a:rPr lang="en-US" sz="1200" b="1" dirty="0" smtClean="0">
                  <a:solidFill>
                    <a:schemeClr val="bg1"/>
                  </a:solidFill>
                  <a:latin typeface="Orkney" panose="00000500000000000000" pitchFamily="50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Orkney" panose="00000500000000000000" pitchFamily="50" charset="0"/>
                </a:rPr>
                <a:t>Panen</a:t>
              </a:r>
              <a:endParaRPr lang="en-US" sz="1200" b="1" dirty="0" smtClean="0">
                <a:solidFill>
                  <a:schemeClr val="bg1"/>
                </a:solidFill>
                <a:latin typeface="Orkney" panose="00000500000000000000" pitchFamily="50" charset="0"/>
              </a:endParaRPr>
            </a:p>
            <a:p>
              <a:endParaRPr lang="en-US" sz="1200" b="1" dirty="0" smtClean="0">
                <a:solidFill>
                  <a:schemeClr val="bg1"/>
                </a:solidFill>
                <a:latin typeface="Orkney" panose="00000500000000000000" pitchFamily="50" charset="0"/>
              </a:endParaRP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Orkney" panose="00000500000000000000" pitchFamily="50" charset="0"/>
                </a:rPr>
                <a:t>Monitor &amp; control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Orkney" panose="00000500000000000000" pitchFamily="50" charset="0"/>
                </a:rPr>
                <a:t>nutrisi</a:t>
              </a:r>
              <a:r>
                <a:rPr lang="en-US" sz="1200" b="1" dirty="0" smtClean="0">
                  <a:solidFill>
                    <a:schemeClr val="bg1"/>
                  </a:solidFill>
                  <a:latin typeface="Orkney" panose="00000500000000000000" pitchFamily="50" charset="0"/>
                </a:rPr>
                <a:t> PH</a:t>
              </a:r>
            </a:p>
            <a:p>
              <a:endParaRPr lang="en-US" sz="1200" b="1" dirty="0" smtClean="0">
                <a:solidFill>
                  <a:schemeClr val="bg1"/>
                </a:solidFill>
                <a:latin typeface="Orkney" panose="00000500000000000000" pitchFamily="50" charset="0"/>
              </a:endParaRP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Orkney" panose="00000500000000000000" pitchFamily="50" charset="0"/>
                </a:rPr>
                <a:t>Authentication</a:t>
              </a:r>
              <a:endParaRPr lang="en-US" sz="1200" b="1" dirty="0">
                <a:solidFill>
                  <a:schemeClr val="bg1"/>
                </a:solidFill>
                <a:latin typeface="Orkney" panose="00000500000000000000" pitchFamily="50" charset="0"/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5223500" y="2838916"/>
              <a:ext cx="178676" cy="1786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14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5223217" y="3215196"/>
              <a:ext cx="178676" cy="1786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14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5222256" y="3565712"/>
              <a:ext cx="178676" cy="1786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14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5222256" y="3936990"/>
              <a:ext cx="178676" cy="17867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14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 rot="1364965">
            <a:off x="3969904" y="2504340"/>
            <a:ext cx="146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rkney" panose="00000500000000000000" pitchFamily="50" charset="0"/>
              </a:rPr>
              <a:t>Request Response</a:t>
            </a:r>
            <a:endParaRPr lang="en-US" sz="1400" dirty="0">
              <a:latin typeface="Orkney" panose="00000500000000000000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0853494">
            <a:off x="4047196" y="3610993"/>
            <a:ext cx="146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rkney" panose="00000500000000000000" pitchFamily="50" charset="0"/>
              </a:rPr>
              <a:t>Request Response</a:t>
            </a:r>
            <a:endParaRPr lang="en-US" sz="1400" dirty="0">
              <a:latin typeface="Orkney" panose="00000500000000000000" pitchFamily="50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783266" y="4526321"/>
            <a:ext cx="0" cy="536028"/>
          </a:xfrm>
          <a:prstGeom prst="straightConnector1">
            <a:avLst/>
          </a:prstGeom>
          <a:ln>
            <a:solidFill>
              <a:srgbClr val="5B3C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75075" y="5329476"/>
            <a:ext cx="161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Orkney" panose="00000500000000000000" pitchFamily="50" charset="0"/>
              </a:rPr>
              <a:t>Hyco</a:t>
            </a:r>
            <a:r>
              <a:rPr lang="en-US" b="1" dirty="0">
                <a:solidFill>
                  <a:schemeClr val="bg1"/>
                </a:solidFill>
                <a:latin typeface="Orkney" panose="00000500000000000000" pitchFamily="50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rkney" panose="00000500000000000000" pitchFamily="50" charset="0"/>
              </a:rPr>
              <a:t>Box</a:t>
            </a:r>
            <a:endParaRPr lang="en-US" b="1" dirty="0">
              <a:solidFill>
                <a:schemeClr val="bg1"/>
              </a:solidFill>
              <a:latin typeface="Orkney" panose="00000500000000000000" pitchFamily="50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42629" y="5062349"/>
            <a:ext cx="14614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rkney" panose="00000500000000000000" pitchFamily="50" charset="0"/>
              </a:rPr>
              <a:t>Monitoring</a:t>
            </a:r>
          </a:p>
          <a:p>
            <a:r>
              <a:rPr lang="en-US" sz="1400" dirty="0" smtClean="0">
                <a:latin typeface="Orkney" panose="00000500000000000000" pitchFamily="50" charset="0"/>
              </a:rPr>
              <a:t>     </a:t>
            </a:r>
            <a:r>
              <a:rPr lang="en-US" sz="1400" dirty="0" err="1" smtClean="0">
                <a:latin typeface="Orkney" panose="00000500000000000000" pitchFamily="50" charset="0"/>
              </a:rPr>
              <a:t>Suhu</a:t>
            </a:r>
            <a:endParaRPr lang="en-US" sz="1400" dirty="0" smtClean="0">
              <a:latin typeface="Orkney" panose="00000500000000000000" pitchFamily="50" charset="0"/>
            </a:endParaRPr>
          </a:p>
          <a:p>
            <a:r>
              <a:rPr lang="en-US" sz="1400" dirty="0" smtClean="0">
                <a:latin typeface="Orkney" panose="00000500000000000000" pitchFamily="50" charset="0"/>
              </a:rPr>
              <a:t>     </a:t>
            </a:r>
            <a:r>
              <a:rPr lang="en-US" sz="1400" dirty="0" err="1" smtClean="0">
                <a:latin typeface="Orkney" panose="00000500000000000000" pitchFamily="50" charset="0"/>
              </a:rPr>
              <a:t>Kelembaban</a:t>
            </a:r>
            <a:endParaRPr lang="en-US" sz="1400" dirty="0" smtClean="0">
              <a:latin typeface="Orkney" panose="00000500000000000000" pitchFamily="50" charset="0"/>
            </a:endParaRPr>
          </a:p>
          <a:p>
            <a:r>
              <a:rPr lang="en-US" sz="1400" dirty="0" smtClean="0">
                <a:latin typeface="Orkney" panose="00000500000000000000" pitchFamily="50" charset="0"/>
              </a:rPr>
              <a:t>     PH</a:t>
            </a:r>
          </a:p>
          <a:p>
            <a:r>
              <a:rPr lang="en-US" sz="1400" dirty="0" smtClean="0">
                <a:latin typeface="Orkney" panose="00000500000000000000" pitchFamily="50" charset="0"/>
              </a:rPr>
              <a:t>Control</a:t>
            </a:r>
          </a:p>
          <a:p>
            <a:r>
              <a:rPr lang="en-US" sz="1400" dirty="0">
                <a:latin typeface="Orkney" panose="00000500000000000000" pitchFamily="50" charset="0"/>
              </a:rPr>
              <a:t> </a:t>
            </a:r>
            <a:r>
              <a:rPr lang="en-US" sz="1400" dirty="0" smtClean="0">
                <a:latin typeface="Orkney" panose="00000500000000000000" pitchFamily="50" charset="0"/>
              </a:rPr>
              <a:t>    PH up</a:t>
            </a:r>
          </a:p>
          <a:p>
            <a:r>
              <a:rPr lang="en-US" sz="1400" dirty="0" smtClean="0">
                <a:latin typeface="Orkney" panose="00000500000000000000" pitchFamily="50" charset="0"/>
              </a:rPr>
              <a:t>     PH down</a:t>
            </a:r>
            <a:endParaRPr lang="en-US" sz="1400" dirty="0">
              <a:latin typeface="Orkney" panose="00000500000000000000" pitchFamily="50" charset="0"/>
            </a:endParaRPr>
          </a:p>
        </p:txBody>
      </p:sp>
      <p:cxnSp>
        <p:nvCxnSpPr>
          <p:cNvPr id="55" name="Elbow Connector 54"/>
          <p:cNvCxnSpPr/>
          <p:nvPr/>
        </p:nvCxnSpPr>
        <p:spPr>
          <a:xfrm flipV="1">
            <a:off x="7453826" y="5234006"/>
            <a:ext cx="388803" cy="313466"/>
          </a:xfrm>
          <a:prstGeom prst="bentConnector3">
            <a:avLst/>
          </a:prstGeom>
          <a:ln>
            <a:solidFill>
              <a:srgbClr val="5B3C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282" y="1740135"/>
            <a:ext cx="2436896" cy="83768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9755103" y="2435070"/>
            <a:ext cx="144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B3C43"/>
                </a:solidFill>
                <a:latin typeface="Orkney" panose="00000500000000000000" pitchFamily="50" charset="0"/>
              </a:rPr>
              <a:t>Real time push notification</a:t>
            </a:r>
            <a:endParaRPr lang="en-US" sz="1400" dirty="0">
              <a:solidFill>
                <a:srgbClr val="5B3C43"/>
              </a:solidFill>
              <a:latin typeface="Orkney" panose="00000500000000000000" pitchFamily="5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5400000">
            <a:off x="6669604" y="4597235"/>
            <a:ext cx="53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B3C43"/>
                </a:solidFill>
                <a:latin typeface="Orkney" panose="00000500000000000000" pitchFamily="50" charset="0"/>
              </a:rPr>
              <a:t>Port</a:t>
            </a:r>
            <a:endParaRPr lang="en-US" sz="1400" dirty="0">
              <a:solidFill>
                <a:srgbClr val="5B3C43"/>
              </a:solidFill>
              <a:latin typeface="Orkney" panose="000005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89" y="4868697"/>
            <a:ext cx="440972" cy="4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Orkney</vt:lpstr>
      <vt:lpstr>Office Theme</vt:lpstr>
      <vt:lpstr>Smart Farming</vt:lpstr>
      <vt:lpstr>Rohmad Rifa’I   (2210171041) Miftahul Anwar   (2210171043) Annisa Wahyuningtyas (2210171057) M. Alan Nur    (2210171059)</vt:lpstr>
      <vt:lpstr>About The Project</vt:lpstr>
      <vt:lpstr>Tujuan</vt:lpstr>
      <vt:lpstr>Desain Sistem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Farming</dc:title>
  <dc:creator>Annisa Wahyuningtyas</dc:creator>
  <cp:lastModifiedBy>Annisa Wahyuningtyas</cp:lastModifiedBy>
  <cp:revision>18</cp:revision>
  <dcterms:created xsi:type="dcterms:W3CDTF">2019-11-20T05:17:23Z</dcterms:created>
  <dcterms:modified xsi:type="dcterms:W3CDTF">2019-11-20T12:58:00Z</dcterms:modified>
</cp:coreProperties>
</file>