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4" autoAdjust="0"/>
  </p:normalViewPr>
  <p:slideViewPr>
    <p:cSldViewPr snapToGrid="0">
      <p:cViewPr varScale="1">
        <p:scale>
          <a:sx n="70" d="100"/>
          <a:sy n="70" d="100"/>
        </p:scale>
        <p:origin x="5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4991B-307C-41F7-80BF-8351DAF8F3FC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D025-C565-4B85-8E6D-57573E4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7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9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test items should be implemented by customers’ special HTML5 app that can support these use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D025-C565-4B85-8E6D-57573E412A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0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8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6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F2F8-E018-4BC5-890D-DDB82A8949F7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5E46-F5F9-42AB-AD9B-923C3F141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pages/viewpage.action?pageId=71090667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ith.intel.com/display/ChromeOS/page_cycler.V2.typical_2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ChromeOS/Scrolling+smoothness+top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ith.intel.com/display/ChromeOS/hardware_StreamIntel,+hardware_CoremarkIntel,+and+hardware_SpecInte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ChromeOS/graphics_CrXprtInte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rowserbench.org/Speedomete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romium.org/chromium-os/testing/power-tes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ium.googlesource.com/chromiumos/third_party/autotest/+/refs/heads/master/docs/test-that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ChromeOS/Coldboot+time+to+Login+Scre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ith.intel.com/display/ChromeOS/S0ix+resume+time" TargetMode="External"/><Relationship Id="rId4" Type="http://schemas.openxmlformats.org/officeDocument/2006/relationships/hyperlink" Target="https://wiki.ith.intel.com/display/ChromeOS/S3+resume+time+to+Displa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ChromeOS/Sunspider+1.0.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ith.intel.com/display/ChromeOS/Kraken" TargetMode="External"/><Relationship Id="rId4" Type="http://schemas.openxmlformats.org/officeDocument/2006/relationships/hyperlink" Target="https://wiki.ith.intel.com/display/ChromeOS/Octa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ChromeOS/CanvasEart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ChromeOS/FishIETank+250+fis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ith.intel.com/pages/viewpage.action?pageId=71054803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display/ChromeOS/RoboHor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ith.intel.com/display/ChromeOS/BrowsingBenc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th.intel.com/pages/viewpage.action?pageId=71054805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ith.intel.com/display/ChromeOS/Earth+Screen" TargetMode="External"/><Relationship Id="rId4" Type="http://schemas.openxmlformats.org/officeDocument/2006/relationships/hyperlink" Target="https://wiki.ith.intel.com/display/ChromeOS/WebGL+Aquarium+1000+F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Chromium OS Test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Alan Zhang</a:t>
            </a:r>
          </a:p>
          <a:p>
            <a:r>
              <a:rPr lang="en-US" dirty="0" smtClean="0"/>
              <a:t>2018/05/22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9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(7)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50875"/>
              </p:ext>
            </p:extLst>
          </p:nvPr>
        </p:nvGraphicFramePr>
        <p:xfrm>
          <a:off x="838200" y="1186542"/>
          <a:ext cx="10515600" cy="5464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545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Indicators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2003029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WebGL</a:t>
                      </a:r>
                    </a:p>
                  </a:txBody>
                  <a:tcPr marL="7620" marR="7620" marT="7620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trip under the moonlight </a:t>
                      </a: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WebGL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smoke test with fairly thorough coverage.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https://jbouny.github.io/fft-ocean/</a:t>
                      </a: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4582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5829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Media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Streaming VP8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benchmark whose purpose is to test the Google VP8 free video coding format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FPS, dropped frames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2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(8)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78879"/>
              </p:ext>
            </p:extLst>
          </p:nvPr>
        </p:nvGraphicFramePr>
        <p:xfrm>
          <a:off x="838200" y="1186543"/>
          <a:ext cx="10515600" cy="4898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371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1051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WebRTC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WebRTC Google Frame Rate sent(FPS)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"WebRTC Google Frame Rate sent" is an WebRTC benchmark whose purpose is to measure the average FPS of WebRTC implementations across browsers and devices.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https://github.com/webrtc/samples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065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Telemetry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Pagecycler.V2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Chromium OS source code tree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Chromium</a:t>
                      </a:r>
                      <a:r>
                        <a:rPr lang="en-US" sz="1600" b="0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OS source code tree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./</a:t>
                      </a:r>
                      <a:r>
                        <a:rPr lang="en-US" sz="1600" b="0" i="1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run_benchmark</a:t>
                      </a:r>
                      <a:r>
                        <a:rPr lang="en-US" sz="1600" b="0" i="1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--browser=</a:t>
                      </a:r>
                      <a:r>
                        <a:rPr lang="en-US" sz="1600" b="0" i="1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cros</a:t>
                      </a:r>
                      <a:r>
                        <a:rPr lang="en-US" sz="1600" b="0" i="1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-chrome --remote=$DUT_IP page_cycler_v2.typical_25 --</a:t>
                      </a:r>
                      <a:r>
                        <a:rPr lang="en-US" sz="1600" b="0" i="1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pageset</a:t>
                      </a:r>
                      <a:r>
                        <a:rPr lang="en-US" sz="1600" b="0" i="1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-repeat=1 --reset-results</a:t>
                      </a:r>
                    </a:p>
                  </a:txBody>
                  <a:tcPr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7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(9)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93807"/>
              </p:ext>
            </p:extLst>
          </p:nvPr>
        </p:nvGraphicFramePr>
        <p:xfrm>
          <a:off x="838200" y="1186543"/>
          <a:ext cx="10515600" cy="4654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371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1051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Telemetry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Scrolling smoothness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part of </a:t>
                      </a:r>
                      <a:r>
                        <a:rPr lang="en-US" sz="1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autotest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suite.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src/tools/perf/run_benchmark --remote=$CHROMEBOOK_IP --browser=cros-chrome smoothness.top_25_smooth  --output-format=csv-pivot-table --output-dir=$KPI_LOG_DIR</a:t>
                      </a:r>
                    </a:p>
                  </a:txBody>
                  <a:tcPr marL="7620" marR="7620" marT="7620" marB="0" anchor="b"/>
                </a:tc>
              </a:tr>
              <a:tr h="1065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Hardware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hardware_StreamIntel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600" b="0" i="0" u="none" strike="noStrike" dirty="0">
                          <a:solidFill>
                            <a:srgbClr val="3572B0"/>
                          </a:solidFill>
                          <a:effectLst/>
                          <a:latin typeface="Arial" panose="020B0604020202020204" pitchFamily="34" charset="0"/>
                        </a:rPr>
                        <a:t>https://github.intel.com/cds/stream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, </a:t>
                      </a:r>
                      <a:r>
                        <a:rPr lang="en-US" sz="1600" b="0" i="0" u="none" strike="noStrike" dirty="0">
                          <a:solidFill>
                            <a:srgbClr val="3572B0"/>
                          </a:solidFill>
                          <a:effectLst/>
                          <a:latin typeface="Arial" panose="020B0604020202020204" pitchFamily="34" charset="0"/>
                        </a:rPr>
                        <a:t>https://github.intel.com/cds/coremark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or </a:t>
                      </a:r>
                      <a:r>
                        <a:rPr lang="en-US" sz="1600" b="0" i="0" u="none" strike="noStrike" dirty="0">
                          <a:solidFill>
                            <a:srgbClr val="3572B0"/>
                          </a:solidFill>
                          <a:effectLst/>
                          <a:latin typeface="Arial" panose="020B0604020202020204" pitchFamily="34" charset="0"/>
                        </a:rPr>
                        <a:t>https://github.intel.com/cds/spec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['Add', 'Copy', 'Scale', 'Triad']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51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7513"/>
              </p:ext>
            </p:extLst>
          </p:nvPr>
        </p:nvGraphicFramePr>
        <p:xfrm>
          <a:off x="838200" y="1186543"/>
          <a:ext cx="10515600" cy="40822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37122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105162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Graphics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GLMark2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https://github.com/Edouard360/webgl-mark2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&lt;many sub-tests&gt;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065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Graphics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graphics_CrXprtIntel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Chromium OS source code tree.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./pnp.py --</a:t>
                      </a:r>
                      <a:r>
                        <a:rPr lang="en-US" sz="1600" b="0" i="1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ip</a:t>
                      </a:r>
                      <a:r>
                        <a:rPr lang="en-US" sz="1600" b="0" i="1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&lt;&lt;IP_OF_THE_DEVICE&gt;&gt; –menu --</a:t>
                      </a:r>
                      <a:r>
                        <a:rPr lang="en-US" sz="1600" b="0" i="1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new_run</a:t>
                      </a:r>
                      <a:r>
                        <a:rPr lang="en-US" sz="1600" b="0" i="1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--runs NUMBER_OF_RUNS</a:t>
                      </a:r>
                    </a:p>
                  </a:txBody>
                  <a:tcPr marL="7620" marR="7620" marT="7620" marB="0" anchor="b"/>
                </a:tc>
              </a:tr>
              <a:tr h="10657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MISC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Speedometer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https://browserbench.org/Speedometer/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Speedometer 1.0 http://browserbench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79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/>
          <a:lstStyle/>
          <a:p>
            <a:r>
              <a:rPr lang="en-US" dirty="0" smtClean="0"/>
              <a:t>Power Load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PowerTest</a:t>
            </a:r>
            <a:endParaRPr lang="en-US" dirty="0" smtClean="0"/>
          </a:p>
          <a:p>
            <a:r>
              <a:rPr lang="en-US" dirty="0" smtClean="0"/>
              <a:t>Location: </a:t>
            </a:r>
            <a:r>
              <a:rPr lang="en-US" dirty="0" smtClean="0">
                <a:hlinkClick r:id="rId2"/>
              </a:rPr>
              <a:t>https://www.chromium.org/chromium-os/testing/power-testing</a:t>
            </a:r>
            <a:endParaRPr lang="en-US" dirty="0" smtClean="0"/>
          </a:p>
          <a:p>
            <a:r>
              <a:rPr lang="en-US" dirty="0" smtClean="0"/>
              <a:t>Type: Chrome Extension that anyone can install and run</a:t>
            </a:r>
          </a:p>
          <a:p>
            <a:r>
              <a:rPr lang="en-US" dirty="0" smtClean="0"/>
              <a:t>Command: </a:t>
            </a:r>
            <a:r>
              <a:rPr lang="en-US" dirty="0" err="1"/>
              <a:t>test_that</a:t>
            </a:r>
            <a:r>
              <a:rPr lang="en-US" dirty="0"/>
              <a:t> &lt;</a:t>
            </a:r>
            <a:r>
              <a:rPr lang="en-US" dirty="0" err="1"/>
              <a:t>DUT_ipaddr</a:t>
            </a:r>
            <a:r>
              <a:rPr lang="en-US" dirty="0"/>
              <a:t>&gt; </a:t>
            </a:r>
            <a:r>
              <a:rPr lang="en-US" dirty="0" err="1"/>
              <a:t>power_LoadTest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3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r>
              <a:rPr lang="en-US" dirty="0" smtClean="0"/>
              <a:t>General </a:t>
            </a:r>
            <a:r>
              <a:rPr lang="en-US" dirty="0" err="1" smtClean="0"/>
              <a:t>Autotest</a:t>
            </a:r>
            <a:r>
              <a:rPr lang="en-US" dirty="0" smtClean="0"/>
              <a:t> Harness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179"/>
            <a:ext cx="10515600" cy="48477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Tool: </a:t>
            </a:r>
            <a:r>
              <a:rPr lang="en-US" dirty="0" err="1" smtClean="0"/>
              <a:t>test_that</a:t>
            </a:r>
            <a:endParaRPr lang="en-US" dirty="0" smtClean="0"/>
          </a:p>
          <a:p>
            <a:r>
              <a:rPr lang="en-US" dirty="0" smtClean="0"/>
              <a:t>Location: Inside Chromium OS source code tree.</a:t>
            </a:r>
          </a:p>
          <a:p>
            <a:r>
              <a:rPr lang="en-US" dirty="0" smtClean="0"/>
              <a:t>Usage Link: </a:t>
            </a:r>
            <a:r>
              <a:rPr lang="en-US" dirty="0" smtClean="0">
                <a:hlinkClick r:id="rId2"/>
              </a:rPr>
              <a:t>https://chromium.googlesource.com/chromiumos/third_party/autotest/+/refs/heads/master/docs/test-that.md</a:t>
            </a:r>
            <a:endParaRPr lang="en-US" dirty="0" smtClean="0"/>
          </a:p>
          <a:p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Set up a development system and environment</a:t>
            </a:r>
          </a:p>
          <a:p>
            <a:pPr lvl="1"/>
            <a:r>
              <a:rPr lang="en-US" dirty="0" smtClean="0"/>
              <a:t>Build Chromium OS for a specific target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falco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Transfer the built image to a DUT (device under test) via USB or network</a:t>
            </a:r>
          </a:p>
          <a:p>
            <a:pPr lvl="1"/>
            <a:r>
              <a:rPr lang="en-US" dirty="0" smtClean="0"/>
              <a:t>Exclude tests which are known to hang or fail in the suite you want to run by merely deleting their control files</a:t>
            </a:r>
          </a:p>
          <a:p>
            <a:pPr lvl="1"/>
            <a:r>
              <a:rPr lang="en-US" dirty="0" smtClean="0"/>
              <a:t>From the development system in a </a:t>
            </a:r>
            <a:r>
              <a:rPr lang="en-US" dirty="0" err="1" smtClean="0"/>
              <a:t>chroot</a:t>
            </a:r>
            <a:r>
              <a:rPr lang="en-US" dirty="0" smtClean="0"/>
              <a:t>, run </a:t>
            </a:r>
            <a:r>
              <a:rPr lang="en-US" dirty="0" err="1" smtClean="0"/>
              <a:t>autotests</a:t>
            </a:r>
            <a:r>
              <a:rPr lang="en-US" dirty="0" smtClean="0"/>
              <a:t> with </a:t>
            </a:r>
            <a:r>
              <a:rPr lang="en-US" dirty="0" err="1" smtClean="0"/>
              <a:t>test_that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/>
          <a:lstStyle/>
          <a:p>
            <a:r>
              <a:rPr lang="en-US" dirty="0" smtClean="0"/>
              <a:t>Stress &amp; Stability Test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33067"/>
              </p:ext>
            </p:extLst>
          </p:nvPr>
        </p:nvGraphicFramePr>
        <p:xfrm>
          <a:off x="838198" y="940774"/>
          <a:ext cx="10907489" cy="5624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1989"/>
                <a:gridCol w="1249182"/>
                <a:gridCol w="2102280"/>
                <a:gridCol w="731229"/>
                <a:gridCol w="1157779"/>
                <a:gridCol w="2117515"/>
                <a:gridCol w="2117515"/>
              </a:tblGrid>
              <a:tr h="78247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#</a:t>
                      </a:r>
                      <a:endParaRPr lang="en-US" sz="1400" b="1" i="0" u="none" strike="noStrike" dirty="0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Domain</a:t>
                      </a:r>
                      <a:endParaRPr lang="en-US" sz="1400" b="1" i="0" u="none" strike="noStrike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Measure</a:t>
                      </a:r>
                      <a:endParaRPr lang="en-US" sz="1400" b="1" i="0" u="none" strike="noStrike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PV</a:t>
                      </a:r>
                      <a:endParaRPr lang="en-US" sz="1400" b="1" i="0" u="none" strike="noStrike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Minimum</a:t>
                      </a:r>
                      <a:endParaRPr lang="en-US" sz="1400" b="1" i="0" u="none" strike="noStrike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DPMO or DPMT </a:t>
                      </a:r>
                      <a:r>
                        <a:rPr lang="en-US" sz="1400" u="none" strike="noStrike" dirty="0" smtClean="0">
                          <a:effectLst/>
                        </a:rPr>
                        <a:t>Targets for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PV</a:t>
                      </a:r>
                      <a:endParaRPr lang="en-US" sz="1400" b="1" i="0" u="none" strike="noStrike" dirty="0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8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Number</a:t>
                      </a:r>
                      <a:endParaRPr lang="en-US" sz="1400" b="1" i="0" u="none" strike="noStrike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(&lt;)</a:t>
                      </a:r>
                      <a:endParaRPr lang="en-US" sz="1400" b="1" i="0" u="none" strike="noStrike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32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of Systems</a:t>
                      </a:r>
                      <a:endParaRPr lang="en-US" sz="1400" b="1" i="0" u="none" strike="noStrike">
                        <a:solidFill>
                          <a:srgbClr val="3366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</a:tr>
              <a:tr h="425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Audio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Local Audio Playback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720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minutes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994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Camera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Photo Capture at Max Resolution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750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shots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5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Graphics/Media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Hangout Video Call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minutes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5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WebGL Aquarium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720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minutes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5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YouTube Streaming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720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minutes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5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Productivity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Browse Websites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websites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5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Power Management</a:t>
                      </a:r>
                      <a:endParaRPr lang="en-US" sz="14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Suspend To Idle (S0ix)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3000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cycles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5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Cold Reboot Dev Mode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cycles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200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52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Cold Reboot Normal Mode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3000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cycles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200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20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(1)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41808"/>
              </p:ext>
            </p:extLst>
          </p:nvPr>
        </p:nvGraphicFramePr>
        <p:xfrm>
          <a:off x="838200" y="1186541"/>
          <a:ext cx="10515600" cy="5094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731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1454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Time(Second)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 baseline="0">
                          <a:effectLst/>
                          <a:hlinkClick r:id="rId3"/>
                        </a:rPr>
                        <a:t>Coldboot time to Login Screen</a:t>
                      </a:r>
                      <a:endParaRPr lang="en-US" sz="1600" b="0" i="0" u="sng" strike="noStrike" baseline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the time from cold boot to login Screen. It is a benchmark in autotest suite</a:t>
                      </a:r>
                      <a:endParaRPr lang="en-US" sz="1600" b="0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Bootperf</a:t>
                      </a:r>
                      <a:endParaRPr lang="en-US" sz="1600" b="0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>
                          <a:effectLst/>
                        </a:rPr>
                        <a:t>Second</a:t>
                      </a:r>
                      <a:endParaRPr lang="en-US" sz="1600" b="0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baseline="0">
                          <a:effectLst/>
                        </a:rPr>
                        <a:t>test_that -b &lt;&lt;BOARD NAME&gt;&gt; "$DUT_IP" platform_BootPerf</a:t>
                      </a:r>
                      <a:endParaRPr lang="en-US" sz="1600" b="0" i="1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 anchor="b"/>
                </a:tc>
              </a:tr>
              <a:tr h="1454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Time(Second)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 baseline="0" dirty="0">
                          <a:effectLst/>
                          <a:hlinkClick r:id="rId4"/>
                        </a:rPr>
                        <a:t>S3 resume time to Display</a:t>
                      </a:r>
                      <a:endParaRPr lang="en-US" sz="1600" b="0" i="0" u="sng" strike="noStrike" baseline="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the time for s3 resume. It is a benchmark in </a:t>
                      </a:r>
                      <a:r>
                        <a:rPr lang="en-US" sz="1600" u="none" strike="noStrike" baseline="0" dirty="0" err="1">
                          <a:effectLst/>
                        </a:rPr>
                        <a:t>autotest</a:t>
                      </a:r>
                      <a:r>
                        <a:rPr lang="en-US" sz="1600" u="none" strike="noStrike" baseline="0" dirty="0">
                          <a:effectLst/>
                        </a:rPr>
                        <a:t> suite</a:t>
                      </a:r>
                      <a:endParaRPr lang="en-US" sz="1600" b="0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 </a:t>
                      </a:r>
                      <a:endParaRPr lang="en-US" sz="1600" b="0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 </a:t>
                      </a:r>
                      <a:endParaRPr lang="en-US" sz="1600" b="0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baseline="0">
                          <a:effectLst/>
                        </a:rPr>
                        <a:t>test_that -b &lt;&lt;BOARD NAME&gt;&gt; "$DUT_IP" power_Resume</a:t>
                      </a:r>
                      <a:endParaRPr lang="en-US" sz="1600" b="0" i="1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 anchor="b"/>
                </a:tc>
              </a:tr>
              <a:tr h="1454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Time(Second)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sng" strike="noStrike" baseline="0">
                          <a:effectLst/>
                          <a:hlinkClick r:id="rId5"/>
                        </a:rPr>
                        <a:t>S0ix resume</a:t>
                      </a:r>
                      <a:endParaRPr lang="en-US" sz="1600" b="0" i="0" u="sng" strike="noStrike" baseline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the time for S0ix resume. It is a benchmark in autotest suite</a:t>
                      </a:r>
                      <a:endParaRPr lang="en-US" sz="1600" b="0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 </a:t>
                      </a:r>
                      <a:endParaRPr lang="en-US" sz="1600" b="0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 </a:t>
                      </a:r>
                      <a:endParaRPr lang="en-US" sz="1600" b="0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baseline="0" dirty="0" err="1">
                          <a:effectLst/>
                        </a:rPr>
                        <a:t>test_that</a:t>
                      </a:r>
                      <a:r>
                        <a:rPr lang="en-US" sz="1600" u="none" strike="noStrike" baseline="0" dirty="0">
                          <a:effectLst/>
                        </a:rPr>
                        <a:t> -b &lt;&lt;BOARD NAME&gt;&gt; "$DUT_IP" </a:t>
                      </a:r>
                      <a:r>
                        <a:rPr lang="en-US" sz="1600" u="none" strike="noStrike" baseline="0" dirty="0" err="1">
                          <a:effectLst/>
                        </a:rPr>
                        <a:t>power_Resume</a:t>
                      </a:r>
                      <a:endParaRPr lang="en-US" sz="1600" b="0" i="1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(2)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1268"/>
              </p:ext>
            </p:extLst>
          </p:nvPr>
        </p:nvGraphicFramePr>
        <p:xfrm>
          <a:off x="838200" y="1186541"/>
          <a:ext cx="10515600" cy="5371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73189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1454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 Script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Sunspider 1.0.2</a:t>
                      </a:r>
                      <a:endParaRPr lang="en-US" sz="1600" b="0" i="0" u="sng" strike="noStrike" baseline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test the core JavaScript language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https://webkit.org/perf/sunspider/sunspider.html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Total ms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454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 Script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Octane</a:t>
                      </a:r>
                      <a:endParaRPr lang="en-US" sz="1600" b="0" i="0" u="sng" strike="noStrike" baseline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Octane 2.0 is a Javascript-based test engine which has 17 tests, selected for covering most use cases encountered in the real web.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https://chromium.github.io/octane/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45420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 Script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Kraken</a:t>
                      </a:r>
                      <a:endParaRPr lang="en-US" sz="1600" b="0" i="0" u="sng" strike="noStrike" baseline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The purpose of Kraken Javascript benchmark is to measure the speed of difference real-world applications.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baseline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https://krakenbenchmark.mozilla.org/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Total ms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baseline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(3)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72553"/>
              </p:ext>
            </p:extLst>
          </p:nvPr>
        </p:nvGraphicFramePr>
        <p:xfrm>
          <a:off x="838200" y="1186542"/>
          <a:ext cx="10515600" cy="51932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545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20030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HTML5 Games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JSGameBench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JSGameBench is a performance benchmark designed specifically </a:t>
                      </a:r>
                      <a:r>
                        <a:rPr lang="en-US" sz="1600" b="0" i="0" u="none" strike="noStrike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</a:rPr>
                        <a:t>to exercise browsers under game-like conditions to measure how many sprites can moved around on the screen at once.</a:t>
                      </a:r>
                      <a:endParaRPr 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https://github.com/facebookarchive/jsgamebench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45829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Canvas2D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CanvasEarth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Canvas 2D Earth is an HTML5 benchmark whose purpose is to test the average FPS of the HTML5 Canvas 2D context by rendering a rotating Earth.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https://github.com/earthjs/earthjs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6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(4)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12496"/>
              </p:ext>
            </p:extLst>
          </p:nvPr>
        </p:nvGraphicFramePr>
        <p:xfrm>
          <a:off x="838200" y="1186541"/>
          <a:ext cx="10515600" cy="5388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733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26940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Canvas2D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FishIETank</a:t>
                      </a:r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 250 fish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FishIETank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250 fish is an HTML5 benchmark whose purpose is to test the average FPS of the HTML5 Canvas 2D context by rendering 250 fish in a tank.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https://testdrive-archive.azurewebsites.net/Performance/FishIETank/Default.html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96137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Canvas2D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FishBowl 100 fish(FPS)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https://testdrive-archive.azurewebsites.net/performance/fishbowl/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(5)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42006"/>
              </p:ext>
            </p:extLst>
          </p:nvPr>
        </p:nvGraphicFramePr>
        <p:xfrm>
          <a:off x="838200" y="1186542"/>
          <a:ext cx="10515600" cy="4262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545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20030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Performance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RoboHornet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an HTML5 benchmark whose purpose is to test the performance of the browser by applying tests according to different technologies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http://www.robohornet.org/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45829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Browser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BrowsingBench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an HTML5 benchmark whose purpose is to measure a performance score for browsing top websites.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https://www.eembc.org/browsingbench/about.php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4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2"/>
            <a:ext cx="10515600" cy="847125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Indicator List (6)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87805"/>
              </p:ext>
            </p:extLst>
          </p:nvPr>
        </p:nvGraphicFramePr>
        <p:xfrm>
          <a:off x="838200" y="1186542"/>
          <a:ext cx="10515600" cy="5489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482"/>
                <a:gridCol w="1411418"/>
                <a:gridCol w="1960901"/>
                <a:gridCol w="2478061"/>
                <a:gridCol w="1486837"/>
                <a:gridCol w="1960901"/>
              </a:tblGrid>
              <a:tr h="54500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 dirty="0">
                          <a:effectLst/>
                        </a:rPr>
                        <a:t>Category</a:t>
                      </a:r>
                      <a:endParaRPr lang="en-US" sz="1600" b="1" i="0" u="none" strike="noStrike" baseline="0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Indicators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Description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Workload URL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Unit of Measurement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baseline="0">
                          <a:effectLst/>
                        </a:rPr>
                        <a:t>Manual</a:t>
                      </a:r>
                      <a:endParaRPr lang="en-US" sz="1600" b="1" i="0" u="none" strike="noStrike" baseline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65" marR="6465" marT="6465" marB="0"/>
                </a:tc>
              </a:tr>
              <a:tr h="20030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Browser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WebXPrt</a:t>
                      </a:r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(score)</a:t>
                      </a:r>
                      <a:endParaRPr lang="en-US" sz="16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WebXPrt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is an browser benchmark whose purpose is to measure a performance score for browsing common websites.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http://www.principledtechnologies.com/benchmarkxprt/webxprt/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45829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WebGL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WebGL Aquarium 1000 Fish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benchmark whose purpose is to measure the FPS performance of a </a:t>
                      </a:r>
                      <a:r>
                        <a:rPr lang="en-US" sz="1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WebGL</a:t>
                      </a:r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 rendering scene.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https://webglsamples.org/aquarium/aquarium.html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FPS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  <a:tr h="145829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WebGL</a:t>
                      </a:r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Earth Screen</a:t>
                      </a:r>
                      <a:endParaRPr lang="en-US" sz="16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 benchmark whose purpose is to measure the FPS performance of a WebGL rendering scene.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http://examples.webglearth.com/#animation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FPS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96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1067</Words>
  <Application>Microsoft Office PowerPoint</Application>
  <PresentationFormat>Widescreen</PresentationFormat>
  <Paragraphs>324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Chromium OS Test Matrix</vt:lpstr>
      <vt:lpstr>General Autotest Harness</vt:lpstr>
      <vt:lpstr>Stress &amp; Stability Test</vt:lpstr>
      <vt:lpstr>Performance Indicator List (1)</vt:lpstr>
      <vt:lpstr>Performance Indicator List (2)</vt:lpstr>
      <vt:lpstr>Performance Indicator List (3)</vt:lpstr>
      <vt:lpstr>Performance Indicator List (4)</vt:lpstr>
      <vt:lpstr>Performance Indicator List (5)</vt:lpstr>
      <vt:lpstr>Performance Indicator List (6)</vt:lpstr>
      <vt:lpstr>Performance Indicator List (7)</vt:lpstr>
      <vt:lpstr>Performance Indicator List (8)</vt:lpstr>
      <vt:lpstr>Performance Indicator List (9)</vt:lpstr>
      <vt:lpstr>Performance Indicator List (10)</vt:lpstr>
      <vt:lpstr>Power Load Test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Chromium OS Test Matrix</dc:title>
  <dc:creator>Zhang, Alan</dc:creator>
  <cp:keywords>CTPClassification=CTP_NT</cp:keywords>
  <cp:lastModifiedBy>Zhang, Alan</cp:lastModifiedBy>
  <cp:revision>20</cp:revision>
  <dcterms:created xsi:type="dcterms:W3CDTF">2018-05-21T08:55:36Z</dcterms:created>
  <dcterms:modified xsi:type="dcterms:W3CDTF">2018-05-22T06:09:29Z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f08e5e74-1a99-4737-a8a3-18a29501f121</vt:lpwstr>
  </property>
  <property fmtid="{D5CDD505-2E9C-101B-9397-08002B2CF9AE}" pid="3" name="CTP_TimeStamp">
    <vt:lpwstr>2018-05-22 06:09:29Z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