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5" r:id="rId7"/>
    <p:sldId id="264" r:id="rId8"/>
    <p:sldId id="261" r:id="rId9"/>
    <p:sldId id="269" r:id="rId10"/>
    <p:sldId id="270" r:id="rId11"/>
    <p:sldId id="271" r:id="rId1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48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a:t>单击此处编辑母版标题样式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3"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8060402020202020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8060402020202020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8060402020202020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8060402020202020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8060402020202020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实时路面积水监测总结</a:t>
            </a:r>
            <a:endParaRPr lang="zh-CN" altLang="en-US"/>
          </a:p>
        </p:txBody>
      </p:sp>
      <p:sp>
        <p:nvSpPr>
          <p:cNvPr id="3" name="副标题 2"/>
          <p:cNvSpPr>
            <a:spLocks noGrp="1"/>
          </p:cNvSpPr>
          <p:nvPr>
            <p:ph type="subTitle" idx="1"/>
          </p:nvPr>
        </p:nvSpPr>
        <p:spPr/>
        <p:txBody>
          <a:bodyPr>
            <a:noAutofit/>
          </a:bodyPr>
          <a:lstStyle/>
          <a:p>
            <a:endParaRPr lang="zh-CN" altLang="en-US"/>
          </a:p>
          <a:p>
            <a:r>
              <a:rPr lang="zh-CN" altLang="en-US" sz="2800"/>
              <a:t>张沛霖 </a:t>
            </a:r>
            <a:r>
              <a:rPr lang="en-US" altLang="zh-CN" sz="2800"/>
              <a:t>(20170816)</a:t>
            </a:r>
            <a:endParaRPr lang="zh-CN" altLang="en-US" sz="2800"/>
          </a:p>
          <a:p>
            <a:r>
              <a:rPr lang="zh-CN" altLang="en-US" sz="2800"/>
              <a:t>七年级八班</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98120"/>
            <a:ext cx="10515600" cy="708660"/>
          </a:xfrm>
        </p:spPr>
        <p:txBody>
          <a:bodyPr>
            <a:normAutofit fontScale="90000"/>
          </a:bodyPr>
          <a:p>
            <a:r>
              <a:rPr lang="x-none" altLang="zh-CN"/>
              <a:t>设备操作流程</a:t>
            </a:r>
            <a:endParaRPr lang="x-none" altLang="zh-CN"/>
          </a:p>
        </p:txBody>
      </p:sp>
      <p:sp>
        <p:nvSpPr>
          <p:cNvPr id="3" name="内容占位符 2"/>
          <p:cNvSpPr>
            <a:spLocks noGrp="1"/>
          </p:cNvSpPr>
          <p:nvPr>
            <p:ph idx="1"/>
          </p:nvPr>
        </p:nvSpPr>
        <p:spPr>
          <a:xfrm>
            <a:off x="838200" y="1087120"/>
            <a:ext cx="10515600" cy="5485765"/>
          </a:xfrm>
        </p:spPr>
        <p:txBody>
          <a:bodyPr/>
          <a:p>
            <a:r>
              <a:rPr lang="x-none" altLang="zh-CN"/>
              <a:t>设备上电，设置LED的控制管脚，使LED灯闪一秒(闪两次)，设置GPRS(9600n1)、GPS(115200n1)和调试串口(115200n1)，检查重力传感器是否工作，如果工作，设置重力传感器的工作范围(2G)，启动超时定时器，初始化SIM868模块(GPS+GPRS)，点亮GREEN LED两秒(闪三次)表示初始化结束。</a:t>
            </a:r>
            <a:endParaRPr lang="x-none" altLang="zh-CN"/>
          </a:p>
          <a:p>
            <a:r>
              <a:rPr lang="x-none" altLang="zh-CN"/>
              <a:t>循环逻辑：查询GPS信号质量，如果GPS信号质量不佳，则点亮RED和YELLOW的LED灯，否则GPS质量好，则读取GPS定位信息，关掉RED和YELLOW灯，读取液位传感器信息，如果液位低于25cm，则闪绿色LED灯；如果液位在30cm ~ 75cm之间，则闪黄色LED灯；如果液位超过75cm，则闪红色LED灯。</a:t>
            </a:r>
            <a:endParaRPr lang="x-none" altLang="zh-CN"/>
          </a:p>
          <a:p>
            <a:endParaRPr lang="x-none" altLang="zh-CN"/>
          </a:p>
          <a:p>
            <a:endParaRPr lang="x-none" altLang="zh-CN"/>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716280"/>
          </a:xfrm>
        </p:spPr>
        <p:txBody>
          <a:bodyPr>
            <a:normAutofit fontScale="90000"/>
          </a:bodyPr>
          <a:lstStyle/>
          <a:p>
            <a:r>
              <a:rPr lang="zh-CN" altLang="en-US"/>
              <a:t>项目用途和意义</a:t>
            </a:r>
            <a:endParaRPr lang="zh-CN" altLang="en-US"/>
          </a:p>
        </p:txBody>
      </p:sp>
      <p:sp>
        <p:nvSpPr>
          <p:cNvPr id="3" name="内容占位符 2"/>
          <p:cNvSpPr>
            <a:spLocks noGrp="1"/>
          </p:cNvSpPr>
          <p:nvPr>
            <p:ph idx="1"/>
          </p:nvPr>
        </p:nvSpPr>
        <p:spPr>
          <a:xfrm>
            <a:off x="-6985" y="1047115"/>
            <a:ext cx="12205335" cy="5580380"/>
          </a:xfrm>
        </p:spPr>
        <p:txBody>
          <a:bodyPr>
            <a:noAutofit/>
          </a:bodyPr>
          <a:lstStyle/>
          <a:p>
            <a:r>
              <a:rPr lang="zh-CN" altLang="en-US" sz="1600"/>
              <a:t>每当暴雨季节时，有些道路路面会出现积水情况，产生交通阻塞，严重时危及行车和行人的安全。另外，市政和交通部门的工作人员在暴雨期间也是时时刻刻保持高度紧张，随时到需要的地方去排淤、排险。如果能对关键路面的积水情况进行实时检测，及时通报相关部门，就能有效利用人力资源，同时通过广播和手机向广大群众通告消息，能极大地减轻险情发生。虽然目前已有一些解决方案针对路面积水问题，但是这些方案有如下局限性：</a:t>
            </a:r>
            <a:endParaRPr lang="zh-CN" altLang="en-US" sz="1600"/>
          </a:p>
          <a:p>
            <a:r>
              <a:rPr lang="zh-CN" altLang="en-US" sz="1600"/>
              <a:t>1、不能直接地给正在行进中的人和车直接给予告警提示；</a:t>
            </a:r>
            <a:endParaRPr lang="zh-CN" altLang="en-US" sz="1600"/>
          </a:p>
          <a:p>
            <a:r>
              <a:rPr lang="zh-CN" altLang="en-US" sz="1600"/>
              <a:t>2、没有定位信息，不便管理；</a:t>
            </a:r>
            <a:endParaRPr lang="zh-CN" altLang="en-US" sz="1600"/>
          </a:p>
          <a:p>
            <a:r>
              <a:rPr lang="zh-CN" altLang="en-US" sz="1600"/>
              <a:t>3、不具有可移动，不便于快速部署、回收和重新利用的特点；</a:t>
            </a:r>
            <a:endParaRPr lang="zh-CN" altLang="en-US" sz="1600"/>
          </a:p>
          <a:p>
            <a:r>
              <a:rPr lang="zh-CN" altLang="en-US" sz="1600"/>
              <a:t>因为市政部门在不断地改进工作，所以需要把监测设备部署到新的可能出险地点。</a:t>
            </a:r>
            <a:endParaRPr lang="zh-CN" altLang="en-US" sz="1600"/>
          </a:p>
          <a:p>
            <a:r>
              <a:rPr lang="zh-CN" altLang="en-US" sz="1600"/>
              <a:t>4、固定供电</a:t>
            </a:r>
            <a:endParaRPr lang="zh-CN" altLang="en-US" sz="1600"/>
          </a:p>
          <a:p>
            <a:r>
              <a:rPr lang="zh-CN" altLang="en-US" sz="1600"/>
              <a:t>这个要求显然是很难在现场实施和部署的；</a:t>
            </a:r>
            <a:endParaRPr lang="zh-CN" altLang="en-US" sz="1600"/>
          </a:p>
          <a:p>
            <a:r>
              <a:rPr lang="zh-CN" altLang="en-US" sz="1600"/>
              <a:t>5、基于电网传输数据</a:t>
            </a:r>
            <a:endParaRPr lang="zh-CN" altLang="en-US" sz="1600"/>
          </a:p>
          <a:p>
            <a:r>
              <a:rPr lang="zh-CN" altLang="en-US" sz="1600"/>
              <a:t>这个是目前技术无法实现的，因为电网中的数据传输是无法通过变压器的。</a:t>
            </a:r>
            <a:endParaRPr lang="zh-CN" altLang="en-US" sz="1600"/>
          </a:p>
          <a:p>
            <a:r>
              <a:rPr lang="zh-CN" altLang="en-US" sz="1600"/>
              <a:t>6、不能利用最新的软件技术实现大信息量的广播</a:t>
            </a:r>
            <a:endParaRPr lang="zh-CN" altLang="en-US" sz="1600"/>
          </a:p>
          <a:p>
            <a:r>
              <a:rPr lang="zh-CN" altLang="en-US" sz="1600"/>
              <a:t>以前的方案需要用户通过智能设备主动地访问某个服务器才能看到自己关心的路段是否有积水出险，这个对行驶中的车主而言显然是不安全的。</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849630"/>
          </a:xfrm>
        </p:spPr>
        <p:txBody>
          <a:bodyPr/>
          <a:lstStyle/>
          <a:p>
            <a:r>
              <a:rPr lang="zh-CN" altLang="en-US" sz="4400"/>
              <a:t>项目目标</a:t>
            </a:r>
            <a:endParaRPr lang="zh-CN" altLang="en-US" sz="4400"/>
          </a:p>
        </p:txBody>
      </p:sp>
      <p:sp>
        <p:nvSpPr>
          <p:cNvPr id="3" name="内容占位符 2"/>
          <p:cNvSpPr>
            <a:spLocks noGrp="1"/>
          </p:cNvSpPr>
          <p:nvPr>
            <p:ph idx="1"/>
          </p:nvPr>
        </p:nvSpPr>
        <p:spPr>
          <a:xfrm>
            <a:off x="838200" y="1270635"/>
            <a:ext cx="10515600" cy="5382895"/>
          </a:xfrm>
        </p:spPr>
        <p:txBody>
          <a:bodyPr>
            <a:normAutofit/>
          </a:bodyPr>
          <a:lstStyle/>
          <a:p>
            <a:r>
              <a:rPr lang="zh-CN" altLang="en-US"/>
              <a:t>本项目方案具有如下优点：</a:t>
            </a:r>
            <a:endParaRPr lang="zh-CN" altLang="en-US"/>
          </a:p>
          <a:p>
            <a:r>
              <a:rPr lang="zh-CN" altLang="en-US"/>
              <a:t>1、移动式自供电设备，可以快速部署，回收，再部署，对部署地点没有特别要求；</a:t>
            </a:r>
            <a:endParaRPr lang="zh-CN" altLang="en-US"/>
          </a:p>
          <a:p>
            <a:r>
              <a:rPr lang="zh-CN" altLang="en-US"/>
              <a:t>2、能准确汇报监测点的位置；</a:t>
            </a:r>
            <a:endParaRPr lang="zh-CN" altLang="en-US"/>
          </a:p>
          <a:p>
            <a:r>
              <a:rPr lang="zh-CN" altLang="en-US"/>
              <a:t>3、能通过手机软件接受广播消息得到及时告警，并且也能对已到出险点附近的人或车辆直接给予光信号告警提示。</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849630"/>
          </a:xfrm>
        </p:spPr>
        <p:txBody>
          <a:bodyPr/>
          <a:lstStyle/>
          <a:p>
            <a:r>
              <a:rPr lang="zh-CN" altLang="en-US" sz="4400" dirty="0"/>
              <a:t>项目方案框图</a:t>
            </a:r>
            <a:endParaRPr lang="zh-CN" altLang="en-US" sz="4400" dirty="0"/>
          </a:p>
        </p:txBody>
      </p:sp>
      <p:pic>
        <p:nvPicPr>
          <p:cNvPr id="5"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3555" y="1155065"/>
            <a:ext cx="8077200" cy="5706745"/>
          </a:xfrm>
          <a:prstGeom prst="rect">
            <a:avLst/>
          </a:prstGeom>
        </p:spPr>
      </p:pic>
      <p:sp>
        <p:nvSpPr>
          <p:cNvPr id="6" name="文本框 5"/>
          <p:cNvSpPr txBox="1"/>
          <p:nvPr/>
        </p:nvSpPr>
        <p:spPr>
          <a:xfrm>
            <a:off x="8702040" y="1155065"/>
            <a:ext cx="3451860" cy="4399915"/>
          </a:xfrm>
          <a:prstGeom prst="rect">
            <a:avLst/>
          </a:prstGeom>
          <a:noFill/>
        </p:spPr>
        <p:txBody>
          <a:bodyPr wrap="square" rtlCol="0">
            <a:spAutoFit/>
          </a:bodyPr>
          <a:lstStyle/>
          <a:p>
            <a:r>
              <a:rPr lang="en-US" altLang="zh-CN" sz="2800"/>
              <a:t>1</a:t>
            </a:r>
            <a:r>
              <a:rPr lang="zh-CN" altLang="en-US" sz="2800"/>
              <a:t>、低功耗微控制器</a:t>
            </a:r>
            <a:endParaRPr lang="zh-CN" altLang="en-US" sz="2800"/>
          </a:p>
          <a:p>
            <a:r>
              <a:rPr lang="en-US" altLang="zh-CN" sz="2800"/>
              <a:t>2</a:t>
            </a:r>
            <a:r>
              <a:rPr lang="zh-CN" altLang="en-US" sz="2800"/>
              <a:t>、重力传感器</a:t>
            </a:r>
            <a:endParaRPr lang="zh-CN" altLang="en-US" sz="2800"/>
          </a:p>
          <a:p>
            <a:r>
              <a:rPr lang="en-US" altLang="zh-CN" sz="2800"/>
              <a:t>3</a:t>
            </a:r>
            <a:r>
              <a:rPr lang="zh-CN" altLang="en-US" sz="2800"/>
              <a:t>、</a:t>
            </a:r>
            <a:r>
              <a:rPr lang="en-US" altLang="zh-CN" sz="2800"/>
              <a:t>GPS</a:t>
            </a:r>
            <a:r>
              <a:rPr lang="zh-CN" altLang="en-US" sz="2800"/>
              <a:t>模块</a:t>
            </a:r>
            <a:endParaRPr lang="zh-CN" altLang="en-US" sz="2800"/>
          </a:p>
          <a:p>
            <a:r>
              <a:rPr lang="en-US" altLang="zh-CN" sz="2800"/>
              <a:t>4</a:t>
            </a:r>
            <a:r>
              <a:rPr lang="zh-CN" altLang="en-US" sz="2800"/>
              <a:t>、</a:t>
            </a:r>
            <a:r>
              <a:rPr lang="en-US" altLang="zh-CN" sz="2800"/>
              <a:t>3G/4G</a:t>
            </a:r>
            <a:r>
              <a:rPr lang="zh-CN" altLang="en-US" sz="2800"/>
              <a:t>通讯模块</a:t>
            </a:r>
            <a:endParaRPr lang="zh-CN" altLang="en-US" sz="2800"/>
          </a:p>
          <a:p>
            <a:r>
              <a:rPr lang="en-US" altLang="zh-CN" sz="2800"/>
              <a:t>5</a:t>
            </a:r>
            <a:r>
              <a:rPr lang="zh-CN" altLang="en-US" sz="2800"/>
              <a:t>、</a:t>
            </a:r>
            <a:r>
              <a:rPr lang="en-US" altLang="zh-CN" sz="2800"/>
              <a:t>3</a:t>
            </a:r>
            <a:r>
              <a:rPr lang="zh-CN" altLang="en-US" sz="2800"/>
              <a:t>色告警灯</a:t>
            </a:r>
            <a:endParaRPr lang="zh-CN" altLang="en-US" sz="2800"/>
          </a:p>
          <a:p>
            <a:r>
              <a:rPr lang="en-US" altLang="zh-CN" sz="2800"/>
              <a:t>6</a:t>
            </a:r>
            <a:r>
              <a:rPr lang="zh-CN" altLang="en-US" sz="2800"/>
              <a:t>、远端服务器</a:t>
            </a:r>
            <a:endParaRPr lang="zh-CN" altLang="en-US" sz="2800"/>
          </a:p>
          <a:p>
            <a:r>
              <a:rPr lang="en-US" altLang="zh-CN" sz="2800"/>
              <a:t>7</a:t>
            </a:r>
            <a:r>
              <a:rPr lang="zh-CN" altLang="en-US" sz="2800"/>
              <a:t>、智能手机</a:t>
            </a:r>
            <a:endParaRPr lang="zh-CN" altLang="en-US" sz="2800"/>
          </a:p>
          <a:p>
            <a:r>
              <a:rPr lang="en-US" altLang="zh-CN" sz="2800"/>
              <a:t>8</a:t>
            </a:r>
            <a:r>
              <a:rPr lang="zh-CN" altLang="en-US" sz="2800"/>
              <a:t>、液面传感器</a:t>
            </a:r>
            <a:endParaRPr lang="zh-CN" altLang="en-US" sz="2800"/>
          </a:p>
          <a:p>
            <a:r>
              <a:rPr lang="en-US" altLang="zh-CN" sz="2800"/>
              <a:t>9</a:t>
            </a:r>
            <a:r>
              <a:rPr lang="zh-CN" altLang="en-US" sz="2800"/>
              <a:t>、供电模块 </a:t>
            </a:r>
            <a:endParaRPr lang="zh-CN" altLang="en-US" sz="2800"/>
          </a:p>
          <a:p>
            <a:r>
              <a:rPr lang="en-US" altLang="zh-CN" sz="2800"/>
              <a:t>11</a:t>
            </a:r>
            <a:r>
              <a:rPr lang="zh-CN" altLang="en-US" sz="2800"/>
              <a:t>、开关电路</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97485"/>
            <a:ext cx="10515600" cy="887730"/>
          </a:xfrm>
        </p:spPr>
        <p:txBody>
          <a:bodyPr/>
          <a:p>
            <a:r>
              <a:rPr lang="zh-CN" altLang="en-US"/>
              <a:t>项目实现的主要零件</a:t>
            </a:r>
            <a:endParaRPr lang="zh-CN" altLang="en-US"/>
          </a:p>
        </p:txBody>
      </p:sp>
      <p:sp>
        <p:nvSpPr>
          <p:cNvPr id="3" name="内容占位符 2"/>
          <p:cNvSpPr>
            <a:spLocks noGrp="1"/>
          </p:cNvSpPr>
          <p:nvPr>
            <p:ph idx="1"/>
          </p:nvPr>
        </p:nvSpPr>
        <p:spPr>
          <a:xfrm>
            <a:off x="838200" y="1511935"/>
            <a:ext cx="10515600" cy="4665345"/>
          </a:xfrm>
        </p:spPr>
        <p:txBody>
          <a:bodyPr>
            <a:normAutofit fontScale="90000" lnSpcReduction="20000"/>
          </a:bodyPr>
          <a:p>
            <a:r>
              <a:rPr lang="en-US" altLang="zh-CN"/>
              <a:t>Arduino MEGA2560</a:t>
            </a:r>
            <a:r>
              <a:rPr lang="zh-CN" altLang="en-US"/>
              <a:t>主控板</a:t>
            </a:r>
            <a:endParaRPr lang="zh-CN" altLang="en-US"/>
          </a:p>
          <a:p>
            <a:r>
              <a:rPr lang="en-US" altLang="zh-CN"/>
              <a:t>SIM868 GPRS+GPS</a:t>
            </a:r>
            <a:r>
              <a:rPr lang="zh-CN" altLang="en-US"/>
              <a:t>通讯板</a:t>
            </a:r>
            <a:endParaRPr lang="zh-CN" altLang="en-US"/>
          </a:p>
          <a:p>
            <a:r>
              <a:rPr lang="en-US" altLang="zh-CN"/>
              <a:t>HD-136</a:t>
            </a:r>
            <a:r>
              <a:rPr lang="zh-CN" altLang="en-US"/>
              <a:t>华北工控液位传感变送器</a:t>
            </a:r>
            <a:endParaRPr lang="zh-CN" altLang="en-US"/>
          </a:p>
          <a:p>
            <a:r>
              <a:rPr lang="zh-CN" altLang="en-US"/>
              <a:t>4路12V继电器</a:t>
            </a:r>
            <a:r>
              <a:rPr lang="en-US" altLang="zh-CN"/>
              <a:t>+</a:t>
            </a:r>
            <a:r>
              <a:rPr lang="zh-CN" altLang="en-US">
                <a:sym typeface="+mn-ea"/>
              </a:rPr>
              <a:t>光耦隔离</a:t>
            </a:r>
            <a:r>
              <a:rPr lang="zh-CN" altLang="en-US"/>
              <a:t>模块</a:t>
            </a:r>
            <a:endParaRPr lang="zh-CN" altLang="en-US"/>
          </a:p>
          <a:p>
            <a:r>
              <a:rPr lang="zh-CN" altLang="en-US"/>
              <a:t>XL6009 DC-DC可调升压模块5V升</a:t>
            </a:r>
            <a:r>
              <a:rPr lang="en-US" altLang="zh-CN"/>
              <a:t>12</a:t>
            </a:r>
            <a:r>
              <a:rPr lang="zh-CN" altLang="en-US"/>
              <a:t>V带数显电源模块</a:t>
            </a:r>
            <a:endParaRPr lang="zh-CN" altLang="en-US"/>
          </a:p>
          <a:p>
            <a:r>
              <a:rPr lang="zh-CN" altLang="en-US"/>
              <a:t>GY-291 ADXL345数字三轴重力加速度模块</a:t>
            </a:r>
            <a:endParaRPr lang="zh-CN" altLang="en-US"/>
          </a:p>
          <a:p>
            <a:r>
              <a:rPr lang="zh-CN" altLang="en-US"/>
              <a:t>三色安全警示灯TB50-3W-D DC12V</a:t>
            </a:r>
            <a:endParaRPr lang="zh-CN" altLang="en-US"/>
          </a:p>
          <a:p>
            <a:r>
              <a:rPr lang="zh-CN" altLang="en-US"/>
              <a:t>12v输出免焊18650锂电池盒</a:t>
            </a:r>
            <a:endParaRPr lang="zh-CN" altLang="en-US"/>
          </a:p>
          <a:p>
            <a:r>
              <a:rPr lang="zh-CN" altLang="en-US"/>
              <a:t>中国移动</a:t>
            </a:r>
            <a:r>
              <a:rPr lang="en-US" altLang="zh-CN"/>
              <a:t>SIM</a:t>
            </a:r>
            <a:r>
              <a:rPr lang="zh-CN" altLang="en-US"/>
              <a:t>卡</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97485"/>
            <a:ext cx="10515600" cy="704215"/>
          </a:xfrm>
        </p:spPr>
        <p:txBody>
          <a:bodyPr>
            <a:normAutofit fontScale="90000"/>
          </a:bodyPr>
          <a:p>
            <a:r>
              <a:rPr lang="zh-CN" altLang="en-US"/>
              <a:t>项目实施步骤</a:t>
            </a:r>
            <a:endParaRPr lang="zh-CN" altLang="en-US"/>
          </a:p>
        </p:txBody>
      </p:sp>
      <p:sp>
        <p:nvSpPr>
          <p:cNvPr id="3" name="内容占位符 2"/>
          <p:cNvSpPr>
            <a:spLocks noGrp="1"/>
          </p:cNvSpPr>
          <p:nvPr>
            <p:ph idx="1"/>
          </p:nvPr>
        </p:nvSpPr>
        <p:spPr>
          <a:xfrm>
            <a:off x="838200" y="1208405"/>
            <a:ext cx="10932795" cy="4968875"/>
          </a:xfrm>
        </p:spPr>
        <p:txBody>
          <a:bodyPr>
            <a:normAutofit fontScale="60000"/>
          </a:bodyPr>
          <a:p>
            <a:r>
              <a:rPr lang="zh-CN" altLang="en-US"/>
              <a:t>阶段</a:t>
            </a:r>
            <a:r>
              <a:rPr lang="en-US" altLang="zh-CN"/>
              <a:t>1</a:t>
            </a:r>
            <a:endParaRPr lang="en-US" altLang="zh-CN"/>
          </a:p>
          <a:p>
            <a:pPr lvl="1"/>
            <a:r>
              <a:rPr lang="zh-CN" altLang="en-US" sz="2200"/>
              <a:t>购买项目实现所需的零部件；</a:t>
            </a:r>
            <a:endParaRPr lang="zh-CN" altLang="en-US" sz="2200"/>
          </a:p>
          <a:p>
            <a:pPr lvl="1"/>
            <a:r>
              <a:rPr lang="x-none" altLang="zh-CN" sz="2200"/>
              <a:t>调试硬件联接。</a:t>
            </a:r>
            <a:endParaRPr lang="x-none" altLang="zh-CN" sz="2200"/>
          </a:p>
          <a:p>
            <a:r>
              <a:rPr lang="zh-CN" altLang="en-US"/>
              <a:t>阶段</a:t>
            </a:r>
            <a:r>
              <a:rPr lang="en-US" altLang="zh-CN"/>
              <a:t>2</a:t>
            </a:r>
            <a:endParaRPr lang="en-US" altLang="zh-CN"/>
          </a:p>
          <a:p>
            <a:pPr lvl="1"/>
            <a:r>
              <a:rPr lang="zh-CN" altLang="en-US" sz="2200"/>
              <a:t>完成</a:t>
            </a:r>
            <a:r>
              <a:rPr lang="en-US" altLang="zh-CN" sz="2200"/>
              <a:t>Arduino MEGA 2560</a:t>
            </a:r>
            <a:r>
              <a:rPr lang="zh-CN" altLang="en-US" sz="2200"/>
              <a:t>主控板与</a:t>
            </a:r>
            <a:r>
              <a:rPr lang="en-US" altLang="zh-CN" sz="2200"/>
              <a:t>SIM868</a:t>
            </a:r>
            <a:r>
              <a:rPr lang="zh-CN" altLang="en-US" sz="2200"/>
              <a:t>板之间的</a:t>
            </a:r>
            <a:r>
              <a:rPr lang="en-US" altLang="zh-CN" sz="2200"/>
              <a:t>GPS, GPRS</a:t>
            </a:r>
            <a:r>
              <a:rPr lang="zh-CN" altLang="en-US" sz="2200"/>
              <a:t>控制以及通讯</a:t>
            </a:r>
            <a:r>
              <a:rPr lang="x-none" altLang="zh-CN" sz="2200"/>
              <a:t>；</a:t>
            </a:r>
            <a:endParaRPr lang="x-none" altLang="zh-CN" sz="2200"/>
          </a:p>
          <a:p>
            <a:pPr lvl="1"/>
            <a:r>
              <a:rPr lang="zh-CN" altLang="en-US" sz="2200"/>
              <a:t>完成</a:t>
            </a:r>
            <a:r>
              <a:rPr lang="en-US" altLang="zh-CN" sz="2200"/>
              <a:t>Arduino MEGA 2560</a:t>
            </a:r>
            <a:r>
              <a:rPr lang="zh-CN" altLang="en-US" sz="2200"/>
              <a:t>主控板对液位传感器的数据采样</a:t>
            </a:r>
            <a:r>
              <a:rPr lang="x-none" altLang="zh-CN" sz="2200"/>
              <a:t>；</a:t>
            </a:r>
            <a:endParaRPr lang="x-none" altLang="zh-CN" sz="2200"/>
          </a:p>
          <a:p>
            <a:pPr lvl="1"/>
            <a:r>
              <a:rPr lang="zh-CN" altLang="en-US" sz="2200"/>
              <a:t>完成</a:t>
            </a:r>
            <a:r>
              <a:rPr lang="en-US" altLang="zh-CN" sz="2200"/>
              <a:t>Arduino MEGA 2560</a:t>
            </a:r>
            <a:r>
              <a:rPr lang="zh-CN" altLang="en-US" sz="2200"/>
              <a:t>主控板对三色安全警示灯的控制</a:t>
            </a:r>
            <a:r>
              <a:rPr lang="x-none" altLang="zh-CN" sz="2200"/>
              <a:t>；</a:t>
            </a:r>
            <a:endParaRPr lang="x-none" altLang="zh-CN" sz="2200"/>
          </a:p>
          <a:p>
            <a:pPr lvl="1"/>
            <a:r>
              <a:rPr lang="zh-CN" altLang="en-US" sz="2200"/>
              <a:t>完成</a:t>
            </a:r>
            <a:r>
              <a:rPr lang="en-US" altLang="zh-CN" sz="2200"/>
              <a:t>Arduino MEGA 2560</a:t>
            </a:r>
            <a:r>
              <a:rPr lang="zh-CN" altLang="en-US" sz="2200"/>
              <a:t>主控板对重力传感器的数据采样</a:t>
            </a:r>
            <a:r>
              <a:rPr lang="x-none" altLang="zh-CN" sz="2200"/>
              <a:t>。</a:t>
            </a:r>
            <a:endParaRPr lang="x-none" altLang="zh-CN" sz="2200"/>
          </a:p>
          <a:p>
            <a:pPr lvl="0"/>
            <a:r>
              <a:rPr lang="zh-CN" altLang="en-US"/>
              <a:t>阶段</a:t>
            </a:r>
            <a:r>
              <a:rPr lang="en-US" altLang="zh-CN"/>
              <a:t>3</a:t>
            </a:r>
            <a:endParaRPr lang="en-US" altLang="zh-CN"/>
          </a:p>
          <a:p>
            <a:pPr lvl="1"/>
            <a:r>
              <a:rPr lang="zh-CN" altLang="en-US" sz="2200"/>
              <a:t>实现项目目标逻辑的系统整合</a:t>
            </a:r>
            <a:r>
              <a:rPr lang="x-none" altLang="zh-CN" sz="2200"/>
              <a:t>；</a:t>
            </a:r>
            <a:endParaRPr lang="x-none" altLang="zh-CN" sz="2200"/>
          </a:p>
          <a:p>
            <a:pPr lvl="1"/>
            <a:r>
              <a:rPr lang="zh-CN" altLang="en-US"/>
              <a:t>设备主控软件逻辑如下：</a:t>
            </a:r>
            <a:endParaRPr lang="zh-CN" altLang="en-US"/>
          </a:p>
          <a:p>
            <a:pPr lvl="1"/>
            <a:r>
              <a:rPr lang="zh-CN" altLang="en-US"/>
              <a:t>设备上电           设备自检</a:t>
            </a:r>
            <a:r>
              <a:rPr lang="en-US" altLang="zh-CN"/>
              <a:t>,</a:t>
            </a:r>
            <a:r>
              <a:rPr lang="zh-CN" altLang="en-US"/>
              <a:t>自检状态提示             完成</a:t>
            </a:r>
            <a:r>
              <a:rPr lang="en-US" altLang="zh-CN"/>
              <a:t>SIM868, </a:t>
            </a:r>
            <a:r>
              <a:rPr lang="zh-CN" altLang="en-US"/>
              <a:t>重力传感器</a:t>
            </a:r>
            <a:r>
              <a:rPr lang="en-US" altLang="zh-CN"/>
              <a:t>, </a:t>
            </a:r>
            <a:r>
              <a:rPr lang="zh-CN" altLang="en-US"/>
              <a:t>液位传感器的初始化             循环读取液位传感器和重力传感器，根据预先设定，向</a:t>
            </a:r>
            <a:r>
              <a:rPr lang="en-US" altLang="zh-CN"/>
              <a:t>CMCC OneNet</a:t>
            </a:r>
            <a:r>
              <a:rPr lang="zh-CN" altLang="en-US"/>
              <a:t>物联网平台发送实时监测数据</a:t>
            </a:r>
            <a:endParaRPr lang="zh-CN" altLang="en-US"/>
          </a:p>
          <a:p>
            <a:pPr lvl="1"/>
            <a:r>
              <a:rPr lang="zh-CN" altLang="en-US"/>
              <a:t>计算机能通过</a:t>
            </a:r>
            <a:r>
              <a:rPr lang="en-US" altLang="zh-CN"/>
              <a:t>CMCC OneNet</a:t>
            </a:r>
            <a:r>
              <a:rPr lang="zh-CN" altLang="en-US"/>
              <a:t>物联网平台查询数据</a:t>
            </a:r>
            <a:r>
              <a:rPr lang="x-none" altLang="zh-CN"/>
              <a:t>。</a:t>
            </a:r>
            <a:endParaRPr lang="x-none" altLang="zh-CN"/>
          </a:p>
          <a:p>
            <a:endParaRPr lang="zh-CN" altLang="en-US"/>
          </a:p>
        </p:txBody>
      </p:sp>
      <p:sp>
        <p:nvSpPr>
          <p:cNvPr id="148" name=" 148"/>
          <p:cNvSpPr/>
          <p:nvPr/>
        </p:nvSpPr>
        <p:spPr>
          <a:xfrm>
            <a:off x="2324735" y="5137150"/>
            <a:ext cx="544195" cy="75565"/>
          </a:xfrm>
          <a:custGeom>
            <a:avLst/>
            <a:gdLst>
              <a:gd name="connsiteX0" fmla="*/ 360040 w 576064"/>
              <a:gd name="connsiteY0" fmla="*/ 0 h 250588"/>
              <a:gd name="connsiteX1" fmla="*/ 576064 w 576064"/>
              <a:gd name="connsiteY1" fmla="*/ 125294 h 250588"/>
              <a:gd name="connsiteX2" fmla="*/ 360040 w 576064"/>
              <a:gd name="connsiteY2" fmla="*/ 250588 h 250588"/>
              <a:gd name="connsiteX3" fmla="*/ 360040 w 576064"/>
              <a:gd name="connsiteY3" fmla="*/ 143294 h 250588"/>
              <a:gd name="connsiteX4" fmla="*/ 0 w 576064"/>
              <a:gd name="connsiteY4" fmla="*/ 143294 h 250588"/>
              <a:gd name="connsiteX5" fmla="*/ 0 w 576064"/>
              <a:gd name="connsiteY5" fmla="*/ 107294 h 250588"/>
              <a:gd name="connsiteX6" fmla="*/ 360040 w 576064"/>
              <a:gd name="connsiteY6" fmla="*/ 107294 h 250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064" h="250588">
                <a:moveTo>
                  <a:pt x="360040" y="0"/>
                </a:moveTo>
                <a:lnTo>
                  <a:pt x="576064" y="125294"/>
                </a:lnTo>
                <a:lnTo>
                  <a:pt x="360040" y="250588"/>
                </a:lnTo>
                <a:lnTo>
                  <a:pt x="360040" y="143294"/>
                </a:lnTo>
                <a:lnTo>
                  <a:pt x="0" y="143294"/>
                </a:lnTo>
                <a:lnTo>
                  <a:pt x="0" y="107294"/>
                </a:lnTo>
                <a:lnTo>
                  <a:pt x="360040" y="1072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4"/>
          <p:cNvSpPr/>
          <p:nvPr/>
        </p:nvSpPr>
        <p:spPr>
          <a:xfrm>
            <a:off x="4917440" y="5137150"/>
            <a:ext cx="593725" cy="75565"/>
          </a:xfrm>
          <a:custGeom>
            <a:avLst/>
            <a:gdLst>
              <a:gd name="connsiteX0" fmla="*/ 360040 w 576064"/>
              <a:gd name="connsiteY0" fmla="*/ 0 h 250588"/>
              <a:gd name="connsiteX1" fmla="*/ 576064 w 576064"/>
              <a:gd name="connsiteY1" fmla="*/ 125294 h 250588"/>
              <a:gd name="connsiteX2" fmla="*/ 360040 w 576064"/>
              <a:gd name="connsiteY2" fmla="*/ 250588 h 250588"/>
              <a:gd name="connsiteX3" fmla="*/ 360040 w 576064"/>
              <a:gd name="connsiteY3" fmla="*/ 143294 h 250588"/>
              <a:gd name="connsiteX4" fmla="*/ 0 w 576064"/>
              <a:gd name="connsiteY4" fmla="*/ 143294 h 250588"/>
              <a:gd name="connsiteX5" fmla="*/ 0 w 576064"/>
              <a:gd name="connsiteY5" fmla="*/ 107294 h 250588"/>
              <a:gd name="connsiteX6" fmla="*/ 360040 w 576064"/>
              <a:gd name="connsiteY6" fmla="*/ 107294 h 250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064" h="250588">
                <a:moveTo>
                  <a:pt x="360040" y="0"/>
                </a:moveTo>
                <a:lnTo>
                  <a:pt x="576064" y="125294"/>
                </a:lnTo>
                <a:lnTo>
                  <a:pt x="360040" y="250588"/>
                </a:lnTo>
                <a:lnTo>
                  <a:pt x="360040" y="143294"/>
                </a:lnTo>
                <a:lnTo>
                  <a:pt x="0" y="143294"/>
                </a:lnTo>
                <a:lnTo>
                  <a:pt x="0" y="107294"/>
                </a:lnTo>
                <a:lnTo>
                  <a:pt x="360040" y="1072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 4"/>
          <p:cNvSpPr/>
          <p:nvPr/>
        </p:nvSpPr>
        <p:spPr>
          <a:xfrm>
            <a:off x="9575165" y="5137150"/>
            <a:ext cx="593725" cy="75565"/>
          </a:xfrm>
          <a:custGeom>
            <a:avLst/>
            <a:gdLst>
              <a:gd name="connsiteX0" fmla="*/ 360040 w 576064"/>
              <a:gd name="connsiteY0" fmla="*/ 0 h 250588"/>
              <a:gd name="connsiteX1" fmla="*/ 576064 w 576064"/>
              <a:gd name="connsiteY1" fmla="*/ 125294 h 250588"/>
              <a:gd name="connsiteX2" fmla="*/ 360040 w 576064"/>
              <a:gd name="connsiteY2" fmla="*/ 250588 h 250588"/>
              <a:gd name="connsiteX3" fmla="*/ 360040 w 576064"/>
              <a:gd name="connsiteY3" fmla="*/ 143294 h 250588"/>
              <a:gd name="connsiteX4" fmla="*/ 0 w 576064"/>
              <a:gd name="connsiteY4" fmla="*/ 143294 h 250588"/>
              <a:gd name="connsiteX5" fmla="*/ 0 w 576064"/>
              <a:gd name="connsiteY5" fmla="*/ 107294 h 250588"/>
              <a:gd name="connsiteX6" fmla="*/ 360040 w 576064"/>
              <a:gd name="connsiteY6" fmla="*/ 107294 h 250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064" h="250588">
                <a:moveTo>
                  <a:pt x="360040" y="0"/>
                </a:moveTo>
                <a:lnTo>
                  <a:pt x="576064" y="125294"/>
                </a:lnTo>
                <a:lnTo>
                  <a:pt x="360040" y="250588"/>
                </a:lnTo>
                <a:lnTo>
                  <a:pt x="360040" y="143294"/>
                </a:lnTo>
                <a:lnTo>
                  <a:pt x="0" y="143294"/>
                </a:lnTo>
                <a:lnTo>
                  <a:pt x="0" y="107294"/>
                </a:lnTo>
                <a:lnTo>
                  <a:pt x="360040" y="1072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661670"/>
          </a:xfrm>
        </p:spPr>
        <p:txBody>
          <a:bodyPr>
            <a:normAutofit fontScale="90000"/>
          </a:bodyPr>
          <a:lstStyle/>
          <a:p>
            <a:r>
              <a:rPr lang="zh-CN" altLang="en-US" dirty="0"/>
              <a:t>项目状态</a:t>
            </a:r>
            <a:endParaRPr lang="zh-CN" altLang="en-US" dirty="0"/>
          </a:p>
        </p:txBody>
      </p:sp>
      <p:sp>
        <p:nvSpPr>
          <p:cNvPr id="3" name="内容占位符 2"/>
          <p:cNvSpPr>
            <a:spLocks noGrp="1"/>
          </p:cNvSpPr>
          <p:nvPr>
            <p:ph idx="1"/>
          </p:nvPr>
        </p:nvSpPr>
        <p:spPr>
          <a:xfrm>
            <a:off x="838200" y="1455420"/>
            <a:ext cx="10515600" cy="5032375"/>
          </a:xfrm>
        </p:spPr>
        <p:txBody>
          <a:bodyPr>
            <a:normAutofit fontScale="80000"/>
          </a:bodyPr>
          <a:lstStyle/>
          <a:p>
            <a:r>
              <a:rPr lang="zh-CN" altLang="en-US" dirty="0"/>
              <a:t>该项目的发明专利实审正在进行中</a:t>
            </a:r>
            <a:r>
              <a:rPr lang="en-US" altLang="zh-CN" dirty="0"/>
              <a:t>(</a:t>
            </a:r>
            <a:r>
              <a:rPr lang="zh-CN" altLang="en-US" dirty="0"/>
              <a:t>阶段</a:t>
            </a:r>
            <a:r>
              <a:rPr lang="en-US" altLang="zh-CN" dirty="0"/>
              <a:t>1</a:t>
            </a:r>
            <a:r>
              <a:rPr lang="zh-CN" altLang="en-US" dirty="0"/>
              <a:t>完成</a:t>
            </a:r>
            <a:r>
              <a:rPr lang="en-US" altLang="zh-CN" dirty="0"/>
              <a:t>);</a:t>
            </a:r>
            <a:endParaRPr lang="zh-CN" altLang="en-US" dirty="0"/>
          </a:p>
          <a:p>
            <a:r>
              <a:rPr lang="zh-CN" altLang="en-US" dirty="0"/>
              <a:t>该项目所涉及的元器件均已购买</a:t>
            </a:r>
            <a:r>
              <a:rPr lang="en-US" altLang="zh-CN" dirty="0"/>
              <a:t>(</a:t>
            </a:r>
            <a:r>
              <a:rPr lang="zh-CN" altLang="en-US" dirty="0"/>
              <a:t>阶段</a:t>
            </a:r>
            <a:r>
              <a:rPr lang="en-US" altLang="zh-CN" dirty="0"/>
              <a:t>1</a:t>
            </a:r>
            <a:r>
              <a:rPr lang="zh-CN" altLang="en-US" dirty="0"/>
              <a:t>完成</a:t>
            </a:r>
            <a:r>
              <a:rPr lang="en-US" altLang="zh-CN" dirty="0"/>
              <a:t>);</a:t>
            </a:r>
            <a:endParaRPr lang="en-US" altLang="zh-CN" dirty="0"/>
          </a:p>
          <a:p>
            <a:r>
              <a:rPr lang="zh-CN" altLang="en-US" dirty="0"/>
              <a:t>主控板完成</a:t>
            </a:r>
            <a:r>
              <a:rPr lang="en-US" altLang="zh-CN" dirty="0"/>
              <a:t>SIM868(GPRS+GPS)</a:t>
            </a:r>
            <a:r>
              <a:rPr lang="zh-CN" altLang="en-US" dirty="0"/>
              <a:t>联调，并且能上载采样的水位信号和位置信息</a:t>
            </a:r>
            <a:r>
              <a:rPr lang="en-US" altLang="zh-CN" dirty="0"/>
              <a:t>(</a:t>
            </a:r>
            <a:r>
              <a:rPr lang="zh-CN" altLang="en-US" dirty="0"/>
              <a:t>阶段</a:t>
            </a:r>
            <a:r>
              <a:rPr lang="en-US" altLang="zh-CN" dirty="0"/>
              <a:t>2</a:t>
            </a:r>
            <a:r>
              <a:rPr lang="zh-CN" altLang="en-US" dirty="0"/>
              <a:t>完成</a:t>
            </a:r>
            <a:r>
              <a:rPr lang="en-US" altLang="zh-CN" dirty="0"/>
              <a:t>)</a:t>
            </a:r>
            <a:r>
              <a:rPr lang="zh-CN" altLang="en-US" dirty="0"/>
              <a:t>；</a:t>
            </a:r>
            <a:endParaRPr lang="zh-CN" altLang="en-US" dirty="0"/>
          </a:p>
          <a:p>
            <a:r>
              <a:rPr lang="zh-CN" altLang="en-US" dirty="0"/>
              <a:t>主控板能读取液位传感器的测试数据</a:t>
            </a:r>
            <a:r>
              <a:rPr lang="en-US" altLang="zh-CN" dirty="0"/>
              <a:t>(</a:t>
            </a:r>
            <a:r>
              <a:rPr lang="zh-CN" altLang="en-US" dirty="0"/>
              <a:t>阶段</a:t>
            </a:r>
            <a:r>
              <a:rPr lang="en-US" altLang="zh-CN" dirty="0"/>
              <a:t>2</a:t>
            </a:r>
            <a:r>
              <a:rPr lang="zh-CN" altLang="en-US" dirty="0"/>
              <a:t>完成</a:t>
            </a:r>
            <a:r>
              <a:rPr lang="en-US" altLang="zh-CN" dirty="0"/>
              <a:t>);</a:t>
            </a:r>
            <a:endParaRPr lang="en-US" altLang="zh-CN" dirty="0"/>
          </a:p>
          <a:p>
            <a:r>
              <a:rPr lang="zh-CN" altLang="en-US" dirty="0"/>
              <a:t>主控板完成重力传感器联调，能识别板的姿态</a:t>
            </a:r>
            <a:r>
              <a:rPr lang="en-US" altLang="zh-CN" dirty="0"/>
              <a:t>(</a:t>
            </a:r>
            <a:r>
              <a:rPr lang="zh-CN" altLang="en-US" dirty="0"/>
              <a:t>阶段</a:t>
            </a:r>
            <a:r>
              <a:rPr lang="en-US" altLang="zh-CN" dirty="0"/>
              <a:t>2</a:t>
            </a:r>
            <a:r>
              <a:rPr lang="zh-CN" altLang="en-US" dirty="0"/>
              <a:t>完成</a:t>
            </a:r>
            <a:r>
              <a:rPr lang="en-US" altLang="zh-CN" dirty="0"/>
              <a:t>)</a:t>
            </a:r>
            <a:r>
              <a:rPr lang="zh-CN" altLang="en-US" dirty="0"/>
              <a:t>；</a:t>
            </a:r>
            <a:endParaRPr lang="en-US" altLang="zh-CN" dirty="0"/>
          </a:p>
          <a:p>
            <a:r>
              <a:rPr lang="zh-CN" altLang="en-US" dirty="0"/>
              <a:t>主控板完成三色指示灯联调，能根据设定显示绿、黄和红色</a:t>
            </a:r>
            <a:r>
              <a:rPr lang="en-US" altLang="zh-CN" dirty="0"/>
              <a:t>(</a:t>
            </a:r>
            <a:r>
              <a:rPr lang="zh-CN" altLang="en-US" dirty="0"/>
              <a:t>阶段</a:t>
            </a:r>
            <a:r>
              <a:rPr lang="en-US" altLang="zh-CN" dirty="0"/>
              <a:t>2</a:t>
            </a:r>
            <a:r>
              <a:rPr lang="zh-CN" altLang="en-US" dirty="0"/>
              <a:t>完成</a:t>
            </a:r>
            <a:r>
              <a:rPr lang="en-US" altLang="zh-CN" dirty="0"/>
              <a:t>)</a:t>
            </a:r>
            <a:r>
              <a:rPr lang="zh-CN" altLang="en-US" dirty="0"/>
              <a:t>；</a:t>
            </a:r>
            <a:endParaRPr lang="en-US" altLang="zh-CN" dirty="0"/>
          </a:p>
          <a:p>
            <a:r>
              <a:rPr lang="zh-CN" altLang="en-US" dirty="0"/>
              <a:t>主控板能循环查询检测液位传感器的数据，根据预设定，能向</a:t>
            </a:r>
            <a:r>
              <a:rPr lang="en-US" altLang="zh-CN" dirty="0"/>
              <a:t>CMCC OneNet</a:t>
            </a:r>
            <a:r>
              <a:rPr lang="zh-CN" altLang="en-US" dirty="0"/>
              <a:t>物联网平台发送实时检测数据，计算机能通过中国移动</a:t>
            </a:r>
            <a:r>
              <a:rPr lang="en-US" altLang="zh-CN" dirty="0" err="1"/>
              <a:t>OneNet</a:t>
            </a:r>
            <a:r>
              <a:rPr lang="zh-CN" altLang="en-US"/>
              <a:t>实时监测到测试设备的状态和采样数据</a:t>
            </a:r>
            <a:r>
              <a:rPr lang="en-US" altLang="zh-CN"/>
              <a:t>(</a:t>
            </a:r>
            <a:r>
              <a:rPr lang="zh-CN" altLang="en-US"/>
              <a:t>阶段</a:t>
            </a:r>
            <a:r>
              <a:rPr lang="en-US" altLang="zh-CN"/>
              <a:t>3</a:t>
            </a:r>
            <a:r>
              <a:rPr lang="zh-CN" altLang="en-US"/>
              <a:t>完成</a:t>
            </a:r>
            <a:r>
              <a:rPr lang="en-US" altLang="zh-CN"/>
              <a:t>)</a:t>
            </a:r>
            <a:r>
              <a:rPr lang="zh-CN" altLang="en-US"/>
              <a:t>。</a:t>
            </a:r>
            <a:endParaRPr lang="en-US" altLang="zh-CN" dirty="0"/>
          </a:p>
          <a:p>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97485"/>
            <a:ext cx="10515600" cy="676910"/>
          </a:xfrm>
        </p:spPr>
        <p:txBody>
          <a:bodyPr>
            <a:normAutofit fontScale="90000"/>
          </a:bodyPr>
          <a:p>
            <a:r>
              <a:rPr lang="zh-CN" altLang="en-US"/>
              <a:t>项目硬件设计</a:t>
            </a:r>
            <a:endParaRPr lang="zh-CN" altLang="en-US"/>
          </a:p>
        </p:txBody>
      </p:sp>
      <p:sp>
        <p:nvSpPr>
          <p:cNvPr id="3" name="内容占位符 2"/>
          <p:cNvSpPr>
            <a:spLocks noGrp="1"/>
          </p:cNvSpPr>
          <p:nvPr>
            <p:ph idx="1"/>
          </p:nvPr>
        </p:nvSpPr>
        <p:spPr>
          <a:xfrm>
            <a:off x="838200" y="1228725"/>
            <a:ext cx="10515600" cy="4948555"/>
          </a:xfrm>
        </p:spPr>
        <p:txBody>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97485"/>
            <a:ext cx="10515600" cy="795655"/>
          </a:xfrm>
        </p:spPr>
        <p:txBody>
          <a:bodyPr/>
          <a:p>
            <a:r>
              <a:rPr lang="zh-CN" altLang="en-US"/>
              <a:t>项目软件包</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1848</Words>
  <Application>Kingsoft Office WPP</Application>
  <PresentationFormat>Widescreen</PresentationFormat>
  <Paragraphs>91</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主题</vt:lpstr>
      <vt:lpstr>实时路面积水监测总结</vt:lpstr>
      <vt:lpstr>项目用途和意义</vt:lpstr>
      <vt:lpstr>项目目标</vt:lpstr>
      <vt:lpstr>项目方案框图</vt:lpstr>
      <vt:lpstr>项目实现的主要零件</vt:lpstr>
      <vt:lpstr>项目实施步骤</vt:lpstr>
      <vt:lpstr>项目状态</vt:lpstr>
      <vt:lpstr>项目硬件设计</vt:lpstr>
      <vt:lpstr>项目软件包</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UX</dc:creator>
  <cp:keywords>CTPClassification=CTP_NT</cp:keywords>
  <cp:lastModifiedBy>alanz</cp:lastModifiedBy>
  <cp:revision>146</cp:revision>
  <dcterms:created xsi:type="dcterms:W3CDTF">2018-12-09T12:59:40Z</dcterms:created>
  <dcterms:modified xsi:type="dcterms:W3CDTF">2018-12-09T12:59:40Z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y fmtid="{D5CDD505-2E9C-101B-9397-08002B2CF9AE}" pid="3" name="TitusGUID">
    <vt:lpwstr>a2539473-e51e-4e9c-b743-e1b6d807e436</vt:lpwstr>
  </property>
  <property fmtid="{D5CDD505-2E9C-101B-9397-08002B2CF9AE}" pid="4" name="CTP_TimeStamp">
    <vt:lpwstr>2018-12-07 08:44:31Z</vt:lpwstr>
  </property>
  <property fmtid="{D5CDD505-2E9C-101B-9397-08002B2CF9AE}" pid="5" name="CTP_BU">
    <vt:lpwstr>NA</vt:lpwstr>
  </property>
  <property fmtid="{D5CDD505-2E9C-101B-9397-08002B2CF9AE}" pid="6" name="CTP_IDSID">
    <vt:lpwstr>NA</vt:lpwstr>
  </property>
  <property fmtid="{D5CDD505-2E9C-101B-9397-08002B2CF9AE}" pid="7" name="CTP_WWID">
    <vt:lpwstr>NA</vt:lpwstr>
  </property>
  <property fmtid="{D5CDD505-2E9C-101B-9397-08002B2CF9AE}" pid="8" name="CTPClassification">
    <vt:lpwstr>CTP_NT</vt:lpwstr>
  </property>
  <property fmtid="{D5CDD505-2E9C-101B-9397-08002B2CF9AE}" pid="9" name="KSORubyTemplateID">
    <vt:lpwstr>13</vt:lpwstr>
  </property>
</Properties>
</file>