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  <p:sldId id="335" r:id="rId5"/>
    <p:sldId id="336" r:id="rId6"/>
    <p:sldId id="426" r:id="rId7"/>
    <p:sldId id="363" r:id="rId8"/>
    <p:sldId id="428" r:id="rId9"/>
    <p:sldId id="429" r:id="rId10"/>
    <p:sldId id="430" r:id="rId11"/>
    <p:sldId id="427" r:id="rId12"/>
    <p:sldId id="392" r:id="rId13"/>
    <p:sldId id="393" r:id="rId14"/>
    <p:sldId id="396" r:id="rId15"/>
    <p:sldId id="394" r:id="rId16"/>
    <p:sldId id="395" r:id="rId17"/>
    <p:sldId id="33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9F8"/>
    <a:srgbClr val="6DCFF6"/>
    <a:srgbClr val="9EDEF8"/>
    <a:srgbClr val="55DAD7"/>
    <a:srgbClr val="15C9C8"/>
    <a:srgbClr val="F4989B"/>
    <a:srgbClr val="ABD372"/>
    <a:srgbClr val="CE9ED2"/>
    <a:srgbClr val="95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3" autoAdjust="0"/>
    <p:restoredTop sz="94656" autoAdjust="0"/>
  </p:normalViewPr>
  <p:slideViewPr>
    <p:cSldViewPr snapToGrid="0">
      <p:cViewPr varScale="1">
        <p:scale>
          <a:sx n="53" d="100"/>
          <a:sy n="53" d="100"/>
        </p:scale>
        <p:origin x="4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2E08-2788-4EC7-8DBE-7BA601AA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Radeon Loom使用AMDKhronos™OpenVX™开源计算视觉架构，可实时拼接多至24个4k x2k镜头、离线拼接多至31个8K x4K镜头拍摄到的画面。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https://gpuopen-professionalcompute-libraries.github.io/MIVisionX/apps/mivisionx_openvx_classifier/</a:t>
            </a:r>
            <a:endParaRPr lang="en-US"/>
          </a:p>
          <a:p>
            <a:r>
              <a:rPr lang="en-US"/>
              <a:t>https://github.com/srohit0/trafficVision#traffic-vision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Models &amp; Operators currently supported</a:t>
            </a:r>
            <a:r>
              <a:rPr lang="x-none" altLang="en-US"/>
              <a:t>: </a:t>
            </a:r>
            <a:endParaRPr lang="x-none" altLang="en-US"/>
          </a:p>
          <a:p>
            <a:r>
              <a:rPr lang="en-US"/>
              <a:t>https://gpuopen-professionalcompute-libraries.github.io/MIVisionX/model_compiler/#mivisionx-runtime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https://blog.csdn.net/JackyTintin/article/details/74637157</a:t>
            </a:r>
            <a:endParaRPr lang="en-US"/>
          </a:p>
          <a:p>
            <a:r>
              <a:rPr lang="en-US"/>
              <a:t>ROCm Software Platform</a:t>
            </a:r>
            <a:r>
              <a:rPr lang="x-none" altLang="en-US"/>
              <a:t>:</a:t>
            </a:r>
            <a:endParaRPr lang="x-none" altLang="en-US"/>
          </a:p>
          <a:p>
            <a:r>
              <a:rPr lang="en-US"/>
              <a:t>https://github.com/ROCmSoftwarePlatform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https://github.com/RadeonOpenCompute/ROCm_Documentation/blob/master/Deep_learning/Deep-learning.rst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4E2E7-5256-4938-A37B-07A16C856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1" y="2278742"/>
            <a:ext cx="10515600" cy="1855335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1" y="4134078"/>
            <a:ext cx="10515600" cy="712242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98729" y="1918041"/>
            <a:ext cx="9448720" cy="200580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98729" y="3950836"/>
            <a:ext cx="9448720" cy="98912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20648595">
            <a:off x="1545777" y="-144204"/>
            <a:ext cx="3526685" cy="6646864"/>
            <a:chOff x="3292476" y="5437188"/>
            <a:chExt cx="509588" cy="960438"/>
          </a:xfrm>
          <a:solidFill>
            <a:schemeClr val="accent1"/>
          </a:solidFill>
        </p:grpSpPr>
        <p:sp>
          <p:nvSpPr>
            <p:cNvPr id="7" name="Freeform 32"/>
            <p:cNvSpPr>
              <a:spLocks noEditPoints="1"/>
            </p:cNvSpPr>
            <p:nvPr/>
          </p:nvSpPr>
          <p:spPr bwMode="auto">
            <a:xfrm>
              <a:off x="3298826" y="5726113"/>
              <a:ext cx="492125" cy="671513"/>
            </a:xfrm>
            <a:custGeom>
              <a:avLst/>
              <a:gdLst>
                <a:gd name="T0" fmla="*/ 123 w 131"/>
                <a:gd name="T1" fmla="*/ 0 h 179"/>
                <a:gd name="T2" fmla="*/ 8 w 131"/>
                <a:gd name="T3" fmla="*/ 0 h 179"/>
                <a:gd name="T4" fmla="*/ 3 w 131"/>
                <a:gd name="T5" fmla="*/ 3 h 179"/>
                <a:gd name="T6" fmla="*/ 0 w 131"/>
                <a:gd name="T7" fmla="*/ 9 h 179"/>
                <a:gd name="T8" fmla="*/ 10 w 131"/>
                <a:gd name="T9" fmla="*/ 172 h 179"/>
                <a:gd name="T10" fmla="*/ 18 w 131"/>
                <a:gd name="T11" fmla="*/ 179 h 179"/>
                <a:gd name="T12" fmla="*/ 113 w 131"/>
                <a:gd name="T13" fmla="*/ 179 h 179"/>
                <a:gd name="T14" fmla="*/ 121 w 131"/>
                <a:gd name="T15" fmla="*/ 172 h 179"/>
                <a:gd name="T16" fmla="*/ 131 w 131"/>
                <a:gd name="T17" fmla="*/ 9 h 179"/>
                <a:gd name="T18" fmla="*/ 129 w 131"/>
                <a:gd name="T19" fmla="*/ 3 h 179"/>
                <a:gd name="T20" fmla="*/ 123 w 131"/>
                <a:gd name="T21" fmla="*/ 0 h 179"/>
                <a:gd name="T22" fmla="*/ 26 w 131"/>
                <a:gd name="T23" fmla="*/ 163 h 179"/>
                <a:gd name="T24" fmla="*/ 25 w 131"/>
                <a:gd name="T25" fmla="*/ 153 h 179"/>
                <a:gd name="T26" fmla="*/ 67 w 131"/>
                <a:gd name="T27" fmla="*/ 153 h 179"/>
                <a:gd name="T28" fmla="*/ 72 w 131"/>
                <a:gd name="T29" fmla="*/ 148 h 179"/>
                <a:gd name="T30" fmla="*/ 67 w 131"/>
                <a:gd name="T31" fmla="*/ 143 h 179"/>
                <a:gd name="T32" fmla="*/ 25 w 131"/>
                <a:gd name="T33" fmla="*/ 143 h 179"/>
                <a:gd name="T34" fmla="*/ 17 w 131"/>
                <a:gd name="T35" fmla="*/ 16 h 179"/>
                <a:gd name="T36" fmla="*/ 115 w 131"/>
                <a:gd name="T37" fmla="*/ 16 h 179"/>
                <a:gd name="T38" fmla="*/ 107 w 131"/>
                <a:gd name="T39" fmla="*/ 143 h 179"/>
                <a:gd name="T40" fmla="*/ 93 w 131"/>
                <a:gd name="T41" fmla="*/ 143 h 179"/>
                <a:gd name="T42" fmla="*/ 88 w 131"/>
                <a:gd name="T43" fmla="*/ 148 h 179"/>
                <a:gd name="T44" fmla="*/ 93 w 131"/>
                <a:gd name="T45" fmla="*/ 153 h 179"/>
                <a:gd name="T46" fmla="*/ 106 w 131"/>
                <a:gd name="T47" fmla="*/ 153 h 179"/>
                <a:gd name="T48" fmla="*/ 106 w 131"/>
                <a:gd name="T49" fmla="*/ 163 h 179"/>
                <a:gd name="T50" fmla="*/ 26 w 131"/>
                <a:gd name="T51" fmla="*/ 16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79">
                  <a:moveTo>
                    <a:pt x="1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1" y="176"/>
                    <a:pt x="14" y="179"/>
                    <a:pt x="18" y="179"/>
                  </a:cubicBezTo>
                  <a:cubicBezTo>
                    <a:pt x="113" y="179"/>
                    <a:pt x="113" y="179"/>
                    <a:pt x="113" y="179"/>
                  </a:cubicBezTo>
                  <a:cubicBezTo>
                    <a:pt x="118" y="179"/>
                    <a:pt x="121" y="176"/>
                    <a:pt x="121" y="172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7"/>
                    <a:pt x="131" y="5"/>
                    <a:pt x="129" y="3"/>
                  </a:cubicBezTo>
                  <a:cubicBezTo>
                    <a:pt x="127" y="1"/>
                    <a:pt x="125" y="0"/>
                    <a:pt x="123" y="0"/>
                  </a:cubicBezTo>
                  <a:close/>
                  <a:moveTo>
                    <a:pt x="26" y="163"/>
                  </a:moveTo>
                  <a:cubicBezTo>
                    <a:pt x="25" y="153"/>
                    <a:pt x="25" y="153"/>
                    <a:pt x="25" y="153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70" y="153"/>
                    <a:pt x="72" y="151"/>
                    <a:pt x="72" y="148"/>
                  </a:cubicBezTo>
                  <a:cubicBezTo>
                    <a:pt x="72" y="145"/>
                    <a:pt x="70" y="143"/>
                    <a:pt x="67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07" y="143"/>
                    <a:pt x="107" y="143"/>
                    <a:pt x="107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0" y="143"/>
                    <a:pt x="88" y="145"/>
                    <a:pt x="88" y="148"/>
                  </a:cubicBezTo>
                  <a:cubicBezTo>
                    <a:pt x="88" y="151"/>
                    <a:pt x="90" y="153"/>
                    <a:pt x="93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6" y="163"/>
                    <a:pt x="106" y="163"/>
                    <a:pt x="106" y="163"/>
                  </a:cubicBezTo>
                  <a:lnTo>
                    <a:pt x="26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3"/>
            <p:cNvSpPr/>
            <p:nvPr/>
          </p:nvSpPr>
          <p:spPr bwMode="auto">
            <a:xfrm>
              <a:off x="3292476" y="5437188"/>
              <a:ext cx="509588" cy="247650"/>
            </a:xfrm>
            <a:custGeom>
              <a:avLst/>
              <a:gdLst>
                <a:gd name="T0" fmla="*/ 128 w 136"/>
                <a:gd name="T1" fmla="*/ 50 h 66"/>
                <a:gd name="T2" fmla="*/ 116 w 136"/>
                <a:gd name="T3" fmla="*/ 50 h 66"/>
                <a:gd name="T4" fmla="*/ 116 w 136"/>
                <a:gd name="T5" fmla="*/ 47 h 66"/>
                <a:gd name="T6" fmla="*/ 108 w 136"/>
                <a:gd name="T7" fmla="*/ 39 h 66"/>
                <a:gd name="T8" fmla="*/ 74 w 136"/>
                <a:gd name="T9" fmla="*/ 39 h 66"/>
                <a:gd name="T10" fmla="*/ 68 w 136"/>
                <a:gd name="T11" fmla="*/ 15 h 66"/>
                <a:gd name="T12" fmla="*/ 64 w 136"/>
                <a:gd name="T13" fmla="*/ 11 h 66"/>
                <a:gd name="T14" fmla="*/ 11 w 136"/>
                <a:gd name="T15" fmla="*/ 0 h 66"/>
                <a:gd name="T16" fmla="*/ 5 w 136"/>
                <a:gd name="T17" fmla="*/ 4 h 66"/>
                <a:gd name="T18" fmla="*/ 9 w 136"/>
                <a:gd name="T19" fmla="*/ 11 h 66"/>
                <a:gd name="T20" fmla="*/ 58 w 136"/>
                <a:gd name="T21" fmla="*/ 21 h 66"/>
                <a:gd name="T22" fmla="*/ 63 w 136"/>
                <a:gd name="T23" fmla="*/ 39 h 66"/>
                <a:gd name="T24" fmla="*/ 27 w 136"/>
                <a:gd name="T25" fmla="*/ 39 h 66"/>
                <a:gd name="T26" fmla="*/ 19 w 136"/>
                <a:gd name="T27" fmla="*/ 47 h 66"/>
                <a:gd name="T28" fmla="*/ 20 w 136"/>
                <a:gd name="T29" fmla="*/ 50 h 66"/>
                <a:gd name="T30" fmla="*/ 8 w 136"/>
                <a:gd name="T31" fmla="*/ 50 h 66"/>
                <a:gd name="T32" fmla="*/ 0 w 136"/>
                <a:gd name="T33" fmla="*/ 58 h 66"/>
                <a:gd name="T34" fmla="*/ 8 w 136"/>
                <a:gd name="T35" fmla="*/ 66 h 66"/>
                <a:gd name="T36" fmla="*/ 128 w 136"/>
                <a:gd name="T37" fmla="*/ 66 h 66"/>
                <a:gd name="T38" fmla="*/ 136 w 136"/>
                <a:gd name="T39" fmla="*/ 58 h 66"/>
                <a:gd name="T40" fmla="*/ 128 w 136"/>
                <a:gd name="T41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66">
                  <a:moveTo>
                    <a:pt x="128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49"/>
                    <a:pt x="116" y="48"/>
                    <a:pt x="116" y="47"/>
                  </a:cubicBezTo>
                  <a:cubicBezTo>
                    <a:pt x="116" y="43"/>
                    <a:pt x="112" y="39"/>
                    <a:pt x="108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7" y="13"/>
                    <a:pt x="66" y="12"/>
                    <a:pt x="64" y="1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6" y="1"/>
                    <a:pt x="5" y="4"/>
                  </a:cubicBezTo>
                  <a:cubicBezTo>
                    <a:pt x="5" y="7"/>
                    <a:pt x="6" y="10"/>
                    <a:pt x="9" y="1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3" y="39"/>
                    <a:pt x="19" y="43"/>
                    <a:pt x="19" y="47"/>
                  </a:cubicBezTo>
                  <a:cubicBezTo>
                    <a:pt x="19" y="48"/>
                    <a:pt x="20" y="49"/>
                    <a:pt x="2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3" y="50"/>
                    <a:pt x="0" y="53"/>
                    <a:pt x="0" y="58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32" y="66"/>
                    <a:pt x="136" y="62"/>
                    <a:pt x="136" y="58"/>
                  </a:cubicBezTo>
                  <a:cubicBezTo>
                    <a:pt x="136" y="53"/>
                    <a:pt x="132" y="50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7600" y="2768400"/>
            <a:ext cx="6494400" cy="1324800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8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23200" y="1951200"/>
            <a:ext cx="9946800" cy="3175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23200" y="5439600"/>
            <a:ext cx="9169200" cy="117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422400" y="365126"/>
            <a:ext cx="9647600" cy="1028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363456" y="365125"/>
            <a:ext cx="199034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32408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2400" y="365126"/>
            <a:ext cx="9931400" cy="102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8006-41F6-4F42-A095-18D26DBC23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3190-0170-4C55-8CF1-8139C91BB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charset="2"/>
        <a:buChar char="?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en-US" smtClean="0"/>
              <a:t>Brief on AMD MIVisionX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zh-CN" dirty="0"/>
              <a:t>Alan Zhang</a:t>
            </a:r>
            <a:endParaRPr lang="x-none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AMD ROCm Overview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36520"/>
          </a:xfrm>
        </p:spPr>
        <p:txBody>
          <a:bodyPr>
            <a:normAutofit/>
          </a:bodyPr>
          <a:p>
            <a:r>
              <a:rPr lang="en-US" sz="1800"/>
              <a:t>ROCm之于AMD GPU，基本上相当于CUDA 之于NVIDIA GPU。</a:t>
            </a:r>
            <a:endParaRPr lang="en-US" sz="1800"/>
          </a:p>
          <a:p>
            <a:r>
              <a:rPr lang="en-US" sz="1800"/>
              <a:t>ROCm的目标是建立可替代 CUDA 的生态，并在源码级别上对 CUDA 程序的支持。为了实现目标，ROCm 复制了 CUDA 的技术栈。</a:t>
            </a:r>
            <a:endParaRPr lang="en-US" sz="1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57615" y="348615"/>
            <a:ext cx="3069590" cy="198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815" y="2743835"/>
            <a:ext cx="3244850" cy="1867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245" y="4765040"/>
            <a:ext cx="3241675" cy="199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285" y="3860165"/>
            <a:ext cx="5714365" cy="2871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ROCm vs CUDA</a:t>
            </a:r>
            <a:endParaRPr lang="x-none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485265" y="1560195"/>
          <a:ext cx="993394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25"/>
                <a:gridCol w="3310890"/>
                <a:gridCol w="3311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CUDA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ROCm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备注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CUDA API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HIP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C++ 扩展语法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NVCC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HCC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编译器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CUDA 函数库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 库、HC 库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Thrust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Parallel STL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HCC 原生支持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Profiler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ROCm Profiler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CUDA-GDB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ROCm-GDB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nvidia-smi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rocm-smi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DirectGPU RDMA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ROCn RDMA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peer2peer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TensorRT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Tensile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张量计算库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CUDA-Docker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ROCm-Docker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/>
              <a:t>Deep Learning Framework support for ROCm</a:t>
            </a:r>
            <a:endParaRPr lang="en-US" sz="3200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766445" y="1706245"/>
          <a:ext cx="10752455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2150110"/>
                <a:gridCol w="2150745"/>
                <a:gridCol w="2150110"/>
                <a:gridCol w="2150745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Framework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Status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MIOpen Enabled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Upstreamed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Current Repository</a:t>
                      </a:r>
                      <a:endParaRPr sz="1600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Caffe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Public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Yes    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      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https://github.com/ROCmSoftwarePlatform/hipCaffe</a:t>
                      </a:r>
                      <a:endParaRPr sz="1200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Tensorflow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Yes     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CLA in Progress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Notes: Working on NCCL and XLA enablement, Running</a:t>
                      </a:r>
                      <a:endParaRPr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Caffe2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Upstreaming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Yes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CLA in Progress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https://github.com/ROCmSoftwarePlatform/caffe2</a:t>
                      </a:r>
                      <a:endParaRPr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Torch HIP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Upstreaming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In process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https://github.com/ROCmSoftwarePlatform/cutorch_hip</a:t>
                      </a:r>
                      <a:endParaRPr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HIPnn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Upstreaming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      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https://github.com/ROCmSoftwarePlatform/cunn_hip</a:t>
                      </a:r>
                      <a:endParaRPr sz="12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PyTorch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 </a:t>
                      </a:r>
                      <a:endParaRPr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MxNet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      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/>
                        <a:t>https://github.com/ROCmSoftwarePlatform/mxnet  </a:t>
                      </a:r>
                      <a:endParaRPr sz="12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CNTK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Development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             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           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200"/>
              <a:t>HIP (Heterogeous-compute Interface for Portability，异构计算可移植接口)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HIP 可以说是 CUDA API 的”山寨克隆“版。除了一些不常用的功能（e.g. managed memory）外，几乎全盘拷贝 CUDA API，是 CUDA 的一个子集。</a:t>
            </a:r>
            <a:endParaRPr lang="en-US"/>
          </a:p>
          <a:p>
            <a:r>
              <a:rPr lang="en-US"/>
              <a:t>AMD 提供的 HIPify 工具，核心只是一个 perl 脚本，主要功能就是查找与替换。 </a:t>
            </a:r>
            <a:endParaRPr lang="en-US"/>
          </a:p>
          <a:p>
            <a:r>
              <a:rPr lang="en-US"/>
              <a:t>HCC 是 基于 CLANG/LVVM 的开源编译器，是 ROCm 中 NVCC 的对应工具。相比于 NVCC，HCC 的提供了更多的功能 。HCC 单一编译环境统一支持 ISO C++ 11/14、C14、OpenMP 4.0，并且前向性的支持 C++17 “Parallel STL”，兼容 C++ AMP（微软推出的并行计算 API 标准），而且是同时适用于CPU、GPU。</a:t>
            </a:r>
            <a:endParaRPr lang="en-US"/>
          </a:p>
          <a:p>
            <a:r>
              <a:rPr lang="en-US"/>
              <a:t>rocBLAS 接口上兼容 Netlib BLAS 和 cuBLAS-v2 API。</a:t>
            </a:r>
            <a:endParaRPr lang="en-US"/>
          </a:p>
          <a:p>
            <a:r>
              <a:rPr lang="en-US"/>
              <a:t>随机数库 hcrng（HC Random Number Generator）</a:t>
            </a:r>
            <a:endParaRPr lang="en-US"/>
          </a:p>
          <a:p>
            <a:r>
              <a:rPr lang="en-US"/>
              <a:t>rocFFT 接口设计上与 clFFT 一致。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8310" y="1826260"/>
            <a:ext cx="4640580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MIOpen（Machine Intelligence Open）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826260"/>
            <a:ext cx="10351135" cy="4351655"/>
          </a:xfrm>
        </p:spPr>
        <p:txBody>
          <a:bodyPr/>
          <a:p>
            <a:r>
              <a:rPr lang="en-US"/>
              <a:t>MIOpen 是 AMD 版的 cuDNN。 最近推出了 MIOpen 基本完成了对 CUDA 的对位复制。支持 OpenCL 和 HIP 两种编程模式。</a:t>
            </a:r>
            <a:endParaRPr lang="en-US"/>
          </a:p>
          <a:p>
            <a:r>
              <a:rPr lang="x-none" altLang="en-US"/>
              <a:t>MIOpen</a:t>
            </a:r>
            <a:r>
              <a:rPr lang="en-US"/>
              <a:t>使用了一个叫 MIOpenGEMM 的矩阵乘法库。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770755"/>
          </a:xfrm>
        </p:spPr>
        <p:txBody>
          <a:bodyPr>
            <a:normAutofit fontScale="80000"/>
          </a:bodyPr>
          <a:lstStyle/>
          <a:p>
            <a:r>
              <a:rPr lang="en-US" altLang="zh-CN" smtClean="0"/>
              <a:t>MIVisionX toolkit is a set of comprehensive computer vision and machine intelligence libraries, utilities, and applications bundled into a single toolkit. AMD MIVisionX delivers highly optimized open source implementation of the Khronos OpenVX™ and OpenVX™ Extensions along with Convolution Neural Net Model Compiler &amp; Optimizer supporting ONNX, and Khronos NNEF™ exchange formats.</a:t>
            </a:r>
            <a:endParaRPr lang="en-US" altLang="zh-CN" smtClean="0"/>
          </a:p>
          <a:p>
            <a:r>
              <a:rPr lang="x-none" altLang="en-US" smtClean="0"/>
              <a:t>MIVisoinX toolkit components:</a:t>
            </a:r>
            <a:endParaRPr lang="x-none" altLang="en-US" smtClean="0"/>
          </a:p>
          <a:p>
            <a:pPr lvl="1"/>
            <a:r>
              <a:rPr lang="x-none" altLang="en-US" smtClean="0"/>
              <a:t>AMD OpenVX &amp; OpenVX Extensions</a:t>
            </a:r>
            <a:endParaRPr lang="x-none" altLang="en-US" smtClean="0"/>
          </a:p>
          <a:p>
            <a:pPr lvl="1"/>
            <a:r>
              <a:rPr lang="en-US">
                <a:sym typeface="+mn-ea"/>
              </a:rPr>
              <a:t>Neural Net Model Compiler &amp; Optimizer</a:t>
            </a:r>
            <a:endParaRPr lang="en-US"/>
          </a:p>
          <a:p>
            <a:pPr lvl="1"/>
            <a:r>
              <a:rPr lang="x-none" altLang="en-US">
                <a:sym typeface="+mn-ea"/>
              </a:rPr>
              <a:t>Toolkit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Utilities</a:t>
            </a:r>
            <a:endParaRPr lang="x-none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AMD OpenVX &amp; OpenVX Extensions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835" y="1826260"/>
            <a:ext cx="10876915" cy="4351655"/>
          </a:xfrm>
        </p:spPr>
        <p:txBody>
          <a:bodyPr>
            <a:normAutofit fontScale="80000"/>
          </a:bodyPr>
          <a:lstStyle/>
          <a:p>
            <a:pPr lvl="1"/>
            <a:r>
              <a:rPr lang="x-none" altLang="en-US" sz="2400">
                <a:sym typeface="+mn-ea"/>
              </a:rPr>
              <a:t>AMD OpenVX Core Lib</a:t>
            </a:r>
            <a:endParaRPr lang="x-none" altLang="en-US" sz="2400"/>
          </a:p>
          <a:p>
            <a:pPr lvl="1"/>
            <a:r>
              <a:rPr lang="x-none" altLang="en-US" sz="2400">
                <a:sym typeface="+mn-ea"/>
              </a:rPr>
              <a:t>vx_loomsl: Radeon LOOM stitching library for live 360 degree video applications</a:t>
            </a:r>
            <a:endParaRPr lang="x-none" altLang="en-US" sz="2400"/>
          </a:p>
          <a:p>
            <a:pPr lvl="1"/>
            <a:r>
              <a:rPr lang="x-none" altLang="en-US" sz="2400">
                <a:sym typeface="+mn-ea"/>
              </a:rPr>
              <a:t>vx_nn: OpenVX neural network module that was built on top of MIOpen (i.e. AMD's cuDNN)</a:t>
            </a:r>
            <a:endParaRPr lang="x-none" altLang="en-US" sz="2400"/>
          </a:p>
          <a:p>
            <a:pPr lvl="1"/>
            <a:r>
              <a:rPr lang="x-none" altLang="en-US" sz="2400">
                <a:sym typeface="+mn-ea"/>
              </a:rPr>
              <a:t>vx_opencv: OpenVX module that implemented a mechanism to access OpenCV functionality as OpenVX kernels</a:t>
            </a:r>
            <a:endParaRPr lang="x-none" altLang="en-US" sz="2400"/>
          </a:p>
          <a:p>
            <a:pPr lvl="1"/>
            <a:r>
              <a:rPr lang="x-none" altLang="en-US" sz="2400">
                <a:sym typeface="+mn-ea"/>
              </a:rPr>
              <a:t>vx_winml: OpenVX module that implemented a mechanism to access Windows Machine Learning(WinML) functionality as OpenVX kernels</a:t>
            </a:r>
            <a:endParaRPr lang="x-none" altLang="en-US" sz="2400"/>
          </a:p>
          <a:p>
            <a:pPr lvl="1"/>
            <a:r>
              <a:rPr lang="x-none" altLang="en-US" sz="2400">
                <a:sym typeface="+mn-ea"/>
              </a:rPr>
              <a:t>Runtime OS: Windows w/ OpenCL SDK, Linux w/ ROCm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 smtClean="0"/>
              <a:t>Hardware Configuration: CPU: SSE4.1 or above CPU, 64-bit; GPU: Radeon Professional Graphics Cards or Vega Family of Products (16GB required for vx_loomsl and vx_nn libraries) </a:t>
            </a:r>
            <a:endParaRPr lang="x-none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Applications Based on AMD OpenVX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Cloud Inference Application: This sample application does inference using a client-server system.</a:t>
            </a:r>
            <a:endParaRPr lang="en-US"/>
          </a:p>
          <a:p>
            <a:r>
              <a:rPr lang="en-US"/>
              <a:t>Digit Test: This sample application is used to recognize hand written digits.</a:t>
            </a:r>
            <a:endParaRPr lang="en-US"/>
          </a:p>
          <a:p>
            <a:r>
              <a:rPr lang="en-US"/>
              <a:t>MIVisionX OpenVX Classsification: This sample application shows how to run supported pre-trained caffe models with MIVisionX RunTime.</a:t>
            </a:r>
            <a:endParaRPr lang="en-US"/>
          </a:p>
          <a:p>
            <a:r>
              <a:rPr lang="en-US"/>
              <a:t>MIVisionX WinML Classification: This sample application shows how to run supported ONNX models with MIVisionX RunTime on Windows.</a:t>
            </a:r>
            <a:endParaRPr lang="en-US"/>
          </a:p>
          <a:p>
            <a:r>
              <a:rPr lang="en-US"/>
              <a:t>MIVisionX WinML YoloV2: This sample application shows how to run tiny yolov2(20 classes) with MIVisionX RunTime on Windows.</a:t>
            </a:r>
            <a:endParaRPr lang="en-US"/>
          </a:p>
          <a:p>
            <a:r>
              <a:rPr lang="en-US"/>
              <a:t>External Applications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06540" y="4774565"/>
            <a:ext cx="2453005" cy="2002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40" y="1372870"/>
            <a:ext cx="5290185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AMD OpenVX Client/Server Demo App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4760" y="1825625"/>
            <a:ext cx="485584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1735"/>
            <a:ext cx="518160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Neural Net Model Compiler &amp; Optimizer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825625"/>
            <a:ext cx="5550535" cy="4790440"/>
          </a:xfrm>
        </p:spPr>
        <p:txBody>
          <a:bodyPr>
            <a:normAutofit fontScale="60000"/>
          </a:bodyPr>
          <a:p>
            <a:r>
              <a:rPr lang="en-US"/>
              <a:t>Neural Net Model Compiler &amp; Optimizer converts pre-trained neural network models to MIVisionX runtime code for optimized inference.</a:t>
            </a:r>
            <a:endParaRPr lang="en-US"/>
          </a:p>
          <a:p>
            <a:r>
              <a:rPr lang="en-US"/>
              <a:t>MIVisionX RunTime</a:t>
            </a:r>
            <a:r>
              <a:rPr lang="x-none" altLang="en-US"/>
              <a:t>: AMD OpenVX + OpenCV-Interop Kernels</a:t>
            </a:r>
            <a:endParaRPr lang="x-none" altLang="en-US"/>
          </a:p>
          <a:p>
            <a:r>
              <a:rPr lang="en-US"/>
              <a:t>Pre-requisites</a:t>
            </a:r>
            <a:r>
              <a:rPr lang="x-none" altLang="en-US"/>
              <a:t>: Install ROCm, and MIVisionX, numpy, onnx, nnef-parser</a:t>
            </a:r>
            <a:endParaRPr lang="x-none" altLang="en-US"/>
          </a:p>
          <a:p>
            <a:r>
              <a:rPr lang="en-US"/>
              <a:t>Model Compiler &amp; Optimizer Usage</a:t>
            </a:r>
            <a:endParaRPr lang="en-US"/>
          </a:p>
          <a:p>
            <a:pPr lvl="1"/>
            <a:r>
              <a:rPr lang="en-US"/>
              <a:t>Step 1 - Convert Pre-trained model to AMD NNIR</a:t>
            </a:r>
            <a:r>
              <a:rPr lang="x-none" altLang="en-US"/>
              <a:t>, pre-trained models can be Caffe, ONNX, NNEF;</a:t>
            </a:r>
            <a:endParaRPr lang="x-none" altLang="en-US"/>
          </a:p>
          <a:p>
            <a:pPr lvl="1"/>
            <a:r>
              <a:rPr lang="en-US"/>
              <a:t>Step 2 - Apply Optimizations</a:t>
            </a:r>
            <a:endParaRPr lang="en-US"/>
          </a:p>
          <a:p>
            <a:pPr lvl="2"/>
            <a:r>
              <a:rPr lang="x-none" altLang="en-US" sz="1800"/>
              <a:t>Update batch size in AMD NNIR model</a:t>
            </a:r>
            <a:endParaRPr lang="x-none" altLang="en-US" sz="1800"/>
          </a:p>
          <a:p>
            <a:pPr lvl="2"/>
            <a:r>
              <a:rPr lang="x-none" altLang="en-US" sz="1800"/>
              <a:t>Fuse operations in AMD NNIR model</a:t>
            </a:r>
            <a:endParaRPr lang="x-none" altLang="en-US" sz="1800"/>
          </a:p>
          <a:p>
            <a:pPr lvl="2"/>
            <a:r>
              <a:rPr lang="x-none" altLang="en-US" sz="1800"/>
              <a:t>Quantize the model to float 16</a:t>
            </a:r>
            <a:endParaRPr lang="x-none" altLang="en-US" sz="1800"/>
          </a:p>
          <a:p>
            <a:pPr lvl="2"/>
            <a:r>
              <a:rPr lang="x-none" altLang="en-US" sz="1800"/>
              <a:t>Workaround groups using slice and concat operations in AMD NNIR model</a:t>
            </a:r>
            <a:endParaRPr lang="x-none" altLang="en-US" sz="1800"/>
          </a:p>
          <a:p>
            <a:pPr lvl="1"/>
            <a:r>
              <a:rPr lang="x-none" altLang="en-US" sz="2000"/>
              <a:t>Step 3 - Convert AMD NNIR to OpenVX C code</a:t>
            </a:r>
            <a:endParaRPr lang="x-none" altLang="en-US" sz="2000"/>
          </a:p>
          <a:p>
            <a:pPr lvl="1"/>
            <a:endParaRPr lang="x-none" altLang="en-US" sz="2000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2555" y="1798955"/>
            <a:ext cx="5505450" cy="3966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MIVisionX Toolkit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826895"/>
            <a:ext cx="4945380" cy="4351655"/>
          </a:xfrm>
        </p:spPr>
        <p:txBody>
          <a:bodyPr>
            <a:normAutofit fontScale="80000"/>
          </a:bodyPr>
          <a:p>
            <a:r>
              <a:rPr lang="en-US"/>
              <a:t>AMD MIVisionX Toolkit, is a comprehensive set of help tools for neural net creation, development, training and deployment.</a:t>
            </a:r>
            <a:endParaRPr lang="en-US"/>
          </a:p>
          <a:p>
            <a:r>
              <a:rPr lang="x-none" altLang="en-US"/>
              <a:t>Output result</a:t>
            </a:r>
            <a:endParaRPr lang="x-none" altLang="en-US"/>
          </a:p>
          <a:p>
            <a:pPr lvl="1"/>
            <a:r>
              <a:rPr lang="x-none" altLang="en-US"/>
              <a:t>Overall Summary</a:t>
            </a:r>
            <a:endParaRPr lang="x-none" altLang="en-US"/>
          </a:p>
          <a:p>
            <a:pPr lvl="1"/>
            <a:r>
              <a:rPr lang="x-none" altLang="en-US"/>
              <a:t>Graphsgraph</a:t>
            </a:r>
            <a:endParaRPr lang="x-none" altLang="en-US"/>
          </a:p>
          <a:p>
            <a:pPr lvl="1"/>
            <a:r>
              <a:rPr lang="x-none" altLang="en-US"/>
              <a:t>Labels</a:t>
            </a:r>
            <a:endParaRPr lang="x-none" altLang="en-US"/>
          </a:p>
          <a:p>
            <a:pPr lvl="1"/>
            <a:r>
              <a:rPr lang="x-none" altLang="en-US"/>
              <a:t>Image Results</a:t>
            </a:r>
            <a:endParaRPr lang="x-none" altLang="en-US"/>
          </a:p>
          <a:p>
            <a:pPr lvl="1"/>
            <a:r>
              <a:rPr lang="x-none" altLang="en-US"/>
              <a:t>Compare</a:t>
            </a:r>
            <a:endParaRPr lang="x-none" altLang="en-US"/>
          </a:p>
          <a:p>
            <a:pPr lvl="1"/>
            <a:r>
              <a:rPr lang="x-none" altLang="en-US"/>
              <a:t>Model Score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1250" y="2002790"/>
            <a:ext cx="5816600" cy="4086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Utilities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826260"/>
            <a:ext cx="10644505" cy="4351655"/>
          </a:xfrm>
        </p:spPr>
        <p:txBody>
          <a:bodyPr>
            <a:normAutofit fontScale="90000"/>
          </a:bodyPr>
          <a:p>
            <a:r>
              <a:rPr lang="en-US"/>
              <a:t>inference_generator: generate inference library from pre-trained CAFFE models</a:t>
            </a:r>
            <a:endParaRPr lang="en-US"/>
          </a:p>
          <a:p>
            <a:pPr lvl="1"/>
            <a:r>
              <a:rPr lang="en-US"/>
              <a:t>caffe2openvx: Convert a pre-trained CAFFE model into a C library for use by applications.</a:t>
            </a:r>
            <a:endParaRPr lang="en-US"/>
          </a:p>
          <a:p>
            <a:r>
              <a:rPr lang="en-US"/>
              <a:t>loom_shell: an interpreter to prototype 360 degree video stitching applications using a script</a:t>
            </a:r>
            <a:r>
              <a:rPr lang="x-none" altLang="en-US"/>
              <a:t>.It provides direct access to Live Stitch API by encapsulating the calls to enable rapid prototyping. </a:t>
            </a:r>
            <a:endParaRPr lang="x-none" altLang="en-US"/>
          </a:p>
          <a:p>
            <a:r>
              <a:rPr lang="en-US"/>
              <a:t>RunVX: command-line utility to execute OpenVX graph described in GDF text file</a:t>
            </a:r>
            <a:endParaRPr lang="en-US"/>
          </a:p>
          <a:p>
            <a:r>
              <a:rPr lang="en-US"/>
              <a:t>RunCL: command-line utility to build, execute, and debug OpenCL programs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Backup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56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6DCFF6"/>
      </a:accent1>
      <a:accent2>
        <a:srgbClr val="95B2DC"/>
      </a:accent2>
      <a:accent3>
        <a:srgbClr val="CE9ED2"/>
      </a:accent3>
      <a:accent4>
        <a:srgbClr val="ABD372"/>
      </a:accent4>
      <a:accent5>
        <a:srgbClr val="F4989B"/>
      </a:accent5>
      <a:accent6>
        <a:srgbClr val="15C9C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A000120150910A02KPBG</Template>
  <TotalTime>0</TotalTime>
  <Words>5054</Words>
  <Application>Kingsoft Office WPP</Application>
  <PresentationFormat>宽屏</PresentationFormat>
  <Paragraphs>242</Paragraphs>
  <Slides>15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Brief on AMD MIVisionX</vt:lpstr>
      <vt:lpstr>Overview</vt:lpstr>
      <vt:lpstr>AMD OpenVX &amp; OpenVX Extensions </vt:lpstr>
      <vt:lpstr>Applications Based on AMD OpenVX</vt:lpstr>
      <vt:lpstr>AMD OpenVX Client/Server Demo App</vt:lpstr>
      <vt:lpstr>Neural Net Model Compiler &amp; Optimizer</vt:lpstr>
      <vt:lpstr>MIVisionX Toolkit</vt:lpstr>
      <vt:lpstr>Utilities</vt:lpstr>
      <vt:lpstr>Backup</vt:lpstr>
      <vt:lpstr>AMD ROCm Overview</vt:lpstr>
      <vt:lpstr>ROCm vs CUDA</vt:lpstr>
      <vt:lpstr>Deep Learning Framework support for ROCm</vt:lpstr>
      <vt:lpstr>HIP (Heterogeous-compute Interface for Portability，异构计算可移植接口)</vt:lpstr>
      <vt:lpstr>MIOpen（Machine Intelligence Open）</vt:lpstr>
      <vt:lpstr>THANK YOU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MarcoKIng</dc:creator>
  <cp:lastModifiedBy>alanz</cp:lastModifiedBy>
  <cp:revision>199</cp:revision>
  <dcterms:created xsi:type="dcterms:W3CDTF">2019-07-26T08:42:39Z</dcterms:created>
  <dcterms:modified xsi:type="dcterms:W3CDTF">2019-07-26T08:42:39Z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