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459" r:id="rId5"/>
    <p:sldId id="2440" r:id="rId6"/>
    <p:sldId id="2441" r:id="rId7"/>
    <p:sldId id="2442" r:id="rId8"/>
    <p:sldId id="2443" r:id="rId9"/>
    <p:sldId id="2444" r:id="rId10"/>
    <p:sldId id="2445" r:id="rId11"/>
    <p:sldId id="2446" r:id="rId12"/>
    <p:sldId id="2447" r:id="rId13"/>
    <p:sldId id="2448" r:id="rId14"/>
    <p:sldId id="2449" r:id="rId15"/>
    <p:sldId id="2450" r:id="rId16"/>
    <p:sldId id="2451" r:id="rId17"/>
    <p:sldId id="2452" r:id="rId18"/>
    <p:sldId id="2453" r:id="rId19"/>
    <p:sldId id="2454" r:id="rId20"/>
    <p:sldId id="2455" r:id="rId21"/>
    <p:sldId id="2456" r:id="rId22"/>
    <p:sldId id="24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2" autoAdjust="0"/>
  </p:normalViewPr>
  <p:slideViewPr>
    <p:cSldViewPr snapToGrid="0" showGuides="1">
      <p:cViewPr varScale="1">
        <p:scale>
          <a:sx n="83" d="100"/>
          <a:sy n="83" d="100"/>
        </p:scale>
        <p:origin x="240" y="77"/>
      </p:cViewPr>
      <p:guideLst>
        <p:guide orient="horz" pos="2136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BB53ED6-A346-41EA-88EE-98A1D565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291D7B9-1F1D-4F9B-BCD4-0B6893C41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B549D-7912-47CE-BB9D-C81C46F21077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075128-B596-47B1-BE57-1C5A71A36E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E17B0F1-FE0D-44CC-BCF0-1CC4C91125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EF39B-AF2A-4EFA-AE7E-EC1FF3735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744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370A3-6847-4770-BAE0-862438C62089}" type="datetimeFigureOut">
              <a:rPr lang="en-US" smtClean="0"/>
              <a:t>6/17/2019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2109BC-39F4-43B1-850C-D5EB0E6480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15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lite/microcontrollers/overview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rm.com/tools-and-software/embedded/cmsi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x-software.com/2019/04/30/rockchip-rk1808-npu-datasheet-trm-board-schematics-linux-sdk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ip-products/processors/cortex-a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rm.com/ip-products/processors/cortex-a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06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Machine learning support for Cortex-M microcontrollers is provided by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TensorFlow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Lite Micro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Further optimization is available via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CMSIS-NN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collection of efficient neural network kernels developed to maximize the performance and minimize the memory footprint of neural networks on Cortex-M processor cores.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Download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CMSIS-NN: http://arm-software.github.io/CMSIS_5/NN/html/index.html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4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RK1808 (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22nm FD-SOI process,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上采用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双核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Cortex-A35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架构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，内置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2MB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系统级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，可实现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always-on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设备无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DDR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/>
              <a:t>has</a:t>
            </a:r>
            <a:r>
              <a:rPr lang="en-US" baseline="0" dirty="0" smtClean="0"/>
              <a:t>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 UART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 channel PWM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Apparently the targeting market is the industrial control and robotics. RK3399 and RK1808 communicate via USB3 bus, that’s why one USB3 is missing in RK3399pro exported.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RK1808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Linux BSP </a:t>
            </a:r>
            <a:r>
              <a:rPr lang="en-US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SDK: </a:t>
            </a:r>
            <a:r>
              <a:rPr lang="en-US" smtClean="0">
                <a:hlinkClick r:id="rId3"/>
              </a:rPr>
              <a:t>https://www.cnx-software.com/2019/04/30/rockchip-rk1808-npu-datasheet-trm-board-schematics-linux-sdk/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1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54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36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</a:p>
          <a:p>
            <a:r>
              <a:rPr lang="en-US" dirty="0" smtClean="0">
                <a:hlinkClick r:id="rId3"/>
              </a:rPr>
              <a:t>https://developer.arm.com/ip-products/processors/cortex-a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64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https://developer.arm.com/ip-products/processors/cortex-a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3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47DDD-5D06-496A-85AD-CC1B97A22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126770-6622-450D-A1F3-BC241C8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352550"/>
            <a:ext cx="10248899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7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A32EE4F-6B2E-4FCC-BC34-5BF831F902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425439" y="0"/>
            <a:ext cx="6766561" cy="6858000"/>
          </a:xfrm>
          <a:custGeom>
            <a:avLst/>
            <a:gdLst>
              <a:gd name="connsiteX0" fmla="*/ 0 w 6766561"/>
              <a:gd name="connsiteY0" fmla="*/ 0 h 6858000"/>
              <a:gd name="connsiteX1" fmla="*/ 6766561 w 6766561"/>
              <a:gd name="connsiteY1" fmla="*/ 0 h 6858000"/>
              <a:gd name="connsiteX2" fmla="*/ 6766561 w 6766561"/>
              <a:gd name="connsiteY2" fmla="*/ 6858000 h 6858000"/>
              <a:gd name="connsiteX3" fmla="*/ 0 w 67665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6561" h="6858000">
                <a:moveTo>
                  <a:pt x="0" y="0"/>
                </a:moveTo>
                <a:lnTo>
                  <a:pt x="6766561" y="0"/>
                </a:lnTo>
                <a:lnTo>
                  <a:pt x="676656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Oval 22"/>
          <p:cNvSpPr/>
          <p:nvPr/>
        </p:nvSpPr>
        <p:spPr>
          <a:xfrm>
            <a:off x="1755742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6" name="Oval 65"/>
          <p:cNvSpPr/>
          <p:nvPr/>
        </p:nvSpPr>
        <p:spPr>
          <a:xfrm>
            <a:off x="392841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35" name="Oval 34"/>
          <p:cNvSpPr/>
          <p:nvPr/>
        </p:nvSpPr>
        <p:spPr>
          <a:xfrm>
            <a:off x="1524000" y="1812813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125D7C1C-9CF4-47B3-9ABC-8F0E2CE6CD31}"/>
              </a:ext>
            </a:extLst>
          </p:cNvPr>
          <p:cNvSpPr/>
          <p:nvPr userDrawn="1"/>
        </p:nvSpPr>
        <p:spPr>
          <a:xfrm rot="10800000">
            <a:off x="3192203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B0B53361-3F22-4468-B6F8-71E345F7077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B38687-48E7-4488-BB10-BDE4F5A7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144" y="1237089"/>
            <a:ext cx="4562856" cy="1563624"/>
          </a:xfrm>
        </p:spPr>
        <p:txBody>
          <a:bodyPr vert="horz" lIns="91440" tIns="0" rIns="91440" bIns="0" rtlCol="0" anchor="b" anchorCtr="0">
            <a:noAutofit/>
          </a:bodyPr>
          <a:lstStyle>
            <a:lvl1pPr>
              <a:defRPr lang="en-US" sz="3600" b="0" baseline="0" dirty="0">
                <a:solidFill>
                  <a:schemeClr val="tx1">
                    <a:lumMod val="85000"/>
                    <a:lumOff val="1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9F3A5C24-92D8-4CC1-AF50-F29B9C30BDBB}"/>
              </a:ext>
            </a:extLst>
          </p:cNvPr>
          <p:cNvSpPr/>
          <p:nvPr userDrawn="1"/>
        </p:nvSpPr>
        <p:spPr>
          <a:xfrm>
            <a:off x="5425439" y="0"/>
            <a:ext cx="6766561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89F459E6-70DE-4FF8-AD0C-1B49B34C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3143" y="2888791"/>
            <a:ext cx="4562856" cy="2410459"/>
          </a:xfrm>
        </p:spPr>
        <p:txBody>
          <a:bodyPr vert="horz" lIns="91440" tIns="73152" rIns="91440" bIns="45720" rtlCol="0">
            <a:noAutofit/>
          </a:bodyPr>
          <a:lstStyle>
            <a:lvl1pPr marL="0" indent="0" algn="l">
              <a:buNone/>
              <a:defRPr lang="en-US" sz="1400" b="0" i="0" baseline="0">
                <a:effectLst/>
              </a:defRPr>
            </a:lvl1pPr>
          </a:lstStyle>
          <a:p>
            <a:pPr marL="228600" lvl="0" indent="-228600">
              <a:lnSpc>
                <a:spcPct val="145000"/>
              </a:lnSpc>
              <a:spcBef>
                <a:spcPts val="0"/>
              </a:spcBef>
            </a:pPr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97507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28B56F67-6D31-4B9E-8530-E063E5785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4900" y="1338606"/>
            <a:ext cx="4914900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69E53391-9670-4404-BC42-063A6EC4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338606"/>
            <a:ext cx="5181598" cy="48383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5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xmlns="" id="{9473839A-0FBA-4FFD-963E-C459DBF01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341797"/>
            <a:ext cx="4892675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780A680B-0184-4FD9-B262-BC525F0FE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4900" y="2308409"/>
            <a:ext cx="4892675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2BB13104-4CA8-41CF-97D3-CC8715182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6" y="1341797"/>
            <a:ext cx="516096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xmlns="" id="{F6A37A72-F47E-45B8-B790-D1444B00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6" y="2308409"/>
            <a:ext cx="5160962" cy="388125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9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5243414" y="6098258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34A57A7D-E285-478E-A8B6-10716A7A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457200"/>
            <a:ext cx="36671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xmlns="" id="{02638390-43F5-47D5-BE57-D060C6E9E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4900" y="2057400"/>
            <a:ext cx="36671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366B2167-56BA-4D43-889D-FD798AA1F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896" y="457201"/>
            <a:ext cx="6364492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94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EAF2EDC5-8FCA-8543-8C1F-688DA6DC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BD8003D-13A7-4986-AB10-F498433627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6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xmlns="" id="{8F6A756B-881F-4AD8-88A2-0DEA57AC8086}"/>
              </a:ext>
            </a:extLst>
          </p:cNvPr>
          <p:cNvSpPr/>
          <p:nvPr userDrawn="1"/>
        </p:nvSpPr>
        <p:spPr>
          <a:xfrm>
            <a:off x="9575801" y="1199097"/>
            <a:ext cx="4695527" cy="4670817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52E1879E-468E-4022-BADB-7EA13901AAC4}"/>
              </a:ext>
            </a:extLst>
          </p:cNvPr>
          <p:cNvSpPr/>
          <p:nvPr userDrawn="1"/>
        </p:nvSpPr>
        <p:spPr>
          <a:xfrm>
            <a:off x="1058659" y="759742"/>
            <a:ext cx="5578882" cy="5549523"/>
          </a:xfrm>
          <a:prstGeom prst="ellipse">
            <a:avLst/>
          </a:prstGeom>
          <a:noFill/>
          <a:ln w="6350">
            <a:solidFill>
              <a:schemeClr val="tx1">
                <a:alpha val="10000"/>
              </a:schemeClr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C926C8E7-AF48-4D69-8A29-78C339929E06}"/>
              </a:ext>
            </a:extLst>
          </p:cNvPr>
          <p:cNvSpPr/>
          <p:nvPr userDrawn="1"/>
        </p:nvSpPr>
        <p:spPr>
          <a:xfrm>
            <a:off x="6309668" y="5745357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12BAE379-8BA3-4C38-80B9-F6ECE8575046}"/>
              </a:ext>
            </a:extLst>
          </p:cNvPr>
          <p:cNvSpPr/>
          <p:nvPr userDrawn="1"/>
        </p:nvSpPr>
        <p:spPr>
          <a:xfrm>
            <a:off x="7062787" y="119909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DC42F51-DCAB-4C33-9689-ABC135D1EE8D}"/>
              </a:ext>
            </a:extLst>
          </p:cNvPr>
          <p:cNvSpPr/>
          <p:nvPr userDrawn="1"/>
        </p:nvSpPr>
        <p:spPr>
          <a:xfrm rot="10800000">
            <a:off x="10507442" y="6397343"/>
            <a:ext cx="1684558" cy="460657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BC48F8-98EB-4550-8EAC-1248034E9560}"/>
              </a:ext>
            </a:extLst>
          </p:cNvPr>
          <p:cNvSpPr/>
          <p:nvPr userDrawn="1"/>
        </p:nvSpPr>
        <p:spPr>
          <a:xfrm>
            <a:off x="1496753" y="0"/>
            <a:ext cx="2057848" cy="562736"/>
          </a:xfrm>
          <a:custGeom>
            <a:avLst/>
            <a:gdLst>
              <a:gd name="connsiteX0" fmla="*/ 0 w 1684558"/>
              <a:gd name="connsiteY0" fmla="*/ 0 h 460657"/>
              <a:gd name="connsiteX1" fmla="*/ 1684558 w 1684558"/>
              <a:gd name="connsiteY1" fmla="*/ 0 h 460657"/>
              <a:gd name="connsiteX2" fmla="*/ 1670866 w 1684558"/>
              <a:gd name="connsiteY2" fmla="*/ 22419 h 460657"/>
              <a:gd name="connsiteX3" fmla="*/ 842279 w 1684558"/>
              <a:gd name="connsiteY3" fmla="*/ 460657 h 460657"/>
              <a:gd name="connsiteX4" fmla="*/ 13692 w 1684558"/>
              <a:gd name="connsiteY4" fmla="*/ 22419 h 460657"/>
              <a:gd name="connsiteX5" fmla="*/ 0 w 1684558"/>
              <a:gd name="connsiteY5" fmla="*/ 0 h 46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84558" h="460657">
                <a:moveTo>
                  <a:pt x="0" y="0"/>
                </a:moveTo>
                <a:lnTo>
                  <a:pt x="1684558" y="0"/>
                </a:lnTo>
                <a:lnTo>
                  <a:pt x="1670866" y="22419"/>
                </a:lnTo>
                <a:cubicBezTo>
                  <a:pt x="1491295" y="286821"/>
                  <a:pt x="1187195" y="460657"/>
                  <a:pt x="842279" y="460657"/>
                </a:cubicBezTo>
                <a:cubicBezTo>
                  <a:pt x="497363" y="460657"/>
                  <a:pt x="193263" y="286821"/>
                  <a:pt x="13692" y="2241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4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ED01DAC-95B2-4F9E-A9B4-92382F943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5125"/>
            <a:ext cx="10248899" cy="70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7D57AA7-D108-4C6F-9455-5A9AC5F7D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900" y="1825625"/>
            <a:ext cx="102488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BBCC2B-A9FA-4472-8509-74B42C12A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1BD32F58-EB48-4836-BA45-971BA1AA1608}"/>
              </a:ext>
            </a:extLst>
          </p:cNvPr>
          <p:cNvCxnSpPr/>
          <p:nvPr userDrawn="1"/>
        </p:nvCxnSpPr>
        <p:spPr>
          <a:xfrm>
            <a:off x="559704" y="553721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hape 61">
            <a:extLst>
              <a:ext uri="{FF2B5EF4-FFF2-40B4-BE49-F238E27FC236}">
                <a16:creationId xmlns:a16="http://schemas.microsoft.com/office/drawing/2014/main" xmlns="" id="{9DA099E0-27DA-42BD-9D42-E4CA07B78FDD}"/>
              </a:ext>
            </a:extLst>
          </p:cNvPr>
          <p:cNvSpPr/>
          <p:nvPr userDrawn="1"/>
        </p:nvSpPr>
        <p:spPr>
          <a:xfrm rot="16200000">
            <a:off x="-1548505" y="3225098"/>
            <a:ext cx="421642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spc="6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4</a:t>
            </a:r>
            <a:r>
              <a:rPr lang="en-US" sz="2400" b="1" kern="1200" spc="600" baseline="30000" dirty="0">
                <a:solidFill>
                  <a:srgbClr val="2F3342"/>
                </a:solidFill>
                <a:latin typeface="+mn-lt"/>
                <a:ea typeface="+mn-ea"/>
                <a:cs typeface="+mn-cs"/>
                <a:sym typeface="Bebas"/>
              </a:rPr>
              <a:t>TH </a:t>
            </a:r>
            <a:r>
              <a:rPr lang="en-US" sz="2400" b="1" kern="1200" spc="6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Bebas"/>
              </a:rPr>
              <a:t>COFFEE</a:t>
            </a:r>
            <a:endParaRPr lang="en-US" sz="2400" b="1" i="0" spc="600" dirty="0">
              <a:solidFill>
                <a:schemeClr val="accent1"/>
              </a:solidFill>
              <a:latin typeface="+mn-lt"/>
              <a:cs typeface="Gill Sans" panose="020B0502020104020203" pitchFamily="34" charset="-79"/>
            </a:endParaRPr>
          </a:p>
        </p:txBody>
      </p:sp>
      <p:sp>
        <p:nvSpPr>
          <p:cNvPr id="19" name="Номер слайда 21">
            <a:extLst>
              <a:ext uri="{FF2B5EF4-FFF2-40B4-BE49-F238E27FC236}">
                <a16:creationId xmlns:a16="http://schemas.microsoft.com/office/drawing/2014/main" xmlns="" id="{BDEFFF1D-21D1-45B8-A062-F9140F937EE2}"/>
              </a:ext>
            </a:extLst>
          </p:cNvPr>
          <p:cNvSpPr txBox="1">
            <a:spLocks/>
          </p:cNvSpPr>
          <p:nvPr userDrawn="1"/>
        </p:nvSpPr>
        <p:spPr>
          <a:xfrm>
            <a:off x="10919584" y="441326"/>
            <a:ext cx="703476" cy="24447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3" b="1" kern="1200">
                <a:solidFill>
                  <a:schemeClr val="tx1">
                    <a:alpha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D877B3-D348-4611-9BDB-C5374591D951}" type="slidenum">
              <a:rPr lang="en-US" sz="1000" smtClean="0"/>
              <a:pPr/>
              <a:t>‹#›</a:t>
            </a:fld>
            <a:endParaRPr lang="en-US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DFEBA112-2FA0-448A-A373-EB297C4661F0}"/>
              </a:ext>
            </a:extLst>
          </p:cNvPr>
          <p:cNvCxnSpPr/>
          <p:nvPr userDrawn="1"/>
        </p:nvCxnSpPr>
        <p:spPr>
          <a:xfrm>
            <a:off x="559704" y="0"/>
            <a:ext cx="0" cy="1320791"/>
          </a:xfrm>
          <a:prstGeom prst="line">
            <a:avLst/>
          </a:prstGeom>
          <a:ln w="19050">
            <a:solidFill>
              <a:schemeClr val="tx1">
                <a:alpha val="7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0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7" r:id="rId2"/>
    <p:sldLayoutId id="2147483673" r:id="rId3"/>
    <p:sldLayoutId id="2147483674" r:id="rId4"/>
    <p:sldLayoutId id="2147483680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rm.com/" TargetMode="External"/><Relationship Id="rId2" Type="http://schemas.openxmlformats.org/officeDocument/2006/relationships/hyperlink" Target="https://developer.arm.com/solutions/machine-learning-on-ar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rm.com/why-arm/innovation/innovator-program?_ga=2.108066498.1157994235.1559108766-605837529.1559108766" TargetMode="External"/><Relationship Id="rId4" Type="http://schemas.openxmlformats.org/officeDocument/2006/relationships/hyperlink" Target="https://github.com/ARM-software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53@1.5GH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source.rock-chips.com/wiki_Linux_S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ckchip-toybrick/RKNPUTool/tree/master/rknn-api" TargetMode="External"/><Relationship Id="rId4" Type="http://schemas.openxmlformats.org/officeDocument/2006/relationships/hyperlink" Target="https://github.com/rockchip-toybrick/RKNPUTool/tree/master/rknn-toolki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Study on RK3399Pro and RK1808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27181" y="4525818"/>
            <a:ext cx="1226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Alan Zhang</a:t>
            </a:r>
          </a:p>
          <a:p>
            <a:r>
              <a:rPr lang="en-US" dirty="0" smtClean="0"/>
              <a:t>2019/05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6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762"/>
            <a:ext cx="10972800" cy="638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Cortex-A Series</a:t>
            </a:r>
            <a:r>
              <a:rPr lang="en-US" dirty="0"/>
              <a:t> (Armv7-A)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28600" y="955962"/>
          <a:ext cx="11814462" cy="5746827"/>
        </p:xfrm>
        <a:graphic>
          <a:graphicData uri="http://schemas.openxmlformats.org/drawingml/2006/table">
            <a:tbl>
              <a:tblPr/>
              <a:tblGrid>
                <a:gridCol w="1969077"/>
                <a:gridCol w="1969077"/>
                <a:gridCol w="1969077"/>
                <a:gridCol w="1969077"/>
                <a:gridCol w="1969077"/>
                <a:gridCol w="1969077"/>
              </a:tblGrid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14444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Cortex-A5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Cortex-A9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Cortex-A15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Cortex-A17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21641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Instruction set architecture and extensions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Armv7-A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LPAE Virtualization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Armv7-A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LPAE Virtualization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Armv7-A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LPAE Virtualization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14444"/>
                          </a:solidFill>
                          <a:effectLst/>
                        </a:rPr>
                        <a:t>Pipeline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Superscalar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Partial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325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Neon and Floating Point Unit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5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Floating Point Unit only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Cryptography Unit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5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Physical Addressing (PA)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32-bit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32-bit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22717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Dual Core Lock-Step (DCLS)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5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L1 I-Cache / D-Cache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4k-64k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8k-64k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16k-64k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32kB/32kB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32k-64k/32k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L2 Cache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 L2C-310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Up to 1MB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 L2C-310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512kB-4MB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256kB-8MB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L3 Cache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ECC / Parity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L2 only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LPAE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Bus Interfaces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AXI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AXI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32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ACP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Peripheral Port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325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Functional Safety Support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Security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2717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Interrupt Controller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Integrated GIC v1 (MP only)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Integrated GIC v2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Internal Integrated GIC v1 (MP only)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Integrated GICv2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 GICv2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379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Generic Timer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19944" marR="19944" marT="9972" marB="9972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973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9762"/>
            <a:ext cx="10972800" cy="4309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Cortex-A Series</a:t>
            </a:r>
            <a:r>
              <a:rPr lang="en-US" dirty="0"/>
              <a:t> (</a:t>
            </a:r>
            <a:r>
              <a:rPr lang="en-US" dirty="0" smtClean="0"/>
              <a:t>Armv8-A</a:t>
            </a:r>
            <a:r>
              <a:rPr lang="en-US" dirty="0"/>
              <a:t>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66259" y="758537"/>
          <a:ext cx="11835240" cy="7019268"/>
        </p:xfrm>
        <a:graphic>
          <a:graphicData uri="http://schemas.openxmlformats.org/drawingml/2006/table">
            <a:tbl>
              <a:tblPr/>
              <a:tblGrid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  <a:gridCol w="789016"/>
              </a:tblGrid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14444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Cortex-A32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Cortex-A34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Cortex-A35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Cortex-A53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Cortex-A55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Cortex-A57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Cortex-A65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Cortex-A65AE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Cortex-A72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Cortex-A75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Cortex-A76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Cortex-A76AE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Cortex-A77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62726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414444"/>
                          </a:solidFill>
                          <a:effectLst/>
                        </a:rPr>
                        <a:t>Instruction set architecture and extensions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Armv8-A AArch32 only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Armv8-A AArch64 only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Armv8-A, Armv8.1 extensions, Armv8.2 extensions, Cryptography extensions, RAS extensions, Armv8.3 (LDAPR instructions only), Armv8.4 Dot Product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Pipeline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Out-of-order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 of 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Out-of-order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Out-of-order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Out-of-order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Out-of-order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18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Superscalar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20310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Neon and Floating Point Unit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5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Floating Point Unit only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N/A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N/A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N/A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N/A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Included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03835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Cryptography Unit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N/A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5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Physical Addressing (PA)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44-bit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44-bit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44-bit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40-bit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9796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Dual Core Lock-Step (DCLS)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(in safety-mode)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(in safety-mode)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48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L1 I-Cache / D-Cache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8k-64k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8k-64k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8k-64k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8k-64k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16kB-64kB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48kB/32kB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16KB to 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16KB to 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48KB/32kB-64kB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32k/32k-64k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265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L2 Cache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128KB-1MB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128KB-1MB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128KB-1MB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128KB-2MB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64kB-256kB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512kB-2MB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64KB to 256KB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64KB to 256KB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512kB-4MB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256k-8MB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256KB to 512KB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256KB to 512KB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256KB to 512KB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256KB to 512KB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9136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L3 Cache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From 256kB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NA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 512KB to 4MB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ECC / Parity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L2 only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606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LPAE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Bus Interfaces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ACE or CHI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6182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ACP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Peripheral Port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Optional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148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Functional Safety Support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Security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TrustZone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265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Interrupt Controller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GICv3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External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GICv4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6500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414444"/>
                          </a:solidFill>
                          <a:effectLst/>
                        </a:rPr>
                        <a:t>Generic Timer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Armv8-A</a:t>
                      </a:r>
                    </a:p>
                  </a:txBody>
                  <a:tcPr marL="7500" marR="7500" marT="3750" marB="375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5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0544"/>
            <a:ext cx="10972800" cy="5036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Cortex-R Series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4689" y="789711"/>
          <a:ext cx="11720945" cy="5658915"/>
        </p:xfrm>
        <a:graphic>
          <a:graphicData uri="http://schemas.openxmlformats.org/drawingml/2006/table">
            <a:tbl>
              <a:tblPr/>
              <a:tblGrid>
                <a:gridCol w="2344189"/>
                <a:gridCol w="2344189"/>
                <a:gridCol w="2344189"/>
                <a:gridCol w="2344189"/>
                <a:gridCol w="2344189"/>
              </a:tblGrid>
              <a:tr h="134467"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rgbClr val="414444"/>
                          </a:solidFill>
                          <a:effectLst/>
                          <a:latin typeface="Lato"/>
                        </a:rPr>
                        <a:t>Arm Cortex-R4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rgbClr val="414444"/>
                          </a:solidFill>
                          <a:effectLst/>
                          <a:latin typeface="Lato"/>
                        </a:rPr>
                        <a:t>Arm Cortex-R5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rgbClr val="414444"/>
                          </a:solidFill>
                          <a:effectLst/>
                          <a:latin typeface="Lato"/>
                        </a:rPr>
                        <a:t>Arm Cortex-R7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rgbClr val="414444"/>
                          </a:solidFill>
                          <a:effectLst/>
                          <a:latin typeface="Lato"/>
                        </a:rPr>
                        <a:t>Arm Cortex-R8 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>
                          <a:solidFill>
                            <a:srgbClr val="414444"/>
                          </a:solidFill>
                          <a:effectLst/>
                          <a:latin typeface="Lato"/>
                        </a:rPr>
                        <a:t>Arm Cortex-R52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86164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1.67 / 2.01 / 2.45 DMIPS/MHz*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3.47 </a:t>
                      </a:r>
                      <a:r>
                        <a:rPr lang="en-US" sz="800" dirty="0" err="1">
                          <a:solidFill>
                            <a:srgbClr val="333E48"/>
                          </a:solidFill>
                          <a:effectLst/>
                        </a:rPr>
                        <a:t>CoreMark</a:t>
                      </a: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/MHz**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1.67 / 2.01 / 2.45 DMIPS/MHz*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3.47 CoreMark/MHz***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2.50 / 2.90 / 3.77 DMIPS/MHz*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4.35 CoreMark/MHz****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2.50 / 2.90 / 3.77 DMIPS/MHz*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4.62 CoreMark/MHz****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2.16 DMIPS/MHz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4.35 CoreMarks/MHz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92198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Lockstep configuration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Lockstep configuration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Dual-core Asymmetric Multi-Processing (AMP) configuration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Lockstep configuration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Dual-core Asymmetric Multi-Processing (AMP) with QoS configuration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Dual core Symmetric Multi-Processing (SMP) configuration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Lockstep configuration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Dual, triple or quad-core Asymmetric Multi-Processing (AMP) with QoS configuration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Dual, triple or quad-core Symmetric Multi-Processing (SMP) configuration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Lockstep configuration 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Dual, triple or quad-core Asymmetric Multi-Processing (AMP) with </a:t>
                      </a:r>
                      <a:r>
                        <a:rPr lang="en-US" sz="800" dirty="0" err="1">
                          <a:solidFill>
                            <a:srgbClr val="333E48"/>
                          </a:solidFill>
                          <a:effectLst/>
                        </a:rPr>
                        <a:t>QoS</a:t>
                      </a: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 configuration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Dual, triple or quad-core Symmetric Multi-Processing (SMP) configuration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763709"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Tightly Coupled Memory (TCM)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Tightly Coupled Memory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Low Latency Peripheral Port 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Accelerator Coherency Port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Micro Snoop Control Unit (µSCU)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Tightly Coupled Memory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Low Latency Peripheral Port 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Accelerator Coherency Port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Snoop Control Unit (SCU)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Tightly Coupled Memory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Low Latency Peripheral Port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Accelerator Coherency Port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Snoop Control Unit (SCU)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Tightly Coupled Memory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Low Latency Peripheral Port</a:t>
                      </a:r>
                      <a:b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Flash Port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5017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8-stage dual issue pipeline with instruction pre-fetch and branch prediction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8-stage dual issue pipeline with instruction pre-fetch and branch prediction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11-stage superscalar pipeline with out-of-order execution and register renaming and advanced dynamic and static branch prediction with instruction loop buffer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11-stage superscalar pipeline with out-of-order execution and register renaming and advanced dynamic and static branch prediction with instruction loop buffer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8-stage dual issue pipeline with instruction pre-fetch and branch prediction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60316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I-Cache and D-Cache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I-Cache and D-Cache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I-Cache and D-Cache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I-Cache and D-Cache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I-Cache and D-Cache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0316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Hardware divide, SIMD, DSP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Hardware divide, SIMD, DSP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Hardware divide, SIMD, DSP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Hardware divide, SIMD, DSP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Hardware divide, NEON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86164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IEEE754 Double Precision FPU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IEEE754 Double Precision FPU or optimized SP Floating Point Unit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IEEE754 Double Precision FPU or optimized SP Floating Point Unit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IEEE754 Double Precision FPU or optimized SP Floating Point Unit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IEEE754 Double Precision FPU or optimized SP Floating Point Unit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6427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Memory Protection Unit (MPU) with 8 or 12 memory regions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Memory Protection Unit (MPU) with 12 or 16 memory regions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Memory Protection Unit (MPU) with 12 or 16 memory regions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Memory Protection Unit (MPU) with 12, 16, 20 or 24 memory regions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Stage-1 Memory Protection Unit (MPU) with 0 or 16 memory regions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Stage-2 Memory Protection Unit (MPU) with 0 or 16 memory regions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20658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ECC and Parity protection on L1 memories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ECC and Parity protection on L1 memories and AXI bus ports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ECC and Parity protection on L1 memories and AXI bus ports.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Error Management with error bank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ECC and Parity protection on L1 memories and AXI bus ports.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Error Management with error bank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ECC and Parity protection on L1 memories and AXI bus ports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Bus interconnect protection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479"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Vectored Interrupt Controller (VIC) Port or Generic Interrupt Controller (GIC)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Vectored Interrupt Controller (VIC) or Generic Interrupt Controller (GIC)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Integrated Generic Interrupt Controller (GIC)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Integrated Generic Interrupt Controller (GIC)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Integrated Generic Interrupt Controller (GIC), 32-960 interrupts</a:t>
                      </a:r>
                    </a:p>
                  </a:txBody>
                  <a:tcPr marL="8350" marR="8350" marT="4175" marB="4175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7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152"/>
            <a:ext cx="10972800" cy="4413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Cortex-M Series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2729" y="685799"/>
          <a:ext cx="12043070" cy="7209344"/>
        </p:xfrm>
        <a:graphic>
          <a:graphicData uri="http://schemas.openxmlformats.org/drawingml/2006/table">
            <a:tbl>
              <a:tblPr/>
              <a:tblGrid>
                <a:gridCol w="1204307"/>
                <a:gridCol w="1204307"/>
                <a:gridCol w="1204307"/>
                <a:gridCol w="1204307"/>
                <a:gridCol w="1204307"/>
                <a:gridCol w="1204307"/>
                <a:gridCol w="1204307"/>
                <a:gridCol w="1204307"/>
                <a:gridCol w="1204307"/>
                <a:gridCol w="1204307"/>
              </a:tblGrid>
              <a:tr h="4349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Feature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Cortex-M0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Cortex-M0+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Cortex-M1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Cortex-M23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Cortex-M3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Cortex-M4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Cortex-M33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Cortex-M35P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Cortex-M7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945">
                <a:tc rowSpan="2"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Instruction set architecture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Armv6-M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Armv6-M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Armv6-M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Armv8-M Baseline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Armv7-M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Armv7-M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Armv8-M Mainline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Armv8-M Mainline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Armv7-M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349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 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Thumb,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Thumb-2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9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DMIPS/MHz range*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0.87-1.27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0.95-1.36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0.8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0.99 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1.25-1.89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1.25-1.95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1.5 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1.5 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2.14-3.23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349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CoreMark®/MHz**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2.33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2.46 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1.85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2.5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3.34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3.42 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4.02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4.02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5.01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49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Pipeline stages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349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Memory Protection Unit (MPU)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(2 x)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(2 x)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(2 x)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814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Maximum MPU regions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0 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0 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8 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16 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20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Trace (ETM or MTB)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MTB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MTB (option) or 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ETMv3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ETMv3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ETMv3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MTB (option) and/or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ETMv4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MTB (option) and/or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ETMv4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ETMv4 (option)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7368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DSP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878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Floating point hardware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 SP)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 SP)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 SP)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(option SP + DP)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Systick Timer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(2 x)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(2 x)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(2 x)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24978">
                <a:tc rowSpan="2"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Built-in Caches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 2- 16kB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 4-64kB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I-cache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I-cache, D -cache)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44005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Tightly Coupled Memory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(option 0-16MB</a:t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I-TCM/D-TCM)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78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TrustZone for Armv8-M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878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Co-processor interface </a:t>
                      </a: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78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Bus protocol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 Lite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 Lite, Fast I/O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 Lite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AHB5, Fast I/O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 Lite, APB 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 Lite, APB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AHB5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AHB5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800">
                          <a:solidFill>
                            <a:srgbClr val="333E48"/>
                          </a:solidFill>
                          <a:effectLst/>
                        </a:rPr>
                        <a:t>AXI4, AHB Lite, APB, TCM</a:t>
                      </a:r>
                      <a:br>
                        <a:rPr lang="sv-SE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sv-SE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2020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Wake-up interrupt controller support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2590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Integrated interrupt controller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9639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Maximum # external interrupts</a:t>
                      </a:r>
                      <a:b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32 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240 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240 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240 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480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480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240  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1172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Hardware divide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148784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Single cycle multiply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 (option)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No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78">
                <a:tc>
                  <a:txBody>
                    <a:bodyPr/>
                    <a:lstStyle/>
                    <a:p>
                      <a:pPr algn="l"/>
                      <a:r>
                        <a:rPr lang="en-US" sz="800" b="1">
                          <a:solidFill>
                            <a:srgbClr val="333E48"/>
                          </a:solidFill>
                          <a:effectLst/>
                        </a:rPr>
                        <a:t>CMSIS Support</a:t>
                      </a:r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8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rgbClr val="333E48"/>
                          </a:solidFill>
                          <a:effectLst/>
                        </a:rPr>
                        <a:t>Yes </a:t>
                      </a:r>
                    </a:p>
                  </a:txBody>
                  <a:tcPr marL="4680" marR="4680" marT="2340" marB="234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92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453"/>
            <a:ext cx="10972800" cy="55564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95" y="1132609"/>
            <a:ext cx="5793305" cy="5094146"/>
          </a:xfrm>
        </p:spPr>
        <p:txBody>
          <a:bodyPr/>
          <a:lstStyle/>
          <a:p>
            <a:r>
              <a:rPr lang="en-US" dirty="0"/>
              <a:t>Arm NN SDK is a set of open-source Linux software and tools that enables machine learning workloads on power-efficient devices. It provides a bridge between existing neural network frameworks and power-efficient Cortex-A CPUs, Arm Mali GPUs and the Machine Learning processor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Android world, </a:t>
            </a:r>
            <a:r>
              <a:rPr lang="en-US" dirty="0"/>
              <a:t>Arm claims </a:t>
            </a:r>
            <a:r>
              <a:rPr lang="en-US" dirty="0" smtClean="0"/>
              <a:t>NN has been deployed </a:t>
            </a:r>
            <a:r>
              <a:rPr lang="en-US" dirty="0"/>
              <a:t>in multiple production devices (&gt;250Mu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8194" name="Picture 2" descr="Arm's Neural Network Framework Diagram.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383" y="244453"/>
            <a:ext cx="4866120" cy="328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Neural Network Diagram for Android.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46" y="3647209"/>
            <a:ext cx="2697884" cy="299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8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NN Roadmap</a:t>
            </a:r>
            <a:endParaRPr lang="en-US" dirty="0"/>
          </a:p>
        </p:txBody>
      </p:sp>
      <p:pic>
        <p:nvPicPr>
          <p:cNvPr id="9218" name="Picture 2" descr="Information on the Machine Learning Platform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105061"/>
            <a:ext cx="10737273" cy="54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03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1326"/>
            <a:ext cx="5728855" cy="5868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Arm Compute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95" y="1330036"/>
            <a:ext cx="5730960" cy="489671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Compute Library contains a comprehensive collection of software functions implemented for the Arm Cortex-A family of CPU processors and the Arm Mali family of GPUs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Basic arithmetic, mathematical, and binary operator functions</a:t>
            </a:r>
          </a:p>
          <a:p>
            <a:pPr lvl="1"/>
            <a:r>
              <a:rPr lang="en-US" dirty="0"/>
              <a:t>Color manipulation (conversion, channel extraction, and more)</a:t>
            </a:r>
          </a:p>
          <a:p>
            <a:pPr lvl="1"/>
            <a:r>
              <a:rPr lang="en-US" dirty="0"/>
              <a:t>Convolution filters (Sobel, Gaussian, and more)</a:t>
            </a:r>
          </a:p>
          <a:p>
            <a:pPr lvl="1"/>
            <a:r>
              <a:rPr lang="en-US" dirty="0"/>
              <a:t>Canny Edge, Harris corners, optical flow, and more</a:t>
            </a:r>
          </a:p>
          <a:p>
            <a:pPr lvl="1"/>
            <a:r>
              <a:rPr lang="en-US" dirty="0"/>
              <a:t>Pyramids (such as Laplacians)</a:t>
            </a:r>
          </a:p>
          <a:p>
            <a:pPr lvl="1"/>
            <a:r>
              <a:rPr lang="en-US" dirty="0"/>
              <a:t>HOG (Histogram of Oriented Gradients)</a:t>
            </a:r>
          </a:p>
          <a:p>
            <a:pPr lvl="1"/>
            <a:r>
              <a:rPr lang="en-US" dirty="0"/>
              <a:t>SVM (Support Vector Machines)</a:t>
            </a:r>
          </a:p>
          <a:p>
            <a:pPr lvl="1"/>
            <a:r>
              <a:rPr lang="en-US" dirty="0"/>
              <a:t>H/SGEMM (Half and Single precision General Matrix Multiply)</a:t>
            </a:r>
          </a:p>
          <a:p>
            <a:pPr lvl="1"/>
            <a:r>
              <a:rPr lang="en-US" dirty="0"/>
              <a:t>Convolutional Neural Networks building blocks (Activation, Convolution, Fully connected, Locally connected, Normalization, Pooling, Soft-max)</a:t>
            </a:r>
          </a:p>
        </p:txBody>
      </p:sp>
      <p:pic>
        <p:nvPicPr>
          <p:cNvPr id="10242" name="Picture 2" descr="Performance improvement of Compute Library vs OpenCV, single-threaded, CPU (NEON), tested on HiSilicon Kirin 96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55" y="1233200"/>
            <a:ext cx="5205846" cy="507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0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ML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developer.arm.com/solutions/machine-learning-on-arm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https://community.arm.com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https://github.com/ARM-software</a:t>
            </a:r>
            <a:endParaRPr lang="en-US" dirty="0" smtClean="0">
              <a:hlinkClick r:id="rId5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84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0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453"/>
            <a:ext cx="10972800" cy="59721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Upcoming </a:t>
            </a:r>
            <a:r>
              <a:rPr lang="en-US" dirty="0" err="1" smtClean="0"/>
              <a:t>RockChip</a:t>
            </a:r>
            <a:r>
              <a:rPr lang="en-US" dirty="0" smtClean="0"/>
              <a:t> Solution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150997"/>
            <a:ext cx="51054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RK3588</a:t>
            </a:r>
          </a:p>
          <a:p>
            <a:endParaRPr lang="en-US" dirty="0"/>
          </a:p>
          <a:p>
            <a:r>
              <a:rPr lang="en-US" dirty="0"/>
              <a:t>– </a:t>
            </a:r>
            <a:r>
              <a:rPr lang="en-US" dirty="0" err="1"/>
              <a:t>SoC</a:t>
            </a:r>
            <a:endParaRPr lang="en-US" dirty="0"/>
          </a:p>
          <a:p>
            <a:r>
              <a:rPr lang="en-US" dirty="0"/>
              <a:t>– 8nm processing</a:t>
            </a:r>
          </a:p>
          <a:p>
            <a:r>
              <a:rPr lang="en-US" dirty="0"/>
              <a:t>– Quad A76 + quad A55</a:t>
            </a:r>
          </a:p>
          <a:p>
            <a:r>
              <a:rPr lang="en-US" dirty="0"/>
              <a:t>– 4K UI</a:t>
            </a:r>
          </a:p>
          <a:p>
            <a:r>
              <a:rPr lang="en-US" dirty="0"/>
              <a:t>– NPU 2.0</a:t>
            </a:r>
          </a:p>
          <a:p>
            <a:endParaRPr lang="en-US" dirty="0"/>
          </a:p>
          <a:p>
            <a:r>
              <a:rPr lang="en-US" dirty="0"/>
              <a:t>– Multimedia</a:t>
            </a:r>
          </a:p>
          <a:p>
            <a:r>
              <a:rPr lang="en-US" dirty="0"/>
              <a:t>– 8K VPU</a:t>
            </a:r>
          </a:p>
          <a:p>
            <a:r>
              <a:rPr lang="en-US" dirty="0"/>
              <a:t>– ISP 2.0</a:t>
            </a:r>
          </a:p>
          <a:p>
            <a:r>
              <a:rPr lang="en-US" dirty="0"/>
              <a:t>– VOP 2.0</a:t>
            </a:r>
          </a:p>
          <a:p>
            <a:r>
              <a:rPr lang="en-US" dirty="0"/>
              <a:t>– Rich interfaces</a:t>
            </a:r>
          </a:p>
          <a:p>
            <a:endParaRPr lang="en-US" dirty="0"/>
          </a:p>
          <a:p>
            <a:r>
              <a:rPr lang="en-US" dirty="0"/>
              <a:t>– Applications</a:t>
            </a:r>
          </a:p>
          <a:p>
            <a:r>
              <a:rPr lang="en-US" dirty="0"/>
              <a:t>– General computing</a:t>
            </a:r>
          </a:p>
          <a:p>
            <a:r>
              <a:rPr lang="en-US" dirty="0"/>
              <a:t>– Edge computing</a:t>
            </a:r>
          </a:p>
          <a:p>
            <a:r>
              <a:rPr lang="en-US" dirty="0"/>
              <a:t>– Multimedia processing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47509" y="1112902"/>
            <a:ext cx="57357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RK3530</a:t>
            </a:r>
          </a:p>
          <a:p>
            <a:r>
              <a:rPr lang="en-US" sz="1400" dirty="0" smtClean="0"/>
              <a:t>– </a:t>
            </a:r>
            <a:r>
              <a:rPr lang="en-US" sz="1400" dirty="0"/>
              <a:t>Quad A55 CPU + Mali G52 GPU</a:t>
            </a:r>
          </a:p>
          <a:p>
            <a:r>
              <a:rPr lang="en-US" sz="1400" dirty="0"/>
              <a:t>– </a:t>
            </a:r>
            <a:r>
              <a:rPr lang="en-US" sz="1400" dirty="0" err="1"/>
              <a:t>Suppport</a:t>
            </a:r>
            <a:r>
              <a:rPr lang="en-US" sz="1400" dirty="0"/>
              <a:t> large DDR3, LPDDR4/LPDDR4x</a:t>
            </a:r>
          </a:p>
          <a:p>
            <a:r>
              <a:rPr lang="en-US" sz="1400" dirty="0"/>
              <a:t>– VPU 2.0, support 4K HDR, H264/265/AVS2</a:t>
            </a:r>
          </a:p>
          <a:p>
            <a:r>
              <a:rPr lang="en-US" sz="1400" dirty="0"/>
              <a:t>– HDMI/USB 3.0/SATA/</a:t>
            </a:r>
            <a:r>
              <a:rPr lang="en-US" sz="1400" dirty="0" err="1"/>
              <a:t>GbE</a:t>
            </a:r>
            <a:endParaRPr lang="en-US" sz="1400" dirty="0"/>
          </a:p>
          <a:p>
            <a:r>
              <a:rPr lang="en-US" sz="1400" dirty="0"/>
              <a:t>– Samples available in Q3 2019</a:t>
            </a:r>
          </a:p>
          <a:p>
            <a:endParaRPr lang="en-US" sz="1400" dirty="0"/>
          </a:p>
          <a:p>
            <a:r>
              <a:rPr lang="en-US" sz="1400" dirty="0" smtClean="0"/>
              <a:t>RV1109</a:t>
            </a:r>
            <a:endParaRPr lang="en-US" sz="1400" dirty="0"/>
          </a:p>
          <a:p>
            <a:r>
              <a:rPr lang="en-US" sz="1400" dirty="0" smtClean="0"/>
              <a:t>– </a:t>
            </a:r>
            <a:r>
              <a:rPr lang="en-US" sz="1400" dirty="0"/>
              <a:t>Dual core CPU, NPU 2.0, 14nm</a:t>
            </a:r>
          </a:p>
          <a:p>
            <a:r>
              <a:rPr lang="en-US" sz="1400" dirty="0"/>
              <a:t>– ISP2.0, dual camera input and processing</a:t>
            </a:r>
          </a:p>
          <a:p>
            <a:r>
              <a:rPr lang="en-US" sz="1400" dirty="0"/>
              <a:t>– VPU 2.0, 4K H264/265 encoding/decoding</a:t>
            </a:r>
          </a:p>
          <a:p>
            <a:r>
              <a:rPr lang="en-US" sz="1400" dirty="0"/>
              <a:t>– Samples available in Q4 2019</a:t>
            </a:r>
          </a:p>
          <a:p>
            <a:endParaRPr lang="en-US" sz="1400" dirty="0"/>
          </a:p>
          <a:p>
            <a:r>
              <a:rPr lang="en-US" sz="1400" dirty="0"/>
              <a:t>RK2108:</a:t>
            </a:r>
          </a:p>
          <a:p>
            <a:r>
              <a:rPr lang="en-US" sz="1400" dirty="0" smtClean="0"/>
              <a:t>– </a:t>
            </a:r>
            <a:r>
              <a:rPr lang="en-US" sz="1400" dirty="0"/>
              <a:t>ARM M4F + Audio DSP</a:t>
            </a:r>
          </a:p>
          <a:p>
            <a:r>
              <a:rPr lang="en-US" sz="1400" dirty="0"/>
              <a:t>– High </a:t>
            </a:r>
            <a:r>
              <a:rPr lang="en-US" sz="1400" dirty="0" err="1"/>
              <a:t>freqence</a:t>
            </a:r>
            <a:r>
              <a:rPr lang="en-US" sz="1400" dirty="0"/>
              <a:t>, large storage, high integration, ultra low power</a:t>
            </a:r>
          </a:p>
          <a:p>
            <a:r>
              <a:rPr lang="en-US" sz="1400" dirty="0"/>
              <a:t>– For voice/audio </a:t>
            </a:r>
            <a:r>
              <a:rPr lang="en-US" sz="1400" dirty="0" err="1"/>
              <a:t>apllications</a:t>
            </a:r>
            <a:r>
              <a:rPr lang="en-US" sz="1400" dirty="0"/>
              <a:t>, MCU applications</a:t>
            </a:r>
          </a:p>
          <a:p>
            <a:r>
              <a:rPr lang="en-US" sz="1400" dirty="0"/>
              <a:t>– Samples available in Q3 2019</a:t>
            </a:r>
          </a:p>
          <a:p>
            <a:endParaRPr lang="en-US" sz="1400" dirty="0"/>
          </a:p>
          <a:p>
            <a:r>
              <a:rPr lang="en-US" sz="1400" dirty="0"/>
              <a:t>RK912</a:t>
            </a:r>
          </a:p>
          <a:p>
            <a:r>
              <a:rPr lang="en-US" sz="1400" dirty="0" smtClean="0"/>
              <a:t>– </a:t>
            </a:r>
            <a:r>
              <a:rPr lang="en-US" sz="1400" dirty="0"/>
              <a:t>QFN 40</a:t>
            </a:r>
          </a:p>
          <a:p>
            <a:r>
              <a:rPr lang="en-US" sz="1400" dirty="0"/>
              <a:t>– Board level design</a:t>
            </a:r>
          </a:p>
          <a:p>
            <a:r>
              <a:rPr lang="en-US" sz="1400" dirty="0"/>
              <a:t>– WLAN802.11 b/g/n</a:t>
            </a:r>
          </a:p>
          <a:p>
            <a:r>
              <a:rPr lang="en-US" sz="1400" dirty="0"/>
              <a:t>– MP in Q2</a:t>
            </a:r>
          </a:p>
        </p:txBody>
      </p:sp>
    </p:spTree>
    <p:extLst>
      <p:ext uri="{BB962C8B-B14F-4D97-AF65-F5344CB8AC3E}">
        <p14:creationId xmlns:p14="http://schemas.microsoft.com/office/powerpoint/2010/main" val="19858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RK3399, 3399Pro, 3588 Spec</a:t>
            </a:r>
          </a:p>
          <a:p>
            <a:r>
              <a:rPr lang="en-US" dirty="0" smtClean="0"/>
              <a:t>RK3399Pro Functional Block Diagram</a:t>
            </a:r>
          </a:p>
          <a:p>
            <a:r>
              <a:rPr lang="en-US" dirty="0" smtClean="0"/>
              <a:t>Reference Performance</a:t>
            </a:r>
          </a:p>
          <a:p>
            <a:r>
              <a:rPr lang="en-US" dirty="0" smtClean="0"/>
              <a:t>ARM ML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60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22549" y="59795"/>
          <a:ext cx="11896626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921"/>
                <a:gridCol w="2816729"/>
                <a:gridCol w="2738064"/>
                <a:gridCol w="2800919"/>
                <a:gridCol w="15989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RK3399 </a:t>
                      </a:r>
                      <a:r>
                        <a:rPr lang="en-US" sz="1200" dirty="0" smtClean="0"/>
                        <a:t>(28nm)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RK3399Pro </a:t>
                      </a:r>
                      <a:r>
                        <a:rPr lang="en-US" sz="1100" dirty="0" smtClean="0"/>
                        <a:t>(28nm)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RK3588 </a:t>
                      </a:r>
                      <a:r>
                        <a:rPr lang="en-US" sz="1200" dirty="0" smtClean="0"/>
                        <a:t>(8nm)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CPU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A72@1.8GHz + Quad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hlinkClick r:id="rId3"/>
                        </a:rPr>
                        <a:t>A53@1.4GHz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Dual A72@1.8GHz + Quad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smtClean="0">
                          <a:hlinkClick r:id="rId3"/>
                        </a:rPr>
                        <a:t>A53@1.4GHz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Quad</a:t>
                      </a:r>
                      <a:r>
                        <a:rPr lang="en-US" sz="1200" baseline="0" dirty="0" smtClean="0"/>
                        <a:t> A76 + Quad A55 8nm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RK3588 Sample</a:t>
                      </a:r>
                      <a:r>
                        <a:rPr lang="en-US" sz="1200" baseline="0" smtClean="0"/>
                        <a:t> </a:t>
                      </a:r>
                      <a:r>
                        <a:rPr lang="en-US" sz="1200" baseline="0" dirty="0" smtClean="0"/>
                        <a:t>in Q3, 2019</a:t>
                      </a:r>
                    </a:p>
                    <a:p>
                      <a:r>
                        <a:rPr lang="en-US" sz="1200" baseline="0" dirty="0" smtClean="0"/>
                        <a:t>MP in Q1, 2020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GPU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Mali-T860MP4@650MHz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Mali-T860MP4@650MHz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Mali G52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MEMORY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DDR3/3L,LPDDR3/4</a:t>
                      </a:r>
                    </a:p>
                    <a:p>
                      <a:r>
                        <a:rPr lang="en-US" sz="1200" dirty="0" err="1" smtClean="0"/>
                        <a:t>eMMC</a:t>
                      </a:r>
                      <a:r>
                        <a:rPr lang="en-US" sz="1200" baseline="0" dirty="0" smtClean="0"/>
                        <a:t> 5.1/5.0</a:t>
                      </a:r>
                    </a:p>
                    <a:p>
                      <a:r>
                        <a:rPr lang="en-US" sz="1200" baseline="0" dirty="0" smtClean="0"/>
                        <a:t>SD 3.0/MMC 4.51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DDR3/3L,LPDDR3/4</a:t>
                      </a:r>
                    </a:p>
                    <a:p>
                      <a:r>
                        <a:rPr lang="en-US" sz="1200" dirty="0" err="1" smtClean="0"/>
                        <a:t>eMMC</a:t>
                      </a:r>
                      <a:r>
                        <a:rPr lang="en-US" sz="1200" baseline="0" dirty="0" smtClean="0"/>
                        <a:t> 5.1/5.0</a:t>
                      </a:r>
                    </a:p>
                    <a:p>
                      <a:r>
                        <a:rPr lang="en-US" sz="1200" baseline="0" dirty="0" smtClean="0"/>
                        <a:t>SD 3.0/MMC 4.51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NPU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3.0TOPs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NPU 2.0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Video Codec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Decode: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MPEG-1/2/4: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H.263:</a:t>
                      </a:r>
                      <a:r>
                        <a:rPr lang="en-US" sz="1200" baseline="0" dirty="0" smtClean="0"/>
                        <a:t> 720 x 576@60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H.264: 4096</a:t>
                      </a:r>
                      <a:r>
                        <a:rPr lang="en-US" sz="1200" baseline="0" dirty="0" smtClean="0"/>
                        <a:t> x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H.</a:t>
                      </a:r>
                      <a:r>
                        <a:rPr lang="en-US" sz="1200" dirty="0" smtClean="0"/>
                        <a:t>265/HEVC: 4096 x</a:t>
                      </a:r>
                      <a:r>
                        <a:rPr lang="en-US" sz="1200" baseline="0" dirty="0" smtClean="0"/>
                        <a:t>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VP8: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VP9: 4096 x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VC-1: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MVC:</a:t>
                      </a:r>
                      <a:r>
                        <a:rPr lang="en-US" sz="1200" baseline="0" dirty="0" smtClean="0"/>
                        <a:t> 1080p60</a:t>
                      </a:r>
                    </a:p>
                    <a:p>
                      <a:r>
                        <a:rPr lang="en-US" sz="1200" baseline="0" dirty="0" smtClean="0"/>
                        <a:t>Encode: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H.264: 1080p30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MVC: 1080p30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VP8: 1080p30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Decode: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MPEG-1/2/4: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H.263:</a:t>
                      </a:r>
                      <a:r>
                        <a:rPr lang="en-US" sz="1200" baseline="0" dirty="0" smtClean="0"/>
                        <a:t> 720 x 576@60</a:t>
                      </a:r>
                      <a:endParaRPr lang="en-US" sz="1200" dirty="0" smtClean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H.264: 4096</a:t>
                      </a:r>
                      <a:r>
                        <a:rPr lang="en-US" sz="1200" baseline="0" dirty="0" smtClean="0"/>
                        <a:t> x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H.</a:t>
                      </a:r>
                      <a:r>
                        <a:rPr lang="en-US" sz="1200" dirty="0" smtClean="0"/>
                        <a:t>265/HEVC: 4096 x</a:t>
                      </a:r>
                      <a:r>
                        <a:rPr lang="en-US" sz="1200" baseline="0" dirty="0" smtClean="0"/>
                        <a:t>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VP8: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VP9: 4096 x 2304@60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VC-1: 1080p60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smtClean="0"/>
                        <a:t>MVC:</a:t>
                      </a:r>
                      <a:r>
                        <a:rPr lang="en-US" sz="1200" baseline="0" dirty="0" smtClean="0"/>
                        <a:t> 1080p60</a:t>
                      </a:r>
                    </a:p>
                    <a:p>
                      <a:r>
                        <a:rPr lang="en-US" sz="1200" baseline="0" dirty="0" smtClean="0"/>
                        <a:t>Encode: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H.264: 1080p30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MVC: 1080p30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baseline="0" dirty="0" smtClean="0"/>
                        <a:t>VP8: 1080p30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DISPLAY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MIPI-DSI x 2,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eDP</a:t>
                      </a:r>
                      <a:r>
                        <a:rPr lang="en-US" sz="1200" dirty="0" smtClean="0"/>
                        <a:t> 1.3v</a:t>
                      </a:r>
                      <a:r>
                        <a:rPr lang="en-US" sz="1200" baseline="0" dirty="0" smtClean="0"/>
                        <a:t> x</a:t>
                      </a:r>
                      <a:r>
                        <a:rPr lang="en-US" sz="1200" dirty="0" smtClean="0"/>
                        <a:t> 1, DP 1.2v</a:t>
                      </a:r>
                      <a:r>
                        <a:rPr lang="en-US" sz="1200" baseline="0" dirty="0" smtClean="0"/>
                        <a:t> x 1, HDMI 1.4/2.0v x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MIPI-DSI x 2,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err="1" smtClean="0"/>
                        <a:t>eDP</a:t>
                      </a:r>
                      <a:r>
                        <a:rPr lang="en-US" sz="1200" dirty="0" smtClean="0"/>
                        <a:t> 1.3v</a:t>
                      </a:r>
                      <a:r>
                        <a:rPr lang="en-US" sz="1200" baseline="0" dirty="0" smtClean="0"/>
                        <a:t> x</a:t>
                      </a:r>
                      <a:r>
                        <a:rPr lang="en-US" sz="1200" dirty="0" smtClean="0"/>
                        <a:t> 1, DP 1.2v</a:t>
                      </a:r>
                      <a:r>
                        <a:rPr lang="en-US" sz="1200" baseline="0" dirty="0" smtClean="0"/>
                        <a:t> x 1, HDMI 1.4/2.0v x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CAMERA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MIPI-CSI x 2, ISP x 2, max. resolution 13M Pixel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MIPI-CSI x 2, ISP x 2, max. resolution 13M Pixel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AUDIO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I2S/PCM x 2, SPDIF x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I2S/PCM x 2, SPDIF x</a:t>
                      </a:r>
                      <a:r>
                        <a:rPr lang="en-US" sz="1200" baseline="0" dirty="0" smtClean="0"/>
                        <a:t>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77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2549" y="59795"/>
          <a:ext cx="11896626" cy="7090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596"/>
                <a:gridCol w="2982191"/>
                <a:gridCol w="2745927"/>
                <a:gridCol w="2800919"/>
                <a:gridCol w="1598993"/>
              </a:tblGrid>
              <a:tr h="431122">
                <a:tc>
                  <a:txBody>
                    <a:bodyPr/>
                    <a:lstStyle/>
                    <a:p>
                      <a:r>
                        <a:rPr lang="en-US" dirty="0" smtClean="0"/>
                        <a:t>Spec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RK3399 </a:t>
                      </a:r>
                      <a:r>
                        <a:rPr lang="en-US" sz="1200" dirty="0" smtClean="0"/>
                        <a:t>(28nm)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RK3399Pro </a:t>
                      </a:r>
                      <a:r>
                        <a:rPr lang="en-US" sz="1100" dirty="0" smtClean="0"/>
                        <a:t>(28nm)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RK3588 </a:t>
                      </a:r>
                      <a:r>
                        <a:rPr lang="en-US" sz="1200" dirty="0" smtClean="0"/>
                        <a:t>(8nm)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</a:t>
                      </a:r>
                      <a:endParaRPr lang="en-US" dirty="0"/>
                    </a:p>
                  </a:txBody>
                  <a:tcPr/>
                </a:tc>
              </a:tr>
              <a:tr h="60357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SYSTEM COMPONENT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Timer x</a:t>
                      </a:r>
                      <a:r>
                        <a:rPr lang="en-US" sz="1200" baseline="0" dirty="0" smtClean="0"/>
                        <a:t> 26, PWM x 4, </a:t>
                      </a:r>
                      <a:r>
                        <a:rPr lang="en-US" sz="1200" baseline="0" dirty="0" err="1" smtClean="0"/>
                        <a:t>WatchDog</a:t>
                      </a:r>
                      <a:r>
                        <a:rPr lang="en-US" sz="1200" baseline="0" dirty="0" smtClean="0"/>
                        <a:t> x 3, PMU 6 voltage domains + 30 power domains, Cortex-M0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Timer x</a:t>
                      </a:r>
                      <a:r>
                        <a:rPr lang="en-US" sz="1200" baseline="0" dirty="0" smtClean="0"/>
                        <a:t> 26, PWM x 4, </a:t>
                      </a:r>
                      <a:r>
                        <a:rPr lang="en-US" sz="1200" baseline="0" dirty="0" err="1" smtClean="0"/>
                        <a:t>WatchDog</a:t>
                      </a:r>
                      <a:r>
                        <a:rPr lang="en-US" sz="1200" baseline="0" dirty="0" smtClean="0"/>
                        <a:t> x 3, PMU 6 voltage domains + 30 power domains, Cortex-M0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6382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Type-C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Type-C PHY x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Compliant with USB Type-C rev. 1.1</a:t>
                      </a:r>
                    </a:p>
                    <a:p>
                      <a:r>
                        <a:rPr lang="en-US" sz="1200" dirty="0" smtClean="0"/>
                        <a:t>Compliant with USB Power Delivery Specification, revision 2.0</a:t>
                      </a:r>
                    </a:p>
                    <a:p>
                      <a:r>
                        <a:rPr lang="en-US" sz="1200" dirty="0" smtClean="0"/>
                        <a:t>USB3.0 Type-C and DisplayPort 1.2 Alt Mode on USB Type-C.</a:t>
                      </a:r>
                    </a:p>
                    <a:p>
                      <a:r>
                        <a:rPr lang="en-US" sz="1200" dirty="0" smtClean="0"/>
                        <a:t>Up to 5Gbps data rate for USB3.0</a:t>
                      </a:r>
                    </a:p>
                    <a:p>
                      <a:r>
                        <a:rPr lang="en-US" sz="1200" dirty="0" smtClean="0"/>
                        <a:t>Up to 5.4Gbps(HBR2) data rate for DP1.2, can support 1/2/4 lane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Type-C PHY x</a:t>
                      </a:r>
                      <a:r>
                        <a:rPr lang="en-US" sz="1200" baseline="0" dirty="0" smtClean="0"/>
                        <a:t> 2</a:t>
                      </a:r>
                      <a:endParaRPr lang="en-US" sz="1200" dirty="0" smtClean="0"/>
                    </a:p>
                    <a:p>
                      <a:r>
                        <a:rPr lang="en-US" sz="1200" dirty="0" smtClean="0"/>
                        <a:t>Compliant with USB Type-C rev. 1.1</a:t>
                      </a:r>
                    </a:p>
                    <a:p>
                      <a:r>
                        <a:rPr lang="en-US" sz="1200" dirty="0" smtClean="0"/>
                        <a:t>Compliant with USB Power Delivery Specification, revision 2.0</a:t>
                      </a:r>
                    </a:p>
                    <a:p>
                      <a:r>
                        <a:rPr lang="en-US" sz="1200" dirty="0" smtClean="0"/>
                        <a:t>USB3.0 Type-C and DisplayPort 1.2 Alt Mode on USB Type-C.</a:t>
                      </a:r>
                    </a:p>
                    <a:p>
                      <a:r>
                        <a:rPr lang="en-US" sz="1200" dirty="0" smtClean="0"/>
                        <a:t>Up to 5Gbps data rate for USB3.0</a:t>
                      </a:r>
                    </a:p>
                    <a:p>
                      <a:r>
                        <a:rPr lang="en-US" sz="1200" dirty="0" smtClean="0"/>
                        <a:t>Up to 5.4Gbps(HBR2) data rate for DP1.2, can support 1/2/4 lane mode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94846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CONNECTIVITY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SDIO ver.3.0/MMC</a:t>
                      </a:r>
                      <a:r>
                        <a:rPr lang="en-US" sz="1200" baseline="0" dirty="0" smtClean="0"/>
                        <a:t> ver. 4.51 x 2, GMAC 10/100/1000M x 1, SPI x 6, UART x 5, i2c x 9, USB 2.0 Host x 2, USB OTG 3.0 x 2, </a:t>
                      </a:r>
                      <a:r>
                        <a:rPr lang="en-US" sz="1200" baseline="0" dirty="0" err="1" smtClean="0"/>
                        <a:t>PCIe</a:t>
                      </a:r>
                      <a:r>
                        <a:rPr lang="en-US" sz="1200" baseline="0" dirty="0" smtClean="0"/>
                        <a:t> rev. 2.1 x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SDIO ver.3.0/MMC</a:t>
                      </a:r>
                      <a:r>
                        <a:rPr lang="en-US" sz="1200" baseline="0" dirty="0" smtClean="0"/>
                        <a:t> ver. 4.51 x 2, GMAC 10/100/1000M x 1, SPI x 6, UART x 5, i2c x 9, USB 2.0 Host x 2, USB OTG 3.0 x 2, </a:t>
                      </a:r>
                      <a:r>
                        <a:rPr lang="en-US" sz="1200" baseline="0" dirty="0" err="1" smtClean="0"/>
                        <a:t>PCIe</a:t>
                      </a:r>
                      <a:r>
                        <a:rPr lang="en-US" sz="1200" baseline="0" dirty="0" smtClean="0"/>
                        <a:t> rev. 2.1 x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43112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TS-ADC x</a:t>
                      </a:r>
                      <a:r>
                        <a:rPr lang="en-US" sz="1200" baseline="0" dirty="0" smtClean="0"/>
                        <a:t> 2, SAR-ADC x 6, </a:t>
                      </a:r>
                      <a:r>
                        <a:rPr lang="en-US" sz="1200" baseline="0" dirty="0" err="1" smtClean="0"/>
                        <a:t>eFuse</a:t>
                      </a:r>
                      <a:r>
                        <a:rPr lang="en-US" sz="1200" baseline="0" dirty="0" smtClean="0"/>
                        <a:t> (32 x 32, 1024 bit)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TS-ADC x</a:t>
                      </a:r>
                      <a:r>
                        <a:rPr lang="en-US" sz="1200" baseline="0" dirty="0" smtClean="0"/>
                        <a:t> 2, SAR-ADC x 6, </a:t>
                      </a:r>
                      <a:r>
                        <a:rPr lang="en-US" sz="1200" baseline="0" dirty="0" err="1" smtClean="0"/>
                        <a:t>eFuse</a:t>
                      </a:r>
                      <a:r>
                        <a:rPr lang="en-US" sz="1200" baseline="0" dirty="0" smtClean="0"/>
                        <a:t> (32 x 32, 1024 bit) x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77602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Ubuntu, </a:t>
                      </a:r>
                      <a:r>
                        <a:rPr lang="en-US" sz="1200" dirty="0" err="1" smtClean="0"/>
                        <a:t>Debian</a:t>
                      </a:r>
                      <a:r>
                        <a:rPr lang="en-US" sz="1200" dirty="0" smtClean="0"/>
                        <a:t>, Arch, and Android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Ubuntu, </a:t>
                      </a:r>
                      <a:r>
                        <a:rPr lang="en-US" sz="1200" dirty="0" err="1" smtClean="0"/>
                        <a:t>Debian</a:t>
                      </a:r>
                      <a:r>
                        <a:rPr lang="en-US" sz="1200" dirty="0" smtClean="0"/>
                        <a:t>, Arch, and Android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3"/>
                        </a:rPr>
                        <a:t>http://opensource.rock-chips.com/wiki_Linux_SDK</a:t>
                      </a:r>
                      <a:endParaRPr lang="en-US" sz="1200" dirty="0"/>
                    </a:p>
                  </a:txBody>
                  <a:tcPr/>
                </a:tc>
              </a:tr>
              <a:tr h="196963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RKNN-Toolkit</a:t>
                      </a:r>
                    </a:p>
                    <a:p>
                      <a:r>
                        <a:rPr lang="en-US" sz="1200" dirty="0" smtClean="0"/>
                        <a:t>Rock-X SDK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N/A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</a:t>
                      </a:r>
                      <a:r>
                        <a:rPr lang="en-US" altLang="zh-CN" sz="1200" dirty="0" smtClean="0"/>
                        <a:t>ramework</a:t>
                      </a:r>
                      <a:r>
                        <a:rPr lang="en-US" altLang="zh-CN" sz="1200" baseline="0" dirty="0" smtClean="0"/>
                        <a:t> supported: </a:t>
                      </a:r>
                      <a:r>
                        <a:rPr lang="en-US" altLang="zh-CN" sz="1200" baseline="0" dirty="0" err="1" smtClean="0"/>
                        <a:t>Tensorflow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baseline="0" dirty="0" err="1" smtClean="0"/>
                        <a:t>TFLite</a:t>
                      </a:r>
                      <a:r>
                        <a:rPr lang="en-US" altLang="zh-CN" sz="1200" baseline="0" dirty="0" smtClean="0"/>
                        <a:t>, ONNX, </a:t>
                      </a:r>
                      <a:r>
                        <a:rPr lang="en-US" altLang="zh-CN" sz="1200" baseline="0" dirty="0" err="1" smtClean="0"/>
                        <a:t>Darknet</a:t>
                      </a:r>
                      <a:r>
                        <a:rPr lang="en-US" altLang="zh-CN" sz="1200" baseline="0" dirty="0" smtClean="0"/>
                        <a:t>, </a:t>
                      </a:r>
                      <a:r>
                        <a:rPr lang="en-US" altLang="zh-CN" sz="1200" baseline="0" dirty="0" err="1" smtClean="0"/>
                        <a:t>Caffe</a:t>
                      </a:r>
                      <a:r>
                        <a:rPr lang="en-US" altLang="zh-CN" sz="1200" baseline="0" dirty="0" smtClean="0"/>
                        <a:t> w/ INT8/INT16/FP16 hybrid operation to optimize performance, power consumption and operation accuracy.</a:t>
                      </a:r>
                      <a:endParaRPr lang="en-US" sz="1200" baseline="0" dirty="0" smtClean="0"/>
                    </a:p>
                    <a:p>
                      <a:r>
                        <a:rPr lang="en-US" sz="1200" baseline="0" dirty="0" smtClean="0"/>
                        <a:t>Rock-X SDK: </a:t>
                      </a:r>
                      <a:r>
                        <a:rPr lang="en-US" altLang="zh-CN" sz="1000" baseline="0" dirty="0" smtClean="0"/>
                        <a:t>AI </a:t>
                      </a:r>
                      <a:r>
                        <a:rPr lang="zh-CN" altLang="en-US" sz="1000" baseline="0" dirty="0" smtClean="0"/>
                        <a:t>组件库，包括：人脸检测</a:t>
                      </a:r>
                      <a:r>
                        <a:rPr lang="en-US" altLang="zh-CN" sz="1000" baseline="0" dirty="0" smtClean="0"/>
                        <a:t>/</a:t>
                      </a:r>
                      <a:r>
                        <a:rPr lang="zh-CN" altLang="en-US" sz="1000" baseline="0" dirty="0" smtClean="0"/>
                        <a:t>识别</a:t>
                      </a:r>
                      <a:r>
                        <a:rPr lang="en-US" altLang="zh-CN" sz="1000" baseline="0" dirty="0" smtClean="0"/>
                        <a:t>/</a:t>
                      </a:r>
                      <a:r>
                        <a:rPr lang="zh-CN" altLang="en-US" sz="1000" baseline="0" dirty="0" smtClean="0"/>
                        <a:t>属性分析</a:t>
                      </a:r>
                      <a:r>
                        <a:rPr lang="en-US" altLang="zh-CN" sz="1000" baseline="0" dirty="0" smtClean="0"/>
                        <a:t>/</a:t>
                      </a:r>
                      <a:r>
                        <a:rPr lang="zh-CN" altLang="en-US" sz="1000" baseline="0" dirty="0" smtClean="0"/>
                        <a:t>特征点、活体检测、人头检测、人体骨骼关键点、手指关键点、人车物检测等功能，在嵌入式产品中离线地使用这些功能。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hlinkClick r:id="rId4"/>
                        </a:rPr>
                        <a:t>https://github.com/rockchip-toybrick/RKNPUTool/tree/master/rknn-toolkit</a:t>
                      </a:r>
                      <a:endParaRPr lang="en-US" sz="1200" dirty="0" smtClean="0"/>
                    </a:p>
                    <a:p>
                      <a:r>
                        <a:rPr lang="en-US" sz="1200" dirty="0" smtClean="0">
                          <a:hlinkClick r:id="rId5"/>
                        </a:rPr>
                        <a:t>https://github.com/rockchip-toybrick/RKNPUTool/tree/master/rknn-api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8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K3399Pro block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79" y="763570"/>
            <a:ext cx="9986129" cy="544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637879" y="227756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55555"/>
                </a:solidFill>
                <a:latin typeface="Roboto"/>
              </a:rPr>
              <a:t>RK3399pro = RK3399 + RK1808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44453"/>
            <a:ext cx="10972800" cy="784247"/>
          </a:xfrm>
        </p:spPr>
        <p:txBody>
          <a:bodyPr/>
          <a:lstStyle/>
          <a:p>
            <a:r>
              <a:rPr lang="en-US" dirty="0" smtClean="0"/>
              <a:t>Reference Data</a:t>
            </a:r>
            <a:endParaRPr lang="en-US" dirty="0"/>
          </a:p>
        </p:txBody>
      </p:sp>
      <p:pic>
        <p:nvPicPr>
          <p:cNvPr id="2050" name="Picture 2" descr="https://pic4.zhimg.com/80/v2-414ae1156434daced7d68c0cf88e79b6_hd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278082"/>
            <a:ext cx="8855348" cy="494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4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</a:t>
            </a:r>
            <a:endParaRPr lang="en-US" dirty="0"/>
          </a:p>
        </p:txBody>
      </p:sp>
      <p:pic>
        <p:nvPicPr>
          <p:cNvPr id="1026" name="Picture 2" descr="ârk1808 intellectual property sourceâçå¾çæç´¢ç»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54707"/>
            <a:ext cx="7886700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6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Machine Learning Portfolio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Trillium, Arm’s Machine Learning (ML) platform, enables a new era of advanced, ultra-efficient inference at the edge. Specifically designed for ML and neural network (NN) capabilities, the architecture is versatile enough to scale to any device, from </a:t>
            </a:r>
            <a:r>
              <a:rPr lang="en-US" dirty="0" err="1"/>
              <a:t>IoT</a:t>
            </a:r>
            <a:r>
              <a:rPr lang="en-US" dirty="0"/>
              <a:t> to connected cars and servers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7492" y="3483647"/>
          <a:ext cx="10889400" cy="9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434"/>
                <a:gridCol w="1591647"/>
                <a:gridCol w="1492357"/>
                <a:gridCol w="2241116"/>
                <a:gridCol w="1702192"/>
                <a:gridCol w="1971654"/>
              </a:tblGrid>
              <a:tr h="96366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 ML Processor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 Cortex-A Series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Cortex-R Series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 Cortex-M</a:t>
                      </a:r>
                      <a:r>
                        <a:rPr lang="en-US" sz="1200" baseline="0" dirty="0" smtClean="0"/>
                        <a:t> Series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</a:t>
                      </a:r>
                      <a:r>
                        <a:rPr lang="en-US" sz="1200" baseline="0" dirty="0" smtClean="0"/>
                        <a:t> NN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Arm Compute Lib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ML Processor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09600" y="1091045"/>
          <a:ext cx="6923809" cy="5507183"/>
        </p:xfrm>
        <a:graphic>
          <a:graphicData uri="http://schemas.openxmlformats.org/drawingml/2006/table">
            <a:tbl>
              <a:tblPr/>
              <a:tblGrid>
                <a:gridCol w="1100361"/>
                <a:gridCol w="1484076"/>
                <a:gridCol w="4339372"/>
              </a:tblGrid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 b="1" dirty="0">
                          <a:solidFill>
                            <a:srgbClr val="333E48"/>
                          </a:solidFill>
                          <a:effectLst/>
                        </a:rPr>
                        <a:t>Key Features</a:t>
                      </a:r>
                      <a:endParaRPr lang="en-US" sz="900" dirty="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Performance </a:t>
                      </a:r>
                      <a:b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(at 1Ghz)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4 TOP/s</a:t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Data Types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Int-8 and Int-16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Network Support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CNN and RNN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Efficient Convolution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 err="1">
                          <a:solidFill>
                            <a:srgbClr val="333E48"/>
                          </a:solidFill>
                          <a:effectLst/>
                        </a:rPr>
                        <a:t>Winograd</a:t>
                      </a:r>
                      <a:r>
                        <a:rPr lang="en-US" sz="900" dirty="0">
                          <a:solidFill>
                            <a:srgbClr val="333E48"/>
                          </a:solidFill>
                          <a:effectLst/>
                        </a:rPr>
                        <a:t> support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Sparsity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Yes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Secure Mode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TEE or SEE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Multi-Core Capability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8 NPUs in a cluster</a:t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64 NPUs in a mesh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Memory System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Embedded SRAM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1MB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Bandwidth Reduction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Extended compression technology, layer/operator fusion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Main Interface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1xAXI4 (128-bit), ACE-5 Lite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6298"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Development Platform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Neural Frameworks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TensorFlow, TensorFlow Lite, Caffe2, PyTorch, MXNet, ONNX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Neural Operator API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ArmNN, AndroidNN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Software Components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ArmNN, neural compiler, driver and support library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44199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Debug and Profile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>Layer-by-layer visibility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516298">
                <a:tc>
                  <a:txBody>
                    <a:bodyPr/>
                    <a:lstStyle/>
                    <a:p>
                      <a:pPr algn="l"/>
                      <a: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  <a:t/>
                      </a:r>
                      <a:br>
                        <a:rPr lang="en-US" sz="900">
                          <a:solidFill>
                            <a:srgbClr val="333E48"/>
                          </a:solidFill>
                          <a:effectLst/>
                        </a:rPr>
                      </a:b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b="1">
                          <a:solidFill>
                            <a:srgbClr val="333E48"/>
                          </a:solidFill>
                          <a:effectLst/>
                        </a:rPr>
                        <a:t>Evaluation and Early Prototyping</a:t>
                      </a:r>
                      <a:endParaRPr lang="en-US" sz="900">
                        <a:solidFill>
                          <a:srgbClr val="333E48"/>
                        </a:solidFill>
                        <a:effectLst/>
                      </a:endParaRP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900" dirty="0">
                          <a:solidFill>
                            <a:srgbClr val="333E48"/>
                          </a:solidFill>
                          <a:effectLst/>
                        </a:rPr>
                        <a:t>Arm Juno FPGA systems and cycle models</a:t>
                      </a:r>
                    </a:p>
                  </a:txBody>
                  <a:tcPr marL="0" marR="0" marT="0" marB="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 descr="Machine Learning Processor Block Diagram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544" y="1091045"/>
            <a:ext cx="4277302" cy="371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ashion Brochure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0C0C0C"/>
      </a:accent2>
      <a:accent3>
        <a:srgbClr val="595959"/>
      </a:accent3>
      <a:accent4>
        <a:srgbClr val="F9D5E9"/>
      </a:accent4>
      <a:accent5>
        <a:srgbClr val="EE81BD"/>
      </a:accent5>
      <a:accent6>
        <a:srgbClr val="D54773"/>
      </a:accent6>
      <a:hlink>
        <a:srgbClr val="C830CC"/>
      </a:hlink>
      <a:folHlink>
        <a:srgbClr val="8C8C8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C9B31AE-682E-44C9-9333-133E6C7EC6AE}" vid="{944CBC23-37B6-46B9-9430-DACCE0117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D0B596E-8E5F-4DB7-9C0B-A416410C0F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5998C-280A-471A-8BB1-CDC2B95FC2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1DA07E-9A1F-402C-A357-ABD24F8C703B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presentation</Template>
  <TotalTime>0</TotalTime>
  <Words>2904</Words>
  <Application>Microsoft Office PowerPoint</Application>
  <PresentationFormat>Widescreen</PresentationFormat>
  <Paragraphs>976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Bebas</vt:lpstr>
      <vt:lpstr>等线</vt:lpstr>
      <vt:lpstr>Gill Sans</vt:lpstr>
      <vt:lpstr>Lato</vt:lpstr>
      <vt:lpstr>Roboto</vt:lpstr>
      <vt:lpstr>Arial</vt:lpstr>
      <vt:lpstr>Calibri</vt:lpstr>
      <vt:lpstr>Calibri Light</vt:lpstr>
      <vt:lpstr>Office Theme</vt:lpstr>
      <vt:lpstr>Brief Study on RK3399Pro and RK1808</vt:lpstr>
      <vt:lpstr>Agenda</vt:lpstr>
      <vt:lpstr>PowerPoint Presentation</vt:lpstr>
      <vt:lpstr>PowerPoint Presentation</vt:lpstr>
      <vt:lpstr>PowerPoint Presentation</vt:lpstr>
      <vt:lpstr>Reference Data</vt:lpstr>
      <vt:lpstr>Benchmark</vt:lpstr>
      <vt:lpstr>ARM Machine Learning Portfolio</vt:lpstr>
      <vt:lpstr>Arm ML Processor</vt:lpstr>
      <vt:lpstr>Arm Cortex-A Series (Armv7-A)</vt:lpstr>
      <vt:lpstr>Arm Cortex-A Series (Armv8-A)</vt:lpstr>
      <vt:lpstr>Arm Cortex-R Series</vt:lpstr>
      <vt:lpstr>Arm Cortex-M Series</vt:lpstr>
      <vt:lpstr>Arm NN</vt:lpstr>
      <vt:lpstr>Arm NN Roadmap</vt:lpstr>
      <vt:lpstr>Arm Compute Library</vt:lpstr>
      <vt:lpstr>Arm ML Community</vt:lpstr>
      <vt:lpstr>Backup</vt:lpstr>
      <vt:lpstr>Upcoming RockChip Solution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2019-06-17T02:56:54Z</dcterms:created>
  <dcterms:modified xsi:type="dcterms:W3CDTF">2019-06-17T03:01:06Z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TitusGUID">
    <vt:lpwstr>be1db61a-7407-4c81-8101-866849355a1a</vt:lpwstr>
  </property>
  <property fmtid="{D5CDD505-2E9C-101B-9397-08002B2CF9AE}" pid="4" name="CTP_TimeStamp">
    <vt:lpwstr>2019-06-17 03:00:53Z</vt:lpwstr>
  </property>
  <property fmtid="{D5CDD505-2E9C-101B-9397-08002B2CF9AE}" pid="5" name="CTP_BU">
    <vt:lpwstr>NA</vt:lpwstr>
  </property>
  <property fmtid="{D5CDD505-2E9C-101B-9397-08002B2CF9AE}" pid="6" name="CTP_IDSID">
    <vt:lpwstr>NA</vt:lpwstr>
  </property>
  <property fmtid="{D5CDD505-2E9C-101B-9397-08002B2CF9AE}" pid="7" name="CTP_WWID">
    <vt:lpwstr>NA</vt:lpwstr>
  </property>
  <property fmtid="{D5CDD505-2E9C-101B-9397-08002B2CF9AE}" pid="8" name="CTPClassification">
    <vt:lpwstr>CTP_NT</vt:lpwstr>
  </property>
</Properties>
</file>