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5" r:id="rId4"/>
    <p:sldId id="258" r:id="rId6"/>
    <p:sldId id="279" r:id="rId7"/>
    <p:sldId id="261" r:id="rId8"/>
    <p:sldId id="260" r:id="rId9"/>
    <p:sldId id="262" r:id="rId10"/>
    <p:sldId id="263" r:id="rId11"/>
    <p:sldId id="264" r:id="rId12"/>
    <p:sldId id="266" r:id="rId13"/>
    <p:sldId id="267" r:id="rId14"/>
    <p:sldId id="274" r:id="rId15"/>
    <p:sldId id="277" r:id="rId16"/>
    <p:sldId id="275" r:id="rId17"/>
    <p:sldId id="276" r:id="rId18"/>
    <p:sldId id="278"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https://github.com/Awesome-HarmonyOS/HarmonyOS</a:t>
            </a:r>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https://github.com/Awesome-HarmonyOS/HarmonyOS</a:t>
            </a:r>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所谓鸿蒙OS很可能就是共用同一个内核的一系列OS的统称，手机上跑的就是「鸿蒙微内核加持」 iTrustee OS + Android + EMUI，物联网开发可能就是「鸿蒙微内核加持」LiteOS。</a:t>
            </a:r>
            <a:endParaRPr lang="en-US"/>
          </a:p>
          <a:p>
            <a:r>
              <a:rPr lang="en-US"/>
              <a:t>AIoT：操作系统的挑战</a:t>
            </a:r>
            <a:endParaRPr lang="en-US"/>
          </a:p>
          <a:p>
            <a:endParaRPr lang="en-US"/>
          </a:p>
          <a:p>
            <a:r>
              <a:rPr lang="en-US"/>
              <a:t>余承东首先宣布了华为5~10年长期战略，即向用户提供全场景全连接的智慧生活服务。余承东现场用了“1+8+N”这个关键词。</a:t>
            </a:r>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所谓鸿蒙OS很可能就是共用同一个内核的一系列OS的统称，手机上跑的就是「鸿蒙微内核加持」 iTrustee OS + Android + EMUI，物联网开发可能就是「鸿蒙微内核加持」LiteOS。</a:t>
            </a:r>
            <a:endParaRPr lang="en-US"/>
          </a:p>
          <a:p>
            <a:r>
              <a:rPr lang="en-US"/>
              <a:t>AIoT：操作系统的挑战</a:t>
            </a:r>
            <a:endParaRPr lang="en-US"/>
          </a:p>
          <a:p>
            <a:endParaRPr lang="en-US"/>
          </a:p>
          <a:p>
            <a:r>
              <a:rPr lang="en-US"/>
              <a:t>余承东首先宣布了华为5~10年长期战略，即向用户提供全场景全连接的智慧生活服务。余承东现场用了“1+8+N”这个关键词。</a:t>
            </a:r>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通过形式化方法显著提升TEE内核安全，微内核形式化验证早就有 seL4 和 CertiKOS 这些先驱，这个「首次」难道是指首次用于TEE？那还真是第一个形式化验证的TEE。</a:t>
            </a:r>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x-none" altLang="en-US"/>
              <a:t>Quick Study on Huawei Harmony OS</a:t>
            </a:r>
            <a:endParaRPr lang="x-none" altLang="en-US"/>
          </a:p>
        </p:txBody>
      </p:sp>
      <p:sp>
        <p:nvSpPr>
          <p:cNvPr id="3" name="Subtitle 2"/>
          <p:cNvSpPr>
            <a:spLocks noGrp="1"/>
          </p:cNvSpPr>
          <p:nvPr>
            <p:ph type="subTitle" idx="1"/>
          </p:nvPr>
        </p:nvSpPr>
        <p:spPr>
          <a:xfrm>
            <a:off x="1524000" y="4721225"/>
            <a:ext cx="9144000" cy="778510"/>
          </a:xfrm>
        </p:spPr>
        <p:txBody>
          <a:bodyPr>
            <a:normAutofit fontScale="92500" lnSpcReduction="10000"/>
          </a:bodyPr>
          <a:lstStyle/>
          <a:p>
            <a:r>
              <a:rPr lang="x-none" altLang="en-US"/>
              <a:t>Alan Zhang</a:t>
            </a:r>
            <a:endParaRPr lang="x-none" altLang="en-US"/>
          </a:p>
          <a:p>
            <a:r>
              <a:rPr lang="x-none" altLang="en-US"/>
              <a:t>2019/08/15</a:t>
            </a:r>
            <a:endParaRPr lang="x-none"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sz="3600"/>
              <a:t>Huawei LiteOS Sensor Management Framework</a:t>
            </a:r>
            <a:endParaRPr lang="x-none" altLang="en-US" sz="3600"/>
          </a:p>
        </p:txBody>
      </p:sp>
      <p:pic>
        <p:nvPicPr>
          <p:cNvPr id="4" name="Content Placeholder 3"/>
          <p:cNvPicPr>
            <a:picLocks noGrp="1" noChangeAspect="1"/>
          </p:cNvPicPr>
          <p:nvPr>
            <p:ph idx="1"/>
          </p:nvPr>
        </p:nvPicPr>
        <p:blipFill>
          <a:blip r:embed="rId1"/>
          <a:stretch>
            <a:fillRect/>
          </a:stretch>
        </p:blipFill>
        <p:spPr>
          <a:xfrm>
            <a:off x="1576705" y="1840865"/>
            <a:ext cx="10050145" cy="4185920"/>
          </a:xfrm>
          <a:prstGeom prst="rect">
            <a:avLst/>
          </a:prstGeom>
        </p:spPr>
      </p:pic>
      <p:sp>
        <p:nvSpPr>
          <p:cNvPr id="5" name="Text Box 4"/>
          <p:cNvSpPr txBox="1"/>
          <p:nvPr/>
        </p:nvSpPr>
        <p:spPr>
          <a:xfrm>
            <a:off x="1580515" y="6289040"/>
            <a:ext cx="5474970" cy="383540"/>
          </a:xfrm>
          <a:prstGeom prst="rect">
            <a:avLst/>
          </a:prstGeom>
          <a:noFill/>
        </p:spPr>
        <p:txBody>
          <a:bodyPr wrap="square" rtlCol="0" anchor="t">
            <a:spAutoFit/>
          </a:bodyPr>
          <a:lstStyle/>
          <a:p>
            <a:r>
              <a:rPr lang="en-US"/>
              <a:t>传感框架提供多传感器统一管理。</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Huawei LiteOS Security Framework</a:t>
            </a:r>
            <a:endParaRPr lang="x-none" altLang="en-US"/>
          </a:p>
        </p:txBody>
      </p:sp>
      <p:pic>
        <p:nvPicPr>
          <p:cNvPr id="4" name="Picture 3"/>
          <p:cNvPicPr>
            <a:picLocks noChangeAspect="1"/>
          </p:cNvPicPr>
          <p:nvPr/>
        </p:nvPicPr>
        <p:blipFill>
          <a:blip r:embed="rId1"/>
          <a:stretch>
            <a:fillRect/>
          </a:stretch>
        </p:blipFill>
        <p:spPr>
          <a:xfrm>
            <a:off x="940435" y="1714500"/>
            <a:ext cx="9145270" cy="44519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Backup</a:t>
            </a:r>
            <a:endParaRPr lang="x-none" alt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HarmonyOS Roadmap</a:t>
            </a:r>
            <a:endParaRPr lang="x-none" altLang="en-US"/>
          </a:p>
        </p:txBody>
      </p:sp>
      <p:pic>
        <p:nvPicPr>
          <p:cNvPr id="4" name="Content Placeholder 3"/>
          <p:cNvPicPr>
            <a:picLocks noGrp="1" noChangeAspect="1"/>
          </p:cNvPicPr>
          <p:nvPr>
            <p:ph idx="1"/>
          </p:nvPr>
        </p:nvPicPr>
        <p:blipFill>
          <a:blip r:embed="rId1"/>
          <a:stretch>
            <a:fillRect/>
          </a:stretch>
        </p:blipFill>
        <p:spPr>
          <a:xfrm>
            <a:off x="974725" y="1794510"/>
            <a:ext cx="9801860" cy="4668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a:t>5~10 Year Plan for HarmonyOS Evoluation</a:t>
            </a:r>
            <a:endParaRPr lang="x-none" altLang="en-US"/>
          </a:p>
        </p:txBody>
      </p:sp>
      <p:pic>
        <p:nvPicPr>
          <p:cNvPr id="4" name="Content Placeholder 3"/>
          <p:cNvPicPr>
            <a:picLocks noGrp="1" noChangeAspect="1"/>
          </p:cNvPicPr>
          <p:nvPr>
            <p:ph idx="1"/>
          </p:nvPr>
        </p:nvPicPr>
        <p:blipFill>
          <a:blip r:embed="rId1"/>
          <a:stretch>
            <a:fillRect/>
          </a:stretch>
        </p:blipFill>
        <p:spPr>
          <a:xfrm>
            <a:off x="2218055" y="1929130"/>
            <a:ext cx="7754620" cy="45485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0515600" cy="1155065"/>
          </a:xfrm>
        </p:spPr>
        <p:txBody>
          <a:bodyPr>
            <a:normAutofit/>
          </a:bodyPr>
          <a:lstStyle/>
          <a:p>
            <a:r>
              <a:rPr lang="en-US" sz="1600"/>
              <a:t>TEE就是利用硬件处理器创建一个隔离的安全区域运行程序，TEE OS可以和安卓并行运行。华为的 iTrustee OS 就是一个 TEE OS。华为 iTrustee 去年已经通过TEE认证：SERTIT Certification Report Huawei iTrustee v2.0</a:t>
            </a:r>
            <a:br>
              <a:rPr lang="en-US" sz="1600"/>
            </a:br>
            <a:r>
              <a:rPr lang="en-US" sz="1600"/>
              <a:t>Android官方也提供了开源的 TEE OS ：Trusty TEE</a:t>
            </a:r>
            <a:endParaRPr lang="en-US" sz="1600"/>
          </a:p>
        </p:txBody>
      </p:sp>
      <p:pic>
        <p:nvPicPr>
          <p:cNvPr id="4" name="Content Placeholder 3"/>
          <p:cNvPicPr>
            <a:picLocks noGrp="1" noChangeAspect="1"/>
          </p:cNvPicPr>
          <p:nvPr>
            <p:ph idx="1"/>
          </p:nvPr>
        </p:nvPicPr>
        <p:blipFill>
          <a:blip r:embed="rId1"/>
          <a:stretch>
            <a:fillRect/>
          </a:stretch>
        </p:blipFill>
        <p:spPr>
          <a:xfrm>
            <a:off x="429260" y="3907155"/>
            <a:ext cx="4660265" cy="2825115"/>
          </a:xfrm>
          <a:prstGeom prst="rect">
            <a:avLst/>
          </a:prstGeom>
        </p:spPr>
      </p:pic>
      <p:pic>
        <p:nvPicPr>
          <p:cNvPr id="5" name="Picture 4"/>
          <p:cNvPicPr>
            <a:picLocks noChangeAspect="1"/>
          </p:cNvPicPr>
          <p:nvPr/>
        </p:nvPicPr>
        <p:blipFill>
          <a:blip r:embed="rId2"/>
          <a:stretch>
            <a:fillRect/>
          </a:stretch>
        </p:blipFill>
        <p:spPr>
          <a:xfrm>
            <a:off x="7062470" y="4161790"/>
            <a:ext cx="4816475" cy="2572385"/>
          </a:xfrm>
          <a:prstGeom prst="rect">
            <a:avLst/>
          </a:prstGeom>
        </p:spPr>
      </p:pic>
      <p:pic>
        <p:nvPicPr>
          <p:cNvPr id="6" name="Picture 5"/>
          <p:cNvPicPr>
            <a:picLocks noChangeAspect="1"/>
          </p:cNvPicPr>
          <p:nvPr/>
        </p:nvPicPr>
        <p:blipFill>
          <a:blip r:embed="rId3"/>
          <a:stretch>
            <a:fillRect/>
          </a:stretch>
        </p:blipFill>
        <p:spPr>
          <a:xfrm>
            <a:off x="917575" y="1421130"/>
            <a:ext cx="6857365" cy="228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0515600" cy="721995"/>
          </a:xfrm>
        </p:spPr>
        <p:txBody>
          <a:bodyPr>
            <a:normAutofit/>
          </a:bodyPr>
          <a:lstStyle/>
          <a:p>
            <a:r>
              <a:rPr lang="en-US"/>
              <a:t>荣耀智慧屏</a:t>
            </a:r>
            <a:endParaRPr lang="en-US"/>
          </a:p>
        </p:txBody>
      </p:sp>
      <p:sp>
        <p:nvSpPr>
          <p:cNvPr id="3" name="Content Placeholder 2"/>
          <p:cNvSpPr>
            <a:spLocks noGrp="1"/>
          </p:cNvSpPr>
          <p:nvPr>
            <p:ph idx="1"/>
          </p:nvPr>
        </p:nvSpPr>
        <p:spPr>
          <a:xfrm>
            <a:off x="838200" y="1260475"/>
            <a:ext cx="10515600" cy="5388610"/>
          </a:xfrm>
        </p:spPr>
        <p:txBody>
          <a:bodyPr>
            <a:normAutofit fontScale="65000" lnSpcReduction="10000"/>
          </a:bodyPr>
          <a:lstStyle/>
          <a:p>
            <a:pPr fontAlgn="auto">
              <a:lnSpc>
                <a:spcPct val="150000"/>
              </a:lnSpc>
            </a:pPr>
            <a:r>
              <a:rPr lang="en-US"/>
              <a:t>首发搭载鸿蒙操作系统2GB+16GB（标准版），</a:t>
            </a:r>
            <a:endParaRPr lang="en-US"/>
          </a:p>
          <a:p>
            <a:pPr fontAlgn="auto">
              <a:lnSpc>
                <a:spcPct val="150000"/>
              </a:lnSpc>
            </a:pPr>
            <a:r>
              <a:rPr lang="en-US"/>
              <a:t>2GB+32GB（Pro版）55英寸三面无边全面屏设计，屏占比高达94%</a:t>
            </a:r>
            <a:endParaRPr lang="en-US"/>
          </a:p>
          <a:p>
            <a:pPr fontAlgn="auto">
              <a:lnSpc>
                <a:spcPct val="150000"/>
              </a:lnSpc>
            </a:pPr>
            <a:r>
              <a:rPr lang="en-US"/>
              <a:t>搭载鸿鹄818智慧芯片、海思Hi3516DV300 NPU芯片</a:t>
            </a:r>
            <a:endParaRPr lang="en-US"/>
          </a:p>
          <a:p>
            <a:pPr fontAlgn="auto">
              <a:lnSpc>
                <a:spcPct val="150000"/>
              </a:lnSpc>
            </a:pPr>
            <a:r>
              <a:rPr lang="en-US"/>
              <a:t>4K分辨率，最高亮度400nit，广色域达到87%NTSC，德国莱茵低蓝光护眼认证</a:t>
            </a:r>
            <a:endParaRPr lang="en-US"/>
          </a:p>
          <a:p>
            <a:pPr fontAlgn="auto">
              <a:lnSpc>
                <a:spcPct val="150000"/>
              </a:lnSpc>
            </a:pPr>
            <a:r>
              <a:rPr lang="en-US"/>
              <a:t>6.9mm超窄机身、3D圆弧全金属无缝弯折中框</a:t>
            </a:r>
            <a:endParaRPr lang="en-US"/>
          </a:p>
          <a:p>
            <a:pPr fontAlgn="auto">
              <a:lnSpc>
                <a:spcPct val="150000"/>
              </a:lnSpc>
            </a:pPr>
            <a:r>
              <a:rPr lang="en-US"/>
              <a:t>钻石纹理“美背”、炫彩呼吸灯、动态屏保、极简UI设计</a:t>
            </a:r>
            <a:endParaRPr lang="en-US"/>
          </a:p>
          <a:p>
            <a:pPr fontAlgn="auto">
              <a:lnSpc>
                <a:spcPct val="150000"/>
              </a:lnSpc>
            </a:pPr>
            <a:r>
              <a:rPr lang="en-US"/>
              <a:t>标准版4*10w扬声器，无升降摄像头，Pro版6*10w扬声器，有升降摄像头</a:t>
            </a:r>
            <a:endParaRPr lang="en-US"/>
          </a:p>
          <a:p>
            <a:pPr fontAlgn="auto">
              <a:lnSpc>
                <a:spcPct val="150000"/>
              </a:lnSpc>
            </a:pPr>
            <a:r>
              <a:rPr lang="en-US"/>
              <a:t>Huawei Histen专业音效提供华为视频、酷喵、芒果TV、极光TV四大视频平台内容</a:t>
            </a:r>
            <a:endParaRPr lang="en-US"/>
          </a:p>
          <a:p>
            <a:pPr fontAlgn="auto">
              <a:lnSpc>
                <a:spcPct val="150000"/>
              </a:lnSpc>
            </a:pPr>
            <a:r>
              <a:rPr lang="en-US"/>
              <a:t>1秒唤醒、2秒开机，没时间放广告，未来也不会有广告</a:t>
            </a:r>
            <a:endParaRPr lang="en-US"/>
          </a:p>
          <a:p>
            <a:pPr fontAlgn="auto">
              <a:lnSpc>
                <a:spcPct val="150000"/>
              </a:lnSpc>
            </a:pPr>
            <a:r>
              <a:rPr lang="en-US"/>
              <a:t>升降式摄像头，最高支持1080P视频，有10°俯仰</a:t>
            </a:r>
            <a:endParaRPr lang="en-US"/>
          </a:p>
          <a:p>
            <a:pPr fontAlgn="auto">
              <a:lnSpc>
                <a:spcPct val="150000"/>
              </a:lnSpc>
            </a:pPr>
            <a:r>
              <a:rPr lang="en-US"/>
              <a:t>标准版3799（无升降式摄像头），Pro版4799</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endParaRPr lang="en-US" dirty="0"/>
          </a:p>
        </p:txBody>
      </p:sp>
      <p:sp>
        <p:nvSpPr>
          <p:cNvPr id="3" name="Content Placeholder 2"/>
          <p:cNvSpPr>
            <a:spLocks noGrp="1"/>
          </p:cNvSpPr>
          <p:nvPr>
            <p:ph idx="1"/>
          </p:nvPr>
        </p:nvSpPr>
        <p:spPr/>
        <p:txBody>
          <a:bodyPr>
            <a:normAutofit fontScale="40000" lnSpcReduction="20000"/>
          </a:bodyPr>
          <a:lstStyle/>
          <a:p>
            <a:pPr>
              <a:lnSpc>
                <a:spcPct val="170000"/>
              </a:lnSpc>
            </a:pPr>
            <a:r>
              <a:rPr lang="en-US" dirty="0"/>
              <a:t>1.	How is it compared Linux, Android and Chromium architecture? What’s similarity? How efficient it is in terms of memory footprint? Real time, Etc. </a:t>
            </a:r>
            <a:endParaRPr lang="en-US" dirty="0"/>
          </a:p>
          <a:p>
            <a:pPr>
              <a:lnSpc>
                <a:spcPct val="170000"/>
              </a:lnSpc>
            </a:pPr>
            <a:r>
              <a:rPr lang="en-US" dirty="0"/>
              <a:t>[</a:t>
            </a:r>
            <a:r>
              <a:rPr lang="en-US" dirty="0" err="1"/>
              <a:t>alanz</a:t>
            </a:r>
            <a:r>
              <a:rPr lang="en-US" dirty="0"/>
              <a:t>] </a:t>
            </a:r>
            <a:r>
              <a:rPr lang="zh-CN" altLang="en-US" dirty="0"/>
              <a:t>今天的</a:t>
            </a:r>
            <a:r>
              <a:rPr lang="en-US" dirty="0" err="1"/>
              <a:t>HarmonyOS</a:t>
            </a:r>
            <a:r>
              <a:rPr lang="zh-CN" altLang="en-US" dirty="0"/>
              <a:t>实际上是在标准</a:t>
            </a:r>
            <a:r>
              <a:rPr lang="en-US" dirty="0"/>
              <a:t>ANDROID</a:t>
            </a:r>
            <a:r>
              <a:rPr lang="zh-CN" altLang="en-US" dirty="0"/>
              <a:t>中引入方舟编译器</a:t>
            </a:r>
            <a:r>
              <a:rPr lang="en-US" altLang="zh-CN" dirty="0"/>
              <a:t>(</a:t>
            </a:r>
            <a:r>
              <a:rPr lang="zh-CN" altLang="en-US" dirty="0"/>
              <a:t>提高应用运行速度</a:t>
            </a:r>
            <a:r>
              <a:rPr lang="en-US" altLang="zh-CN" dirty="0"/>
              <a:t>) + </a:t>
            </a:r>
            <a:r>
              <a:rPr lang="zh-CN" altLang="en-US" dirty="0"/>
              <a:t>华为的</a:t>
            </a:r>
            <a:r>
              <a:rPr lang="en-US" dirty="0"/>
              <a:t>EMUI 10 (</a:t>
            </a:r>
            <a:r>
              <a:rPr lang="zh-CN" altLang="en-US" dirty="0"/>
              <a:t>这个就是华为定制的</a:t>
            </a:r>
            <a:r>
              <a:rPr lang="en-US" dirty="0"/>
              <a:t>ANDROID), </a:t>
            </a:r>
            <a:r>
              <a:rPr lang="zh-CN" altLang="en-US" dirty="0"/>
              <a:t>这些部分今天没有开源，拿不到</a:t>
            </a:r>
            <a:r>
              <a:rPr lang="en-US" dirty="0"/>
              <a:t>CODE</a:t>
            </a:r>
            <a:r>
              <a:rPr lang="zh-CN" altLang="en-US" dirty="0"/>
              <a:t>在</a:t>
            </a:r>
            <a:r>
              <a:rPr lang="en-US" dirty="0"/>
              <a:t>X86</a:t>
            </a:r>
            <a:r>
              <a:rPr lang="zh-CN" altLang="en-US" dirty="0"/>
              <a:t>上试用，且应用在华为</a:t>
            </a:r>
            <a:r>
              <a:rPr lang="en-US" dirty="0"/>
              <a:t>CPU</a:t>
            </a:r>
            <a:r>
              <a:rPr lang="zh-CN" altLang="en-US" dirty="0"/>
              <a:t>的手机上；在</a:t>
            </a:r>
            <a:r>
              <a:rPr lang="en-US" dirty="0" err="1"/>
              <a:t>HarmonyOS</a:t>
            </a:r>
            <a:r>
              <a:rPr lang="zh-CN" altLang="en-US" dirty="0"/>
              <a:t>代码库中能看到的开源是华为为</a:t>
            </a:r>
            <a:r>
              <a:rPr lang="en-US" dirty="0"/>
              <a:t>IoT</a:t>
            </a:r>
            <a:r>
              <a:rPr lang="zh-CN" altLang="en-US" dirty="0"/>
              <a:t>做的</a:t>
            </a:r>
            <a:r>
              <a:rPr lang="en-US" dirty="0" err="1"/>
              <a:t>LiteOS</a:t>
            </a:r>
            <a:r>
              <a:rPr lang="en-US" dirty="0"/>
              <a:t> (</a:t>
            </a:r>
            <a:r>
              <a:rPr lang="en-US" dirty="0" err="1"/>
              <a:t>HarmonyOS</a:t>
            </a:r>
            <a:r>
              <a:rPr lang="en-US" dirty="0"/>
              <a:t> repository: https://github.com/Awesome-HarmonyOS/).  </a:t>
            </a:r>
            <a:r>
              <a:rPr lang="en-US" dirty="0" err="1"/>
              <a:t>LiteOS</a:t>
            </a:r>
            <a:r>
              <a:rPr lang="zh-CN" altLang="en-US" dirty="0"/>
              <a:t>本身运行代码</a:t>
            </a:r>
            <a:r>
              <a:rPr lang="en-US" altLang="zh-CN" dirty="0"/>
              <a:t>10</a:t>
            </a:r>
            <a:r>
              <a:rPr lang="en-US" dirty="0"/>
              <a:t>KB,</a:t>
            </a:r>
            <a:r>
              <a:rPr lang="zh-CN" altLang="en-US" dirty="0"/>
              <a:t>本身是物联网</a:t>
            </a:r>
            <a:r>
              <a:rPr lang="en-US" dirty="0"/>
              <a:t>OS,</a:t>
            </a:r>
            <a:r>
              <a:rPr lang="zh-CN" altLang="en-US" dirty="0"/>
              <a:t>不是严格意义上的</a:t>
            </a:r>
            <a:r>
              <a:rPr lang="en-US" dirty="0"/>
              <a:t>RTOS（</a:t>
            </a:r>
            <a:r>
              <a:rPr lang="zh-CN" altLang="en-US" dirty="0"/>
              <a:t>与</a:t>
            </a:r>
            <a:r>
              <a:rPr lang="en-US" dirty="0" err="1"/>
              <a:t>VxWork</a:t>
            </a:r>
            <a:r>
              <a:rPr lang="zh-CN" altLang="en-US" dirty="0"/>
              <a:t>和</a:t>
            </a:r>
            <a:r>
              <a:rPr lang="en-US" dirty="0"/>
              <a:t>QNX</a:t>
            </a:r>
            <a:r>
              <a:rPr lang="zh-CN" altLang="en-US" dirty="0"/>
              <a:t>比），是与</a:t>
            </a:r>
            <a:r>
              <a:rPr lang="en-US" dirty="0"/>
              <a:t>GOOGLE</a:t>
            </a:r>
            <a:r>
              <a:rPr lang="zh-CN" altLang="en-US" dirty="0"/>
              <a:t>的</a:t>
            </a:r>
            <a:r>
              <a:rPr lang="en-US" dirty="0" err="1"/>
              <a:t>Brillo</a:t>
            </a:r>
            <a:r>
              <a:rPr lang="zh-CN" altLang="en-US" dirty="0"/>
              <a:t>对标。</a:t>
            </a:r>
            <a:endParaRPr lang="zh-CN" altLang="en-US" dirty="0"/>
          </a:p>
          <a:p>
            <a:pPr>
              <a:lnSpc>
                <a:spcPct val="170000"/>
              </a:lnSpc>
            </a:pPr>
            <a:endParaRPr lang="zh-CN" altLang="en-US" dirty="0"/>
          </a:p>
          <a:p>
            <a:pPr>
              <a:lnSpc>
                <a:spcPct val="170000"/>
              </a:lnSpc>
            </a:pPr>
            <a:r>
              <a:rPr lang="en-US" altLang="zh-CN" dirty="0"/>
              <a:t>2.	</a:t>
            </a:r>
            <a:r>
              <a:rPr lang="en-US" dirty="0"/>
              <a:t>Will Linux and Android driver as well as Apps compatible with Harmony? They claim Android App can run on it.</a:t>
            </a:r>
            <a:endParaRPr lang="en-US" dirty="0"/>
          </a:p>
          <a:p>
            <a:pPr>
              <a:lnSpc>
                <a:spcPct val="170000"/>
              </a:lnSpc>
            </a:pPr>
            <a:r>
              <a:rPr lang="en-US" dirty="0"/>
              <a:t>[</a:t>
            </a:r>
            <a:r>
              <a:rPr lang="en-US" dirty="0" err="1"/>
              <a:t>alanz</a:t>
            </a:r>
            <a:r>
              <a:rPr lang="en-US" dirty="0"/>
              <a:t>] </a:t>
            </a:r>
            <a:r>
              <a:rPr lang="zh-CN" altLang="en-US" dirty="0"/>
              <a:t>目前的</a:t>
            </a:r>
            <a:r>
              <a:rPr lang="en-US" dirty="0" err="1"/>
              <a:t>HarmonyOS</a:t>
            </a:r>
            <a:r>
              <a:rPr lang="zh-CN" altLang="en-US" dirty="0"/>
              <a:t>就是定制的</a:t>
            </a:r>
            <a:r>
              <a:rPr lang="en-US" dirty="0"/>
              <a:t>Android, </a:t>
            </a:r>
            <a:r>
              <a:rPr lang="zh-CN" altLang="en-US" dirty="0"/>
              <a:t>所以没有</a:t>
            </a:r>
            <a:r>
              <a:rPr lang="en-US" dirty="0"/>
              <a:t>app</a:t>
            </a:r>
            <a:r>
              <a:rPr lang="zh-CN" altLang="en-US" dirty="0"/>
              <a:t>运行问题。从图片上看，</a:t>
            </a:r>
            <a:r>
              <a:rPr lang="en-US" dirty="0" err="1"/>
              <a:t>HarmonyOS</a:t>
            </a:r>
            <a:r>
              <a:rPr lang="zh-CN" altLang="en-US" dirty="0"/>
              <a:t>会通过替换</a:t>
            </a:r>
            <a:r>
              <a:rPr lang="en-US" dirty="0"/>
              <a:t>Android ART</a:t>
            </a:r>
            <a:r>
              <a:rPr lang="zh-CN" altLang="en-US" dirty="0"/>
              <a:t>为方舟</a:t>
            </a:r>
            <a:r>
              <a:rPr lang="en-US" dirty="0"/>
              <a:t>runtime,</a:t>
            </a:r>
            <a:r>
              <a:rPr lang="zh-CN" altLang="en-US" dirty="0"/>
              <a:t>可能采用的技术类似</a:t>
            </a:r>
            <a:r>
              <a:rPr lang="en-US" dirty="0"/>
              <a:t>Chromium OS</a:t>
            </a:r>
            <a:r>
              <a:rPr lang="zh-CN" altLang="en-US" dirty="0"/>
              <a:t>里面的</a:t>
            </a:r>
            <a:r>
              <a:rPr lang="en-US" dirty="0" err="1"/>
              <a:t>RunC</a:t>
            </a:r>
            <a:r>
              <a:rPr lang="en-US" dirty="0"/>
              <a:t>(</a:t>
            </a:r>
            <a:r>
              <a:rPr lang="zh-CN" altLang="en-US" dirty="0"/>
              <a:t>容器隔离技术</a:t>
            </a:r>
            <a:r>
              <a:rPr lang="en-US" altLang="zh-CN" dirty="0"/>
              <a:t>)</a:t>
            </a:r>
            <a:r>
              <a:rPr lang="zh-CN" altLang="en-US" dirty="0"/>
              <a:t>。这样这个开源生态可以集成在一起，就像现在</a:t>
            </a:r>
            <a:r>
              <a:rPr lang="en-US" dirty="0"/>
              <a:t>Chrome OS</a:t>
            </a:r>
            <a:r>
              <a:rPr lang="zh-CN" altLang="en-US" dirty="0"/>
              <a:t>所做的一样。</a:t>
            </a:r>
            <a:endParaRPr lang="zh-CN" altLang="en-US" dirty="0"/>
          </a:p>
          <a:p>
            <a:pPr>
              <a:lnSpc>
                <a:spcPct val="170000"/>
              </a:lnSpc>
            </a:pPr>
            <a:endParaRPr lang="zh-CN" altLang="en-US" dirty="0"/>
          </a:p>
          <a:p>
            <a:pPr>
              <a:lnSpc>
                <a:spcPct val="170000"/>
              </a:lnSpc>
            </a:pPr>
            <a:r>
              <a:rPr lang="en-US" altLang="zh-CN" dirty="0"/>
              <a:t>3.	</a:t>
            </a:r>
            <a:r>
              <a:rPr lang="en-US" dirty="0"/>
              <a:t>What’s their development tools?</a:t>
            </a:r>
            <a:endParaRPr lang="en-US" dirty="0"/>
          </a:p>
          <a:p>
            <a:pPr>
              <a:lnSpc>
                <a:spcPct val="170000"/>
              </a:lnSpc>
            </a:pPr>
            <a:r>
              <a:rPr lang="en-US" dirty="0"/>
              <a:t>[</a:t>
            </a:r>
            <a:r>
              <a:rPr lang="en-US" dirty="0" err="1"/>
              <a:t>alanz</a:t>
            </a:r>
            <a:r>
              <a:rPr lang="en-US" dirty="0"/>
              <a:t>] </a:t>
            </a:r>
            <a:r>
              <a:rPr lang="zh-CN" altLang="en-US" dirty="0"/>
              <a:t>在华为开源</a:t>
            </a:r>
            <a:r>
              <a:rPr lang="en-US" dirty="0" err="1"/>
              <a:t>HarmonyOS</a:t>
            </a:r>
            <a:r>
              <a:rPr lang="zh-CN" altLang="en-US" dirty="0"/>
              <a:t>的</a:t>
            </a:r>
            <a:r>
              <a:rPr lang="en-US" dirty="0"/>
              <a:t>code</a:t>
            </a:r>
            <a:r>
              <a:rPr lang="zh-CN" altLang="en-US" dirty="0"/>
              <a:t>后才清楚。</a:t>
            </a:r>
            <a:endParaRPr lang="zh-CN" altLang="en-US" dirty="0"/>
          </a:p>
          <a:p>
            <a:pPr>
              <a:lnSpc>
                <a:spcPct val="17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Summary</a:t>
            </a:r>
            <a:endParaRPr lang="x-none" altLang="en-US"/>
          </a:p>
        </p:txBody>
      </p:sp>
      <p:sp>
        <p:nvSpPr>
          <p:cNvPr id="3" name="Content Placeholder 2"/>
          <p:cNvSpPr>
            <a:spLocks noGrp="1"/>
          </p:cNvSpPr>
          <p:nvPr>
            <p:ph idx="1"/>
          </p:nvPr>
        </p:nvSpPr>
        <p:spPr/>
        <p:txBody>
          <a:bodyPr/>
          <a:lstStyle/>
          <a:p>
            <a:pPr fontAlgn="auto">
              <a:lnSpc>
                <a:spcPct val="150000"/>
              </a:lnSpc>
            </a:pPr>
            <a:r>
              <a:rPr lang="x-none" altLang="en-US"/>
              <a:t>Current HarmonyOS code repositoy only contains Huawei LiteOS which is a similar </a:t>
            </a:r>
            <a:r>
              <a:rPr lang="en-US" altLang="x-none"/>
              <a:t>IoT OS</a:t>
            </a:r>
            <a:r>
              <a:rPr lang="x-none" altLang="en-US"/>
              <a:t> used in IoT terminal devices;</a:t>
            </a:r>
            <a:endParaRPr lang="x-none" altLang="en-US"/>
          </a:p>
          <a:p>
            <a:pPr fontAlgn="auto">
              <a:lnSpc>
                <a:spcPct val="150000"/>
              </a:lnSpc>
            </a:pPr>
            <a:r>
              <a:rPr lang="x-none" altLang="en-US"/>
              <a:t>Current HarmonyOS ONLY support ARM Cortex-M0，Cortex-M3，Cortex-M4，Cortex-M7等芯片架构.</a:t>
            </a:r>
            <a:endParaRPr lang="x-non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What HarmonyOS is...</a:t>
            </a:r>
            <a:endParaRPr lang="x-none" altLang="en-US"/>
          </a:p>
        </p:txBody>
      </p:sp>
      <p:sp>
        <p:nvSpPr>
          <p:cNvPr id="3" name="Content Placeholder 2"/>
          <p:cNvSpPr>
            <a:spLocks noGrp="1"/>
          </p:cNvSpPr>
          <p:nvPr>
            <p:ph idx="1"/>
          </p:nvPr>
        </p:nvSpPr>
        <p:spPr/>
        <p:txBody>
          <a:bodyPr/>
          <a:lstStyle/>
          <a:p>
            <a:pPr fontAlgn="auto">
              <a:lnSpc>
                <a:spcPct val="150000"/>
              </a:lnSpc>
            </a:pPr>
            <a:r>
              <a:rPr lang="en-US"/>
              <a:t>HarmonyOS is the first full-scene distributed OS based on micro-kernel </a:t>
            </a:r>
            <a:r>
              <a:rPr lang="x-none" altLang="en-US"/>
              <a:t>that has been deployed in smart screens, vehicle terminals and wearable terminals currently;</a:t>
            </a:r>
            <a:endParaRPr lang="x-none" altLang="en-US"/>
          </a:p>
          <a:p>
            <a:pPr fontAlgn="auto">
              <a:lnSpc>
                <a:spcPct val="150000"/>
              </a:lnSpc>
            </a:pPr>
            <a:r>
              <a:rPr lang="x-none" altLang="en-US"/>
              <a:t>HarmonyOS has three layers of architecture. The first layer is the core, the second layer is the basic services, and the third layer is the program framework.</a:t>
            </a:r>
            <a:endParaRPr lang="x-none" altLang="en-US"/>
          </a:p>
          <a:p>
            <a:pPr fontAlgn="auto">
              <a:lnSpc>
                <a:spcPct val="150000"/>
              </a:lnSpc>
            </a:pPr>
            <a:endParaRPr lang="x-none"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a:t>5~10 Year Plan for HarmonyOS Evoluation</a:t>
            </a:r>
            <a:endParaRPr lang="x-none" altLang="en-US"/>
          </a:p>
        </p:txBody>
      </p:sp>
      <p:pic>
        <p:nvPicPr>
          <p:cNvPr id="4" name="Content Placeholder 3"/>
          <p:cNvPicPr>
            <a:picLocks noGrp="1" noChangeAspect="1"/>
          </p:cNvPicPr>
          <p:nvPr>
            <p:ph idx="1"/>
          </p:nvPr>
        </p:nvPicPr>
        <p:blipFill>
          <a:blip r:embed="rId1"/>
          <a:stretch>
            <a:fillRect/>
          </a:stretch>
        </p:blipFill>
        <p:spPr>
          <a:xfrm>
            <a:off x="2218055" y="1929130"/>
            <a:ext cx="7754620" cy="4548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ym typeface="+mn-ea"/>
              </a:rPr>
              <a:t>Highlight Features - 1/2</a:t>
            </a:r>
            <a:endParaRPr lang="en-US"/>
          </a:p>
        </p:txBody>
      </p:sp>
      <p:sp>
        <p:nvSpPr>
          <p:cNvPr id="3" name="Content Placeholder 2"/>
          <p:cNvSpPr>
            <a:spLocks noGrp="1"/>
          </p:cNvSpPr>
          <p:nvPr>
            <p:ph idx="1"/>
          </p:nvPr>
        </p:nvSpPr>
        <p:spPr>
          <a:xfrm>
            <a:off x="838835" y="1826895"/>
            <a:ext cx="6119495" cy="4351655"/>
          </a:xfrm>
        </p:spPr>
        <p:txBody>
          <a:bodyPr>
            <a:normAutofit fontScale="75000" lnSpcReduction="10000"/>
          </a:bodyPr>
          <a:lstStyle/>
          <a:p>
            <a:pPr marL="285750" indent="-285750" fontAlgn="auto">
              <a:lnSpc>
                <a:spcPct val="150000"/>
              </a:lnSpc>
              <a:buFont typeface="Arial" panose="020B0604020202020204" pitchFamily="34" charset="0"/>
              <a:buChar char="•"/>
            </a:pPr>
            <a:r>
              <a:rPr lang="x-none" altLang="en-US">
                <a:sym typeface="+mn-ea"/>
              </a:rPr>
              <a:t>Target device coverage</a:t>
            </a:r>
            <a:endParaRPr lang="x-none" altLang="en-US">
              <a:sym typeface="+mn-ea"/>
            </a:endParaRPr>
          </a:p>
          <a:p>
            <a:pPr marL="742950" lvl="1" indent="-285750" fontAlgn="auto">
              <a:lnSpc>
                <a:spcPct val="150000"/>
              </a:lnSpc>
              <a:buFont typeface="Arial" panose="020B0604020202020204" pitchFamily="34" charset="0"/>
              <a:buChar char="•"/>
            </a:pPr>
            <a:r>
              <a:rPr lang="x-none" altLang="en-US">
                <a:sym typeface="+mn-ea"/>
              </a:rPr>
              <a:t>S</a:t>
            </a:r>
            <a:r>
              <a:rPr lang="en-US">
                <a:sym typeface="+mn-ea"/>
              </a:rPr>
              <a:t>eamless collaborative experience across terminals</a:t>
            </a:r>
            <a:r>
              <a:rPr lang="x-none" altLang="en-US">
                <a:sym typeface="+mn-ea"/>
              </a:rPr>
              <a:t>, that mean to support versatile M2M, M2G protocols</a:t>
            </a:r>
            <a:endParaRPr lang="x-none" altLang="en-US"/>
          </a:p>
          <a:p>
            <a:pPr marL="285750" indent="-285750" fontAlgn="auto">
              <a:lnSpc>
                <a:spcPct val="150000"/>
              </a:lnSpc>
              <a:buFont typeface="Arial" panose="020B0604020202020204" pitchFamily="34" charset="0"/>
              <a:buChar char="•"/>
            </a:pPr>
            <a:r>
              <a:rPr lang="x-none" altLang="en-US">
                <a:sym typeface="+mn-ea"/>
              </a:rPr>
              <a:t>High performance IPC and CPU schedule mechanism</a:t>
            </a:r>
            <a:endParaRPr lang="x-none" altLang="en-US">
              <a:sym typeface="+mn-ea"/>
            </a:endParaRPr>
          </a:p>
          <a:p>
            <a:pPr marL="742950" lvl="1" indent="-285750" fontAlgn="auto">
              <a:lnSpc>
                <a:spcPct val="150000"/>
              </a:lnSpc>
              <a:buFont typeface="Arial" panose="020B0604020202020204" pitchFamily="34" charset="0"/>
              <a:buChar char="•"/>
            </a:pPr>
            <a:r>
              <a:rPr lang="x-none" altLang="en-US">
                <a:sym typeface="+mn-ea"/>
              </a:rPr>
              <a:t>Comparing to tranditional IPC such as dbus (Linux, and Chromium OS), Binder (Android), Plumber (Bell Lab Plan 9), SIML (QNX Message API), AF_BUS (GENIVI sponsored), Faster DBus (360% faster than DBus), and kdbus, HarmonyOS claims to have 5 times higher efficiency.</a:t>
            </a:r>
            <a:endParaRPr lang="en-US"/>
          </a:p>
        </p:txBody>
      </p:sp>
      <p:pic>
        <p:nvPicPr>
          <p:cNvPr id="4" name="Picture 3"/>
          <p:cNvPicPr>
            <a:picLocks noChangeAspect="1"/>
          </p:cNvPicPr>
          <p:nvPr/>
        </p:nvPicPr>
        <p:blipFill>
          <a:blip r:embed="rId1"/>
          <a:stretch>
            <a:fillRect/>
          </a:stretch>
        </p:blipFill>
        <p:spPr>
          <a:xfrm>
            <a:off x="7529830" y="3904615"/>
            <a:ext cx="4449445" cy="2771775"/>
          </a:xfrm>
          <a:prstGeom prst="rect">
            <a:avLst/>
          </a:prstGeom>
        </p:spPr>
      </p:pic>
      <p:pic>
        <p:nvPicPr>
          <p:cNvPr id="5" name="Picture 4"/>
          <p:cNvPicPr>
            <a:picLocks noChangeAspect="1"/>
          </p:cNvPicPr>
          <p:nvPr/>
        </p:nvPicPr>
        <p:blipFill>
          <a:blip r:embed="rId2"/>
          <a:stretch>
            <a:fillRect/>
          </a:stretch>
        </p:blipFill>
        <p:spPr>
          <a:xfrm>
            <a:off x="7510145" y="673735"/>
            <a:ext cx="4443095" cy="3111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ym typeface="+mn-ea"/>
              </a:rPr>
              <a:t>Highlight Features - 2/2</a:t>
            </a:r>
            <a:endParaRPr lang="en-US"/>
          </a:p>
        </p:txBody>
      </p:sp>
      <p:sp>
        <p:nvSpPr>
          <p:cNvPr id="3" name="Content Placeholder 2"/>
          <p:cNvSpPr>
            <a:spLocks noGrp="1"/>
          </p:cNvSpPr>
          <p:nvPr>
            <p:ph idx="1"/>
          </p:nvPr>
        </p:nvSpPr>
        <p:spPr>
          <a:xfrm>
            <a:off x="839470" y="1826895"/>
            <a:ext cx="7468235" cy="4351655"/>
          </a:xfrm>
        </p:spPr>
        <p:txBody>
          <a:bodyPr>
            <a:normAutofit fontScale="75000" lnSpcReduction="10000"/>
          </a:bodyPr>
          <a:lstStyle/>
          <a:p>
            <a:pPr marL="285750" indent="-285750" fontAlgn="auto">
              <a:lnSpc>
                <a:spcPct val="150000"/>
              </a:lnSpc>
              <a:buFont typeface="Arial" panose="020B0604020202020204" pitchFamily="34" charset="0"/>
              <a:buChar char="•"/>
            </a:pPr>
            <a:r>
              <a:rPr lang="x-none" altLang="en-US">
                <a:sym typeface="+mn-ea"/>
              </a:rPr>
              <a:t>Trusted security based on microkernel architecture</a:t>
            </a:r>
            <a:endParaRPr lang="x-none" altLang="en-US">
              <a:sym typeface="+mn-ea"/>
            </a:endParaRPr>
          </a:p>
          <a:p>
            <a:pPr marL="742950" lvl="1" indent="-285750" fontAlgn="auto">
              <a:lnSpc>
                <a:spcPct val="150000"/>
              </a:lnSpc>
              <a:buFont typeface="Arial" panose="020B0604020202020204" pitchFamily="34" charset="0"/>
              <a:buChar char="•"/>
            </a:pPr>
            <a:r>
              <a:rPr lang="x-none" altLang="en-US">
                <a:sym typeface="+mn-ea"/>
              </a:rPr>
              <a:t>Microkernels only provide the most basic services, such as multi-process scheduling and multi-process communication so its size is 1/1000 of Linux microkernel, then apply formal methods to verify system correctness, and functions calling path, per this desc, we cannot clearly to see what levels and what mathmatic models to be used</a:t>
            </a:r>
            <a:endParaRPr lang="x-none" altLang="en-US"/>
          </a:p>
          <a:p>
            <a:pPr marL="285750" indent="-285750" fontAlgn="auto">
              <a:lnSpc>
                <a:spcPct val="150000"/>
              </a:lnSpc>
              <a:buFont typeface="Arial" panose="020B0604020202020204" pitchFamily="34" charset="0"/>
              <a:buChar char="•"/>
            </a:pPr>
            <a:r>
              <a:rPr lang="x-none" altLang="en-US">
                <a:sym typeface="+mn-ea"/>
              </a:rPr>
              <a:t>Unified IDE</a:t>
            </a:r>
            <a:endParaRPr lang="x-none" altLang="en-US">
              <a:sym typeface="+mn-ea"/>
            </a:endParaRPr>
          </a:p>
          <a:p>
            <a:pPr marL="742950" lvl="1" indent="-285750" fontAlgn="auto">
              <a:lnSpc>
                <a:spcPct val="150000"/>
              </a:lnSpc>
              <a:buFont typeface="Arial" panose="020B0604020202020204" pitchFamily="34" charset="0"/>
              <a:buChar char="•"/>
            </a:pPr>
            <a:r>
              <a:rPr lang="x-none" altLang="en-US" sz="2400">
                <a:sym typeface="+mn-ea"/>
              </a:rPr>
              <a:t>Huawei ARK compiler claims to compile high-level languages into machine code at one time in the development environment, so no need any kind virtual machine like ART (Android Runtime)</a:t>
            </a:r>
            <a:endParaRPr lang="en-US"/>
          </a:p>
        </p:txBody>
      </p:sp>
      <p:pic>
        <p:nvPicPr>
          <p:cNvPr id="4" name="Picture 3"/>
          <p:cNvPicPr>
            <a:picLocks noChangeAspect="1"/>
          </p:cNvPicPr>
          <p:nvPr/>
        </p:nvPicPr>
        <p:blipFill>
          <a:blip r:embed="rId1"/>
          <a:stretch>
            <a:fillRect/>
          </a:stretch>
        </p:blipFill>
        <p:spPr>
          <a:xfrm>
            <a:off x="8455025" y="1272540"/>
            <a:ext cx="3514725" cy="2009140"/>
          </a:xfrm>
          <a:prstGeom prst="rect">
            <a:avLst/>
          </a:prstGeom>
        </p:spPr>
      </p:pic>
      <p:pic>
        <p:nvPicPr>
          <p:cNvPr id="5" name="Picture 4"/>
          <p:cNvPicPr>
            <a:picLocks noChangeAspect="1"/>
          </p:cNvPicPr>
          <p:nvPr/>
        </p:nvPicPr>
        <p:blipFill>
          <a:blip r:embed="rId2"/>
          <a:stretch>
            <a:fillRect/>
          </a:stretch>
        </p:blipFill>
        <p:spPr>
          <a:xfrm>
            <a:off x="8478520" y="4182745"/>
            <a:ext cx="3512185" cy="19342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Ecosystem Build</a:t>
            </a:r>
            <a:endParaRPr lang="x-none" altLang="en-US"/>
          </a:p>
        </p:txBody>
      </p:sp>
      <p:sp>
        <p:nvSpPr>
          <p:cNvPr id="3" name="Content Placeholder 2"/>
          <p:cNvSpPr>
            <a:spLocks noGrp="1"/>
          </p:cNvSpPr>
          <p:nvPr>
            <p:ph idx="1"/>
          </p:nvPr>
        </p:nvSpPr>
        <p:spPr/>
        <p:txBody>
          <a:bodyPr/>
          <a:lstStyle/>
          <a:p>
            <a:pPr fontAlgn="auto">
              <a:lnSpc>
                <a:spcPct val="150000"/>
              </a:lnSpc>
            </a:pPr>
            <a:r>
              <a:rPr lang="x-none" altLang="en-US"/>
              <a:t>developer.huawei.com/ </a:t>
            </a:r>
            <a:r>
              <a:rPr lang="x-none" altLang="en-US" b="1"/>
              <a:t>imitates</a:t>
            </a:r>
            <a:r>
              <a:rPr lang="x-none" altLang="en-US"/>
              <a:t> developer.android.com/ to provide design resources such as cloud access services and play store to enhance applications development around </a:t>
            </a:r>
            <a:r>
              <a:rPr lang="x-none" altLang="en-US" b="1"/>
              <a:t>Huawei cell phone devices</a:t>
            </a:r>
            <a:r>
              <a:rPr lang="x-none" altLang="en-US"/>
              <a:t>, </a:t>
            </a:r>
            <a:r>
              <a:rPr lang="x-none" altLang="en-US" b="1"/>
              <a:t>no prominent HarmonyOS-based devices</a:t>
            </a:r>
            <a:r>
              <a:rPr lang="x-none" altLang="en-US"/>
              <a:t> (no search shot)</a:t>
            </a:r>
            <a:endParaRPr lang="x-none"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a:t>Huawei LiteOS</a:t>
            </a:r>
            <a:br>
              <a:rPr lang="x-none" altLang="en-US"/>
            </a:br>
            <a:r>
              <a:rPr lang="x-none" altLang="en-US" sz="2000"/>
              <a:t>- Only kernel part inside HarmonyOS code repository</a:t>
            </a:r>
            <a:endParaRPr lang="x-none" altLang="en-US" sz="2000"/>
          </a:p>
        </p:txBody>
      </p:sp>
      <p:sp>
        <p:nvSpPr>
          <p:cNvPr id="3" name="Content Placeholder 2"/>
          <p:cNvSpPr>
            <a:spLocks noGrp="1"/>
          </p:cNvSpPr>
          <p:nvPr>
            <p:ph idx="1"/>
          </p:nvPr>
        </p:nvSpPr>
        <p:spPr>
          <a:xfrm>
            <a:off x="838835" y="1826895"/>
            <a:ext cx="6106795" cy="4351655"/>
          </a:xfrm>
        </p:spPr>
        <p:txBody>
          <a:bodyPr>
            <a:normAutofit fontScale="65000" lnSpcReduction="10000"/>
          </a:bodyPr>
          <a:lstStyle/>
          <a:p>
            <a:pPr fontAlgn="auto">
              <a:lnSpc>
                <a:spcPct val="150000"/>
              </a:lnSpc>
            </a:pPr>
            <a:r>
              <a:rPr lang="en-US"/>
              <a:t>Huawei LiteOS是华为面向物联网领域开发的一个基于实时内核的轻量级操作系统</a:t>
            </a:r>
            <a:r>
              <a:rPr lang="x-none" altLang="en-US"/>
              <a:t>，</a:t>
            </a:r>
            <a:r>
              <a:rPr lang="en-US"/>
              <a:t>支持任务管理、内存管理、时间管理、通信机制、中断管理、队列管理、事件管理、定时器等操作系统基础组件，更好地支持低功耗场景，支持tickless机制，支持定时器对齐。集成了LwM2M、CoAP、mbedtls、LwIP全套IoT互联协议栈</a:t>
            </a:r>
            <a:r>
              <a:rPr lang="x-none" altLang="en-US"/>
              <a:t>。</a:t>
            </a:r>
            <a:endParaRPr lang="x-none" altLang="en-US"/>
          </a:p>
          <a:p>
            <a:pPr fontAlgn="auto">
              <a:lnSpc>
                <a:spcPct val="150000"/>
              </a:lnSpc>
            </a:pPr>
            <a:r>
              <a:rPr lang="x-none" altLang="en-US"/>
              <a:t>LiteOS开源项目目前支持ARM Cortex-M0，Cortex-M3，Cortex-M4，Cortex-M7等芯片架构</a:t>
            </a:r>
            <a:endParaRPr lang="x-none" altLang="en-US"/>
          </a:p>
          <a:p>
            <a:pPr fontAlgn="auto">
              <a:lnSpc>
                <a:spcPct val="150000"/>
              </a:lnSpc>
            </a:pPr>
            <a:r>
              <a:rPr lang="x-none" altLang="en-US"/>
              <a:t>LiteOS支持的开发板列表 Huawei LiteOS 联合业界主流MCU厂家，通过开发者活动，目前已经适配了30+ 通用 MCU开发套件，5套NB-IoT集成开发套件</a:t>
            </a:r>
            <a:endParaRPr lang="x-none" altLang="en-US"/>
          </a:p>
        </p:txBody>
      </p:sp>
      <p:pic>
        <p:nvPicPr>
          <p:cNvPr id="7" name="Picture 6"/>
          <p:cNvPicPr>
            <a:picLocks noChangeAspect="1"/>
          </p:cNvPicPr>
          <p:nvPr/>
        </p:nvPicPr>
        <p:blipFill>
          <a:blip r:embed="rId1"/>
          <a:stretch>
            <a:fillRect/>
          </a:stretch>
        </p:blipFill>
        <p:spPr>
          <a:xfrm>
            <a:off x="7631430" y="1170940"/>
            <a:ext cx="4396740" cy="4314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a:t>Huawei LiteOS Inter-Connection Scenario</a:t>
            </a:r>
            <a:endParaRPr lang="x-none" altLang="en-US"/>
          </a:p>
        </p:txBody>
      </p:sp>
      <p:sp>
        <p:nvSpPr>
          <p:cNvPr id="3" name="Content Placeholder 2"/>
          <p:cNvSpPr>
            <a:spLocks noGrp="1"/>
          </p:cNvSpPr>
          <p:nvPr>
            <p:ph idx="1"/>
          </p:nvPr>
        </p:nvSpPr>
        <p:spPr>
          <a:xfrm>
            <a:off x="838200" y="1826895"/>
            <a:ext cx="4721860" cy="4351655"/>
          </a:xfrm>
        </p:spPr>
        <p:txBody>
          <a:bodyPr/>
          <a:lstStyle/>
          <a:p>
            <a:pPr fontAlgn="auto">
              <a:lnSpc>
                <a:spcPct val="150000"/>
              </a:lnSpc>
            </a:pPr>
            <a:r>
              <a:rPr lang="en-US"/>
              <a:t>    互联框架解决不同协议终端的互联互通</a:t>
            </a:r>
            <a:endParaRPr lang="en-US"/>
          </a:p>
          <a:p>
            <a:pPr fontAlgn="auto">
              <a:lnSpc>
                <a:spcPct val="150000"/>
              </a:lnSpc>
            </a:pPr>
            <a:r>
              <a:rPr lang="en-US"/>
              <a:t>    优化Mesh自组网能力，满足海量终端组网</a:t>
            </a:r>
            <a:endParaRPr lang="en-US"/>
          </a:p>
        </p:txBody>
      </p:sp>
      <p:pic>
        <p:nvPicPr>
          <p:cNvPr id="4" name="Picture 3"/>
          <p:cNvPicPr>
            <a:picLocks noChangeAspect="1"/>
          </p:cNvPicPr>
          <p:nvPr/>
        </p:nvPicPr>
        <p:blipFill>
          <a:blip r:embed="rId1"/>
          <a:stretch>
            <a:fillRect/>
          </a:stretch>
        </p:blipFill>
        <p:spPr>
          <a:xfrm>
            <a:off x="5790565" y="2331085"/>
            <a:ext cx="6076950" cy="3656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3876</Words>
  <Application>WPS Presentation</Application>
  <PresentationFormat>Widescreen</PresentationFormat>
  <Paragraphs>87</Paragraphs>
  <Slides>17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Calibri Light</vt:lpstr>
      <vt:lpstr>Calibri</vt:lpstr>
      <vt:lpstr>微软雅黑</vt:lpstr>
      <vt:lpstr>Arial Unicode MS</vt:lpstr>
      <vt:lpstr>Office Theme</vt:lpstr>
      <vt:lpstr>Quick Study on Huawei Harmony OS</vt:lpstr>
      <vt:lpstr>Summary</vt:lpstr>
      <vt:lpstr>What HarmonyOS is...</vt:lpstr>
      <vt:lpstr>5~10 Year Plan for HarmonyOS Evoluation</vt:lpstr>
      <vt:lpstr>Highlight Features - 1/2</vt:lpstr>
      <vt:lpstr>Highlight Features - 2/2</vt:lpstr>
      <vt:lpstr>Ecosystem Build</vt:lpstr>
      <vt:lpstr>Huawei LiteOS - Only kernel part inside HarmonyOS code repository</vt:lpstr>
      <vt:lpstr>Huawei LiteOS Inter-Connection Scenario</vt:lpstr>
      <vt:lpstr>Huawei LiteOS Sensor Management Framework</vt:lpstr>
      <vt:lpstr>Huawei LiteOS Security Framework</vt:lpstr>
      <vt:lpstr>Backup</vt:lpstr>
      <vt:lpstr>HarmonyOS Roadmap</vt:lpstr>
      <vt:lpstr>5~10 Year Plan for HarmonyOS Evoluation</vt:lpstr>
      <vt:lpstr>TEE就是利用硬件处理器创建一个隔离的安全区域运行程序，TEE OS可以和安卓并行运行。华为的 iTrustee OS 就是一个 TEE OS。华为 iTrustee 去年已经通过TEE认证：SERTIT Certification Report Huawei iTrustee v2.0 Android官方也提供了开源的 TEE OS ：Trusty TEE</vt:lpstr>
      <vt:lpstr>荣耀智慧屏</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Study on Huawei Harmony OS</dc:title>
  <dc:creator>alanz</dc:creator>
  <cp:keywords>CTPClassification=CTP_NT</cp:keywords>
  <cp:lastModifiedBy>EDU Test</cp:lastModifiedBy>
  <cp:revision>24</cp:revision>
  <dcterms:created xsi:type="dcterms:W3CDTF">2019-08-15T08:08:00Z</dcterms:created>
  <dcterms:modified xsi:type="dcterms:W3CDTF">2019-08-18T02:15:20Z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y fmtid="{D5CDD505-2E9C-101B-9397-08002B2CF9AE}" pid="3" name="TitusGUID">
    <vt:lpwstr>d70af003-2683-47ad-b583-6e6efee2c13f</vt:lpwstr>
  </property>
  <property fmtid="{D5CDD505-2E9C-101B-9397-08002B2CF9AE}" pid="4" name="CTP_TimeStamp">
    <vt:lpwstr>2019-08-16 08:18:21Z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ies>
</file>