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14" r:id="rId3"/>
    <p:sldId id="281" r:id="rId4"/>
    <p:sldId id="263" r:id="rId5"/>
    <p:sldId id="264" r:id="rId6"/>
    <p:sldId id="269" r:id="rId7"/>
    <p:sldId id="265" r:id="rId8"/>
    <p:sldId id="283" r:id="rId9"/>
    <p:sldId id="284" r:id="rId10"/>
    <p:sldId id="285" r:id="rId11"/>
    <p:sldId id="286" r:id="rId12"/>
    <p:sldId id="268" r:id="rId13"/>
    <p:sldId id="287" r:id="rId14"/>
    <p:sldId id="288" r:id="rId15"/>
    <p:sldId id="266" r:id="rId16"/>
    <p:sldId id="277" r:id="rId17"/>
    <p:sldId id="289" r:id="rId18"/>
    <p:sldId id="270" r:id="rId19"/>
    <p:sldId id="271" r:id="rId20"/>
    <p:sldId id="274" r:id="rId21"/>
    <p:sldId id="282" r:id="rId22"/>
    <p:sldId id="276" r:id="rId23"/>
    <p:sldId id="275" r:id="rId24"/>
    <p:sldId id="278" r:id="rId25"/>
    <p:sldId id="279" r:id="rId26"/>
    <p:sldId id="280" r:id="rId27"/>
    <p:sldId id="259" r:id="rId28"/>
    <p:sldId id="257" r:id="rId29"/>
    <p:sldId id="311" r:id="rId30"/>
    <p:sldId id="312" r:id="rId31"/>
    <p:sldId id="313" r:id="rId32"/>
    <p:sldId id="258" r:id="rId33"/>
    <p:sldId id="260" r:id="rId34"/>
    <p:sldId id="261" r:id="rId35"/>
    <p:sldId id="262" r:id="rId3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Alan" initials="Z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516" autoAdjust="0"/>
  </p:normalViewPr>
  <p:slideViewPr>
    <p:cSldViewPr snapToGrid="0">
      <p:cViewPr varScale="1">
        <p:scale>
          <a:sx n="70" d="100"/>
          <a:sy n="70" d="100"/>
        </p:scale>
        <p:origin x="11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B5F73BB-EE89-42F7-B421-058BBC7C2FD9}" type="datetimeFigureOut">
              <a:rPr lang="en-US" smtClean="0"/>
              <a:t>7/5/2018</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076724AD-4EBC-4541-A33D-19C19FAA678A}" type="slidenum">
              <a:rPr lang="en-US" smtClean="0"/>
              <a:t>‹#›</a:t>
            </a:fld>
            <a:endParaRPr lang="en-US"/>
          </a:p>
        </p:txBody>
      </p:sp>
    </p:spTree>
    <p:extLst>
      <p:ext uri="{BB962C8B-B14F-4D97-AF65-F5344CB8AC3E}">
        <p14:creationId xmlns:p14="http://schemas.microsoft.com/office/powerpoint/2010/main" val="8737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Normalized rotation, translation, and scale representation of the face.</a:t>
            </a:r>
          </a:p>
          <a:p>
            <a:r>
              <a:rPr lang="en-US" sz="1200" b="0" i="0" kern="1200" dirty="0" smtClean="0">
                <a:solidFill>
                  <a:schemeClr val="tx1"/>
                </a:solidFill>
                <a:effectLst/>
                <a:latin typeface="+mn-lt"/>
                <a:ea typeface="+mn-ea"/>
                <a:cs typeface="+mn-cs"/>
              </a:rPr>
              <a:t>Facial recognition algorithms, including </a:t>
            </a:r>
            <a:r>
              <a:rPr lang="en-US" sz="1200" b="0" i="1" kern="1200" dirty="0" err="1" smtClean="0">
                <a:solidFill>
                  <a:schemeClr val="tx1"/>
                </a:solidFill>
                <a:effectLst/>
                <a:latin typeface="+mn-lt"/>
                <a:ea typeface="+mn-ea"/>
                <a:cs typeface="+mn-cs"/>
              </a:rPr>
              <a:t>Eigenfaces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LBPs for face recognition</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Fisherfaces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deep learning/metric methods.</a:t>
            </a:r>
          </a:p>
          <a:p>
            <a:r>
              <a:rPr lang="en-US" sz="1200" b="0" i="0" kern="1200" dirty="0" smtClean="0">
                <a:solidFill>
                  <a:schemeClr val="tx1"/>
                </a:solidFill>
                <a:effectLst/>
                <a:latin typeface="+mn-lt"/>
                <a:ea typeface="+mn-ea"/>
                <a:cs typeface="+mn-cs"/>
              </a:rPr>
              <a:t>An embedding is the collective name for mapping input features to vectors. In a facial recognition system, these inputs are images containing a subject’s face, mapped to a numerical vector representation.</a:t>
            </a:r>
          </a:p>
          <a:p>
            <a:r>
              <a:rPr lang="en-US" sz="1200" b="0" i="0" kern="1200" dirty="0" smtClean="0">
                <a:solidFill>
                  <a:schemeClr val="tx1"/>
                </a:solidFill>
                <a:effectLst/>
                <a:latin typeface="+mn-lt"/>
                <a:ea typeface="+mn-ea"/>
                <a:cs typeface="+mn-cs"/>
              </a:rPr>
              <a:t>In a facial recognition context, this can vector distance be applied to calculate how similar two faces are. Additionally, these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can be used as feature inputs into a classification, clustering, or regression task.</a:t>
            </a:r>
          </a:p>
          <a:p>
            <a:endParaRPr lang="en-US" dirty="0"/>
          </a:p>
        </p:txBody>
      </p:sp>
      <p:sp>
        <p:nvSpPr>
          <p:cNvPr id="4" name="Slide Number Placeholder 3"/>
          <p:cNvSpPr>
            <a:spLocks noGrp="1"/>
          </p:cNvSpPr>
          <p:nvPr>
            <p:ph type="sldNum" sz="quarter" idx="10"/>
          </p:nvPr>
        </p:nvSpPr>
        <p:spPr/>
        <p:txBody>
          <a:bodyPr/>
          <a:lstStyle/>
          <a:p>
            <a:fld id="{076724AD-4EBC-4541-A33D-19C19FAA678A}" type="slidenum">
              <a:rPr lang="en-US" smtClean="0"/>
              <a:t>3</a:t>
            </a:fld>
            <a:endParaRPr lang="en-US"/>
          </a:p>
        </p:txBody>
      </p:sp>
    </p:spTree>
    <p:extLst>
      <p:ext uri="{BB962C8B-B14F-4D97-AF65-F5344CB8AC3E}">
        <p14:creationId xmlns:p14="http://schemas.microsoft.com/office/powerpoint/2010/main" val="218059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Classical Face Detection: https://blog.csdn.net/kuweicai/article/details/79330524</a:t>
            </a:r>
          </a:p>
          <a:p>
            <a:r>
              <a:rPr lang="en-US" sz="1200" b="0" i="0" u="none" strike="noStrike" kern="1200" baseline="0" dirty="0" smtClean="0">
                <a:solidFill>
                  <a:schemeClr val="tx1"/>
                </a:solidFill>
                <a:latin typeface="+mn-lt"/>
                <a:ea typeface="+mn-ea"/>
                <a:cs typeface="+mn-cs"/>
              </a:rPr>
              <a:t>PCA: https://blog.csdn.net/kuweicai/article/details/79255270</a:t>
            </a:r>
          </a:p>
          <a:p>
            <a:r>
              <a:rPr lang="en-US" sz="1200" b="0" i="0" u="none" strike="noStrike" kern="1200" baseline="0" dirty="0" smtClean="0">
                <a:solidFill>
                  <a:schemeClr val="tx1"/>
                </a:solidFill>
                <a:latin typeface="+mn-lt"/>
                <a:ea typeface="+mn-ea"/>
                <a:cs typeface="+mn-cs"/>
              </a:rPr>
              <a:t>Using a convolutional neural network is more efficient for performing a facial recognition than a statistical approach or searching for patterns.</a:t>
            </a:r>
          </a:p>
          <a:p>
            <a:r>
              <a:rPr lang="en-US" dirty="0"/>
              <a:t>Reference Codes:</a:t>
            </a:r>
          </a:p>
          <a:p>
            <a:r>
              <a:rPr lang="en-US" dirty="0"/>
              <a:t>https://gist.github.com/ageitgey/82d0ea0fdb56dc93cb9b716e7ceb364b</a:t>
            </a:r>
          </a:p>
          <a:p>
            <a:r>
              <a:rPr lang="en-US" dirty="0"/>
              <a:t>...</a:t>
            </a:r>
          </a:p>
          <a:p>
            <a:r>
              <a:rPr lang="en-US" dirty="0"/>
              <a:t>openface.AlignDlib(predictor_model)</a:t>
            </a:r>
          </a:p>
          <a:p>
            <a:r>
              <a:rPr lang="en-US" dirty="0"/>
              <a:t>...</a:t>
            </a:r>
          </a:p>
        </p:txBody>
      </p:sp>
      <p:sp>
        <p:nvSpPr>
          <p:cNvPr id="4" name="Slide Number Placeholder 3"/>
          <p:cNvSpPr>
            <a:spLocks noGrp="1"/>
          </p:cNvSpPr>
          <p:nvPr>
            <p:ph type="sldNum" sz="quarter" idx="10"/>
          </p:nvPr>
        </p:nvSpPr>
        <p:spPr/>
        <p:txBody>
          <a:bodyPr/>
          <a:lstStyle/>
          <a:p>
            <a:fld id="{076724AD-4EBC-4541-A33D-19C19FAA678A}" type="slidenum">
              <a:rPr lang="en-US" smtClean="0"/>
              <a:t>4</a:t>
            </a:fld>
            <a:endParaRPr lang="en-US"/>
          </a:p>
        </p:txBody>
      </p:sp>
    </p:spTree>
    <p:extLst>
      <p:ext uri="{BB962C8B-B14F-4D97-AF65-F5344CB8AC3E}">
        <p14:creationId xmlns:p14="http://schemas.microsoft.com/office/powerpoint/2010/main" val="285549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sample numbers for these dataset respectively.</a:t>
            </a:r>
            <a:endParaRPr lang="en-US" dirty="0"/>
          </a:p>
        </p:txBody>
      </p:sp>
      <p:sp>
        <p:nvSpPr>
          <p:cNvPr id="4" name="Slide Number Placeholder 3"/>
          <p:cNvSpPr>
            <a:spLocks noGrp="1"/>
          </p:cNvSpPr>
          <p:nvPr>
            <p:ph type="sldNum" sz="quarter" idx="10"/>
          </p:nvPr>
        </p:nvSpPr>
        <p:spPr/>
        <p:txBody>
          <a:bodyPr/>
          <a:lstStyle/>
          <a:p>
            <a:fld id="{076724AD-4EBC-4541-A33D-19C19FAA678A}" type="slidenum">
              <a:rPr lang="en-US" smtClean="0"/>
              <a:t>5</a:t>
            </a:fld>
            <a:endParaRPr lang="en-US"/>
          </a:p>
        </p:txBody>
      </p:sp>
    </p:spTree>
    <p:extLst>
      <p:ext uri="{BB962C8B-B14F-4D97-AF65-F5344CB8AC3E}">
        <p14:creationId xmlns:p14="http://schemas.microsoft.com/office/powerpoint/2010/main" val="356052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Under most cases, these algo are supported by multiple computing libs such as OpenCV and MatLab.</a:t>
            </a:r>
          </a:p>
          <a:p>
            <a:r>
              <a:rPr lang="en-US" dirty="0" smtClean="0"/>
              <a:t>References:</a:t>
            </a:r>
          </a:p>
          <a:p>
            <a:r>
              <a:rPr lang="en-US" dirty="0" smtClean="0"/>
              <a:t>https://www.pyimagesearch.com/2017/04/03/facial-landmarks-dlib-opencv-python/</a:t>
            </a:r>
          </a:p>
          <a:p>
            <a:r>
              <a:rPr lang="en-US" dirty="0" smtClean="0"/>
              <a:t>https://www.pyimagesearch.com/2017/05/22/face-alignment-with-opencv-and-python/</a:t>
            </a:r>
          </a:p>
          <a:p>
            <a:r>
              <a:rPr lang="en-US" dirty="0" smtClean="0"/>
              <a:t>https://www.pyimagesearch.com/pyimagesearch-gurus/</a:t>
            </a:r>
          </a:p>
          <a:p>
            <a:r>
              <a:rPr lang="en-US" dirty="0" smtClean="0"/>
              <a:t>https://hackernoon.com/building-a-facial-recognition-pipeline-with-deep-learning-in-tensorflow-66e7645015b8</a:t>
            </a:r>
          </a:p>
          <a:p>
            <a:r>
              <a:rPr lang="en-US" dirty="0" smtClean="0"/>
              <a:t>2 major</a:t>
            </a:r>
            <a:r>
              <a:rPr lang="en-US" baseline="0" dirty="0" smtClean="0"/>
              <a:t> technologies involving face alignment process:</a:t>
            </a:r>
          </a:p>
          <a:p>
            <a:pPr marL="171450" indent="-171450" fontAlgn="base">
              <a:buFont typeface="Arial" panose="020B0604020202020204" pitchFamily="34" charset="0"/>
              <a:buChar char="•"/>
            </a:pPr>
            <a:r>
              <a:rPr lang="en-US" sz="1200" b="0" kern="1200" dirty="0" smtClean="0">
                <a:solidFill>
                  <a:schemeClr val="tx1"/>
                </a:solidFill>
                <a:effectLst/>
                <a:latin typeface="+mn-lt"/>
                <a:ea typeface="+mn-ea"/>
                <a:cs typeface="+mn-cs"/>
              </a:rPr>
              <a:t>To impose a (pre-defined) 3D model and then apply a transform to the input image such that the landmarks on the input face match the landmarks on the 3D model;</a:t>
            </a:r>
          </a:p>
          <a:p>
            <a:pPr marL="171450" indent="-171450" fontAlgn="base">
              <a:buFont typeface="Arial" panose="020B0604020202020204" pitchFamily="34" charset="0"/>
              <a:buChar char="•"/>
            </a:pPr>
            <a:r>
              <a:rPr lang="en-US" sz="1200" b="0" kern="1200" dirty="0" smtClean="0">
                <a:solidFill>
                  <a:schemeClr val="tx1"/>
                </a:solidFill>
                <a:effectLst/>
                <a:latin typeface="+mn-lt"/>
                <a:ea typeface="+mn-ea"/>
                <a:cs typeface="+mn-cs"/>
              </a:rPr>
              <a:t>Other, more simplistic methods, rely </a:t>
            </a:r>
            <a:r>
              <a:rPr lang="en-US" sz="1200" b="0" i="1" kern="1200" dirty="0" smtClean="0">
                <a:solidFill>
                  <a:schemeClr val="tx1"/>
                </a:solidFill>
                <a:effectLst/>
                <a:latin typeface="+mn-lt"/>
                <a:ea typeface="+mn-ea"/>
                <a:cs typeface="+mn-cs"/>
              </a:rPr>
              <a:t>only on the facial landmarks themselves</a:t>
            </a:r>
            <a:r>
              <a:rPr lang="en-US" sz="1200" b="0" kern="1200" dirty="0" smtClean="0">
                <a:solidFill>
                  <a:schemeClr val="tx1"/>
                </a:solidFill>
                <a:effectLst/>
                <a:latin typeface="+mn-lt"/>
                <a:ea typeface="+mn-ea"/>
                <a:cs typeface="+mn-cs"/>
              </a:rPr>
              <a:t> (in particular, the eye regions) to obtain a </a:t>
            </a:r>
            <a:r>
              <a:rPr lang="en-US" sz="1200" b="1" kern="1200" dirty="0" smtClean="0">
                <a:solidFill>
                  <a:schemeClr val="tx1"/>
                </a:solidFill>
                <a:effectLst/>
                <a:latin typeface="+mn-lt"/>
                <a:ea typeface="+mn-ea"/>
                <a:cs typeface="+mn-cs"/>
              </a:rPr>
              <a:t>normalized rotation, translation, and scale representation of the face</a:t>
            </a:r>
            <a:r>
              <a:rPr lang="en-US" sz="1200" b="0" kern="1200" dirty="0" smtClean="0">
                <a:solidFill>
                  <a:schemeClr val="tx1"/>
                </a:solidFill>
                <a:effectLst/>
                <a:latin typeface="+mn-lt"/>
                <a:ea typeface="+mn-ea"/>
                <a:cs typeface="+mn-cs"/>
              </a:rPr>
              <a:t>.</a:t>
            </a:r>
          </a:p>
          <a:p>
            <a:pPr marL="0" indent="0" fontAlgn="base">
              <a:buFont typeface="Arial" panose="020B0604020202020204" pitchFamily="34" charset="0"/>
              <a:buNone/>
            </a:pPr>
            <a:r>
              <a:rPr lang="en-US" sz="1200" b="0" i="0" kern="1200" dirty="0" smtClean="0">
                <a:solidFill>
                  <a:schemeClr val="tx1"/>
                </a:solidFill>
                <a:effectLst/>
                <a:latin typeface="+mn-lt"/>
                <a:ea typeface="+mn-ea"/>
                <a:cs typeface="+mn-cs"/>
              </a:rPr>
              <a:t>Many facial recognition algorithms, including </a:t>
            </a:r>
            <a:r>
              <a:rPr lang="en-US" sz="1200" b="0" i="1" kern="1200" dirty="0" err="1" smtClean="0">
                <a:solidFill>
                  <a:schemeClr val="tx1"/>
                </a:solidFill>
                <a:effectLst/>
                <a:latin typeface="+mn-lt"/>
                <a:ea typeface="+mn-ea"/>
                <a:cs typeface="+mn-cs"/>
              </a:rPr>
              <a:t>Eigenfaces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LBPs for face recognition</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Fisherfaces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deep learning/metric methods</a:t>
            </a:r>
            <a:r>
              <a:rPr lang="en-US" sz="1200" b="0" i="0" kern="1200" dirty="0" smtClean="0">
                <a:solidFill>
                  <a:schemeClr val="tx1"/>
                </a:solidFill>
                <a:effectLst/>
                <a:latin typeface="+mn-lt"/>
                <a:ea typeface="+mn-ea"/>
                <a:cs typeface="+mn-cs"/>
              </a:rPr>
              <a:t> reply</a:t>
            </a:r>
            <a:r>
              <a:rPr lang="en-US" sz="1200" b="0" i="0" kern="1200" baseline="0" dirty="0" smtClean="0">
                <a:solidFill>
                  <a:schemeClr val="tx1"/>
                </a:solidFill>
                <a:effectLst/>
                <a:latin typeface="+mn-lt"/>
                <a:ea typeface="+mn-ea"/>
                <a:cs typeface="+mn-cs"/>
              </a:rPr>
              <a:t> on the aligned faces before trying to identify the faces.</a:t>
            </a:r>
            <a:endParaRPr lang="en-US" sz="1200" b="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76724AD-4EBC-4541-A33D-19C19FAA678A}" type="slidenum">
              <a:rPr lang="en-US" smtClean="0"/>
              <a:t>6</a:t>
            </a:fld>
            <a:endParaRPr lang="en-US"/>
          </a:p>
        </p:txBody>
      </p:sp>
    </p:spTree>
    <p:extLst>
      <p:ext uri="{BB962C8B-B14F-4D97-AF65-F5344CB8AC3E}">
        <p14:creationId xmlns:p14="http://schemas.microsoft.com/office/powerpoint/2010/main" val="232672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http://www.infoq.com/cn/articles/how-to-achieve-face-recognition-using-mtcnn-and-facenet</a:t>
            </a:r>
            <a:endParaRPr lang="en-US" dirty="0"/>
          </a:p>
        </p:txBody>
      </p:sp>
      <p:sp>
        <p:nvSpPr>
          <p:cNvPr id="4" name="Slide Number Placeholder 3"/>
          <p:cNvSpPr>
            <a:spLocks noGrp="1"/>
          </p:cNvSpPr>
          <p:nvPr>
            <p:ph type="sldNum" sz="quarter" idx="10"/>
          </p:nvPr>
        </p:nvSpPr>
        <p:spPr/>
        <p:txBody>
          <a:bodyPr/>
          <a:lstStyle/>
          <a:p>
            <a:fld id="{076724AD-4EBC-4541-A33D-19C19FAA678A}" type="slidenum">
              <a:rPr lang="en-US" smtClean="0"/>
              <a:t>7</a:t>
            </a:fld>
            <a:endParaRPr lang="en-US"/>
          </a:p>
        </p:txBody>
      </p:sp>
    </p:spTree>
    <p:extLst>
      <p:ext uri="{BB962C8B-B14F-4D97-AF65-F5344CB8AC3E}">
        <p14:creationId xmlns:p14="http://schemas.microsoft.com/office/powerpoint/2010/main" val="35647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p>
          <a:p>
            <a:r>
              <a:rPr lang="en-US" dirty="0" smtClean="0"/>
              <a:t>https://medium.com/@vinayakvarrier/building-a-real-time-face-recognition-system-using-pre-trained-facenet-model-f1a277a06947</a:t>
            </a:r>
          </a:p>
          <a:p>
            <a:r>
              <a:rPr lang="en-US" dirty="0" smtClean="0"/>
              <a:t>https://hackernoon.com/building-a-facial-recognition-pipeline-with-deep-learning-in-tensorflow-66e7645015b8</a:t>
            </a:r>
          </a:p>
          <a:p>
            <a:endParaRPr lang="en-US" dirty="0"/>
          </a:p>
        </p:txBody>
      </p:sp>
      <p:sp>
        <p:nvSpPr>
          <p:cNvPr id="4" name="Slide Number Placeholder 3"/>
          <p:cNvSpPr>
            <a:spLocks noGrp="1"/>
          </p:cNvSpPr>
          <p:nvPr>
            <p:ph type="sldNum" sz="quarter" idx="10"/>
          </p:nvPr>
        </p:nvSpPr>
        <p:spPr/>
        <p:txBody>
          <a:bodyPr/>
          <a:lstStyle/>
          <a:p>
            <a:fld id="{076724AD-4EBC-4541-A33D-19C19FAA678A}" type="slidenum">
              <a:rPr lang="en-US" smtClean="0"/>
              <a:t>12</a:t>
            </a:fld>
            <a:endParaRPr lang="en-US"/>
          </a:p>
        </p:txBody>
      </p:sp>
    </p:spTree>
    <p:extLst>
      <p:ext uri="{BB962C8B-B14F-4D97-AF65-F5344CB8AC3E}">
        <p14:creationId xmlns:p14="http://schemas.microsoft.com/office/powerpoint/2010/main" val="514738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https://allenlu2007.wordpress.com/2016/05/05/%E4%BA%BA%E8%87%89%E5%81%B5%E6%B8%AC-face-detection-%E7%AE%97%E6%B3%95/</a:t>
            </a:r>
            <a:endParaRPr lang="en-US" dirty="0"/>
          </a:p>
        </p:txBody>
      </p:sp>
      <p:sp>
        <p:nvSpPr>
          <p:cNvPr id="4" name="Slide Number Placeholder 3"/>
          <p:cNvSpPr>
            <a:spLocks noGrp="1"/>
          </p:cNvSpPr>
          <p:nvPr>
            <p:ph type="sldNum" sz="quarter" idx="10"/>
          </p:nvPr>
        </p:nvSpPr>
        <p:spPr/>
        <p:txBody>
          <a:bodyPr/>
          <a:lstStyle/>
          <a:p>
            <a:fld id="{076724AD-4EBC-4541-A33D-19C19FAA678A}" type="slidenum">
              <a:rPr lang="en-US" smtClean="0"/>
              <a:t>21</a:t>
            </a:fld>
            <a:endParaRPr lang="en-US"/>
          </a:p>
        </p:txBody>
      </p:sp>
    </p:spTree>
    <p:extLst>
      <p:ext uri="{BB962C8B-B14F-4D97-AF65-F5344CB8AC3E}">
        <p14:creationId xmlns:p14="http://schemas.microsoft.com/office/powerpoint/2010/main" val="411920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PCA  Introduction: https://blog.csdn.net/kuweicai/article/details/79255270</a:t>
            </a:r>
          </a:p>
        </p:txBody>
      </p:sp>
    </p:spTree>
    <p:extLst>
      <p:ext uri="{BB962C8B-B14F-4D97-AF65-F5344CB8AC3E}">
        <p14:creationId xmlns:p14="http://schemas.microsoft.com/office/powerpoint/2010/main" val="372074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Reference:</a:t>
            </a:r>
          </a:p>
          <a:p>
            <a:r>
              <a:rPr lang="en-US" altLang="zh-CN"/>
              <a:t>https://medium.com/@ageitgey/machine-learning-is-fun-part-4-modern-face-recognition-with-deep-learning-c3cffc121d78</a:t>
            </a:r>
          </a:p>
          <a:p>
            <a:r>
              <a:rPr lang="en-US" altLang="zh-CN"/>
              <a:t>Sample Code:</a:t>
            </a:r>
          </a:p>
          <a:p>
            <a:r>
              <a:rPr lang="en-US" altLang="zh-CN"/>
              <a:t>https://gist.github.com/ageitgey/ddbae3b209b6344a458fa41a3cf75719</a:t>
            </a:r>
          </a:p>
          <a:p>
            <a:endParaRPr lang="en-US" altLang="zh-CN"/>
          </a:p>
        </p:txBody>
      </p:sp>
    </p:spTree>
    <p:extLst>
      <p:ext uri="{BB962C8B-B14F-4D97-AF65-F5344CB8AC3E}">
        <p14:creationId xmlns:p14="http://schemas.microsoft.com/office/powerpoint/2010/main" val="337721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2018/7/5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heseus.fi/bitstream/handle/10024/132808/Delbiaggio_Nicolas.pdf?sequence=1" TargetMode="External"/><Relationship Id="rId2" Type="http://schemas.openxmlformats.org/officeDocument/2006/relationships/hyperlink" Target="https://medium.com/@ageitgey/machine-learning-is-fun-part-4-modern-face-recognition-with-deep-learning-c3cffc121d7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hyperlink" Target="http://mmlab.ie.cuhk.edu.hk/projects/WIDERFa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a:t>Face Detection </a:t>
            </a:r>
            <a:r>
              <a:rPr lang="en-US" altLang="zh-CN" sz="5400" dirty="0" smtClean="0"/>
              <a:t>&amp; Recognition</a:t>
            </a:r>
            <a:endParaRPr lang="en-US" altLang="zh-CN" sz="5400" dirty="0"/>
          </a:p>
        </p:txBody>
      </p:sp>
      <p:sp>
        <p:nvSpPr>
          <p:cNvPr id="3" name="副标题 2"/>
          <p:cNvSpPr>
            <a:spLocks noGrp="1"/>
          </p:cNvSpPr>
          <p:nvPr>
            <p:ph type="subTitle" idx="1"/>
          </p:nvPr>
        </p:nvSpPr>
        <p:spPr>
          <a:xfrm>
            <a:off x="838200" y="3602355"/>
            <a:ext cx="10515600" cy="2493645"/>
          </a:xfrm>
        </p:spPr>
        <p:txBody>
          <a:bodyPr>
            <a:normAutofit/>
          </a:bodyPr>
          <a:lstStyle/>
          <a:p>
            <a:endParaRPr lang="en-US" altLang="zh-CN" dirty="0" smtClean="0"/>
          </a:p>
          <a:p>
            <a:endParaRPr lang="en-US" altLang="zh-CN" dirty="0"/>
          </a:p>
          <a:p>
            <a:r>
              <a:rPr lang="en-US" altLang="zh-CN" dirty="0" smtClean="0">
                <a:solidFill>
                  <a:schemeClr val="tx1"/>
                </a:solidFill>
              </a:rPr>
              <a:t>Alan Zhang</a:t>
            </a:r>
            <a:endParaRPr lang="en-US" altLang="zh-CN"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MTCNN Model - </a:t>
            </a:r>
            <a:r>
              <a:rPr lang="en-US" dirty="0" err="1"/>
              <a:t>O</a:t>
            </a:r>
            <a:r>
              <a:rPr lang="en-US" dirty="0" err="1" smtClean="0"/>
              <a:t>Net</a:t>
            </a:r>
            <a:endParaRPr lang="en-US" dirty="0"/>
          </a:p>
        </p:txBody>
      </p:sp>
      <p:sp>
        <p:nvSpPr>
          <p:cNvPr id="3" name="Content Placeholder 2"/>
          <p:cNvSpPr>
            <a:spLocks noGrp="1"/>
          </p:cNvSpPr>
          <p:nvPr>
            <p:ph idx="1"/>
          </p:nvPr>
        </p:nvSpPr>
        <p:spPr>
          <a:xfrm>
            <a:off x="838200" y="1702435"/>
            <a:ext cx="5268686" cy="4474845"/>
          </a:xfrm>
        </p:spPr>
        <p:txBody>
          <a:bodyPr>
            <a:normAutofit fontScale="70000" lnSpcReduction="20000"/>
          </a:bodyPr>
          <a:lstStyle/>
          <a:p>
            <a:r>
              <a:rPr lang="en-US" altLang="zh-CN" dirty="0" err="1"/>
              <a:t>ONet</a:t>
            </a:r>
            <a:r>
              <a:rPr lang="zh-CN" altLang="en-US" dirty="0"/>
              <a:t>是</a:t>
            </a:r>
            <a:r>
              <a:rPr lang="en-US" altLang="zh-CN" dirty="0"/>
              <a:t>MTCNN</a:t>
            </a:r>
            <a:r>
              <a:rPr lang="zh-CN" altLang="en-US" dirty="0"/>
              <a:t>中的最后一个网络，用于做网络的最后输出。模型输入是一个</a:t>
            </a:r>
            <a:r>
              <a:rPr lang="en-US" altLang="zh-CN" dirty="0"/>
              <a:t>48*48*3</a:t>
            </a:r>
            <a:r>
              <a:rPr lang="zh-CN" altLang="en-US" dirty="0"/>
              <a:t>大小的图片，通过</a:t>
            </a:r>
            <a:r>
              <a:rPr lang="en-US" altLang="zh-CN" dirty="0"/>
              <a:t>32</a:t>
            </a:r>
            <a:r>
              <a:rPr lang="zh-CN" altLang="en-US" dirty="0"/>
              <a:t>个</a:t>
            </a:r>
            <a:r>
              <a:rPr lang="en-US" altLang="zh-CN" dirty="0"/>
              <a:t>3*3*3</a:t>
            </a:r>
            <a:r>
              <a:rPr lang="zh-CN" altLang="en-US" dirty="0"/>
              <a:t>的卷积核和</a:t>
            </a:r>
            <a:r>
              <a:rPr lang="en-US" altLang="zh-CN" dirty="0"/>
              <a:t>3*3</a:t>
            </a:r>
            <a:r>
              <a:rPr lang="zh-CN" altLang="en-US" dirty="0"/>
              <a:t>（</a:t>
            </a:r>
            <a:r>
              <a:rPr lang="en-US" altLang="zh-CN" dirty="0"/>
              <a:t>stride=2</a:t>
            </a:r>
            <a:r>
              <a:rPr lang="zh-CN" altLang="en-US" dirty="0"/>
              <a:t>）的</a:t>
            </a:r>
            <a:r>
              <a:rPr lang="en-US" altLang="zh-CN" dirty="0"/>
              <a:t>max pooling</a:t>
            </a:r>
            <a:r>
              <a:rPr lang="zh-CN" altLang="en-US" dirty="0"/>
              <a:t>后转换为</a:t>
            </a:r>
            <a:r>
              <a:rPr lang="en-US" altLang="zh-CN" dirty="0"/>
              <a:t>32</a:t>
            </a:r>
            <a:r>
              <a:rPr lang="zh-CN" altLang="en-US" dirty="0"/>
              <a:t>个</a:t>
            </a:r>
            <a:r>
              <a:rPr lang="en-US" altLang="zh-CN" dirty="0"/>
              <a:t>23*23</a:t>
            </a:r>
            <a:r>
              <a:rPr lang="zh-CN" altLang="en-US" dirty="0"/>
              <a:t>的特征图；通过</a:t>
            </a:r>
            <a:r>
              <a:rPr lang="en-US" altLang="zh-CN" dirty="0"/>
              <a:t>64</a:t>
            </a:r>
            <a:r>
              <a:rPr lang="zh-CN" altLang="en-US" dirty="0"/>
              <a:t>个</a:t>
            </a:r>
            <a:r>
              <a:rPr lang="en-US" altLang="zh-CN" dirty="0"/>
              <a:t>3*3*32</a:t>
            </a:r>
            <a:r>
              <a:rPr lang="zh-CN" altLang="en-US" dirty="0"/>
              <a:t>的卷积核和</a:t>
            </a:r>
            <a:r>
              <a:rPr lang="en-US" altLang="zh-CN" dirty="0"/>
              <a:t>3*3</a:t>
            </a:r>
            <a:r>
              <a:rPr lang="zh-CN" altLang="en-US" dirty="0"/>
              <a:t>（</a:t>
            </a:r>
            <a:r>
              <a:rPr lang="en-US" altLang="zh-CN" dirty="0"/>
              <a:t>stride=2</a:t>
            </a:r>
            <a:r>
              <a:rPr lang="zh-CN" altLang="en-US" dirty="0"/>
              <a:t>）的</a:t>
            </a:r>
            <a:r>
              <a:rPr lang="en-US" altLang="zh-CN" dirty="0"/>
              <a:t>max pooling</a:t>
            </a:r>
            <a:r>
              <a:rPr lang="zh-CN" altLang="en-US" dirty="0"/>
              <a:t>后转换为</a:t>
            </a:r>
            <a:r>
              <a:rPr lang="en-US" altLang="zh-CN" dirty="0"/>
              <a:t>64</a:t>
            </a:r>
            <a:r>
              <a:rPr lang="zh-CN" altLang="en-US" dirty="0"/>
              <a:t>个</a:t>
            </a:r>
            <a:r>
              <a:rPr lang="en-US" altLang="zh-CN" dirty="0"/>
              <a:t>10*10</a:t>
            </a:r>
            <a:r>
              <a:rPr lang="zh-CN" altLang="en-US" dirty="0"/>
              <a:t>的特征图；通过</a:t>
            </a:r>
            <a:r>
              <a:rPr lang="en-US" altLang="zh-CN" dirty="0"/>
              <a:t>64</a:t>
            </a:r>
            <a:r>
              <a:rPr lang="zh-CN" altLang="en-US" dirty="0"/>
              <a:t>个</a:t>
            </a:r>
            <a:r>
              <a:rPr lang="en-US" altLang="zh-CN" dirty="0"/>
              <a:t>3*3*64</a:t>
            </a:r>
            <a:r>
              <a:rPr lang="zh-CN" altLang="en-US" dirty="0"/>
              <a:t>的卷积核和</a:t>
            </a:r>
            <a:r>
              <a:rPr lang="en-US" altLang="zh-CN" dirty="0"/>
              <a:t>3*3</a:t>
            </a:r>
            <a:r>
              <a:rPr lang="zh-CN" altLang="en-US" dirty="0"/>
              <a:t>（</a:t>
            </a:r>
            <a:r>
              <a:rPr lang="en-US" altLang="zh-CN" dirty="0"/>
              <a:t>stride=2</a:t>
            </a:r>
            <a:r>
              <a:rPr lang="zh-CN" altLang="en-US" dirty="0"/>
              <a:t>）的</a:t>
            </a:r>
            <a:r>
              <a:rPr lang="en-US" altLang="zh-CN" dirty="0"/>
              <a:t>max pooling</a:t>
            </a:r>
            <a:r>
              <a:rPr lang="zh-CN" altLang="en-US" dirty="0"/>
              <a:t>后转换为</a:t>
            </a:r>
            <a:r>
              <a:rPr lang="en-US" altLang="zh-CN" dirty="0"/>
              <a:t>64</a:t>
            </a:r>
            <a:r>
              <a:rPr lang="zh-CN" altLang="en-US" dirty="0"/>
              <a:t>个</a:t>
            </a:r>
            <a:r>
              <a:rPr lang="en-US" altLang="zh-CN" dirty="0"/>
              <a:t>4*4</a:t>
            </a:r>
            <a:r>
              <a:rPr lang="zh-CN" altLang="en-US" dirty="0"/>
              <a:t>的特征图；通过</a:t>
            </a:r>
            <a:r>
              <a:rPr lang="en-US" altLang="zh-CN" dirty="0"/>
              <a:t>128</a:t>
            </a:r>
            <a:r>
              <a:rPr lang="zh-CN" altLang="en-US" dirty="0"/>
              <a:t>个</a:t>
            </a:r>
            <a:r>
              <a:rPr lang="en-US" altLang="zh-CN" dirty="0"/>
              <a:t>2*2*64</a:t>
            </a:r>
            <a:r>
              <a:rPr lang="zh-CN" altLang="en-US" dirty="0"/>
              <a:t>的卷积核转换为</a:t>
            </a:r>
            <a:r>
              <a:rPr lang="en-US" altLang="zh-CN" dirty="0"/>
              <a:t>128</a:t>
            </a:r>
            <a:r>
              <a:rPr lang="zh-CN" altLang="en-US" dirty="0"/>
              <a:t>个</a:t>
            </a:r>
            <a:r>
              <a:rPr lang="en-US" altLang="zh-CN" dirty="0"/>
              <a:t>3*3</a:t>
            </a:r>
            <a:r>
              <a:rPr lang="zh-CN" altLang="en-US" dirty="0"/>
              <a:t>的特征图；通过全链接操作转换为</a:t>
            </a:r>
            <a:r>
              <a:rPr lang="en-US" altLang="zh-CN" dirty="0"/>
              <a:t>256</a:t>
            </a:r>
            <a:r>
              <a:rPr lang="zh-CN" altLang="en-US" dirty="0"/>
              <a:t>大小的全链接层；最好生成大小为</a:t>
            </a:r>
            <a:r>
              <a:rPr lang="en-US" altLang="zh-CN" dirty="0"/>
              <a:t>2</a:t>
            </a:r>
            <a:r>
              <a:rPr lang="zh-CN" altLang="en-US" dirty="0"/>
              <a:t>的回归框分类特征；大小为</a:t>
            </a:r>
            <a:r>
              <a:rPr lang="en-US" altLang="zh-CN" dirty="0"/>
              <a:t>4</a:t>
            </a:r>
            <a:r>
              <a:rPr lang="zh-CN" altLang="en-US" dirty="0"/>
              <a:t>的回归框位置的回归特征；大小为</a:t>
            </a:r>
            <a:r>
              <a:rPr lang="en-US" altLang="zh-CN" dirty="0"/>
              <a:t>10</a:t>
            </a:r>
            <a:r>
              <a:rPr lang="zh-CN" altLang="en-US" dirty="0"/>
              <a:t>的人脸轮廓位置回归特征。</a:t>
            </a:r>
            <a:endParaRPr lang="en-US" altLang="zh-CN" dirty="0" smtClean="0"/>
          </a:p>
        </p:txBody>
      </p:sp>
      <p:pic>
        <p:nvPicPr>
          <p:cNvPr id="2050" name="Picture 2" descr="https://res.infoq.com/articles/how-to-achieve-face-recognition-using-mtcnn-and-facenet/zh/resources/2image008-15275298064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71" y="1702435"/>
            <a:ext cx="5998029" cy="1504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MTCNN – Inference Workflow</a:t>
            </a:r>
            <a:endParaRPr lang="en-US" dirty="0"/>
          </a:p>
        </p:txBody>
      </p:sp>
      <p:sp>
        <p:nvSpPr>
          <p:cNvPr id="3" name="Content Placeholder 2"/>
          <p:cNvSpPr>
            <a:spLocks noGrp="1"/>
          </p:cNvSpPr>
          <p:nvPr>
            <p:ph idx="1"/>
          </p:nvPr>
        </p:nvSpPr>
        <p:spPr>
          <a:xfrm>
            <a:off x="838200" y="1702435"/>
            <a:ext cx="5954486" cy="4752794"/>
          </a:xfrm>
        </p:spPr>
        <p:txBody>
          <a:bodyPr>
            <a:normAutofit fontScale="77500" lnSpcReduction="20000"/>
          </a:bodyPr>
          <a:lstStyle/>
          <a:p>
            <a:r>
              <a:rPr lang="zh-CN" altLang="en-US" dirty="0"/>
              <a:t>由原始图片和</a:t>
            </a:r>
            <a:r>
              <a:rPr lang="en-US" dirty="0" err="1"/>
              <a:t>PNet</a:t>
            </a:r>
            <a:r>
              <a:rPr lang="zh-CN" altLang="en-US" dirty="0"/>
              <a:t>生成预测的</a:t>
            </a:r>
            <a:r>
              <a:rPr lang="en-US" dirty="0"/>
              <a:t>bounding boxes。</a:t>
            </a:r>
            <a:r>
              <a:rPr lang="zh-CN" altLang="en-US" dirty="0"/>
              <a:t>输入原始图片和</a:t>
            </a:r>
            <a:r>
              <a:rPr lang="en-US" dirty="0" err="1"/>
              <a:t>PNet</a:t>
            </a:r>
            <a:r>
              <a:rPr lang="zh-CN" altLang="en-US" dirty="0"/>
              <a:t>生成的</a:t>
            </a:r>
            <a:r>
              <a:rPr lang="en-US" dirty="0"/>
              <a:t>bounding box，</a:t>
            </a:r>
            <a:r>
              <a:rPr lang="zh-CN" altLang="en-US" dirty="0"/>
              <a:t>通过</a:t>
            </a:r>
            <a:r>
              <a:rPr lang="en-US" dirty="0" err="1"/>
              <a:t>RNet</a:t>
            </a:r>
            <a:r>
              <a:rPr lang="en-US" dirty="0"/>
              <a:t>，</a:t>
            </a:r>
            <a:r>
              <a:rPr lang="zh-CN" altLang="en-US" dirty="0"/>
              <a:t>生成校正后的</a:t>
            </a:r>
            <a:r>
              <a:rPr lang="en-US" dirty="0"/>
              <a:t>bounding box。</a:t>
            </a:r>
            <a:r>
              <a:rPr lang="zh-CN" altLang="en-US" dirty="0"/>
              <a:t>输入元素图片和</a:t>
            </a:r>
            <a:r>
              <a:rPr lang="en-US" dirty="0" err="1"/>
              <a:t>RNet</a:t>
            </a:r>
            <a:r>
              <a:rPr lang="zh-CN" altLang="en-US" dirty="0"/>
              <a:t>生成的</a:t>
            </a:r>
            <a:r>
              <a:rPr lang="en-US" dirty="0"/>
              <a:t>bounding box，</a:t>
            </a:r>
            <a:r>
              <a:rPr lang="zh-CN" altLang="en-US" dirty="0"/>
              <a:t>通过</a:t>
            </a:r>
            <a:r>
              <a:rPr lang="en-US" dirty="0" err="1"/>
              <a:t>ONet</a:t>
            </a:r>
            <a:r>
              <a:rPr lang="en-US" dirty="0"/>
              <a:t>，</a:t>
            </a:r>
            <a:r>
              <a:rPr lang="zh-CN" altLang="en-US" dirty="0"/>
              <a:t>生成校正后的</a:t>
            </a:r>
            <a:r>
              <a:rPr lang="en-US" dirty="0"/>
              <a:t>bounding box</a:t>
            </a:r>
            <a:r>
              <a:rPr lang="zh-CN" altLang="en-US" dirty="0"/>
              <a:t>和人脸面部轮廓关键点</a:t>
            </a:r>
            <a:r>
              <a:rPr lang="zh-CN" altLang="en-US" dirty="0" smtClean="0"/>
              <a:t>。</a:t>
            </a:r>
            <a:endParaRPr lang="en-US" altLang="zh-CN" dirty="0" smtClean="0"/>
          </a:p>
          <a:p>
            <a:pPr marL="804545" lvl="1" indent="-457200">
              <a:buFont typeface="+mj-lt"/>
              <a:buAutoNum type="arabicPeriod"/>
            </a:pPr>
            <a:r>
              <a:rPr lang="zh-CN" altLang="en-US" dirty="0"/>
              <a:t>首先读入要检测的图片：</a:t>
            </a:r>
            <a:r>
              <a:rPr lang="en-US" dirty="0"/>
              <a:t>image = cv2.imread(</a:t>
            </a:r>
            <a:r>
              <a:rPr lang="en-US" dirty="0" err="1"/>
              <a:t>imagepath</a:t>
            </a:r>
            <a:r>
              <a:rPr lang="en-US" dirty="0"/>
              <a:t>)</a:t>
            </a:r>
          </a:p>
          <a:p>
            <a:pPr marL="804545" lvl="1" indent="-457200">
              <a:buFont typeface="+mj-lt"/>
              <a:buAutoNum type="arabicPeriod"/>
            </a:pPr>
            <a:r>
              <a:rPr lang="zh-CN" altLang="en-US" dirty="0"/>
              <a:t>加载训练好的模型参数，构建检测对象：</a:t>
            </a:r>
            <a:r>
              <a:rPr lang="en-US" dirty="0"/>
              <a:t>detector = </a:t>
            </a:r>
            <a:r>
              <a:rPr lang="en-US" dirty="0" err="1"/>
              <a:t>MtcnnDetector</a:t>
            </a:r>
            <a:endParaRPr lang="en-US" dirty="0"/>
          </a:p>
          <a:p>
            <a:pPr marL="804545" lvl="1" indent="-457200">
              <a:buFont typeface="+mj-lt"/>
              <a:buAutoNum type="arabicPeriod"/>
            </a:pPr>
            <a:r>
              <a:rPr lang="zh-CN" altLang="en-US" dirty="0"/>
              <a:t>执行推理操作：</a:t>
            </a:r>
            <a:r>
              <a:rPr lang="en-US" dirty="0" err="1"/>
              <a:t>all_boxes,landmarks</a:t>
            </a:r>
            <a:r>
              <a:rPr lang="en-US" dirty="0"/>
              <a:t> = </a:t>
            </a:r>
            <a:r>
              <a:rPr lang="en-US" dirty="0" err="1"/>
              <a:t>detector.detect_face</a:t>
            </a:r>
            <a:r>
              <a:rPr lang="en-US" dirty="0"/>
              <a:t>(image)</a:t>
            </a:r>
          </a:p>
          <a:p>
            <a:pPr marL="804545" lvl="1" indent="-457200">
              <a:buFont typeface="+mj-lt"/>
              <a:buAutoNum type="arabicPeriod"/>
            </a:pPr>
            <a:r>
              <a:rPr lang="zh-CN" altLang="en-US" dirty="0"/>
              <a:t>绘制目标框：</a:t>
            </a:r>
            <a:r>
              <a:rPr lang="en-US" dirty="0"/>
              <a:t>cv2.rectangle(image, box,(0,0,255))</a:t>
            </a:r>
          </a:p>
        </p:txBody>
      </p:sp>
      <p:pic>
        <p:nvPicPr>
          <p:cNvPr id="3074" name="Picture 2" descr="https://res.infoq.com/articles/how-to-achieve-face-recognition-using-mtcnn-and-facenet/zh/resources/3image009-15275298077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543" y="1702435"/>
            <a:ext cx="5203371" cy="2724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FaceNet</a:t>
            </a:r>
            <a:r>
              <a:rPr lang="en-US" dirty="0" smtClean="0"/>
              <a:t> - Overview</a:t>
            </a:r>
            <a:endParaRPr lang="en-US" dirty="0"/>
          </a:p>
        </p:txBody>
      </p:sp>
      <p:sp>
        <p:nvSpPr>
          <p:cNvPr id="3" name="Content Placeholder 2"/>
          <p:cNvSpPr>
            <a:spLocks noGrp="1"/>
          </p:cNvSpPr>
          <p:nvPr>
            <p:ph idx="1"/>
          </p:nvPr>
        </p:nvSpPr>
        <p:spPr>
          <a:xfrm>
            <a:off x="838200" y="1702435"/>
            <a:ext cx="5845629" cy="4972051"/>
          </a:xfrm>
        </p:spPr>
        <p:txBody>
          <a:bodyPr>
            <a:normAutofit fontScale="70000" lnSpcReduction="20000"/>
          </a:bodyPr>
          <a:lstStyle/>
          <a:p>
            <a:r>
              <a:rPr lang="en-US" altLang="zh-CN" dirty="0" err="1"/>
              <a:t>FaceNet</a:t>
            </a:r>
            <a:r>
              <a:rPr lang="zh-CN" altLang="en-US" dirty="0"/>
              <a:t>的主要思想是把人脸图像映射到一个多维空间，通过空间距离表示人脸的相似度</a:t>
            </a:r>
            <a:r>
              <a:rPr lang="zh-CN" altLang="en-US" dirty="0" smtClean="0"/>
              <a:t>。</a:t>
            </a:r>
            <a:endParaRPr lang="en-US" altLang="zh-CN" dirty="0" smtClean="0"/>
          </a:p>
          <a:p>
            <a:r>
              <a:rPr lang="en-US" altLang="zh-CN" dirty="0" err="1" smtClean="0"/>
              <a:t>FaceNet</a:t>
            </a:r>
            <a:r>
              <a:rPr lang="zh-CN" altLang="en-US" dirty="0"/>
              <a:t>中采用基于深度神经网络的图像映射方法和基于</a:t>
            </a:r>
            <a:r>
              <a:rPr lang="en-US" altLang="zh-CN" dirty="0"/>
              <a:t>triplets</a:t>
            </a:r>
            <a:r>
              <a:rPr lang="zh-CN" altLang="en-US" dirty="0"/>
              <a:t>（三联子）的</a:t>
            </a:r>
            <a:r>
              <a:rPr lang="en-US" altLang="zh-CN" dirty="0"/>
              <a:t>loss</a:t>
            </a:r>
            <a:r>
              <a:rPr lang="zh-CN" altLang="en-US" dirty="0"/>
              <a:t>函数训练神经网络，网络直接输出为</a:t>
            </a:r>
            <a:r>
              <a:rPr lang="en-US" altLang="zh-CN" dirty="0"/>
              <a:t>128</a:t>
            </a:r>
            <a:r>
              <a:rPr lang="zh-CN" altLang="en-US" dirty="0"/>
              <a:t>维度的向量空间</a:t>
            </a:r>
            <a:r>
              <a:rPr lang="zh-CN" altLang="en-US" dirty="0" smtClean="0"/>
              <a:t>。</a:t>
            </a:r>
            <a:endParaRPr lang="en-US" altLang="zh-CN" dirty="0" smtClean="0"/>
          </a:p>
          <a:p>
            <a:r>
              <a:rPr lang="en-US" dirty="0" err="1" smtClean="0"/>
              <a:t>FaceNet</a:t>
            </a:r>
            <a:r>
              <a:rPr lang="zh-CN" altLang="en-US" dirty="0" smtClean="0"/>
              <a:t>网络结构</a:t>
            </a:r>
            <a:r>
              <a:rPr lang="en-US" altLang="zh-CN" dirty="0"/>
              <a:t>: Batch</a:t>
            </a:r>
            <a:r>
              <a:rPr lang="zh-CN" altLang="en-US" dirty="0"/>
              <a:t>表示人脸的训练数据，接下来是深度卷积神经网络，然后采用</a:t>
            </a:r>
            <a:r>
              <a:rPr lang="en-US" altLang="zh-CN" dirty="0"/>
              <a:t>L2</a:t>
            </a:r>
            <a:r>
              <a:rPr lang="zh-CN" altLang="en-US" dirty="0"/>
              <a:t>归一化操作，得到人脸图像的特征表示，最后为三元组（</a:t>
            </a:r>
            <a:r>
              <a:rPr lang="en-US" altLang="zh-CN" dirty="0"/>
              <a:t>Triplet Loss</a:t>
            </a:r>
            <a:r>
              <a:rPr lang="zh-CN" altLang="en-US" dirty="0"/>
              <a:t>）的损失函数。三元组其实就是三个样例，如</a:t>
            </a:r>
            <a:r>
              <a:rPr lang="en-US" altLang="zh-CN" dirty="0"/>
              <a:t>(anchor, </a:t>
            </a:r>
            <a:r>
              <a:rPr lang="en-US" altLang="zh-CN" dirty="0" err="1"/>
              <a:t>pos</a:t>
            </a:r>
            <a:r>
              <a:rPr lang="en-US" altLang="zh-CN" dirty="0"/>
              <a:t>, </a:t>
            </a:r>
            <a:r>
              <a:rPr lang="en-US" altLang="zh-CN" dirty="0" err="1"/>
              <a:t>neg</a:t>
            </a:r>
            <a:r>
              <a:rPr lang="en-US" altLang="zh-CN" dirty="0"/>
              <a:t>)</a:t>
            </a:r>
            <a:r>
              <a:rPr lang="zh-CN" altLang="en-US" dirty="0"/>
              <a:t>，利用距离关系来判断。即在尽可能多的三元组中，使得</a:t>
            </a:r>
            <a:r>
              <a:rPr lang="en-US" altLang="zh-CN" dirty="0"/>
              <a:t>anchor</a:t>
            </a:r>
            <a:r>
              <a:rPr lang="zh-CN" altLang="en-US" dirty="0"/>
              <a:t>和</a:t>
            </a:r>
            <a:r>
              <a:rPr lang="en-US" altLang="zh-CN" dirty="0" err="1"/>
              <a:t>pos</a:t>
            </a:r>
            <a:r>
              <a:rPr lang="zh-CN" altLang="en-US" dirty="0"/>
              <a:t>正例的距离，小于</a:t>
            </a:r>
            <a:r>
              <a:rPr lang="en-US" altLang="zh-CN" dirty="0"/>
              <a:t>anchor</a:t>
            </a:r>
            <a:r>
              <a:rPr lang="zh-CN" altLang="en-US" dirty="0"/>
              <a:t>和</a:t>
            </a:r>
            <a:r>
              <a:rPr lang="en-US" altLang="zh-CN" dirty="0" err="1"/>
              <a:t>neg</a:t>
            </a:r>
            <a:r>
              <a:rPr lang="zh-CN" altLang="en-US" dirty="0"/>
              <a:t>负例的距</a:t>
            </a:r>
            <a:r>
              <a:rPr lang="zh-CN" altLang="en-US" dirty="0" smtClean="0"/>
              <a:t>离。</a:t>
            </a:r>
            <a:endParaRPr lang="en-US" dirty="0"/>
          </a:p>
        </p:txBody>
      </p:sp>
      <p:pic>
        <p:nvPicPr>
          <p:cNvPr id="4098" name="Picture 2" descr="https://res.infoq.com/articles/how-to-achieve-face-recognition-using-mtcnn-and-facenet/zh/resources/2image011-1527530297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085" y="1702435"/>
            <a:ext cx="5170715" cy="1085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res.infoq.com/articles/how-to-achieve-face-recognition-using-mtcnn-and-facenet/zh/resources/2image012-15275302969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5085" y="2967672"/>
            <a:ext cx="3276600" cy="3706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FaceNet</a:t>
            </a:r>
            <a:r>
              <a:rPr lang="en-US" dirty="0" smtClean="0"/>
              <a:t> - Training Flow</a:t>
            </a:r>
            <a:endParaRPr lang="en-US" dirty="0"/>
          </a:p>
        </p:txBody>
      </p:sp>
      <p:sp>
        <p:nvSpPr>
          <p:cNvPr id="3" name="Content Placeholder 2"/>
          <p:cNvSpPr>
            <a:spLocks noGrp="1"/>
          </p:cNvSpPr>
          <p:nvPr>
            <p:ph idx="1"/>
          </p:nvPr>
        </p:nvSpPr>
        <p:spPr>
          <a:xfrm>
            <a:off x="838200" y="1702435"/>
            <a:ext cx="10515600" cy="3707765"/>
          </a:xfrm>
        </p:spPr>
        <p:txBody>
          <a:bodyPr>
            <a:normAutofit lnSpcReduction="10000"/>
          </a:bodyPr>
          <a:lstStyle/>
          <a:p>
            <a:r>
              <a:rPr lang="zh-CN" altLang="en-US" dirty="0"/>
              <a:t>在</a:t>
            </a:r>
            <a:r>
              <a:rPr lang="en-US" altLang="zh-CN" dirty="0"/>
              <a:t>mini-batch</a:t>
            </a:r>
            <a:r>
              <a:rPr lang="zh-CN" altLang="en-US" dirty="0"/>
              <a:t>开始的时候，从训练数据集中抽样人脸照片。比如每一个</a:t>
            </a:r>
            <a:r>
              <a:rPr lang="en-US" altLang="zh-CN" dirty="0"/>
              <a:t>batch</a:t>
            </a:r>
            <a:r>
              <a:rPr lang="zh-CN" altLang="en-US" dirty="0"/>
              <a:t>抽样多少人，每个人抽样多少张图片，这样会得到要抽样的人脸照片。</a:t>
            </a:r>
          </a:p>
          <a:p>
            <a:r>
              <a:rPr lang="zh-CN" altLang="en-US" dirty="0"/>
              <a:t>计算这些抽样图片在网络模型中得到的</a:t>
            </a:r>
            <a:r>
              <a:rPr lang="en-US" altLang="zh-CN" dirty="0"/>
              <a:t>embedding</a:t>
            </a:r>
            <a:r>
              <a:rPr lang="zh-CN" altLang="en-US" dirty="0"/>
              <a:t>，这样通过计算图片的</a:t>
            </a:r>
            <a:r>
              <a:rPr lang="en-US" altLang="zh-CN" dirty="0"/>
              <a:t>embedding</a:t>
            </a:r>
            <a:r>
              <a:rPr lang="zh-CN" altLang="en-US" dirty="0"/>
              <a:t>之间的欧式距离得到三元组了。</a:t>
            </a:r>
          </a:p>
          <a:p>
            <a:r>
              <a:rPr lang="zh-CN" altLang="en-US" dirty="0"/>
              <a:t>根据得到的三元组，计算</a:t>
            </a:r>
            <a:r>
              <a:rPr lang="en-US" altLang="zh-CN" dirty="0"/>
              <a:t>triplet-loss</a:t>
            </a:r>
            <a:r>
              <a:rPr lang="zh-CN" altLang="en-US" dirty="0"/>
              <a:t>，进行模型优化，更新</a:t>
            </a:r>
            <a:r>
              <a:rPr lang="en-US" altLang="zh-CN" dirty="0"/>
              <a:t>embedding</a:t>
            </a:r>
            <a:r>
              <a:rPr lang="zh-CN" altLang="en-US" dirty="0"/>
              <a:t>。</a:t>
            </a:r>
            <a:endParaRPr lang="en-US" dirty="0"/>
          </a:p>
        </p:txBody>
      </p:sp>
      <p:pic>
        <p:nvPicPr>
          <p:cNvPr id="3074" name="Picture 2" descr="https://pic3.zhimg.com/80/v2-405efcb99145319cc751507ee080d38f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429" y="5589587"/>
            <a:ext cx="4735282" cy="1066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ic4.zhimg.com/80/v2-fd56708e1219f6d924b30a52b38aedef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589587"/>
            <a:ext cx="5448300" cy="1066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FaceNet</a:t>
            </a:r>
            <a:r>
              <a:rPr lang="en-US" dirty="0" smtClean="0"/>
              <a:t> – Inference Flow</a:t>
            </a:r>
            <a:endParaRPr lang="en-US" dirty="0"/>
          </a:p>
        </p:txBody>
      </p:sp>
      <p:sp>
        <p:nvSpPr>
          <p:cNvPr id="3" name="Content Placeholder 2"/>
          <p:cNvSpPr>
            <a:spLocks noGrp="1"/>
          </p:cNvSpPr>
          <p:nvPr>
            <p:ph idx="1"/>
          </p:nvPr>
        </p:nvSpPr>
        <p:spPr>
          <a:xfrm>
            <a:off x="838200" y="1702435"/>
            <a:ext cx="5475514" cy="4474845"/>
          </a:xfrm>
        </p:spPr>
        <p:txBody>
          <a:bodyPr>
            <a:normAutofit fontScale="92500" lnSpcReduction="10000"/>
          </a:bodyPr>
          <a:lstStyle/>
          <a:p>
            <a:pPr marL="514350" indent="-514350">
              <a:buFont typeface="+mj-lt"/>
              <a:buAutoNum type="arabicPeriod"/>
            </a:pPr>
            <a:r>
              <a:rPr lang="zh-CN" altLang="en-US" dirty="0"/>
              <a:t>通过</a:t>
            </a:r>
            <a:r>
              <a:rPr lang="en-US" altLang="zh-CN" dirty="0"/>
              <a:t>MTCNN</a:t>
            </a:r>
            <a:r>
              <a:rPr lang="zh-CN" altLang="en-US" dirty="0"/>
              <a:t>人脸检测模型，从照片中提取人脸图像。</a:t>
            </a:r>
          </a:p>
          <a:p>
            <a:pPr marL="514350" indent="-514350">
              <a:buFont typeface="+mj-lt"/>
              <a:buAutoNum type="arabicPeriod"/>
            </a:pPr>
            <a:r>
              <a:rPr lang="zh-CN" altLang="en-US" dirty="0"/>
              <a:t>把人脸图像输入到</a:t>
            </a:r>
            <a:r>
              <a:rPr lang="en-US" altLang="zh-CN" dirty="0" err="1"/>
              <a:t>FaceNet</a:t>
            </a:r>
            <a:r>
              <a:rPr lang="zh-CN" altLang="en-US" dirty="0"/>
              <a:t>，计算</a:t>
            </a:r>
            <a:r>
              <a:rPr lang="en-US" altLang="zh-CN" dirty="0"/>
              <a:t>Embedding</a:t>
            </a:r>
            <a:r>
              <a:rPr lang="zh-CN" altLang="en-US" dirty="0"/>
              <a:t>的特征向量。</a:t>
            </a:r>
          </a:p>
          <a:p>
            <a:pPr marL="514350" indent="-514350">
              <a:buFont typeface="+mj-lt"/>
              <a:buAutoNum type="arabicPeriod"/>
            </a:pPr>
            <a:r>
              <a:rPr lang="zh-CN" altLang="en-US" dirty="0"/>
              <a:t>比较特征向量间的欧式距离，判断是否为同一人，例如当特征距离小于</a:t>
            </a:r>
            <a:r>
              <a:rPr lang="en-US" altLang="zh-CN" dirty="0"/>
              <a:t>1</a:t>
            </a:r>
            <a:r>
              <a:rPr lang="zh-CN" altLang="en-US" dirty="0"/>
              <a:t>的时候认为是同一个人，特征距离大于</a:t>
            </a:r>
            <a:r>
              <a:rPr lang="en-US" altLang="zh-CN" dirty="0"/>
              <a:t>1</a:t>
            </a:r>
            <a:r>
              <a:rPr lang="zh-CN" altLang="en-US" dirty="0"/>
              <a:t>的时候认为是不同人。</a:t>
            </a:r>
            <a:endParaRPr lang="en-US" dirty="0"/>
          </a:p>
        </p:txBody>
      </p:sp>
      <p:pic>
        <p:nvPicPr>
          <p:cNvPr id="5122" name="Picture 2" descr="https://res.infoq.com/articles/how-to-achieve-face-recognition-using-mtcnn-and-facenet/zh/resources/1image015-15275302976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513" y="1702435"/>
            <a:ext cx="4547961" cy="3003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MTCNN Model to </a:t>
            </a:r>
            <a:r>
              <a:rPr lang="en-US" dirty="0" err="1" smtClean="0"/>
              <a:t>OpenVINO</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722792" y="1702435"/>
            <a:ext cx="6388222" cy="4474845"/>
          </a:xfrm>
        </p:spPr>
        <p:txBody>
          <a:bodyPr>
            <a:normAutofit fontScale="92500" lnSpcReduction="20000"/>
          </a:bodyPr>
          <a:lstStyle/>
          <a:p>
            <a:r>
              <a:rPr lang="zh-TW" altLang="en-US" dirty="0"/>
              <a:t>人臉檢測一般採用兩種曲線：</a:t>
            </a:r>
            <a:r>
              <a:rPr lang="en-US" altLang="zh-TW" dirty="0"/>
              <a:t>P-R</a:t>
            </a:r>
            <a:r>
              <a:rPr lang="zh-TW" altLang="en-US" dirty="0"/>
              <a:t>曲線和</a:t>
            </a:r>
            <a:r>
              <a:rPr lang="en-US" altLang="zh-TW" dirty="0"/>
              <a:t>ROC</a:t>
            </a:r>
            <a:r>
              <a:rPr lang="zh-TW" altLang="en-US" dirty="0"/>
              <a:t>曲</a:t>
            </a:r>
            <a:r>
              <a:rPr lang="zh-TW" altLang="en-US" dirty="0" smtClean="0"/>
              <a:t>線</a:t>
            </a:r>
            <a:endParaRPr lang="en-US" altLang="zh-TW" dirty="0" smtClean="0"/>
          </a:p>
          <a:p>
            <a:pPr lvl="1"/>
            <a:r>
              <a:rPr lang="en-US" altLang="zh-TW" dirty="0"/>
              <a:t>P-R</a:t>
            </a:r>
            <a:r>
              <a:rPr lang="zh-TW" altLang="en-US" dirty="0"/>
              <a:t>曲線是指的查准率（</a:t>
            </a:r>
            <a:r>
              <a:rPr lang="en-US" altLang="zh-TW" dirty="0"/>
              <a:t>precision</a:t>
            </a:r>
            <a:r>
              <a:rPr lang="zh-TW" altLang="en-US" dirty="0"/>
              <a:t>也稱準確率）和查全率（</a:t>
            </a:r>
            <a:r>
              <a:rPr lang="en-US" altLang="zh-TW" dirty="0"/>
              <a:t>recall</a:t>
            </a:r>
            <a:r>
              <a:rPr lang="zh-TW" altLang="en-US" dirty="0"/>
              <a:t>也成召回率）的曲線關係，查准率（</a:t>
            </a:r>
            <a:r>
              <a:rPr lang="en-US" altLang="zh-TW" dirty="0"/>
              <a:t>P</a:t>
            </a:r>
            <a:r>
              <a:rPr lang="zh-TW" altLang="en-US" dirty="0" smtClean="0"/>
              <a:t>）在</a:t>
            </a:r>
            <a:r>
              <a:rPr lang="zh-TW" altLang="en-US" dirty="0"/>
              <a:t>人臉檢測中指檢測到真實人臉數占檢測器檢測到人臉總數的百分比。查全率（</a:t>
            </a:r>
            <a:r>
              <a:rPr lang="en-US" altLang="zh-TW" dirty="0"/>
              <a:t>R</a:t>
            </a:r>
            <a:r>
              <a:rPr lang="zh-TW" altLang="en-US" dirty="0" smtClean="0"/>
              <a:t>）在</a:t>
            </a:r>
            <a:r>
              <a:rPr lang="zh-TW" altLang="en-US" dirty="0"/>
              <a:t>人臉檢測中指檢測到的真實人臉數占測試集中真實人臉總數的百分比</a:t>
            </a:r>
            <a:r>
              <a:rPr lang="zh-TW" altLang="en-US" dirty="0" smtClean="0"/>
              <a:t>。</a:t>
            </a:r>
            <a:endParaRPr lang="en-US" altLang="zh-TW" dirty="0" smtClean="0"/>
          </a:p>
          <a:p>
            <a:pPr lvl="1"/>
            <a:r>
              <a:rPr lang="en-US" dirty="0"/>
              <a:t>ROC</a:t>
            </a:r>
            <a:r>
              <a:rPr lang="zh-CN" altLang="en-US" dirty="0"/>
              <a:t>曲線則是真正例率和假正例率的曲線，真正例率（</a:t>
            </a:r>
            <a:r>
              <a:rPr lang="en-US" dirty="0"/>
              <a:t>True Positive </a:t>
            </a:r>
            <a:r>
              <a:rPr lang="en-US" dirty="0" err="1"/>
              <a:t>rate，TPR</a:t>
            </a:r>
            <a:r>
              <a:rPr lang="en-US" dirty="0"/>
              <a:t>）</a:t>
            </a:r>
            <a:r>
              <a:rPr lang="zh-CN" altLang="en-US" dirty="0"/>
              <a:t>為</a:t>
            </a:r>
            <a:r>
              <a:rPr lang="en-US" dirty="0" smtClean="0"/>
              <a:t>TP/P_TRUE</a:t>
            </a:r>
            <a:r>
              <a:rPr lang="zh-CN" altLang="en-US" dirty="0" smtClean="0"/>
              <a:t>等</a:t>
            </a:r>
            <a:r>
              <a:rPr lang="zh-CN" altLang="en-US" dirty="0"/>
              <a:t>同於查全率，假正例率（</a:t>
            </a:r>
            <a:r>
              <a:rPr lang="en-US" dirty="0"/>
              <a:t>False Positive </a:t>
            </a:r>
            <a:r>
              <a:rPr lang="en-US" dirty="0" err="1"/>
              <a:t>rate，FPR</a:t>
            </a:r>
            <a:r>
              <a:rPr lang="en-US" dirty="0"/>
              <a:t>）</a:t>
            </a:r>
            <a:r>
              <a:rPr lang="zh-CN" altLang="en-US" dirty="0"/>
              <a:t>為</a:t>
            </a:r>
            <a:r>
              <a:rPr lang="en-US" dirty="0" smtClean="0"/>
              <a:t>FP/N_TRUE</a:t>
            </a:r>
            <a:r>
              <a:rPr lang="zh-CN" altLang="en-US" dirty="0" smtClean="0"/>
              <a:t>，</a:t>
            </a:r>
            <a:r>
              <a:rPr lang="zh-CN" altLang="en-US" dirty="0"/>
              <a:t>前者評估的是漏檢水平，後者評估的是誤檢水平。</a:t>
            </a:r>
            <a:endParaRPr lang="en-US" dirty="0"/>
          </a:p>
        </p:txBody>
      </p:sp>
      <p:pic>
        <p:nvPicPr>
          <p:cNvPr id="3074" name="Picture 2" descr="https://i0.wp.com/pic3.zhimg.com/50/v2-b3110fa59d9252b719bcab0878b6c3a8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588" y="1702435"/>
            <a:ext cx="4705165" cy="1628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0.wp.com/pic2.zhimg.com/50/v2-68eed2058a6eb842f7e42c7c18869d8a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65" y="141472"/>
            <a:ext cx="11944688" cy="6632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True positives (TP): These refer to the positive tuples that were correctly labeled by the classifier. Let TP be the number of true positives.</a:t>
            </a:r>
          </a:p>
          <a:p>
            <a:r>
              <a:rPr lang="en-US" dirty="0"/>
              <a:t>True negatives (TN): These are the negative tuples that were correctly labeled by the classifier. Let TN be the number of true negatives.</a:t>
            </a:r>
          </a:p>
          <a:p>
            <a:r>
              <a:rPr lang="en-US" dirty="0"/>
              <a:t>False positives (FP): These are the negative tuples that were incorrectly labeled as positive (e.g., tuples of class buys computer = no for which the classifier predicted buys computer= yes). Let FP be the number of false positives.</a:t>
            </a:r>
          </a:p>
          <a:p>
            <a:r>
              <a:rPr lang="en-US" dirty="0"/>
              <a:t>False negatives (FN): These are the positive tuples that were mislabeled as negative (e.g., tuples of class buys computer = yes for which the classifier predicted buys computer= no). Let FN be the number of false negatives.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Face Detection &amp; Recognition Work Flow</a:t>
            </a:r>
          </a:p>
          <a:p>
            <a:r>
              <a:rPr lang="en-US" dirty="0" smtClean="0"/>
              <a:t>Overview of Face Detection &amp; Recognition </a:t>
            </a:r>
            <a:r>
              <a:rPr lang="en-US" dirty="0" err="1" smtClean="0"/>
              <a:t>Algo</a:t>
            </a:r>
            <a:endParaRPr lang="en-US" dirty="0" smtClean="0"/>
          </a:p>
          <a:p>
            <a:r>
              <a:rPr lang="en-US" dirty="0" smtClean="0"/>
              <a:t>MTCNN</a:t>
            </a:r>
          </a:p>
          <a:p>
            <a:r>
              <a:rPr lang="en-US" dirty="0" err="1" smtClean="0"/>
              <a:t>FaceNet</a:t>
            </a:r>
            <a:endParaRPr lang="en-US" dirty="0" smtClean="0"/>
          </a:p>
          <a:p>
            <a:endParaRPr lang="en-US" dirty="0" smtClean="0"/>
          </a:p>
          <a:p>
            <a:endParaRPr lang="en-US" dirty="0"/>
          </a:p>
        </p:txBody>
      </p:sp>
    </p:spTree>
    <p:extLst>
      <p:ext uri="{BB962C8B-B14F-4D97-AF65-F5344CB8AC3E}">
        <p14:creationId xmlns:p14="http://schemas.microsoft.com/office/powerpoint/2010/main" val="1071593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838200" y="1702435"/>
            <a:ext cx="10515600" cy="5068479"/>
          </a:xfrm>
        </p:spPr>
        <p:txBody>
          <a:bodyPr>
            <a:normAutofit fontScale="55000" lnSpcReduction="20000"/>
          </a:bodyPr>
          <a:lstStyle/>
          <a:p>
            <a:r>
              <a:rPr lang="zh-TW" altLang="en-US" dirty="0"/>
              <a:t>人臉檢測的研究在過去二十年例取得了巨大進步，特別是</a:t>
            </a:r>
            <a:r>
              <a:rPr lang="en-US" altLang="zh-TW" dirty="0"/>
              <a:t>Viola and Jones</a:t>
            </a:r>
            <a:r>
              <a:rPr lang="zh-TW" altLang="en-US" dirty="0"/>
              <a:t>提出了開創性演算法，他們通過</a:t>
            </a:r>
            <a:r>
              <a:rPr lang="en-US" altLang="zh-TW" dirty="0" err="1"/>
              <a:t>Haar</a:t>
            </a:r>
            <a:r>
              <a:rPr lang="en-US" altLang="zh-TW" dirty="0"/>
              <a:t>-Like</a:t>
            </a:r>
            <a:r>
              <a:rPr lang="zh-TW" altLang="en-US" dirty="0"/>
              <a:t>特徵和</a:t>
            </a:r>
            <a:r>
              <a:rPr lang="en-US" altLang="zh-TW" dirty="0" err="1"/>
              <a:t>AdaBoost</a:t>
            </a:r>
            <a:r>
              <a:rPr lang="zh-TW" altLang="en-US" dirty="0"/>
              <a:t>去訓練級聯分類器獲得實時效果很好的人臉檢測器，然而研究指出當人臉在非約束環境下，該演算法檢測效果極差</a:t>
            </a:r>
            <a:r>
              <a:rPr lang="zh-TW" altLang="en-US" dirty="0" smtClean="0"/>
              <a:t>。</a:t>
            </a:r>
            <a:endParaRPr lang="en-US" altLang="zh-TW" dirty="0" smtClean="0"/>
          </a:p>
          <a:p>
            <a:r>
              <a:rPr lang="zh-TW" altLang="en-US" dirty="0"/>
              <a:t>人臉檢測演算法以往被分為基於知識的、基於特徵的、基於模板匹配的、基於外觀的四類方法</a:t>
            </a:r>
            <a:r>
              <a:rPr lang="zh-TW" altLang="en-US" dirty="0" smtClean="0"/>
              <a:t>。</a:t>
            </a:r>
            <a:endParaRPr lang="en-US" altLang="zh-TW" dirty="0" smtClean="0"/>
          </a:p>
          <a:p>
            <a:r>
              <a:rPr lang="zh-CN" altLang="en-US" dirty="0"/>
              <a:t>人臉檢測所有演算法可以總分為兩類：①</a:t>
            </a:r>
            <a:r>
              <a:rPr lang="en-US" dirty="0"/>
              <a:t>Based on rigid templates：</a:t>
            </a:r>
            <a:r>
              <a:rPr lang="zh-CN" altLang="en-US" dirty="0"/>
              <a:t>代表有</a:t>
            </a:r>
            <a:r>
              <a:rPr lang="en-US" dirty="0" err="1"/>
              <a:t>boosting+features</a:t>
            </a:r>
            <a:r>
              <a:rPr lang="zh-CN" altLang="en-US" dirty="0"/>
              <a:t>和</a:t>
            </a:r>
            <a:r>
              <a:rPr lang="en-US" dirty="0"/>
              <a:t>CNN ②Based on parts model：</a:t>
            </a:r>
            <a:r>
              <a:rPr lang="zh-CN" altLang="en-US" dirty="0"/>
              <a:t>主要是</a:t>
            </a:r>
            <a:r>
              <a:rPr lang="en-US" dirty="0"/>
              <a:t>DPM</a:t>
            </a:r>
            <a:r>
              <a:rPr lang="en-US" dirty="0" smtClean="0"/>
              <a:t>。</a:t>
            </a:r>
          </a:p>
          <a:p>
            <a:r>
              <a:rPr lang="en-US" altLang="zh-TW" dirty="0"/>
              <a:t>1981</a:t>
            </a:r>
            <a:r>
              <a:rPr lang="zh-TW" altLang="en-US" dirty="0"/>
              <a:t>年的諾貝爾醫學獎獲得者</a:t>
            </a:r>
            <a:r>
              <a:rPr lang="en-US" altLang="zh-TW" dirty="0"/>
              <a:t>David Hubel</a:t>
            </a:r>
            <a:r>
              <a:rPr lang="zh-TW" altLang="en-US" dirty="0"/>
              <a:t>和</a:t>
            </a:r>
            <a:r>
              <a:rPr lang="en-US" altLang="zh-TW" dirty="0" err="1"/>
              <a:t>TorstenWiesel</a:t>
            </a:r>
            <a:r>
              <a:rPr lang="zh-TW" altLang="en-US" dirty="0"/>
              <a:t>發現了視覺系統的信息處理機制，也就是人的視覺系統的信息處理是分級的，高層的特徵是低層特徵的組合，從低層到高層的特徵表示越來越抽象，越來越能表現語義或者意圖抽象層面越高，存在的可能猜測就越少，就越利於分類。</a:t>
            </a:r>
            <a:endParaRPr lang="en-US" dirty="0" smtClean="0"/>
          </a:p>
          <a:p>
            <a:r>
              <a:rPr lang="zh-TW" altLang="en-US" dirty="0"/>
              <a:t>在一幅影像信息中，各種複雜因素會以非線性的方式結合在一起</a:t>
            </a:r>
            <a:r>
              <a:rPr lang="zh-TW" altLang="en-US" dirty="0" smtClean="0"/>
              <a:t>。深</a:t>
            </a:r>
            <a:r>
              <a:rPr lang="zh-TW" altLang="en-US" dirty="0"/>
              <a:t>度學習的關鍵優勢就是通過多層非線性映射將這些因素成功的區分，例如在深度模型的最後一個隱含層，不同的神經元代表了不同的因素</a:t>
            </a:r>
            <a:r>
              <a:rPr lang="zh-TW" altLang="en-US" dirty="0" smtClean="0"/>
              <a:t>。</a:t>
            </a:r>
            <a:endParaRPr lang="en-US" altLang="zh-TW" dirty="0" smtClean="0"/>
          </a:p>
          <a:p>
            <a:r>
              <a:rPr lang="zh-TW" altLang="en-US" dirty="0"/>
              <a:t>最底層從原始</a:t>
            </a:r>
            <a:r>
              <a:rPr lang="en-US" altLang="zh-TW" dirty="0"/>
              <a:t>pixel</a:t>
            </a:r>
            <a:r>
              <a:rPr lang="zh-TW" altLang="en-US" dirty="0"/>
              <a:t>學習濾波器，刻畫局部邊緣和紋理特徵；緊接著中層濾波器通過低層各種邊緣濾波器的組合描述出不同類型的人臉器</a:t>
            </a:r>
            <a:r>
              <a:rPr lang="zh-TW" altLang="en-US" dirty="0" smtClean="0"/>
              <a:t>官；</a:t>
            </a:r>
            <a:r>
              <a:rPr lang="zh-TW" altLang="en-US" dirty="0"/>
              <a:t>到最高層描述的是整個人臉的全局特徵</a:t>
            </a:r>
            <a:r>
              <a:rPr lang="zh-TW" altLang="en-US" dirty="0" smtClean="0"/>
              <a:t>。在</a:t>
            </a:r>
            <a:r>
              <a:rPr lang="zh-TW" altLang="en-US" dirty="0"/>
              <a:t>最高的隱含層中，每個神經元代表一個屬性分類器，例如男女性別、人種、頭髮顏色等。每個神經元將圖像空間一分為二，</a:t>
            </a:r>
            <a:r>
              <a:rPr lang="en-US" altLang="zh-TW" dirty="0"/>
              <a:t>N</a:t>
            </a:r>
            <a:r>
              <a:rPr lang="zh-TW" altLang="en-US" dirty="0"/>
              <a:t>個神經元組合可以表達</a:t>
            </a:r>
            <a:r>
              <a:rPr lang="en-US" altLang="zh-TW" dirty="0"/>
              <a:t>2N</a:t>
            </a:r>
            <a:r>
              <a:rPr lang="zh-TW" altLang="en-US" dirty="0"/>
              <a:t>個局部區域，而淺層至少需要</a:t>
            </a:r>
            <a:r>
              <a:rPr lang="en-US" altLang="zh-TW" dirty="0"/>
              <a:t>2N</a:t>
            </a:r>
            <a:r>
              <a:rPr lang="zh-TW" altLang="en-US" dirty="0"/>
              <a:t>個</a:t>
            </a:r>
            <a:r>
              <a:rPr lang="zh-TW" altLang="en-US" dirty="0" smtClean="0"/>
              <a:t>。</a:t>
            </a:r>
            <a:endParaRPr lang="en-US" altLang="zh-TW" dirty="0" smtClean="0"/>
          </a:p>
          <a:p>
            <a:r>
              <a:rPr lang="zh-TW" altLang="en-US" dirty="0"/>
              <a:t>深度學習方法有很多，如：自動編碼器、稀疏自動編碼器、受限波爾茲曼機（</a:t>
            </a:r>
            <a:r>
              <a:rPr lang="en-US" altLang="zh-TW" dirty="0"/>
              <a:t>RBM</a:t>
            </a:r>
            <a:r>
              <a:rPr lang="zh-TW" altLang="en-US" dirty="0"/>
              <a:t>）、深度信念網路（</a:t>
            </a:r>
            <a:r>
              <a:rPr lang="en-US" altLang="zh-TW" dirty="0"/>
              <a:t>DBN</a:t>
            </a:r>
            <a:r>
              <a:rPr lang="zh-TW" altLang="en-US" dirty="0"/>
              <a:t>）、卷積神經網路（</a:t>
            </a:r>
            <a:r>
              <a:rPr lang="en-US" altLang="zh-TW" dirty="0"/>
              <a:t>CNN</a:t>
            </a:r>
            <a:r>
              <a:rPr lang="zh-TW" altLang="en-US" dirty="0"/>
              <a:t>）、循環神經網路（</a:t>
            </a:r>
            <a:r>
              <a:rPr lang="en-US" altLang="zh-TW" dirty="0"/>
              <a:t>RNN</a:t>
            </a:r>
            <a:r>
              <a:rPr lang="zh-TW" altLang="en-US" dirty="0"/>
              <a:t>）、長短期記憶遞歸網路（</a:t>
            </a:r>
            <a:r>
              <a:rPr lang="en-US" altLang="zh-TW" dirty="0"/>
              <a:t>LSTM</a:t>
            </a:r>
            <a:r>
              <a:rPr lang="zh-TW" altLang="en-US" dirty="0"/>
              <a:t>）等</a:t>
            </a:r>
            <a:r>
              <a:rPr lang="zh-TW" altLang="en-US" dirty="0" smtClean="0"/>
              <a:t>。在</a:t>
            </a:r>
            <a:r>
              <a:rPr lang="zh-TW" altLang="en-US" dirty="0"/>
              <a:t>圖像識別領域，主要用的是卷積神經網路（</a:t>
            </a:r>
            <a:r>
              <a:rPr lang="en-US" altLang="zh-TW" dirty="0"/>
              <a:t>CNN</a:t>
            </a:r>
            <a:r>
              <a:rPr lang="zh-TW" alt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 Involving Face Detection &amp; Recognition</a:t>
            </a:r>
            <a:endParaRPr lang="en-US" dirty="0"/>
          </a:p>
        </p:txBody>
      </p:sp>
      <p:sp>
        <p:nvSpPr>
          <p:cNvPr id="4" name="Rectangle 3"/>
          <p:cNvSpPr/>
          <p:nvPr/>
        </p:nvSpPr>
        <p:spPr>
          <a:xfrm>
            <a:off x="226381" y="2528179"/>
            <a:ext cx="1926454" cy="5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t>Video Frame Data Input</a:t>
            </a:r>
            <a:endParaRPr lang="en-US" sz="1400" dirty="0"/>
          </a:p>
        </p:txBody>
      </p:sp>
      <p:sp>
        <p:nvSpPr>
          <p:cNvPr id="5" name="Rectangle 4"/>
          <p:cNvSpPr/>
          <p:nvPr/>
        </p:nvSpPr>
        <p:spPr>
          <a:xfrm>
            <a:off x="2470213" y="2105511"/>
            <a:ext cx="2268042" cy="1377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Detection</a:t>
            </a:r>
          </a:p>
          <a:p>
            <a:r>
              <a:rPr lang="en-US" sz="1400" dirty="0" smtClean="0"/>
              <a:t>* Filtering</a:t>
            </a:r>
          </a:p>
          <a:p>
            <a:r>
              <a:rPr lang="en-US" sz="1400" dirty="0" smtClean="0"/>
              <a:t>* Nose and Eyes Landmark, </a:t>
            </a:r>
            <a:r>
              <a:rPr lang="en-US" sz="1400" dirty="0" err="1" smtClean="0"/>
              <a:t>Keypoints</a:t>
            </a:r>
            <a:endParaRPr lang="en-US" sz="1400" dirty="0"/>
          </a:p>
        </p:txBody>
      </p:sp>
      <p:sp>
        <p:nvSpPr>
          <p:cNvPr id="3" name="Rectangle 2"/>
          <p:cNvSpPr/>
          <p:nvPr/>
        </p:nvSpPr>
        <p:spPr>
          <a:xfrm>
            <a:off x="7890029" y="2184645"/>
            <a:ext cx="2201662" cy="155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Normalization</a:t>
            </a:r>
            <a:endParaRPr lang="en-US" sz="1400" dirty="0" smtClean="0"/>
          </a:p>
          <a:p>
            <a:pPr algn="just"/>
            <a:r>
              <a:rPr lang="en-US" sz="1400" dirty="0" smtClean="0"/>
              <a:t>* Enhancement</a:t>
            </a:r>
          </a:p>
          <a:p>
            <a:pPr algn="just"/>
            <a:r>
              <a:rPr lang="en-US" sz="1400" dirty="0" smtClean="0"/>
              <a:t>* Filtering</a:t>
            </a:r>
          </a:p>
          <a:p>
            <a:pPr algn="just"/>
            <a:r>
              <a:rPr lang="en-US" sz="1400" dirty="0" smtClean="0"/>
              <a:t>* Registration</a:t>
            </a:r>
          </a:p>
        </p:txBody>
      </p:sp>
      <p:sp>
        <p:nvSpPr>
          <p:cNvPr id="6" name="Rectangle 5"/>
          <p:cNvSpPr/>
          <p:nvPr/>
        </p:nvSpPr>
        <p:spPr>
          <a:xfrm>
            <a:off x="2494734" y="5054853"/>
            <a:ext cx="3204839" cy="149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Extraction</a:t>
            </a:r>
          </a:p>
          <a:p>
            <a:pPr algn="just"/>
            <a:r>
              <a:rPr lang="en-US" sz="1400" dirty="0" smtClean="0"/>
              <a:t>* Clustering</a:t>
            </a:r>
          </a:p>
          <a:p>
            <a:pPr algn="just"/>
            <a:r>
              <a:rPr lang="en-US" sz="1400" dirty="0" smtClean="0"/>
              <a:t>* Normalization</a:t>
            </a:r>
          </a:p>
          <a:p>
            <a:pPr algn="just"/>
            <a:r>
              <a:rPr lang="en-US" sz="1400" dirty="0" smtClean="0"/>
              <a:t>* Subspace Learning</a:t>
            </a:r>
          </a:p>
          <a:p>
            <a:pPr algn="just"/>
            <a:r>
              <a:rPr lang="en-US" sz="1400" dirty="0" smtClean="0"/>
              <a:t>* Quantization</a:t>
            </a:r>
          </a:p>
          <a:p>
            <a:pPr algn="just"/>
            <a:endParaRPr lang="en-US" dirty="0"/>
          </a:p>
        </p:txBody>
      </p:sp>
      <p:sp>
        <p:nvSpPr>
          <p:cNvPr id="7" name="Rectangle 6"/>
          <p:cNvSpPr/>
          <p:nvPr/>
        </p:nvSpPr>
        <p:spPr>
          <a:xfrm>
            <a:off x="236423" y="5079267"/>
            <a:ext cx="1926454" cy="144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Matching</a:t>
            </a:r>
          </a:p>
          <a:p>
            <a:pPr algn="just"/>
            <a:r>
              <a:rPr lang="en-US" sz="1400" dirty="0" smtClean="0"/>
              <a:t>* Classifiers</a:t>
            </a:r>
          </a:p>
          <a:p>
            <a:pPr algn="just"/>
            <a:r>
              <a:rPr lang="en-US" sz="1400" dirty="0" smtClean="0"/>
              <a:t>* Density Estimation</a:t>
            </a:r>
          </a:p>
          <a:p>
            <a:pPr algn="just"/>
            <a:r>
              <a:rPr lang="en-US" sz="1400" dirty="0" smtClean="0"/>
              <a:t>* Distance Metrics</a:t>
            </a:r>
          </a:p>
          <a:p>
            <a:pPr algn="just"/>
            <a:r>
              <a:rPr lang="en-US" sz="1400" dirty="0" smtClean="0"/>
              <a:t>* </a:t>
            </a:r>
            <a:r>
              <a:rPr lang="en-US" sz="1400" dirty="0" err="1" smtClean="0"/>
              <a:t>Regressors</a:t>
            </a:r>
            <a:endParaRPr lang="en-US" sz="1400" dirty="0" smtClean="0"/>
          </a:p>
          <a:p>
            <a:pPr algn="just"/>
            <a:endParaRPr lang="en-US" dirty="0"/>
          </a:p>
        </p:txBody>
      </p:sp>
      <p:sp>
        <p:nvSpPr>
          <p:cNvPr id="8" name="Rectangle 7"/>
          <p:cNvSpPr/>
          <p:nvPr/>
        </p:nvSpPr>
        <p:spPr>
          <a:xfrm>
            <a:off x="6084374" y="5054853"/>
            <a:ext cx="3338003" cy="149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Representation</a:t>
            </a:r>
          </a:p>
          <a:p>
            <a:pPr algn="just"/>
            <a:r>
              <a:rPr lang="en-US" sz="1400" dirty="0" smtClean="0"/>
              <a:t>* Binary Pattern</a:t>
            </a:r>
          </a:p>
          <a:p>
            <a:pPr algn="just"/>
            <a:r>
              <a:rPr lang="en-US" sz="1400" dirty="0" smtClean="0"/>
              <a:t>* </a:t>
            </a:r>
            <a:r>
              <a:rPr lang="en-US" sz="1400" dirty="0" err="1" smtClean="0"/>
              <a:t>Keypoint</a:t>
            </a:r>
            <a:r>
              <a:rPr lang="en-US" sz="1400" dirty="0" smtClean="0"/>
              <a:t> Description</a:t>
            </a:r>
          </a:p>
          <a:p>
            <a:pPr algn="just"/>
            <a:r>
              <a:rPr lang="en-US" sz="1400" dirty="0" smtClean="0"/>
              <a:t>* Orientation Histogram</a:t>
            </a:r>
          </a:p>
          <a:p>
            <a:pPr algn="just"/>
            <a:r>
              <a:rPr lang="en-US" sz="1400" dirty="0" smtClean="0"/>
              <a:t>* Wavelets</a:t>
            </a:r>
          </a:p>
          <a:p>
            <a:pPr algn="just"/>
            <a:endParaRPr lang="en-US" dirty="0"/>
          </a:p>
        </p:txBody>
      </p:sp>
      <p:sp>
        <p:nvSpPr>
          <p:cNvPr id="9" name="Rectangle 8"/>
          <p:cNvSpPr/>
          <p:nvPr/>
        </p:nvSpPr>
        <p:spPr>
          <a:xfrm>
            <a:off x="5035859" y="2188069"/>
            <a:ext cx="2565646" cy="1960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Face Preprocess</a:t>
            </a:r>
          </a:p>
          <a:p>
            <a:pPr marL="285750" indent="-285750" algn="just">
              <a:buFont typeface="Arial" panose="020B0604020202020204" pitchFamily="34" charset="0"/>
              <a:buChar char="•"/>
            </a:pPr>
            <a:r>
              <a:rPr lang="en-US" sz="1400" dirty="0" smtClean="0"/>
              <a:t>Alignment</a:t>
            </a:r>
          </a:p>
          <a:p>
            <a:pPr marL="285750" indent="-285750" algn="just">
              <a:buFont typeface="Arial" panose="020B0604020202020204" pitchFamily="34" charset="0"/>
              <a:buChar char="•"/>
            </a:pPr>
            <a:r>
              <a:rPr lang="en-US" sz="1400" dirty="0" smtClean="0"/>
              <a:t>Crop faces at edge in image</a:t>
            </a:r>
          </a:p>
          <a:p>
            <a:pPr marL="285750" indent="-285750" algn="just">
              <a:buFont typeface="Arial" panose="020B0604020202020204" pitchFamily="34" charset="0"/>
              <a:buChar char="•"/>
            </a:pPr>
            <a:r>
              <a:rPr lang="en-US" sz="1400" dirty="0" smtClean="0"/>
              <a:t>Scale the cropped face image to post training size, ex. 96 x 96</a:t>
            </a:r>
          </a:p>
        </p:txBody>
      </p:sp>
      <p:cxnSp>
        <p:nvCxnSpPr>
          <p:cNvPr id="11" name="Straight Arrow Connector 10"/>
          <p:cNvCxnSpPr>
            <a:stCxn id="4" idx="3"/>
            <a:endCxn id="5" idx="1"/>
          </p:cNvCxnSpPr>
          <p:nvPr/>
        </p:nvCxnSpPr>
        <p:spPr>
          <a:xfrm>
            <a:off x="2152835" y="2794509"/>
            <a:ext cx="31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65594" y="2793531"/>
            <a:ext cx="670265" cy="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452804" y="2793531"/>
            <a:ext cx="437225" cy="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a:off x="8990860" y="3740193"/>
            <a:ext cx="22511" cy="13390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1"/>
            <a:endCxn id="6" idx="3"/>
          </p:cNvCxnSpPr>
          <p:nvPr/>
        </p:nvCxnSpPr>
        <p:spPr>
          <a:xfrm flipH="1">
            <a:off x="5699573" y="5802797"/>
            <a:ext cx="384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1"/>
            <a:endCxn id="7" idx="3"/>
          </p:cNvCxnSpPr>
          <p:nvPr/>
        </p:nvCxnSpPr>
        <p:spPr>
          <a:xfrm flipH="1">
            <a:off x="2162877" y="5802797"/>
            <a:ext cx="331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4197" y="3907729"/>
            <a:ext cx="2343150" cy="2686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0.wp.com/pic4.zhimg.com/50/v2-9e82229805ad9e72ae5ca790a4d17b36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0.wp.com/pic2.zhimg.com/50/v2-e2b6a1463bbe448260408c3c57ed78d4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0.wp.com/pic2.zhimg.com/50/v2-68eed2058a6eb842f7e42c7c18869d8a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65" y="141472"/>
            <a:ext cx="11944688" cy="6632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0.wp.com/pic2.zhimg.com/50/v2-2d92cdfdf6ad38fa6e2c8e82a48aa2e7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6" y="0"/>
            <a:ext cx="621859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0.wp.com/pic3.zhimg.com/50/v2-22f563ac1411b9345f0b8446e7326422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412" y="1"/>
            <a:ext cx="5835588"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Conv2D in </a:t>
            </a:r>
            <a:r>
              <a:rPr lang="en-US" dirty="0" err="1" smtClean="0"/>
              <a:t>Tensorflow</a:t>
            </a:r>
            <a:endParaRPr lang="en-US" dirty="0"/>
          </a:p>
        </p:txBody>
      </p:sp>
      <p:sp>
        <p:nvSpPr>
          <p:cNvPr id="3" name="Content Placeholder 2"/>
          <p:cNvSpPr>
            <a:spLocks noGrp="1"/>
          </p:cNvSpPr>
          <p:nvPr>
            <p:ph idx="1"/>
          </p:nvPr>
        </p:nvSpPr>
        <p:spPr/>
        <p:txBody>
          <a:bodyPr/>
          <a:lstStyle/>
          <a:p>
            <a:r>
              <a:rPr lang="en-US" dirty="0"/>
              <a:t>Computes a 2-D convolution given 4-D input and filter tensors. Given an input tensor of shape [batch, </a:t>
            </a:r>
            <a:r>
              <a:rPr lang="en-US" dirty="0" err="1"/>
              <a:t>in_height</a:t>
            </a:r>
            <a:r>
              <a:rPr lang="en-US" dirty="0"/>
              <a:t>, </a:t>
            </a:r>
            <a:r>
              <a:rPr lang="en-US" dirty="0" err="1"/>
              <a:t>in_width</a:t>
            </a:r>
            <a:r>
              <a:rPr lang="en-US" dirty="0"/>
              <a:t>, </a:t>
            </a:r>
            <a:r>
              <a:rPr lang="en-US" dirty="0" err="1"/>
              <a:t>in_channels</a:t>
            </a:r>
            <a:r>
              <a:rPr lang="en-US" dirty="0"/>
              <a:t>] and a filter / kernel tensor of shape [</a:t>
            </a:r>
            <a:r>
              <a:rPr lang="en-US" dirty="0" err="1"/>
              <a:t>filter_height</a:t>
            </a:r>
            <a:r>
              <a:rPr lang="en-US" dirty="0"/>
              <a:t>, </a:t>
            </a:r>
            <a:r>
              <a:rPr lang="en-US" dirty="0" err="1"/>
              <a:t>filter_width</a:t>
            </a:r>
            <a:r>
              <a:rPr lang="en-US" dirty="0"/>
              <a:t>, </a:t>
            </a:r>
            <a:r>
              <a:rPr lang="en-US" dirty="0" err="1"/>
              <a:t>in_channels</a:t>
            </a:r>
            <a:r>
              <a:rPr lang="en-US" dirty="0"/>
              <a:t>, </a:t>
            </a:r>
            <a:r>
              <a:rPr lang="en-US" dirty="0" err="1"/>
              <a:t>out_channels</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en-US" altLang="zh-CN" dirty="0"/>
          </a:p>
        </p:txBody>
      </p:sp>
      <p:sp>
        <p:nvSpPr>
          <p:cNvPr id="3" name="内容占位符 2"/>
          <p:cNvSpPr>
            <a:spLocks noGrp="1"/>
          </p:cNvSpPr>
          <p:nvPr>
            <p:ph idx="1"/>
          </p:nvPr>
        </p:nvSpPr>
        <p:spPr/>
        <p:txBody>
          <a:bodyPr>
            <a:normAutofit fontScale="92500" lnSpcReduction="20000"/>
          </a:bodyPr>
          <a:lstStyle/>
          <a:p>
            <a:r>
              <a:rPr lang="zh-CN" altLang="en-US" dirty="0"/>
              <a:t>http://eyalarubas.com/face-detection-and-recognition.html</a:t>
            </a:r>
          </a:p>
          <a:p>
            <a:r>
              <a:rPr lang="zh-CN" altLang="en-US" dirty="0"/>
              <a:t>https://en.wikipedia.org/wiki/Eigenvalues_and_eigenvectors#Principal_components_analysis</a:t>
            </a:r>
          </a:p>
          <a:p>
            <a:r>
              <a:rPr lang="zh-CN" altLang="en-US" dirty="0" smtClean="0">
                <a:hlinkClick r:id="rId2"/>
              </a:rPr>
              <a:t>https</a:t>
            </a:r>
            <a:r>
              <a:rPr lang="zh-CN" altLang="en-US" dirty="0">
                <a:hlinkClick r:id="rId2"/>
              </a:rPr>
              <a:t>://medium.com/@</a:t>
            </a:r>
            <a:r>
              <a:rPr lang="zh-CN" altLang="en-US" dirty="0" smtClean="0">
                <a:hlinkClick r:id="rId2"/>
              </a:rPr>
              <a:t>ageitgey/machine-learning-is-fun-part-4-modern-face-recognition-with-deep-learning-c3cffc121d78</a:t>
            </a:r>
            <a:endParaRPr lang="en-US" altLang="zh-CN" dirty="0" smtClean="0"/>
          </a:p>
          <a:p>
            <a:r>
              <a:rPr lang="en-US" dirty="0">
                <a:hlinkClick r:id="rId3"/>
              </a:rPr>
              <a:t>https://</a:t>
            </a:r>
            <a:r>
              <a:rPr lang="en-US" dirty="0" smtClean="0">
                <a:hlinkClick r:id="rId3"/>
              </a:rPr>
              <a:t>www.theseus.fi/bitstream/handle/10024/132808/Delbiaggio_Nicolas.pdf?sequence=1</a:t>
            </a:r>
            <a:endParaRPr lang="en-US" dirty="0" smtClean="0"/>
          </a:p>
          <a:p>
            <a:r>
              <a:rPr lang="en-US" altLang="zh-CN" dirty="0" smtClean="0"/>
              <a:t>Basic </a:t>
            </a:r>
            <a:r>
              <a:rPr lang="en-US" altLang="zh-CN" dirty="0" err="1" smtClean="0"/>
              <a:t>Tensorflow</a:t>
            </a:r>
            <a:r>
              <a:rPr lang="en-US" altLang="zh-CN" dirty="0"/>
              <a:t> on CNN: https://beckernick.github.io/convolutions/</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Principle of Face Detection </a:t>
            </a:r>
          </a:p>
        </p:txBody>
      </p:sp>
      <p:pic>
        <p:nvPicPr>
          <p:cNvPr id="6" name="内容占位符 5"/>
          <p:cNvPicPr>
            <a:picLocks noGrp="1" noChangeAspect="1"/>
          </p:cNvPicPr>
          <p:nvPr>
            <p:ph idx="1"/>
          </p:nvPr>
        </p:nvPicPr>
        <p:blipFill>
          <a:blip r:embed="rId3"/>
          <a:stretch>
            <a:fillRect/>
          </a:stretch>
        </p:blipFill>
        <p:spPr>
          <a:xfrm>
            <a:off x="9100820" y="1523365"/>
            <a:ext cx="952500" cy="1666875"/>
          </a:xfrm>
          <a:prstGeom prst="rect">
            <a:avLst/>
          </a:prstGeom>
        </p:spPr>
      </p:pic>
      <p:pic>
        <p:nvPicPr>
          <p:cNvPr id="7" name="图片 6"/>
          <p:cNvPicPr>
            <a:picLocks noChangeAspect="1"/>
          </p:cNvPicPr>
          <p:nvPr/>
        </p:nvPicPr>
        <p:blipFill>
          <a:blip r:embed="rId4"/>
          <a:stretch>
            <a:fillRect/>
          </a:stretch>
        </p:blipFill>
        <p:spPr>
          <a:xfrm>
            <a:off x="10053320" y="3620135"/>
            <a:ext cx="952500" cy="1666875"/>
          </a:xfrm>
          <a:prstGeom prst="rect">
            <a:avLst/>
          </a:prstGeom>
        </p:spPr>
      </p:pic>
      <p:pic>
        <p:nvPicPr>
          <p:cNvPr id="8" name="图片 7"/>
          <p:cNvPicPr>
            <a:picLocks noChangeAspect="1"/>
          </p:cNvPicPr>
          <p:nvPr/>
        </p:nvPicPr>
        <p:blipFill>
          <a:blip r:embed="rId5"/>
          <a:stretch>
            <a:fillRect/>
          </a:stretch>
        </p:blipFill>
        <p:spPr>
          <a:xfrm>
            <a:off x="9100820" y="3620135"/>
            <a:ext cx="952500" cy="1666875"/>
          </a:xfrm>
          <a:prstGeom prst="rect">
            <a:avLst/>
          </a:prstGeom>
        </p:spPr>
      </p:pic>
      <p:pic>
        <p:nvPicPr>
          <p:cNvPr id="9" name="图片 8"/>
          <p:cNvPicPr>
            <a:picLocks noChangeAspect="1"/>
          </p:cNvPicPr>
          <p:nvPr/>
        </p:nvPicPr>
        <p:blipFill>
          <a:blip r:embed="rId6"/>
          <a:stretch>
            <a:fillRect/>
          </a:stretch>
        </p:blipFill>
        <p:spPr>
          <a:xfrm>
            <a:off x="11022330" y="3620135"/>
            <a:ext cx="952500" cy="1666875"/>
          </a:xfrm>
          <a:prstGeom prst="rect">
            <a:avLst/>
          </a:prstGeom>
        </p:spPr>
      </p:pic>
      <p:sp>
        <p:nvSpPr>
          <p:cNvPr id="10" name="文本框 9"/>
          <p:cNvSpPr txBox="1"/>
          <p:nvPr/>
        </p:nvSpPr>
        <p:spPr>
          <a:xfrm>
            <a:off x="963930" y="1948180"/>
            <a:ext cx="7085965" cy="2584450"/>
          </a:xfrm>
          <a:prstGeom prst="rect">
            <a:avLst/>
          </a:prstGeom>
          <a:noFill/>
        </p:spPr>
        <p:txBody>
          <a:bodyPr wrap="square" rtlCol="0">
            <a:spAutoFit/>
          </a:bodyPr>
          <a:lstStyle/>
          <a:p>
            <a:pPr algn="l"/>
            <a:r>
              <a:rPr lang="en-US" altLang="zh-CN"/>
              <a:t>Templating Matching </a:t>
            </a:r>
          </a:p>
          <a:p>
            <a:pPr algn="l"/>
            <a:r>
              <a:rPr lang="en-US" altLang="zh-CN"/>
              <a:t>- Demo: http://eyalarubas.com/face-detection-and-recognition.html</a:t>
            </a:r>
          </a:p>
          <a:p>
            <a:pPr algn="l"/>
            <a:r>
              <a:rPr lang="en-US" altLang="zh-CN"/>
              <a:t>- https://en.wikipedia.org/wiki/Template_matching</a:t>
            </a:r>
          </a:p>
          <a:p>
            <a:pPr algn="l"/>
            <a:r>
              <a:rPr lang="en-US" altLang="zh-CN"/>
              <a:t>- Feature-based approach</a:t>
            </a:r>
          </a:p>
          <a:p>
            <a:pPr algn="l"/>
            <a:r>
              <a:rPr lang="en-US" altLang="zh-CN"/>
              <a:t>- Template-based approach</a:t>
            </a:r>
          </a:p>
          <a:p>
            <a:pPr algn="l"/>
            <a:r>
              <a:rPr lang="en-US" altLang="zh-CN"/>
              <a:t>- Accuracy mean - Improvements can be made to the matching method by using more than one template (eigenspaces), these other templates can have different scales and rotations.</a:t>
            </a:r>
          </a:p>
          <a:p>
            <a:pPr algn="l"/>
            <a:endParaRPr lang="en-US" altLang="zh-CN"/>
          </a:p>
        </p:txBody>
      </p:sp>
      <p:pic>
        <p:nvPicPr>
          <p:cNvPr id="3" name="图片 2"/>
          <p:cNvPicPr>
            <a:picLocks noChangeAspect="1"/>
          </p:cNvPicPr>
          <p:nvPr/>
        </p:nvPicPr>
        <p:blipFill>
          <a:blip r:embed="rId7"/>
          <a:stretch>
            <a:fillRect/>
          </a:stretch>
        </p:blipFill>
        <p:spPr>
          <a:xfrm>
            <a:off x="963930" y="4643120"/>
            <a:ext cx="3293745" cy="21196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Face Landmark Estimation</a:t>
            </a:r>
          </a:p>
        </p:txBody>
      </p:sp>
      <p:sp>
        <p:nvSpPr>
          <p:cNvPr id="3" name="内容占位符 2"/>
          <p:cNvSpPr>
            <a:spLocks noGrp="1"/>
          </p:cNvSpPr>
          <p:nvPr>
            <p:ph idx="1"/>
          </p:nvPr>
        </p:nvSpPr>
        <p:spPr>
          <a:xfrm>
            <a:off x="838200" y="1702435"/>
            <a:ext cx="6954520" cy="4474845"/>
          </a:xfrm>
        </p:spPr>
        <p:txBody>
          <a:bodyPr>
            <a:normAutofit fontScale="97500" lnSpcReduction="10000"/>
          </a:bodyPr>
          <a:lstStyle/>
          <a:p>
            <a:r>
              <a:rPr lang="zh-CN" altLang="en-US"/>
              <a:t>68 specific points (called landmarks) that exist on every face</a:t>
            </a:r>
          </a:p>
          <a:p>
            <a:r>
              <a:rPr lang="en-US" altLang="zh-CN"/>
              <a:t>T</a:t>
            </a:r>
            <a:r>
              <a:rPr lang="zh-CN" altLang="en-US"/>
              <a:t>rain a machine learning algorithm to be able to find these 68 specific points on any face</a:t>
            </a:r>
          </a:p>
          <a:p>
            <a:r>
              <a:rPr lang="en-US" altLang="zh-CN"/>
              <a:t>B</a:t>
            </a:r>
            <a:r>
              <a:rPr lang="zh-CN" altLang="en-US"/>
              <a:t>asic image transformations like rotation and scale that preserve parallel lines (called affine transformations)</a:t>
            </a:r>
            <a:r>
              <a:rPr lang="en-US" altLang="zh-CN"/>
              <a:t>, not 3D warp</a:t>
            </a:r>
          </a:p>
        </p:txBody>
      </p:sp>
      <p:pic>
        <p:nvPicPr>
          <p:cNvPr id="4" name="图片 3"/>
          <p:cNvPicPr>
            <a:picLocks noChangeAspect="1"/>
          </p:cNvPicPr>
          <p:nvPr/>
        </p:nvPicPr>
        <p:blipFill>
          <a:blip r:embed="rId2"/>
          <a:stretch>
            <a:fillRect/>
          </a:stretch>
        </p:blipFill>
        <p:spPr>
          <a:xfrm>
            <a:off x="8191500" y="1523365"/>
            <a:ext cx="2356485" cy="1930400"/>
          </a:xfrm>
          <a:prstGeom prst="rect">
            <a:avLst/>
          </a:prstGeom>
        </p:spPr>
      </p:pic>
      <p:pic>
        <p:nvPicPr>
          <p:cNvPr id="5" name="图片 4"/>
          <p:cNvPicPr>
            <a:picLocks noChangeAspect="1"/>
          </p:cNvPicPr>
          <p:nvPr/>
        </p:nvPicPr>
        <p:blipFill>
          <a:blip r:embed="rId3"/>
          <a:stretch>
            <a:fillRect/>
          </a:stretch>
        </p:blipFill>
        <p:spPr>
          <a:xfrm>
            <a:off x="7792085" y="4587875"/>
            <a:ext cx="4297045" cy="1325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Detection &amp; Recognition Workflow</a:t>
            </a:r>
            <a:endParaRPr lang="en-US" dirty="0"/>
          </a:p>
        </p:txBody>
      </p:sp>
      <p:sp>
        <p:nvSpPr>
          <p:cNvPr id="4" name="Rectangle 3"/>
          <p:cNvSpPr/>
          <p:nvPr/>
        </p:nvSpPr>
        <p:spPr>
          <a:xfrm>
            <a:off x="897082" y="2544616"/>
            <a:ext cx="2774373" cy="9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Input</a:t>
            </a:r>
            <a:endParaRPr lang="en-US" dirty="0"/>
          </a:p>
        </p:txBody>
      </p:sp>
      <p:sp>
        <p:nvSpPr>
          <p:cNvPr id="5" name="Rectangle 4"/>
          <p:cNvSpPr/>
          <p:nvPr/>
        </p:nvSpPr>
        <p:spPr>
          <a:xfrm>
            <a:off x="4731327" y="2544616"/>
            <a:ext cx="2493818" cy="9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 Detect</a:t>
            </a:r>
            <a:endParaRPr lang="en-US" dirty="0"/>
          </a:p>
        </p:txBody>
      </p:sp>
      <p:sp>
        <p:nvSpPr>
          <p:cNvPr id="6" name="Rectangle 5"/>
          <p:cNvSpPr/>
          <p:nvPr/>
        </p:nvSpPr>
        <p:spPr>
          <a:xfrm>
            <a:off x="4731327" y="4762500"/>
            <a:ext cx="2400300" cy="952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 Embedding</a:t>
            </a:r>
            <a:endParaRPr lang="en-US" dirty="0"/>
          </a:p>
        </p:txBody>
      </p:sp>
      <p:sp>
        <p:nvSpPr>
          <p:cNvPr id="7" name="Rectangle 6"/>
          <p:cNvSpPr/>
          <p:nvPr/>
        </p:nvSpPr>
        <p:spPr>
          <a:xfrm>
            <a:off x="910937" y="4762499"/>
            <a:ext cx="2722417" cy="952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 Recognition</a:t>
            </a:r>
          </a:p>
          <a:p>
            <a:pPr algn="ctr"/>
            <a:r>
              <a:rPr lang="en-US" dirty="0" smtClean="0"/>
              <a:t>(KNN, SVM Classifiers)</a:t>
            </a:r>
            <a:endParaRPr lang="en-US" dirty="0"/>
          </a:p>
        </p:txBody>
      </p:sp>
      <p:sp>
        <p:nvSpPr>
          <p:cNvPr id="3" name="Rectangle 2"/>
          <p:cNvSpPr/>
          <p:nvPr/>
        </p:nvSpPr>
        <p:spPr>
          <a:xfrm>
            <a:off x="8229600" y="2544616"/>
            <a:ext cx="2933700" cy="9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 Landmark</a:t>
            </a:r>
            <a:endParaRPr lang="en-US" dirty="0"/>
          </a:p>
        </p:txBody>
      </p:sp>
      <p:sp>
        <p:nvSpPr>
          <p:cNvPr id="8" name="Rectangle 7"/>
          <p:cNvSpPr/>
          <p:nvPr/>
        </p:nvSpPr>
        <p:spPr>
          <a:xfrm>
            <a:off x="8229600" y="4762499"/>
            <a:ext cx="2933700" cy="952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 Normalization</a:t>
            </a:r>
          </a:p>
          <a:p>
            <a:pPr algn="ctr"/>
            <a:r>
              <a:rPr lang="en-US" dirty="0" smtClean="0"/>
              <a:t>Face Alignment</a:t>
            </a:r>
            <a:endParaRPr lang="en-US" dirty="0"/>
          </a:p>
        </p:txBody>
      </p:sp>
      <p:cxnSp>
        <p:nvCxnSpPr>
          <p:cNvPr id="10" name="Straight Arrow Connector 9"/>
          <p:cNvCxnSpPr>
            <a:stCxn id="4" idx="3"/>
            <a:endCxn id="5" idx="1"/>
          </p:cNvCxnSpPr>
          <p:nvPr/>
        </p:nvCxnSpPr>
        <p:spPr>
          <a:xfrm>
            <a:off x="3671455" y="3007012"/>
            <a:ext cx="1059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3" idx="1"/>
          </p:cNvCxnSpPr>
          <p:nvPr/>
        </p:nvCxnSpPr>
        <p:spPr>
          <a:xfrm>
            <a:off x="7225145" y="3007012"/>
            <a:ext cx="1004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8" idx="0"/>
          </p:cNvCxnSpPr>
          <p:nvPr/>
        </p:nvCxnSpPr>
        <p:spPr>
          <a:xfrm>
            <a:off x="9696450" y="3469407"/>
            <a:ext cx="0" cy="1293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a:endCxn id="6" idx="3"/>
          </p:cNvCxnSpPr>
          <p:nvPr/>
        </p:nvCxnSpPr>
        <p:spPr>
          <a:xfrm flipH="1">
            <a:off x="7131627" y="5238749"/>
            <a:ext cx="10979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1"/>
            <a:endCxn id="7" idx="3"/>
          </p:cNvCxnSpPr>
          <p:nvPr/>
        </p:nvCxnSpPr>
        <p:spPr>
          <a:xfrm flipH="1" flipV="1">
            <a:off x="3633354" y="5238749"/>
            <a:ext cx="10979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cdn-images-1.medium.com/max/1600/1*f1NMkaoh_SZmOP1-YKbF6A.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599" y="5765798"/>
            <a:ext cx="1228725" cy="10239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1600/1*tCeGt4fuK_gX1fh8OSyz1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639" y="5881685"/>
            <a:ext cx="955675" cy="792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Face Embedding</a:t>
            </a:r>
          </a:p>
        </p:txBody>
      </p:sp>
      <p:sp>
        <p:nvSpPr>
          <p:cNvPr id="3" name="内容占位符 2"/>
          <p:cNvSpPr>
            <a:spLocks noGrp="1"/>
          </p:cNvSpPr>
          <p:nvPr>
            <p:ph idx="1"/>
          </p:nvPr>
        </p:nvSpPr>
        <p:spPr>
          <a:xfrm>
            <a:off x="838200" y="1702435"/>
            <a:ext cx="5911215" cy="4474845"/>
          </a:xfrm>
        </p:spPr>
        <p:txBody>
          <a:bodyPr>
            <a:normAutofit fontScale="67500" lnSpcReduction="20000"/>
          </a:bodyPr>
          <a:lstStyle/>
          <a:p>
            <a:pPr marL="0" indent="0">
              <a:buNone/>
            </a:pPr>
            <a:r>
              <a:rPr lang="zh-CN" altLang="en-US"/>
              <a:t>The training process works by looking at 3 face images at a time:</a:t>
            </a:r>
          </a:p>
          <a:p>
            <a:pPr marL="804545" lvl="1" indent="-457200">
              <a:buFont typeface="+mj-lt"/>
              <a:buAutoNum type="arabicPeriod"/>
            </a:pPr>
            <a:r>
              <a:rPr lang="zh-CN" altLang="en-US"/>
              <a:t>Load a training face image of a known person</a:t>
            </a:r>
          </a:p>
          <a:p>
            <a:pPr marL="804545" lvl="1" indent="-457200">
              <a:buFont typeface="+mj-lt"/>
              <a:buAutoNum type="arabicPeriod"/>
            </a:pPr>
            <a:r>
              <a:rPr lang="zh-CN" altLang="en-US"/>
              <a:t>Load another picture of the same known person</a:t>
            </a:r>
          </a:p>
          <a:p>
            <a:pPr marL="804545" lvl="1" indent="-457200">
              <a:buFont typeface="+mj-lt"/>
              <a:buAutoNum type="arabicPeriod"/>
            </a:pPr>
            <a:r>
              <a:rPr lang="zh-CN" altLang="en-US"/>
              <a:t>Load a picture of a totally different person</a:t>
            </a:r>
          </a:p>
          <a:p>
            <a:pPr marL="0" lvl="0" indent="0">
              <a:buFont typeface="Wingdings" panose="05000000000000000000" charset="0"/>
              <a:buNone/>
            </a:pPr>
            <a:r>
              <a:rPr lang="zh-CN" altLang="en-US"/>
              <a:t>Then the algorithm looks at the measurements it is currently generating for each of those three images. It then tweaks the neural network slightly so that it makes sure the measurements it generates for #1 and #2 are slightly closer while making sure the measurements for #2 and #3 are slightly further apart</a:t>
            </a:r>
            <a:r>
              <a:rPr lang="en-US" altLang="zh-CN"/>
              <a:t>.</a:t>
            </a:r>
          </a:p>
          <a:p>
            <a:pPr marL="0" lvl="0" indent="0">
              <a:buFont typeface="Wingdings" panose="05000000000000000000" charset="0"/>
              <a:buNone/>
            </a:pPr>
            <a:endParaRPr lang="en-US" altLang="zh-CN"/>
          </a:p>
          <a:p>
            <a:pPr marL="0" lvl="0" indent="0">
              <a:buFont typeface="Wingdings" panose="05000000000000000000" charset="0"/>
              <a:buNone/>
            </a:pPr>
            <a:endParaRPr lang="en-US" altLang="zh-CN"/>
          </a:p>
        </p:txBody>
      </p:sp>
      <p:graphicFrame>
        <p:nvGraphicFramePr>
          <p:cNvPr id="5" name="对象 4"/>
          <p:cNvGraphicFramePr/>
          <p:nvPr/>
        </p:nvGraphicFramePr>
        <p:xfrm>
          <a:off x="6887210" y="1702435"/>
          <a:ext cx="5066030" cy="3513455"/>
        </p:xfrm>
        <a:graphic>
          <a:graphicData uri="http://schemas.openxmlformats.org/presentationml/2006/ole">
            <mc:AlternateContent xmlns:mc="http://schemas.openxmlformats.org/markup-compatibility/2006">
              <mc:Choice xmlns:v="urn:schemas-microsoft-com:vml" Requires="v">
                <p:oleObj spid="_x0000_s1033" r:id="rId3" imgW="7591425" imgH="6248400" progId="Paint.Picture">
                  <p:embed/>
                </p:oleObj>
              </mc:Choice>
              <mc:Fallback>
                <p:oleObj r:id="rId3" imgW="7591425" imgH="6248400" progId="Paint.Picture">
                  <p:embed/>
                  <p:pic>
                    <p:nvPicPr>
                      <p:cNvPr id="0" name="图片 5"/>
                      <p:cNvPicPr/>
                      <p:nvPr/>
                    </p:nvPicPr>
                    <p:blipFill>
                      <a:blip r:embed="rId4"/>
                      <a:stretch>
                        <a:fillRect/>
                      </a:stretch>
                    </p:blipFill>
                    <p:spPr>
                      <a:xfrm>
                        <a:off x="6887210" y="1702435"/>
                        <a:ext cx="5066030" cy="351345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Face Embedding cont'ed</a:t>
            </a:r>
          </a:p>
        </p:txBody>
      </p:sp>
      <p:sp>
        <p:nvSpPr>
          <p:cNvPr id="3" name="内容占位符 2"/>
          <p:cNvSpPr>
            <a:spLocks noGrp="1"/>
          </p:cNvSpPr>
          <p:nvPr>
            <p:ph idx="1"/>
          </p:nvPr>
        </p:nvSpPr>
        <p:spPr>
          <a:xfrm>
            <a:off x="838200" y="1702435"/>
            <a:ext cx="10960735" cy="1692910"/>
          </a:xfrm>
        </p:spPr>
        <p:txBody>
          <a:bodyPr>
            <a:normAutofit fontScale="87500" lnSpcReduction="20000"/>
          </a:bodyPr>
          <a:lstStyle/>
          <a:p>
            <a:r>
              <a:rPr lang="zh-CN" altLang="en-US"/>
              <a:t>OpenFace already did this and they published several trained networks which we can directly use. So all we need to do ourselves is run our face images through their pre-trained network to get the 128 measurements for each face.</a:t>
            </a:r>
          </a:p>
        </p:txBody>
      </p:sp>
      <p:graphicFrame>
        <p:nvGraphicFramePr>
          <p:cNvPr id="6" name="对象 5"/>
          <p:cNvGraphicFramePr/>
          <p:nvPr/>
        </p:nvGraphicFramePr>
        <p:xfrm>
          <a:off x="838200" y="3914775"/>
          <a:ext cx="6114415" cy="2684780"/>
        </p:xfrm>
        <a:graphic>
          <a:graphicData uri="http://schemas.openxmlformats.org/presentationml/2006/ole">
            <mc:AlternateContent xmlns:mc="http://schemas.openxmlformats.org/markup-compatibility/2006">
              <mc:Choice xmlns:v="urn:schemas-microsoft-com:vml" Requires="v">
                <p:oleObj spid="_x0000_s2057" r:id="rId4" imgW="7610475" imgH="3724275" progId="Paint.Picture">
                  <p:embed/>
                </p:oleObj>
              </mc:Choice>
              <mc:Fallback>
                <p:oleObj r:id="rId4" imgW="7610475" imgH="3724275" progId="Paint.Picture">
                  <p:embed/>
                  <p:pic>
                    <p:nvPicPr>
                      <p:cNvPr id="0" name="图片 6"/>
                      <p:cNvPicPr/>
                      <p:nvPr/>
                    </p:nvPicPr>
                    <p:blipFill>
                      <a:blip r:embed="rId5"/>
                      <a:stretch>
                        <a:fillRect/>
                      </a:stretch>
                    </p:blipFill>
                    <p:spPr>
                      <a:xfrm>
                        <a:off x="838200" y="3914775"/>
                        <a:ext cx="6114415" cy="268478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Principle of Face Recognition</a:t>
            </a:r>
          </a:p>
        </p:txBody>
      </p:sp>
      <p:sp>
        <p:nvSpPr>
          <p:cNvPr id="3" name="内容占位符 2"/>
          <p:cNvSpPr>
            <a:spLocks noGrp="1"/>
          </p:cNvSpPr>
          <p:nvPr>
            <p:ph idx="1"/>
          </p:nvPr>
        </p:nvSpPr>
        <p:spPr/>
        <p:txBody>
          <a:bodyPr>
            <a:normAutofit fontScale="92500" lnSpcReduction="10000"/>
          </a:bodyPr>
          <a:lstStyle/>
          <a:p>
            <a:r>
              <a:rPr lang="en-US" altLang="zh-CN"/>
              <a:t>General algo for Face Recognition</a:t>
            </a:r>
          </a:p>
          <a:p>
            <a:r>
              <a:rPr lang="en-US" altLang="zh-CN"/>
              <a:t>Eigenfaces, Fisherfaces and Local Binary Patterns Histograms (LBPH); </a:t>
            </a:r>
          </a:p>
          <a:p>
            <a:r>
              <a:rPr lang="en-US" altLang="zh-CN"/>
              <a:t>Eigenfaces and Fisherfaces find a mathematical description of the most dominant features of the training set as a whole, i.e. calculate the eigenfaces of a specific sample (ex. Barack Obama) dataset. </a:t>
            </a:r>
          </a:p>
          <a:p>
            <a:r>
              <a:rPr lang="en-US" altLang="zh-CN"/>
              <a:t>LBPH analyzes each face in the training set separately and independently.</a:t>
            </a:r>
          </a:p>
          <a:p>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Principle of Face Recognition</a:t>
            </a:r>
          </a:p>
        </p:txBody>
      </p:sp>
      <p:sp>
        <p:nvSpPr>
          <p:cNvPr id="3" name="内容占位符 2"/>
          <p:cNvSpPr>
            <a:spLocks noGrp="1"/>
          </p:cNvSpPr>
          <p:nvPr>
            <p:ph idx="1"/>
          </p:nvPr>
        </p:nvSpPr>
        <p:spPr/>
        <p:txBody>
          <a:bodyPr/>
          <a:lstStyle/>
          <a:p>
            <a:r>
              <a:rPr lang="en-US" altLang="zh-CN"/>
              <a:t>Principal Components Analysis (PCA)</a:t>
            </a:r>
          </a:p>
          <a:p>
            <a:r>
              <a:rPr lang="en-US" altLang="zh-CN"/>
              <a:t>By regarding image (gray'ed and filtered) as a row x col size vector, the train/validate sample dataset as vectors, calculate eigenvector of this vector space belong to a specific sample.</a:t>
            </a:r>
          </a:p>
          <a:p>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tfrecord</a:t>
            </a:r>
            <a:r>
              <a:rPr lang="en-US" dirty="0" smtClean="0"/>
              <a:t> </a:t>
            </a:r>
            <a:r>
              <a:rPr lang="en-US" dirty="0" err="1" smtClean="0"/>
              <a:t>Formt</a:t>
            </a:r>
            <a:endParaRPr lang="en-US" dirty="0"/>
          </a:p>
        </p:txBody>
      </p:sp>
      <p:sp>
        <p:nvSpPr>
          <p:cNvPr id="3" name="Content Placeholder 2"/>
          <p:cNvSpPr>
            <a:spLocks noGrp="1"/>
          </p:cNvSpPr>
          <p:nvPr>
            <p:ph idx="1"/>
          </p:nvPr>
        </p:nvSpPr>
        <p:spPr/>
        <p:txBody>
          <a:bodyPr/>
          <a:lstStyle/>
          <a:p>
            <a:r>
              <a:rPr lang="en-US" altLang="zh-CN" dirty="0" err="1"/>
              <a:t>tfrecord</a:t>
            </a:r>
            <a:r>
              <a:rPr lang="zh-CN" altLang="en-US" dirty="0"/>
              <a:t>数据文件是一种将图像数据和标签统一存储的二进制文件，能更好的利用内存，在</a:t>
            </a:r>
            <a:r>
              <a:rPr lang="en-US" altLang="zh-CN" dirty="0" err="1"/>
              <a:t>tensorflow</a:t>
            </a:r>
            <a:r>
              <a:rPr lang="zh-CN" altLang="en-US" dirty="0"/>
              <a:t>中快速的复制，移动，读取，存储等。</a:t>
            </a:r>
          </a:p>
          <a:p>
            <a:r>
              <a:rPr lang="en-US" altLang="zh-CN" dirty="0" err="1"/>
              <a:t>tfrecord</a:t>
            </a:r>
            <a:r>
              <a:rPr lang="zh-CN" altLang="en-US" dirty="0"/>
              <a:t>文件包含了</a:t>
            </a:r>
            <a:r>
              <a:rPr lang="en-US" altLang="zh-CN" dirty="0" err="1"/>
              <a:t>tf.train.Example</a:t>
            </a:r>
            <a:r>
              <a:rPr lang="en-US" altLang="zh-CN" dirty="0"/>
              <a:t> </a:t>
            </a:r>
            <a:r>
              <a:rPr lang="zh-CN" altLang="en-US" dirty="0"/>
              <a:t>协议缓冲区</a:t>
            </a:r>
            <a:r>
              <a:rPr lang="en-US" altLang="zh-CN" dirty="0"/>
              <a:t>(protocol buffer</a:t>
            </a:r>
            <a:r>
              <a:rPr lang="zh-CN" altLang="en-US" dirty="0"/>
              <a:t>，协议缓冲区包含了特征 </a:t>
            </a:r>
            <a:r>
              <a:rPr lang="en-US" altLang="zh-CN" dirty="0"/>
              <a:t>Features)</a:t>
            </a:r>
            <a:r>
              <a:rPr lang="zh-CN" altLang="en-US" dirty="0"/>
              <a:t>。你可以写一段代码获取你的数据， 将数据填入到</a:t>
            </a:r>
            <a:r>
              <a:rPr lang="en-US" altLang="zh-CN" dirty="0"/>
              <a:t>Example</a:t>
            </a:r>
            <a:r>
              <a:rPr lang="zh-CN" altLang="en-US" dirty="0"/>
              <a:t>协议缓冲区</a:t>
            </a:r>
            <a:r>
              <a:rPr lang="en-US" altLang="zh-CN" dirty="0"/>
              <a:t>(protocol buffer)</a:t>
            </a:r>
            <a:r>
              <a:rPr lang="zh-CN" altLang="en-US" dirty="0"/>
              <a:t>，将协议缓冲区序列化为一个字符串， 并且通过</a:t>
            </a:r>
            <a:r>
              <a:rPr lang="en-US" altLang="zh-CN" dirty="0" err="1"/>
              <a:t>tf.python_io.TFRecordWriter</a:t>
            </a:r>
            <a:r>
              <a:rPr lang="en-US" altLang="zh-CN" dirty="0"/>
              <a:t> class</a:t>
            </a:r>
            <a:r>
              <a:rPr lang="zh-CN" altLang="en-US" dirty="0"/>
              <a:t>写入到</a:t>
            </a:r>
            <a:r>
              <a:rPr lang="en-US" altLang="zh-CN" dirty="0" err="1"/>
              <a:t>TFRecords</a:t>
            </a:r>
            <a:r>
              <a:rPr lang="zh-CN" altLang="en-US" dirty="0"/>
              <a:t>文件</a:t>
            </a:r>
            <a:r>
              <a:rPr lang="zh-CN" altLang="en-US" dirty="0" smtClean="0"/>
              <a:t>。</a:t>
            </a:r>
            <a:endParaRPr lang="en-US" altLang="zh-CN"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tfrecord</a:t>
            </a:r>
            <a:r>
              <a:rPr lang="en-US" dirty="0" smtClean="0"/>
              <a:t> Work Mechanism</a:t>
            </a:r>
            <a:endParaRPr lang="en-US" dirty="0"/>
          </a:p>
        </p:txBody>
      </p:sp>
      <p:pic>
        <p:nvPicPr>
          <p:cNvPr id="1026" name="Picture 2" descr="strip"/>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766656"/>
            <a:ext cx="10515600" cy="4864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Algorithms for Face Detecting &amp; Recognition</a:t>
            </a:r>
            <a:endParaRPr lang="en-US" sz="1300" dirty="0"/>
          </a:p>
        </p:txBody>
      </p:sp>
      <p:sp>
        <p:nvSpPr>
          <p:cNvPr id="3" name="Content Placeholder 2"/>
          <p:cNvSpPr>
            <a:spLocks noGrp="1"/>
          </p:cNvSpPr>
          <p:nvPr>
            <p:ph idx="1"/>
          </p:nvPr>
        </p:nvSpPr>
        <p:spPr>
          <a:xfrm>
            <a:off x="838200" y="1702435"/>
            <a:ext cx="7391400" cy="5088982"/>
          </a:xfrm>
        </p:spPr>
        <p:txBody>
          <a:bodyPr>
            <a:normAutofit fontScale="47500" lnSpcReduction="20000"/>
          </a:bodyPr>
          <a:lstStyle/>
          <a:p>
            <a:r>
              <a:rPr lang="en-US" dirty="0" smtClean="0"/>
              <a:t>Face Normalization</a:t>
            </a:r>
          </a:p>
          <a:p>
            <a:pPr lvl="1"/>
            <a:r>
              <a:rPr lang="en-US" dirty="0" err="1" smtClean="0"/>
              <a:t>Haar</a:t>
            </a:r>
            <a:r>
              <a:rPr lang="en-US" dirty="0" smtClean="0"/>
              <a:t>-cascade classifier to detect nose and eye</a:t>
            </a:r>
          </a:p>
          <a:p>
            <a:pPr lvl="1"/>
            <a:r>
              <a:rPr lang="en-US" dirty="0" smtClean="0"/>
              <a:t>Landmark detector (</a:t>
            </a:r>
            <a:r>
              <a:rPr lang="en-US" dirty="0" err="1" smtClean="0"/>
              <a:t>dlib</a:t>
            </a:r>
            <a:r>
              <a:rPr lang="en-US" dirty="0" smtClean="0"/>
              <a:t> library) support 68 landmarks</a:t>
            </a:r>
          </a:p>
          <a:p>
            <a:pPr lvl="1"/>
            <a:r>
              <a:rPr lang="en-US" dirty="0" err="1" smtClean="0"/>
              <a:t>OpenFace </a:t>
            </a:r>
            <a:r>
              <a:rPr lang="en-US" dirty="0" smtClean="0"/>
              <a:t>align face poses to be front-and-center-oriented</a:t>
            </a:r>
          </a:p>
          <a:p>
            <a:pPr lvl="1"/>
            <a:r>
              <a:rPr lang="en-US" dirty="0" smtClean="0"/>
              <a:t>SDM (Supervised Descent Method), LBF (Local Binary Feature Regression), HPO (Head Pose Occlusion)</a:t>
            </a:r>
          </a:p>
          <a:p>
            <a:r>
              <a:rPr lang="en-US" dirty="0" smtClean="0"/>
              <a:t>Face Detection</a:t>
            </a:r>
          </a:p>
          <a:p>
            <a:pPr lvl="1"/>
            <a:r>
              <a:rPr lang="en-US" dirty="0" err="1" smtClean="0"/>
              <a:t>Haar</a:t>
            </a:r>
            <a:r>
              <a:rPr lang="en-US" dirty="0" smtClean="0"/>
              <a:t>-cascade classifier</a:t>
            </a:r>
          </a:p>
          <a:p>
            <a:pPr lvl="2"/>
            <a:r>
              <a:rPr lang="en-US" dirty="0" smtClean="0"/>
              <a:t>Pros: Low computing power, supported by </a:t>
            </a:r>
            <a:r>
              <a:rPr lang="en-US" dirty="0" err="1" smtClean="0"/>
              <a:t>OpenCV</a:t>
            </a:r>
            <a:r>
              <a:rPr lang="en-US" dirty="0" smtClean="0"/>
              <a:t> directly</a:t>
            </a:r>
          </a:p>
          <a:p>
            <a:pPr lvl="2"/>
            <a:r>
              <a:rPr lang="en-US" dirty="0" smtClean="0"/>
              <a:t>Cons: Fail to detect faces at pose angle</a:t>
            </a:r>
          </a:p>
          <a:p>
            <a:pPr lvl="1"/>
            <a:r>
              <a:rPr lang="en-US" dirty="0"/>
              <a:t>Histogram of Oriented Gradients (HOG</a:t>
            </a:r>
            <a:r>
              <a:rPr lang="en-US" dirty="0" smtClean="0"/>
              <a:t>)</a:t>
            </a:r>
          </a:p>
          <a:p>
            <a:pPr lvl="2"/>
            <a:r>
              <a:rPr lang="en-US" dirty="0" smtClean="0"/>
              <a:t>Pros: Supported in </a:t>
            </a:r>
            <a:r>
              <a:rPr lang="en-US" dirty="0" err="1" smtClean="0"/>
              <a:t>OpenCV</a:t>
            </a:r>
            <a:r>
              <a:rPr lang="en-US" dirty="0" smtClean="0"/>
              <a:t> </a:t>
            </a:r>
            <a:r>
              <a:rPr lang="en-US" dirty="0" err="1" smtClean="0"/>
              <a:t>dlib</a:t>
            </a:r>
            <a:r>
              <a:rPr lang="en-US" dirty="0" smtClean="0"/>
              <a:t>, the strength is that it is NOT sensitive to the change of luminosity</a:t>
            </a:r>
          </a:p>
          <a:p>
            <a:pPr lvl="2"/>
            <a:r>
              <a:rPr lang="en-US" dirty="0" smtClean="0"/>
              <a:t>Cons: Fail to detect faces at pose angle</a:t>
            </a:r>
          </a:p>
          <a:p>
            <a:pPr lvl="1"/>
            <a:r>
              <a:rPr lang="en-US" dirty="0" smtClean="0"/>
              <a:t>DNN – MTCNN</a:t>
            </a:r>
          </a:p>
          <a:p>
            <a:pPr lvl="2"/>
            <a:r>
              <a:rPr lang="en-US" dirty="0" smtClean="0"/>
              <a:t>Pros: High precision in faces detection with large angle pose, and mask, face tracking</a:t>
            </a:r>
          </a:p>
          <a:p>
            <a:pPr lvl="2"/>
            <a:r>
              <a:rPr lang="en-US" dirty="0" smtClean="0"/>
              <a:t>Cons: More computing resource</a:t>
            </a:r>
          </a:p>
          <a:p>
            <a:r>
              <a:rPr lang="en-US" dirty="0" smtClean="0"/>
              <a:t>Face Recognition</a:t>
            </a:r>
          </a:p>
          <a:p>
            <a:pPr lvl="1"/>
            <a:r>
              <a:rPr lang="en-US" dirty="0" err="1" smtClean="0"/>
              <a:t>Eigenfaces</a:t>
            </a:r>
            <a:r>
              <a:rPr lang="en-US" dirty="0" smtClean="0"/>
              <a:t>: Based on PCA method, first compute eigenvalues, then compute eigenvectors respectively, then calculate the Euclidean distance between input face image and the </a:t>
            </a:r>
            <a:r>
              <a:rPr lang="en-US" dirty="0" err="1" smtClean="0"/>
              <a:t>eigenfaces</a:t>
            </a:r>
            <a:r>
              <a:rPr lang="en-US" dirty="0" smtClean="0"/>
              <a:t>.</a:t>
            </a:r>
          </a:p>
          <a:p>
            <a:pPr lvl="1"/>
            <a:r>
              <a:rPr lang="en-US" dirty="0" err="1" smtClean="0"/>
              <a:t>Fisherfaces</a:t>
            </a:r>
            <a:endParaRPr lang="en-US" dirty="0" smtClean="0"/>
          </a:p>
          <a:p>
            <a:pPr lvl="1"/>
            <a:r>
              <a:rPr lang="en-US" dirty="0" smtClean="0"/>
              <a:t>Local Binary Patterns Histograms (LBPH)</a:t>
            </a:r>
          </a:p>
          <a:p>
            <a:pPr lvl="1"/>
            <a:r>
              <a:rPr lang="en-US" dirty="0" smtClean="0"/>
              <a:t>DNN - </a:t>
            </a:r>
            <a:r>
              <a:rPr lang="en-US" dirty="0" err="1" smtClean="0"/>
              <a:t>FaceNet</a:t>
            </a:r>
            <a:endParaRPr lang="en-US" dirty="0"/>
          </a:p>
        </p:txBody>
      </p:sp>
      <p:pic>
        <p:nvPicPr>
          <p:cNvPr id="4" name="Picture 3"/>
          <p:cNvPicPr>
            <a:picLocks noChangeAspect="1"/>
          </p:cNvPicPr>
          <p:nvPr/>
        </p:nvPicPr>
        <p:blipFill>
          <a:blip r:embed="rId3"/>
          <a:stretch>
            <a:fillRect/>
          </a:stretch>
        </p:blipFill>
        <p:spPr>
          <a:xfrm>
            <a:off x="8522562" y="1523048"/>
            <a:ext cx="1393200" cy="2142300"/>
          </a:xfrm>
          <a:prstGeom prst="rect">
            <a:avLst/>
          </a:prstGeom>
        </p:spPr>
      </p:pic>
      <p:pic>
        <p:nvPicPr>
          <p:cNvPr id="5" name="Picture 4"/>
          <p:cNvPicPr>
            <a:picLocks noChangeAspect="1"/>
          </p:cNvPicPr>
          <p:nvPr/>
        </p:nvPicPr>
        <p:blipFill>
          <a:blip r:embed="rId4"/>
          <a:stretch>
            <a:fillRect/>
          </a:stretch>
        </p:blipFill>
        <p:spPr>
          <a:xfrm>
            <a:off x="8522563" y="4069687"/>
            <a:ext cx="3053919" cy="2624800"/>
          </a:xfrm>
          <a:prstGeom prst="rect">
            <a:avLst/>
          </a:prstGeom>
        </p:spPr>
      </p:pic>
      <p:pic>
        <p:nvPicPr>
          <p:cNvPr id="6" name="图片 2"/>
          <p:cNvPicPr>
            <a:picLocks noChangeAspect="1"/>
          </p:cNvPicPr>
          <p:nvPr/>
        </p:nvPicPr>
        <p:blipFill>
          <a:blip r:embed="rId5"/>
          <a:stretch>
            <a:fillRect/>
          </a:stretch>
        </p:blipFill>
        <p:spPr>
          <a:xfrm>
            <a:off x="9993086" y="1523048"/>
            <a:ext cx="2079733" cy="21196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for Face Detection &amp; Recognition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WIDER Face</a:t>
            </a:r>
          </a:p>
          <a:p>
            <a:pPr lvl="1"/>
            <a:r>
              <a:rPr lang="en-US" dirty="0"/>
              <a:t>Home site: </a:t>
            </a:r>
            <a:r>
              <a:rPr lang="en-US" dirty="0">
                <a:hlinkClick r:id="rId3"/>
              </a:rPr>
              <a:t>http://mmlab.ie.cuhk.edu.hk/projects/WIDERFace</a:t>
            </a:r>
            <a:r>
              <a:rPr lang="en-US" dirty="0" smtClean="0">
                <a:hlinkClick r:id="rId3"/>
              </a:rPr>
              <a:t>/</a:t>
            </a:r>
            <a:endParaRPr lang="en-US" dirty="0" smtClean="0"/>
          </a:p>
          <a:p>
            <a:pPr lvl="1"/>
            <a:r>
              <a:rPr lang="en-US" dirty="0" smtClean="0"/>
              <a:t>Train set, Test set, and Validation set.</a:t>
            </a:r>
          </a:p>
          <a:p>
            <a:r>
              <a:rPr lang="en-US" dirty="0" smtClean="0"/>
              <a:t>Labeled Face Wild</a:t>
            </a:r>
          </a:p>
          <a:p>
            <a:pPr lvl="1"/>
            <a:r>
              <a:rPr lang="en-US" dirty="0" smtClean="0"/>
              <a:t>Home site</a:t>
            </a:r>
            <a:r>
              <a:rPr lang="en-US" dirty="0"/>
              <a:t>: http://vis-www.cs.umass.edu/lfw/</a:t>
            </a:r>
            <a:endParaRPr lang="en-US" dirty="0" smtClean="0"/>
          </a:p>
          <a:p>
            <a:r>
              <a:rPr lang="en-US" dirty="0" smtClean="0"/>
              <a:t>FDDB</a:t>
            </a:r>
          </a:p>
          <a:p>
            <a:pPr lvl="1"/>
            <a:r>
              <a:rPr lang="en-US" altLang="zh-TW" dirty="0"/>
              <a:t>Home site: http://vis-www.cs.umass.edu/fddb/</a:t>
            </a:r>
          </a:p>
          <a:p>
            <a:pPr lvl="1"/>
            <a:r>
              <a:rPr lang="en-US" altLang="zh-TW" dirty="0" smtClean="0"/>
              <a:t>FDDB</a:t>
            </a:r>
            <a:r>
              <a:rPr dirty="0"/>
              <a:t> contains the annotations for 5171 faces in a set of 2845 images taken from the Faces in the Wild data set. More details can be found in the technical report below. </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06340084"/>
              </p:ext>
            </p:extLst>
          </p:nvPr>
        </p:nvGraphicFramePr>
        <p:xfrm>
          <a:off x="131445" y="135255"/>
          <a:ext cx="11918950" cy="6480175"/>
        </p:xfrm>
        <a:graphic>
          <a:graphicData uri="http://schemas.openxmlformats.org/drawingml/2006/table">
            <a:tbl>
              <a:tblPr firstRow="1" bandRow="1">
                <a:tableStyleId>{5C22544A-7EE6-4342-B048-85BDC9FD1C3A}</a:tableStyleId>
              </a:tblPr>
              <a:tblGrid>
                <a:gridCol w="2000250"/>
                <a:gridCol w="1950720"/>
                <a:gridCol w="1245870"/>
                <a:gridCol w="1905635"/>
                <a:gridCol w="2566035"/>
                <a:gridCol w="2250440"/>
              </a:tblGrid>
              <a:tr h="758825">
                <a:tc>
                  <a:txBody>
                    <a:bodyPr/>
                    <a:lstStyle/>
                    <a:p>
                      <a:r>
                        <a:rPr lang="en-US" sz="1400" dirty="0" smtClean="0"/>
                        <a:t>Purpose</a:t>
                      </a:r>
                      <a:endParaRPr lang="en-US" sz="1400" dirty="0"/>
                    </a:p>
                  </a:txBody>
                  <a:tcPr/>
                </a:tc>
                <a:tc>
                  <a:txBody>
                    <a:bodyPr/>
                    <a:lstStyle/>
                    <a:p>
                      <a:r>
                        <a:rPr lang="en-US" sz="1400" dirty="0" smtClean="0"/>
                        <a:t>Network</a:t>
                      </a:r>
                      <a:r>
                        <a:rPr lang="en-US" sz="1400" baseline="0" dirty="0" smtClean="0"/>
                        <a:t> Model or Libraries</a:t>
                      </a:r>
                      <a:endParaRPr lang="en-US" sz="1400" dirty="0"/>
                    </a:p>
                  </a:txBody>
                  <a:tcPr/>
                </a:tc>
                <a:tc>
                  <a:txBody>
                    <a:bodyPr/>
                    <a:lstStyle/>
                    <a:p>
                      <a:r>
                        <a:rPr lang="en-US" sz="1400" dirty="0" smtClean="0"/>
                        <a:t>Computing </a:t>
                      </a:r>
                      <a:r>
                        <a:rPr lang="en-US" sz="1400" dirty="0" err="1" smtClean="0"/>
                        <a:t>Req</a:t>
                      </a:r>
                      <a:r>
                        <a:rPr lang="en-US" sz="1400" dirty="0" smtClean="0"/>
                        <a:t> (</a:t>
                      </a:r>
                      <a:r>
                        <a:rPr lang="en-US" sz="1400" dirty="0" err="1" smtClean="0"/>
                        <a:t>Gflops</a:t>
                      </a:r>
                      <a:r>
                        <a:rPr lang="en-US" sz="1400" smtClean="0"/>
                        <a:t>)</a:t>
                      </a:r>
                      <a:endParaRPr lang="en-US" sz="1400" dirty="0"/>
                    </a:p>
                  </a:txBody>
                  <a:tcPr/>
                </a:tc>
                <a:tc>
                  <a:txBody>
                    <a:bodyPr/>
                    <a:lstStyle/>
                    <a:p>
                      <a:r>
                        <a:rPr lang="en-US" sz="1400" dirty="0" smtClean="0"/>
                        <a:t>Size of Parameters (MB)</a:t>
                      </a:r>
                      <a:endParaRPr lang="en-US" sz="1400" dirty="0"/>
                    </a:p>
                  </a:txBody>
                  <a:tcPr/>
                </a:tc>
                <a:tc>
                  <a:txBody>
                    <a:bodyPr/>
                    <a:lstStyle/>
                    <a:p>
                      <a:r>
                        <a:rPr lang="en-US" sz="1400" dirty="0" err="1" smtClean="0"/>
                        <a:t>Algo</a:t>
                      </a:r>
                      <a:r>
                        <a:rPr lang="en-US" sz="1400" baseline="0" dirty="0" smtClean="0"/>
                        <a:t> Type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smtClean="0"/>
                        <a:t>Performance</a:t>
                      </a:r>
                    </a:p>
                    <a:p>
                      <a:endParaRPr lang="en-US" sz="1400" dirty="0"/>
                    </a:p>
                  </a:txBody>
                  <a:tcPr/>
                </a:tc>
              </a:tr>
              <a:tr h="916305">
                <a:tc>
                  <a:txBody>
                    <a:bodyPr/>
                    <a:lstStyle/>
                    <a:p>
                      <a:r>
                        <a:rPr lang="en-US" sz="1600" dirty="0" smtClean="0">
                          <a:solidFill>
                            <a:schemeClr val="tx1"/>
                          </a:solidFill>
                          <a:uFillTx/>
                        </a:rPr>
                        <a:t>Face Detect</a:t>
                      </a:r>
                    </a:p>
                  </a:txBody>
                  <a:tcPr/>
                </a:tc>
                <a:tc>
                  <a:txBody>
                    <a:bodyPr/>
                    <a:lstStyle/>
                    <a:p>
                      <a:r>
                        <a:rPr lang="en-US" sz="1600" dirty="0" err="1" smtClean="0">
                          <a:solidFill>
                            <a:schemeClr val="tx1"/>
                          </a:solidFill>
                          <a:uFillTx/>
                        </a:rPr>
                        <a:t>OpenCV</a:t>
                      </a:r>
                      <a:r>
                        <a:rPr lang="en-US" sz="1600" dirty="0" smtClean="0">
                          <a:solidFill>
                            <a:schemeClr val="tx1"/>
                          </a:solidFill>
                          <a:uFillTx/>
                        </a:rPr>
                        <a:t> </a:t>
                      </a:r>
                      <a:r>
                        <a:rPr lang="en-US" sz="1600" dirty="0" err="1" smtClean="0">
                          <a:solidFill>
                            <a:schemeClr val="tx1"/>
                          </a:solidFill>
                          <a:uFillTx/>
                        </a:rPr>
                        <a:t>Haar</a:t>
                      </a:r>
                      <a:r>
                        <a:rPr lang="en-US" sz="1600" dirty="0" smtClean="0">
                          <a:solidFill>
                            <a:schemeClr val="tx1"/>
                          </a:solidFill>
                          <a:uFillTx/>
                        </a:rPr>
                        <a:t> Cascades/HOG Linear SVM Libs</a:t>
                      </a:r>
                    </a:p>
                  </a:txBody>
                  <a:tcPr/>
                </a:tc>
                <a:tc>
                  <a:txBody>
                    <a:bodyPr/>
                    <a:lstStyle/>
                    <a:p>
                      <a:endParaRPr lang="en-US" sz="1600" dirty="0" smtClean="0">
                        <a:solidFill>
                          <a:schemeClr val="tx1"/>
                        </a:solidFill>
                        <a:uFillTx/>
                      </a:endParaRPr>
                    </a:p>
                  </a:txBody>
                  <a:tcPr/>
                </a:tc>
                <a:tc>
                  <a:txBody>
                    <a:bodyPr/>
                    <a:lstStyle/>
                    <a:p>
                      <a:r>
                        <a:rPr lang="en-US" sz="1600" dirty="0" smtClean="0">
                          <a:solidFill>
                            <a:schemeClr val="tx1"/>
                          </a:solidFill>
                          <a:uFillTx/>
                        </a:rPr>
                        <a:t>1~3.5</a:t>
                      </a:r>
                    </a:p>
                  </a:txBody>
                  <a:tcPr/>
                </a:tc>
                <a:tc>
                  <a:txBody>
                    <a:bodyPr/>
                    <a:lstStyle/>
                    <a:p>
                      <a:r>
                        <a:rPr lang="en-US" sz="1600" dirty="0" err="1" smtClean="0">
                          <a:solidFill>
                            <a:schemeClr val="tx1"/>
                          </a:solidFill>
                          <a:uFillTx/>
                        </a:rPr>
                        <a:t>Haar</a:t>
                      </a:r>
                      <a:r>
                        <a:rPr lang="en-US" sz="1600" dirty="0" smtClean="0">
                          <a:solidFill>
                            <a:schemeClr val="tx1"/>
                          </a:solidFill>
                          <a:uFillTx/>
                        </a:rPr>
                        <a:t> cascades or HOG + Linear SVM </a:t>
                      </a:r>
                    </a:p>
                  </a:txBody>
                  <a:tcPr/>
                </a:tc>
                <a:tc>
                  <a:txBody>
                    <a:bodyPr/>
                    <a:lstStyle/>
                    <a:p>
                      <a:endParaRPr lang="en-US" sz="1600" dirty="0">
                        <a:solidFill>
                          <a:schemeClr val="tx1"/>
                        </a:solidFill>
                        <a:uFillTx/>
                      </a:endParaRPr>
                    </a:p>
                  </a:txBody>
                  <a:tcPr/>
                </a:tc>
              </a:tr>
              <a:tr h="916305">
                <a:tc>
                  <a:txBody>
                    <a:bodyPr/>
                    <a:lstStyle/>
                    <a:p>
                      <a:r>
                        <a:rPr lang="en-US" sz="1600" dirty="0" smtClean="0">
                          <a:solidFill>
                            <a:schemeClr val="tx1"/>
                          </a:solidFill>
                          <a:uFillTx/>
                        </a:rPr>
                        <a:t>Face Landmark</a:t>
                      </a:r>
                    </a:p>
                  </a:txBody>
                  <a:tcPr/>
                </a:tc>
                <a:tc>
                  <a:txBody>
                    <a:bodyPr/>
                    <a:lstStyle/>
                    <a:p>
                      <a:r>
                        <a:rPr lang="en-US" sz="1600" dirty="0" err="1" smtClean="0">
                          <a:solidFill>
                            <a:schemeClr val="tx1"/>
                          </a:solidFill>
                          <a:uFillTx/>
                        </a:rPr>
                        <a:t>OpenCV Dlib</a:t>
                      </a:r>
                    </a:p>
                  </a:txBody>
                  <a:tcPr/>
                </a:tc>
                <a:tc>
                  <a:txBody>
                    <a:bodyPr/>
                    <a:lstStyle/>
                    <a:p>
                      <a:endParaRPr lang="en-US" sz="1600" dirty="0" smtClean="0">
                        <a:solidFill>
                          <a:schemeClr val="tx1"/>
                        </a:solidFill>
                        <a:uFillTx/>
                      </a:endParaRPr>
                    </a:p>
                  </a:txBody>
                  <a:tcPr/>
                </a:tc>
                <a:tc>
                  <a:txBody>
                    <a:bodyPr/>
                    <a:lstStyle/>
                    <a:p>
                      <a:r>
                        <a:rPr lang="en-US" sz="1600" dirty="0" smtClean="0">
                          <a:solidFill>
                            <a:schemeClr val="tx1"/>
                          </a:solidFill>
                          <a:uFillTx/>
                        </a:rPr>
                        <a:t>2.6</a:t>
                      </a:r>
                    </a:p>
                  </a:txBody>
                  <a:tcPr/>
                </a:tc>
                <a:tc>
                  <a:txBody>
                    <a:bodyPr/>
                    <a:lstStyle/>
                    <a:p>
                      <a:r>
                        <a:rPr lang="en-US" sz="1600" dirty="0" smtClean="0">
                          <a:solidFill>
                            <a:schemeClr val="tx1"/>
                          </a:solidFill>
                          <a:uFillTx/>
                        </a:rPr>
                        <a:t>Histogram of Oriented Gradients + Linear SVM method </a:t>
                      </a:r>
                    </a:p>
                  </a:txBody>
                  <a:tcPr/>
                </a:tc>
                <a:tc>
                  <a:txBody>
                    <a:bodyPr/>
                    <a:lstStyle/>
                    <a:p>
                      <a:endParaRPr lang="en-US" sz="1600" dirty="0">
                        <a:solidFill>
                          <a:schemeClr val="tx1"/>
                        </a:solidFill>
                        <a:uFillTx/>
                      </a:endParaRPr>
                    </a:p>
                  </a:txBody>
                  <a:tcPr/>
                </a:tc>
              </a:tr>
              <a:tr h="627380">
                <a:tc>
                  <a:txBody>
                    <a:bodyPr/>
                    <a:lstStyle/>
                    <a:p>
                      <a:r>
                        <a:rPr lang="en-US" sz="1600" dirty="0" smtClean="0">
                          <a:solidFill>
                            <a:schemeClr val="tx1"/>
                          </a:solidFill>
                          <a:uFillTx/>
                        </a:rPr>
                        <a:t>Face</a:t>
                      </a:r>
                      <a:r>
                        <a:rPr lang="en-US" sz="1600" baseline="0" dirty="0" smtClean="0">
                          <a:solidFill>
                            <a:schemeClr val="tx1"/>
                          </a:solidFill>
                          <a:uFillTx/>
                        </a:rPr>
                        <a:t> Alignment</a:t>
                      </a:r>
                    </a:p>
                  </a:txBody>
                  <a:tcPr/>
                </a:tc>
                <a:tc>
                  <a:txBody>
                    <a:bodyPr/>
                    <a:lstStyle/>
                    <a:p>
                      <a:r>
                        <a:rPr lang="en-US" sz="1600" baseline="0" dirty="0" err="1" smtClean="0">
                          <a:solidFill>
                            <a:schemeClr val="tx1"/>
                          </a:solidFill>
                          <a:uFillTx/>
                        </a:rPr>
                        <a:t>OpenCV</a:t>
                      </a:r>
                      <a:r>
                        <a:rPr lang="en-US" sz="1600" baseline="0" dirty="0" smtClean="0">
                          <a:solidFill>
                            <a:schemeClr val="tx1"/>
                          </a:solidFill>
                          <a:uFillTx/>
                        </a:rPr>
                        <a:t> APIs</a:t>
                      </a:r>
                    </a:p>
                  </a:txBody>
                  <a:tcPr/>
                </a:tc>
                <a:tc>
                  <a:txBody>
                    <a:bodyPr/>
                    <a:lstStyle/>
                    <a:p>
                      <a:endParaRPr lang="en-US" sz="1600" dirty="0" smtClean="0">
                        <a:solidFill>
                          <a:schemeClr val="tx1"/>
                        </a:solidFill>
                        <a:uFillTx/>
                      </a:endParaRPr>
                    </a:p>
                  </a:txBody>
                  <a:tcPr/>
                </a:tc>
                <a:tc>
                  <a:txBody>
                    <a:bodyPr/>
                    <a:lstStyle/>
                    <a:p>
                      <a:r>
                        <a:rPr lang="en-US" sz="1600" dirty="0" smtClean="0">
                          <a:solidFill>
                            <a:schemeClr val="tx1"/>
                          </a:solidFill>
                          <a:uFillTx/>
                        </a:rPr>
                        <a:t>N/A</a:t>
                      </a:r>
                    </a:p>
                  </a:txBody>
                  <a:tcPr/>
                </a:tc>
                <a:tc>
                  <a:txBody>
                    <a:bodyPr/>
                    <a:lstStyle/>
                    <a:p>
                      <a:r>
                        <a:rPr lang="en-US" sz="1600" baseline="0" dirty="0" smtClean="0">
                          <a:solidFill>
                            <a:schemeClr val="tx1"/>
                          </a:solidFill>
                          <a:uFillTx/>
                        </a:rPr>
                        <a:t>2D rotation per calculated angle</a:t>
                      </a:r>
                    </a:p>
                  </a:txBody>
                  <a:tcPr/>
                </a:tc>
                <a:tc>
                  <a:txBody>
                    <a:bodyPr/>
                    <a:lstStyle/>
                    <a:p>
                      <a:endParaRPr lang="en-US" sz="1600" dirty="0">
                        <a:solidFill>
                          <a:schemeClr val="tx1"/>
                        </a:solidFill>
                        <a:uFillTx/>
                      </a:endParaRPr>
                    </a:p>
                  </a:txBody>
                  <a:tcPr/>
                </a:tc>
              </a:tr>
              <a:tr h="628015">
                <a:tc>
                  <a:txBody>
                    <a:bodyPr/>
                    <a:lstStyle/>
                    <a:p>
                      <a:r>
                        <a:rPr lang="en-US" sz="1600" dirty="0" smtClean="0">
                          <a:solidFill>
                            <a:schemeClr val="tx1"/>
                          </a:solidFill>
                          <a:uFillTx/>
                        </a:rPr>
                        <a:t>Face Recognition</a:t>
                      </a:r>
                    </a:p>
                  </a:txBody>
                  <a:tcPr/>
                </a:tc>
                <a:tc>
                  <a:txBody>
                    <a:bodyPr/>
                    <a:lstStyle/>
                    <a:p>
                      <a:r>
                        <a:rPr lang="en-US" sz="1600" dirty="0" err="1" smtClean="0">
                          <a:solidFill>
                            <a:schemeClr val="tx1"/>
                          </a:solidFill>
                          <a:uFillTx/>
                        </a:rPr>
                        <a:t>OpenCV FaceRecognizer</a:t>
                      </a:r>
                      <a:r>
                        <a:rPr lang="en-US" sz="1600" baseline="0" dirty="0" smtClean="0">
                          <a:solidFill>
                            <a:schemeClr val="tx1"/>
                          </a:solidFill>
                          <a:uFillTx/>
                        </a:rPr>
                        <a:t> APIs</a:t>
                      </a:r>
                    </a:p>
                  </a:txBody>
                  <a:tcPr/>
                </a:tc>
                <a:tc>
                  <a:txBody>
                    <a:bodyPr/>
                    <a:lstStyle/>
                    <a:p>
                      <a:endParaRPr lang="en-US" sz="1600" dirty="0" smtClean="0">
                        <a:solidFill>
                          <a:schemeClr val="tx1"/>
                        </a:solidFill>
                        <a:uFillTx/>
                      </a:endParaRPr>
                    </a:p>
                  </a:txBody>
                  <a:tcPr/>
                </a:tc>
                <a:tc>
                  <a:txBody>
                    <a:bodyPr/>
                    <a:lstStyle/>
                    <a:p>
                      <a:endParaRPr lang="en-US" sz="1600" dirty="0">
                        <a:solidFill>
                          <a:schemeClr val="tx1"/>
                        </a:solidFill>
                        <a:uFillTx/>
                      </a:endParaRPr>
                    </a:p>
                  </a:txBody>
                  <a:tcPr/>
                </a:tc>
                <a:tc>
                  <a:txBody>
                    <a:bodyPr/>
                    <a:lstStyle/>
                    <a:p>
                      <a:endParaRPr lang="en-US" sz="1600" dirty="0">
                        <a:solidFill>
                          <a:schemeClr val="tx1"/>
                        </a:solidFill>
                        <a:uFillTx/>
                      </a:endParaRPr>
                    </a:p>
                  </a:txBody>
                  <a:tcPr/>
                </a:tc>
                <a:tc>
                  <a:txBody>
                    <a:bodyPr/>
                    <a:lstStyle/>
                    <a:p>
                      <a:endParaRPr lang="en-US" sz="1600" dirty="0">
                        <a:solidFill>
                          <a:schemeClr val="tx1"/>
                        </a:solidFill>
                        <a:uFillTx/>
                      </a:endParaRPr>
                    </a:p>
                  </a:txBody>
                  <a:tcPr/>
                </a:tc>
              </a:tr>
              <a:tr h="897890">
                <a:tc>
                  <a:txBody>
                    <a:bodyPr/>
                    <a:lstStyle/>
                    <a:p>
                      <a:r>
                        <a:rPr lang="en-US" sz="1600" dirty="0" smtClean="0">
                          <a:solidFill>
                            <a:schemeClr val="tx1"/>
                          </a:solidFill>
                          <a:uFillTx/>
                        </a:rPr>
                        <a:t>Face Detect/Landmark/Alignment</a:t>
                      </a:r>
                    </a:p>
                  </a:txBody>
                  <a:tcPr/>
                </a:tc>
                <a:tc>
                  <a:txBody>
                    <a:bodyPr/>
                    <a:lstStyle/>
                    <a:p>
                      <a:r>
                        <a:rPr lang="en-US" sz="1600" dirty="0" smtClean="0">
                          <a:solidFill>
                            <a:schemeClr val="tx1"/>
                          </a:solidFill>
                          <a:uFillTx/>
                        </a:rPr>
                        <a:t>MTCNN</a:t>
                      </a:r>
                    </a:p>
                  </a:txBody>
                  <a:tcPr/>
                </a:tc>
                <a:tc>
                  <a:txBody>
                    <a:bodyPr/>
                    <a:lstStyle/>
                    <a:p>
                      <a:endParaRPr lang="en-US" sz="1600" dirty="0" smtClean="0">
                        <a:solidFill>
                          <a:schemeClr val="tx1"/>
                        </a:solidFill>
                        <a:uFillTx/>
                      </a:endParaRPr>
                    </a:p>
                  </a:txBody>
                  <a:tcPr/>
                </a:tc>
                <a:tc>
                  <a:txBody>
                    <a:bodyPr/>
                    <a:lstStyle/>
                    <a:p>
                      <a:r>
                        <a:rPr lang="en-US" sz="1600" dirty="0" err="1" smtClean="0">
                          <a:solidFill>
                            <a:schemeClr val="tx1"/>
                          </a:solidFill>
                          <a:uFillTx/>
                        </a:rPr>
                        <a:t>Pnet</a:t>
                      </a:r>
                      <a:r>
                        <a:rPr lang="en-US" sz="1600" dirty="0" smtClean="0">
                          <a:solidFill>
                            <a:schemeClr val="tx1"/>
                          </a:solidFill>
                          <a:uFillTx/>
                        </a:rPr>
                        <a:t>: 0.55</a:t>
                      </a:r>
                    </a:p>
                    <a:p>
                      <a:r>
                        <a:rPr lang="en-US" sz="1600" dirty="0" err="1" smtClean="0">
                          <a:solidFill>
                            <a:schemeClr val="tx1"/>
                          </a:solidFill>
                          <a:uFillTx/>
                        </a:rPr>
                        <a:t>Rnet</a:t>
                      </a:r>
                      <a:r>
                        <a:rPr lang="en-US" sz="1600" dirty="0" smtClean="0">
                          <a:solidFill>
                            <a:schemeClr val="tx1"/>
                          </a:solidFill>
                          <a:uFillTx/>
                        </a:rPr>
                        <a:t>:</a:t>
                      </a:r>
                      <a:r>
                        <a:rPr lang="en-US" sz="1600" baseline="0" dirty="0" smtClean="0">
                          <a:solidFill>
                            <a:schemeClr val="tx1"/>
                          </a:solidFill>
                          <a:uFillTx/>
                        </a:rPr>
                        <a:t> 0.809</a:t>
                      </a:r>
                    </a:p>
                    <a:p>
                      <a:r>
                        <a:rPr lang="en-US" sz="1600" baseline="0" dirty="0" err="1" smtClean="0">
                          <a:solidFill>
                            <a:schemeClr val="tx1"/>
                          </a:solidFill>
                          <a:uFillTx/>
                        </a:rPr>
                        <a:t>Onet</a:t>
                      </a:r>
                      <a:r>
                        <a:rPr lang="en-US" sz="1600" baseline="0" dirty="0" smtClean="0">
                          <a:solidFill>
                            <a:schemeClr val="tx1"/>
                          </a:solidFill>
                          <a:uFillTx/>
                        </a:rPr>
                        <a:t>: 3.1</a:t>
                      </a:r>
                    </a:p>
                  </a:txBody>
                  <a:tcPr/>
                </a:tc>
                <a:tc>
                  <a:txBody>
                    <a:bodyPr/>
                    <a:lstStyle/>
                    <a:p>
                      <a:r>
                        <a:rPr lang="en-US" sz="1600" dirty="0">
                          <a:solidFill>
                            <a:schemeClr val="tx1"/>
                          </a:solidFill>
                          <a:uFillTx/>
                        </a:rPr>
                        <a:t>DCNN</a:t>
                      </a:r>
                    </a:p>
                  </a:txBody>
                  <a:tcPr/>
                </a:tc>
                <a:tc>
                  <a:txBody>
                    <a:bodyPr/>
                    <a:lstStyle/>
                    <a:p>
                      <a:endParaRPr lang="en-US" sz="1600" dirty="0">
                        <a:solidFill>
                          <a:schemeClr val="tx1"/>
                        </a:solidFill>
                        <a:uFillTx/>
                      </a:endParaRPr>
                    </a:p>
                  </a:txBody>
                  <a:tcPr/>
                </a:tc>
              </a:tr>
              <a:tr h="1066800">
                <a:tc>
                  <a:txBody>
                    <a:bodyPr/>
                    <a:lstStyle/>
                    <a:p>
                      <a:r>
                        <a:rPr lang="en-US" sz="1600" dirty="0">
                          <a:solidFill>
                            <a:schemeClr val="tx1"/>
                          </a:solidFill>
                          <a:uFillTx/>
                        </a:rPr>
                        <a:t>Face Recognition</a:t>
                      </a:r>
                    </a:p>
                  </a:txBody>
                  <a:tcPr/>
                </a:tc>
                <a:tc>
                  <a:txBody>
                    <a:bodyPr/>
                    <a:lstStyle/>
                    <a:p>
                      <a:r>
                        <a:rPr lang="en-US" sz="1600" dirty="0">
                          <a:solidFill>
                            <a:schemeClr val="tx1"/>
                          </a:solidFill>
                          <a:uFillTx/>
                        </a:rPr>
                        <a:t>OpenCV Eigenfaces, Fisherfaces and Local Binary Patterns Histograms (LBPH)</a:t>
                      </a:r>
                    </a:p>
                  </a:txBody>
                  <a:tcPr/>
                </a:tc>
                <a:tc>
                  <a:txBody>
                    <a:bodyPr/>
                    <a:lstStyle/>
                    <a:p>
                      <a:endParaRPr lang="en-US" sz="1600" dirty="0">
                        <a:solidFill>
                          <a:schemeClr val="tx1"/>
                        </a:solidFill>
                        <a:uFillTx/>
                      </a:endParaRPr>
                    </a:p>
                  </a:txBody>
                  <a:tcPr/>
                </a:tc>
                <a:tc>
                  <a:txBody>
                    <a:bodyPr/>
                    <a:lstStyle/>
                    <a:p>
                      <a:endParaRPr lang="en-US" sz="1600" dirty="0">
                        <a:solidFill>
                          <a:schemeClr val="tx1"/>
                        </a:solidFill>
                        <a:uFillTx/>
                      </a:endParaRPr>
                    </a:p>
                  </a:txBody>
                  <a:tcPr/>
                </a:tc>
                <a:tc>
                  <a:txBody>
                    <a:bodyPr/>
                    <a:lstStyle/>
                    <a:p>
                      <a:r>
                        <a:rPr lang="en-US" sz="1600" dirty="0">
                          <a:solidFill>
                            <a:schemeClr val="tx1"/>
                          </a:solidFill>
                          <a:uFillTx/>
                        </a:rPr>
                        <a:t>Eigenfaces, Fisherfaces and Local Binary Patterns Histograms (LBPH)</a:t>
                      </a:r>
                    </a:p>
                  </a:txBody>
                  <a:tcPr/>
                </a:tc>
                <a:tc>
                  <a:txBody>
                    <a:bodyPr/>
                    <a:lstStyle/>
                    <a:p>
                      <a:endParaRPr lang="en-US" sz="1600" dirty="0">
                        <a:solidFill>
                          <a:schemeClr val="tx1"/>
                        </a:solidFill>
                        <a:uFillTx/>
                      </a:endParaRPr>
                    </a:p>
                  </a:txBody>
                  <a:tcPr/>
                </a:tc>
              </a:tr>
              <a:tr h="668655">
                <a:tc>
                  <a:txBody>
                    <a:bodyPr/>
                    <a:lstStyle/>
                    <a:p>
                      <a:r>
                        <a:rPr lang="en-US" sz="1600" dirty="0" smtClean="0">
                          <a:solidFill>
                            <a:schemeClr val="tx1"/>
                          </a:solidFill>
                          <a:uFillTx/>
                        </a:rPr>
                        <a:t>Face Recognition</a:t>
                      </a:r>
                    </a:p>
                  </a:txBody>
                  <a:tcPr/>
                </a:tc>
                <a:tc>
                  <a:txBody>
                    <a:bodyPr/>
                    <a:lstStyle/>
                    <a:p>
                      <a:r>
                        <a:rPr lang="en-US" sz="1600" dirty="0" err="1" smtClean="0">
                          <a:solidFill>
                            <a:schemeClr val="tx1"/>
                          </a:solidFill>
                          <a:uFillTx/>
                        </a:rPr>
                        <a:t>Facenet</a:t>
                      </a:r>
                    </a:p>
                  </a:txBody>
                  <a:tcPr/>
                </a:tc>
                <a:tc>
                  <a:txBody>
                    <a:bodyPr/>
                    <a:lstStyle/>
                    <a:p>
                      <a:endParaRPr lang="en-US" sz="1600" dirty="0" smtClean="0">
                        <a:solidFill>
                          <a:schemeClr val="tx1"/>
                        </a:solidFill>
                        <a:uFillTx/>
                      </a:endParaRPr>
                    </a:p>
                  </a:txBody>
                  <a:tcPr/>
                </a:tc>
                <a:tc>
                  <a:txBody>
                    <a:bodyPr/>
                    <a:lstStyle/>
                    <a:p>
                      <a:r>
                        <a:rPr lang="en-US" sz="1600" dirty="0" smtClean="0">
                          <a:solidFill>
                            <a:schemeClr val="tx1"/>
                          </a:solidFill>
                          <a:uFillTx/>
                        </a:rPr>
                        <a:t>Network</a:t>
                      </a:r>
                      <a:r>
                        <a:rPr lang="en-US" sz="1600" baseline="0" dirty="0" smtClean="0">
                          <a:solidFill>
                            <a:schemeClr val="tx1"/>
                          </a:solidFill>
                          <a:uFillTx/>
                        </a:rPr>
                        <a:t> Top: 91</a:t>
                      </a:r>
                    </a:p>
                    <a:p>
                      <a:r>
                        <a:rPr lang="en-US" sz="1600" baseline="0" dirty="0" smtClean="0">
                          <a:solidFill>
                            <a:schemeClr val="tx1"/>
                          </a:solidFill>
                          <a:uFillTx/>
                        </a:rPr>
                        <a:t>Parameter: 111</a:t>
                      </a:r>
                    </a:p>
                  </a:txBody>
                  <a:tcPr/>
                </a:tc>
                <a:tc>
                  <a:txBody>
                    <a:bodyPr/>
                    <a:lstStyle/>
                    <a:p>
                      <a:r>
                        <a:rPr lang="en-US" sz="1600" dirty="0">
                          <a:solidFill>
                            <a:schemeClr val="tx1"/>
                          </a:solidFill>
                          <a:uFillTx/>
                        </a:rPr>
                        <a:t>DCNN</a:t>
                      </a:r>
                    </a:p>
                  </a:txBody>
                  <a:tcPr/>
                </a:tc>
                <a:tc>
                  <a:txBody>
                    <a:bodyPr/>
                    <a:lstStyle/>
                    <a:p>
                      <a:endParaRPr lang="en-US" sz="1600" dirty="0">
                        <a:solidFill>
                          <a:schemeClr val="tx1"/>
                        </a:solidFill>
                        <a:uFillTx/>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MTCNN Model Overview</a:t>
            </a:r>
            <a:endParaRPr lang="en-US" sz="3200" dirty="0"/>
          </a:p>
        </p:txBody>
      </p:sp>
      <p:sp>
        <p:nvSpPr>
          <p:cNvPr id="3" name="Content Placeholder 2"/>
          <p:cNvSpPr>
            <a:spLocks noGrp="1"/>
          </p:cNvSpPr>
          <p:nvPr>
            <p:ph idx="1"/>
          </p:nvPr>
        </p:nvSpPr>
        <p:spPr>
          <a:xfrm>
            <a:off x="838199" y="1702435"/>
            <a:ext cx="5671457" cy="4474845"/>
          </a:xfrm>
        </p:spPr>
        <p:txBody>
          <a:bodyPr>
            <a:normAutofit fontScale="77500" lnSpcReduction="20000"/>
          </a:bodyPr>
          <a:lstStyle/>
          <a:p>
            <a:r>
              <a:rPr lang="zh-CN" altLang="en-US" dirty="0" smtClean="0"/>
              <a:t>照</a:t>
            </a:r>
            <a:r>
              <a:rPr lang="zh-CN" altLang="en-US" dirty="0"/>
              <a:t>片会按照不同的缩放比例，缩放成不同大小的图片，形成图片的特征金字塔。</a:t>
            </a:r>
            <a:r>
              <a:rPr lang="en-US" altLang="zh-CN" dirty="0" err="1"/>
              <a:t>PNet</a:t>
            </a:r>
            <a:r>
              <a:rPr lang="zh-CN" altLang="en-US" dirty="0"/>
              <a:t>主要获得了人脸区域的候选窗口和边界框的回归向量。并用该边界框做回归，对候选窗口进行校准，然后通过非极大值抑制（</a:t>
            </a:r>
            <a:r>
              <a:rPr lang="en-US" altLang="zh-CN" dirty="0"/>
              <a:t>NMS</a:t>
            </a:r>
            <a:r>
              <a:rPr lang="zh-CN" altLang="en-US" dirty="0"/>
              <a:t>）来合并高度重叠的候选框。</a:t>
            </a:r>
            <a:r>
              <a:rPr lang="en-US" altLang="zh-CN" dirty="0" err="1"/>
              <a:t>RNet</a:t>
            </a:r>
            <a:r>
              <a:rPr lang="zh-CN" altLang="en-US" dirty="0"/>
              <a:t>将经过</a:t>
            </a:r>
            <a:r>
              <a:rPr lang="en-US" altLang="zh-CN" dirty="0" err="1"/>
              <a:t>PNet</a:t>
            </a:r>
            <a:r>
              <a:rPr lang="zh-CN" altLang="en-US" dirty="0"/>
              <a:t>的候选框在</a:t>
            </a:r>
            <a:r>
              <a:rPr lang="en-US" altLang="zh-CN" dirty="0" err="1"/>
              <a:t>RNet</a:t>
            </a:r>
            <a:r>
              <a:rPr lang="zh-CN" altLang="en-US" dirty="0"/>
              <a:t>网络中训练，然后利用边界框的回归值微调候选窗体，再利用</a:t>
            </a:r>
            <a:r>
              <a:rPr lang="en-US" altLang="zh-CN" dirty="0"/>
              <a:t>NMS</a:t>
            </a:r>
            <a:r>
              <a:rPr lang="zh-CN" altLang="en-US" dirty="0"/>
              <a:t>去除重叠窗体。</a:t>
            </a:r>
            <a:r>
              <a:rPr lang="en-US" altLang="zh-CN" dirty="0" err="1"/>
              <a:t>ONet</a:t>
            </a:r>
            <a:r>
              <a:rPr lang="zh-CN" altLang="en-US" dirty="0"/>
              <a:t>功能与</a:t>
            </a:r>
            <a:r>
              <a:rPr lang="en-US" altLang="zh-CN" dirty="0" err="1"/>
              <a:t>RNet</a:t>
            </a:r>
            <a:r>
              <a:rPr lang="zh-CN" altLang="en-US" dirty="0"/>
              <a:t>作用类似，只是在去除重叠候选窗口的同时，同时显示五个人脸关键点定位。</a:t>
            </a:r>
            <a:endParaRPr lang="en-US" dirty="0"/>
          </a:p>
        </p:txBody>
      </p:sp>
      <p:pic>
        <p:nvPicPr>
          <p:cNvPr id="2050" name="Picture 2" descr="https://res.infoq.com/articles/how-to-achieve-face-recognition-using-mtcnn-and-facenet/zh/resources/6image003-15275298089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229" y="197485"/>
            <a:ext cx="5105400" cy="6431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MTCNN Model - </a:t>
            </a:r>
            <a:r>
              <a:rPr lang="en-US" dirty="0" err="1" smtClean="0"/>
              <a:t>PNet</a:t>
            </a:r>
            <a:endParaRPr lang="en-US" dirty="0"/>
          </a:p>
        </p:txBody>
      </p:sp>
      <p:sp>
        <p:nvSpPr>
          <p:cNvPr id="3" name="Content Placeholder 2"/>
          <p:cNvSpPr>
            <a:spLocks noGrp="1"/>
          </p:cNvSpPr>
          <p:nvPr>
            <p:ph idx="1"/>
          </p:nvPr>
        </p:nvSpPr>
        <p:spPr>
          <a:xfrm>
            <a:off x="838200" y="1702435"/>
            <a:ext cx="5268686" cy="4474845"/>
          </a:xfrm>
        </p:spPr>
        <p:txBody>
          <a:bodyPr>
            <a:normAutofit fontScale="70000" lnSpcReduction="20000"/>
          </a:bodyPr>
          <a:lstStyle/>
          <a:p>
            <a:r>
              <a:rPr lang="en-US" altLang="zh-CN" dirty="0" err="1"/>
              <a:t>PNet</a:t>
            </a:r>
            <a:r>
              <a:rPr lang="zh-CN" altLang="en-US" dirty="0"/>
              <a:t>的网络结构是一个全卷积的神经网络结构，该训练网络的输入是一个</a:t>
            </a:r>
            <a:r>
              <a:rPr lang="en-US" altLang="zh-CN" dirty="0"/>
              <a:t>12*12</a:t>
            </a:r>
            <a:r>
              <a:rPr lang="zh-CN" altLang="en-US" dirty="0"/>
              <a:t>大小的图片，训练数据通过</a:t>
            </a:r>
            <a:r>
              <a:rPr lang="en-US" altLang="zh-CN" dirty="0"/>
              <a:t>10</a:t>
            </a:r>
            <a:r>
              <a:rPr lang="zh-CN" altLang="en-US" dirty="0"/>
              <a:t>个</a:t>
            </a:r>
            <a:r>
              <a:rPr lang="en-US" altLang="zh-CN" dirty="0"/>
              <a:t>3*3*3</a:t>
            </a:r>
            <a:r>
              <a:rPr lang="zh-CN" altLang="en-US" dirty="0"/>
              <a:t>的卷积核，</a:t>
            </a:r>
            <a:r>
              <a:rPr lang="en-US" altLang="zh-CN" dirty="0"/>
              <a:t>2*2</a:t>
            </a:r>
            <a:r>
              <a:rPr lang="zh-CN" altLang="en-US" dirty="0"/>
              <a:t>的</a:t>
            </a:r>
            <a:r>
              <a:rPr lang="en-US" altLang="zh-CN" dirty="0"/>
              <a:t>Max Pooling</a:t>
            </a:r>
            <a:r>
              <a:rPr lang="zh-CN" altLang="en-US" dirty="0"/>
              <a:t>（</a:t>
            </a:r>
            <a:r>
              <a:rPr lang="en-US" altLang="zh-CN" dirty="0"/>
              <a:t>stride=2</a:t>
            </a:r>
            <a:r>
              <a:rPr lang="zh-CN" altLang="en-US" dirty="0"/>
              <a:t>）操作，生成</a:t>
            </a:r>
            <a:r>
              <a:rPr lang="en-US" altLang="zh-CN" dirty="0"/>
              <a:t>10</a:t>
            </a:r>
            <a:r>
              <a:rPr lang="zh-CN" altLang="en-US" dirty="0"/>
              <a:t>个</a:t>
            </a:r>
            <a:r>
              <a:rPr lang="en-US" altLang="zh-CN" dirty="0"/>
              <a:t>5*5</a:t>
            </a:r>
            <a:r>
              <a:rPr lang="zh-CN" altLang="en-US" dirty="0"/>
              <a:t>的特征图。接着通过</a:t>
            </a:r>
            <a:r>
              <a:rPr lang="en-US" altLang="zh-CN" dirty="0"/>
              <a:t>16</a:t>
            </a:r>
            <a:r>
              <a:rPr lang="zh-CN" altLang="en-US" dirty="0"/>
              <a:t>个</a:t>
            </a:r>
            <a:r>
              <a:rPr lang="en-US" altLang="zh-CN" dirty="0"/>
              <a:t>3*3*10</a:t>
            </a:r>
            <a:r>
              <a:rPr lang="zh-CN" altLang="en-US" dirty="0"/>
              <a:t>的卷积核，生成</a:t>
            </a:r>
            <a:r>
              <a:rPr lang="en-US" altLang="zh-CN" dirty="0"/>
              <a:t>16</a:t>
            </a:r>
            <a:r>
              <a:rPr lang="zh-CN" altLang="en-US" dirty="0"/>
              <a:t>个</a:t>
            </a:r>
            <a:r>
              <a:rPr lang="en-US" altLang="zh-CN" dirty="0"/>
              <a:t>3*3</a:t>
            </a:r>
            <a:r>
              <a:rPr lang="zh-CN" altLang="en-US" dirty="0"/>
              <a:t>的特征图。接着通过</a:t>
            </a:r>
            <a:r>
              <a:rPr lang="en-US" altLang="zh-CN" dirty="0"/>
              <a:t>32</a:t>
            </a:r>
            <a:r>
              <a:rPr lang="zh-CN" altLang="en-US" dirty="0"/>
              <a:t>个</a:t>
            </a:r>
            <a:r>
              <a:rPr lang="en-US" altLang="zh-CN" dirty="0"/>
              <a:t>3*3*16</a:t>
            </a:r>
            <a:r>
              <a:rPr lang="zh-CN" altLang="en-US" dirty="0"/>
              <a:t>的卷积核，生成</a:t>
            </a:r>
            <a:r>
              <a:rPr lang="en-US" altLang="zh-CN" dirty="0"/>
              <a:t>32</a:t>
            </a:r>
            <a:r>
              <a:rPr lang="zh-CN" altLang="en-US" dirty="0"/>
              <a:t>个</a:t>
            </a:r>
            <a:r>
              <a:rPr lang="en-US" altLang="zh-CN" dirty="0"/>
              <a:t>1*1</a:t>
            </a:r>
            <a:r>
              <a:rPr lang="zh-CN" altLang="en-US" dirty="0"/>
              <a:t>的特征图。最后针对</a:t>
            </a:r>
            <a:r>
              <a:rPr lang="en-US" altLang="zh-CN" dirty="0"/>
              <a:t>32</a:t>
            </a:r>
            <a:r>
              <a:rPr lang="zh-CN" altLang="en-US" dirty="0"/>
              <a:t>个</a:t>
            </a:r>
            <a:r>
              <a:rPr lang="en-US" altLang="zh-CN" dirty="0"/>
              <a:t>1*1</a:t>
            </a:r>
            <a:r>
              <a:rPr lang="zh-CN" altLang="en-US" dirty="0"/>
              <a:t>的特征图，可以通过</a:t>
            </a:r>
            <a:r>
              <a:rPr lang="en-US" altLang="zh-CN" dirty="0"/>
              <a:t>2</a:t>
            </a:r>
            <a:r>
              <a:rPr lang="zh-CN" altLang="en-US" dirty="0"/>
              <a:t>个</a:t>
            </a:r>
            <a:r>
              <a:rPr lang="en-US" altLang="zh-CN" dirty="0"/>
              <a:t>1*1*32</a:t>
            </a:r>
            <a:r>
              <a:rPr lang="zh-CN" altLang="en-US" dirty="0"/>
              <a:t>的卷积核，生成</a:t>
            </a:r>
            <a:r>
              <a:rPr lang="en-US" altLang="zh-CN" dirty="0"/>
              <a:t>2</a:t>
            </a:r>
            <a:r>
              <a:rPr lang="zh-CN" altLang="en-US" dirty="0"/>
              <a:t>个</a:t>
            </a:r>
            <a:r>
              <a:rPr lang="en-US" altLang="zh-CN" dirty="0"/>
              <a:t>1*1</a:t>
            </a:r>
            <a:r>
              <a:rPr lang="zh-CN" altLang="en-US" dirty="0"/>
              <a:t>的特征图用于分类；</a:t>
            </a:r>
            <a:r>
              <a:rPr lang="en-US" altLang="zh-CN" dirty="0"/>
              <a:t>4</a:t>
            </a:r>
            <a:r>
              <a:rPr lang="zh-CN" altLang="en-US" dirty="0"/>
              <a:t>个</a:t>
            </a:r>
            <a:r>
              <a:rPr lang="en-US" altLang="zh-CN" dirty="0"/>
              <a:t>1*1*32</a:t>
            </a:r>
            <a:r>
              <a:rPr lang="zh-CN" altLang="en-US" dirty="0"/>
              <a:t>的卷积核，生成</a:t>
            </a:r>
            <a:r>
              <a:rPr lang="en-US" altLang="zh-CN" dirty="0"/>
              <a:t>4</a:t>
            </a:r>
            <a:r>
              <a:rPr lang="zh-CN" altLang="en-US" dirty="0"/>
              <a:t>个</a:t>
            </a:r>
            <a:r>
              <a:rPr lang="en-US" altLang="zh-CN" dirty="0"/>
              <a:t>1*1</a:t>
            </a:r>
            <a:r>
              <a:rPr lang="zh-CN" altLang="en-US" dirty="0"/>
              <a:t>的特征图用于回归框判断；</a:t>
            </a:r>
            <a:r>
              <a:rPr lang="en-US" altLang="zh-CN" dirty="0"/>
              <a:t>10</a:t>
            </a:r>
            <a:r>
              <a:rPr lang="zh-CN" altLang="en-US" dirty="0"/>
              <a:t>个</a:t>
            </a:r>
            <a:r>
              <a:rPr lang="en-US" altLang="zh-CN" dirty="0"/>
              <a:t>1*1*32</a:t>
            </a:r>
            <a:r>
              <a:rPr lang="zh-CN" altLang="en-US" dirty="0"/>
              <a:t>的卷积核，生成</a:t>
            </a:r>
            <a:r>
              <a:rPr lang="en-US" altLang="zh-CN" dirty="0"/>
              <a:t>10</a:t>
            </a:r>
            <a:r>
              <a:rPr lang="zh-CN" altLang="en-US" dirty="0"/>
              <a:t>个</a:t>
            </a:r>
            <a:r>
              <a:rPr lang="en-US" altLang="zh-CN" dirty="0"/>
              <a:t>1*1</a:t>
            </a:r>
            <a:r>
              <a:rPr lang="zh-CN" altLang="en-US" dirty="0"/>
              <a:t>的特征图用于人脸轮廓点的判断。</a:t>
            </a:r>
            <a:endParaRPr lang="en-US" dirty="0"/>
          </a:p>
        </p:txBody>
      </p:sp>
      <p:pic>
        <p:nvPicPr>
          <p:cNvPr id="3074" name="Picture 2" descr="https://res.infoq.com/articles/how-to-achieve-face-recognition-using-mtcnn-and-facenet/zh/resources/1image006-15275298093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487" y="1702435"/>
            <a:ext cx="5693228" cy="255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MTCNN Model - </a:t>
            </a:r>
            <a:r>
              <a:rPr lang="en-US" dirty="0" err="1"/>
              <a:t>R</a:t>
            </a:r>
            <a:r>
              <a:rPr lang="en-US" dirty="0" err="1" smtClean="0"/>
              <a:t>Net</a:t>
            </a:r>
            <a:endParaRPr lang="en-US" dirty="0"/>
          </a:p>
        </p:txBody>
      </p:sp>
      <p:sp>
        <p:nvSpPr>
          <p:cNvPr id="3" name="Content Placeholder 2"/>
          <p:cNvSpPr>
            <a:spLocks noGrp="1"/>
          </p:cNvSpPr>
          <p:nvPr>
            <p:ph idx="1"/>
          </p:nvPr>
        </p:nvSpPr>
        <p:spPr>
          <a:xfrm>
            <a:off x="838200" y="1702435"/>
            <a:ext cx="5268686" cy="4474845"/>
          </a:xfrm>
        </p:spPr>
        <p:txBody>
          <a:bodyPr>
            <a:normAutofit fontScale="77500" lnSpcReduction="20000"/>
          </a:bodyPr>
          <a:lstStyle/>
          <a:p>
            <a:r>
              <a:rPr lang="zh-CN" altLang="en-US" dirty="0"/>
              <a:t>模型输入为</a:t>
            </a:r>
            <a:r>
              <a:rPr lang="en-US" altLang="zh-CN" dirty="0"/>
              <a:t>24*24</a:t>
            </a:r>
            <a:r>
              <a:rPr lang="zh-CN" altLang="en-US" dirty="0"/>
              <a:t>大小的图片，通过</a:t>
            </a:r>
            <a:r>
              <a:rPr lang="en-US" altLang="zh-CN" dirty="0"/>
              <a:t>28</a:t>
            </a:r>
            <a:r>
              <a:rPr lang="zh-CN" altLang="en-US" dirty="0"/>
              <a:t>个</a:t>
            </a:r>
            <a:r>
              <a:rPr lang="en-US" altLang="zh-CN" dirty="0"/>
              <a:t>3*3*3</a:t>
            </a:r>
            <a:r>
              <a:rPr lang="zh-CN" altLang="en-US" dirty="0"/>
              <a:t>的卷积核和</a:t>
            </a:r>
            <a:r>
              <a:rPr lang="en-US" altLang="zh-CN" dirty="0"/>
              <a:t>3*3</a:t>
            </a:r>
            <a:r>
              <a:rPr lang="zh-CN" altLang="en-US" dirty="0"/>
              <a:t>（</a:t>
            </a:r>
            <a:r>
              <a:rPr lang="en-US" altLang="zh-CN" dirty="0"/>
              <a:t>stride=2</a:t>
            </a:r>
            <a:r>
              <a:rPr lang="zh-CN" altLang="en-US" dirty="0"/>
              <a:t>）的</a:t>
            </a:r>
            <a:r>
              <a:rPr lang="en-US" altLang="zh-CN" dirty="0"/>
              <a:t>max pooling</a:t>
            </a:r>
            <a:r>
              <a:rPr lang="zh-CN" altLang="en-US" dirty="0"/>
              <a:t>后生成</a:t>
            </a:r>
            <a:r>
              <a:rPr lang="en-US" altLang="zh-CN" dirty="0"/>
              <a:t>28</a:t>
            </a:r>
            <a:r>
              <a:rPr lang="zh-CN" altLang="en-US" dirty="0"/>
              <a:t>个</a:t>
            </a:r>
            <a:r>
              <a:rPr lang="en-US" altLang="zh-CN" dirty="0"/>
              <a:t>11*11</a:t>
            </a:r>
            <a:r>
              <a:rPr lang="zh-CN" altLang="en-US" dirty="0"/>
              <a:t>的特征图；通过</a:t>
            </a:r>
            <a:r>
              <a:rPr lang="en-US" altLang="zh-CN" dirty="0"/>
              <a:t>48</a:t>
            </a:r>
            <a:r>
              <a:rPr lang="zh-CN" altLang="en-US" dirty="0"/>
              <a:t>个</a:t>
            </a:r>
            <a:r>
              <a:rPr lang="en-US" altLang="zh-CN" dirty="0"/>
              <a:t>3*3*28</a:t>
            </a:r>
            <a:r>
              <a:rPr lang="zh-CN" altLang="en-US" dirty="0"/>
              <a:t>的卷积核和</a:t>
            </a:r>
            <a:r>
              <a:rPr lang="en-US" altLang="zh-CN" dirty="0"/>
              <a:t>3*3</a:t>
            </a:r>
            <a:r>
              <a:rPr lang="zh-CN" altLang="en-US" dirty="0"/>
              <a:t>（</a:t>
            </a:r>
            <a:r>
              <a:rPr lang="en-US" altLang="zh-CN" dirty="0"/>
              <a:t>stride=2</a:t>
            </a:r>
            <a:r>
              <a:rPr lang="zh-CN" altLang="en-US" dirty="0"/>
              <a:t>）的</a:t>
            </a:r>
            <a:r>
              <a:rPr lang="en-US" altLang="zh-CN" dirty="0"/>
              <a:t>max pooling</a:t>
            </a:r>
            <a:r>
              <a:rPr lang="zh-CN" altLang="en-US" dirty="0"/>
              <a:t>后生成</a:t>
            </a:r>
            <a:r>
              <a:rPr lang="en-US" altLang="zh-CN" dirty="0"/>
              <a:t>48</a:t>
            </a:r>
            <a:r>
              <a:rPr lang="zh-CN" altLang="en-US" dirty="0"/>
              <a:t>个</a:t>
            </a:r>
            <a:r>
              <a:rPr lang="en-US" altLang="zh-CN" dirty="0"/>
              <a:t>4*4</a:t>
            </a:r>
            <a:r>
              <a:rPr lang="zh-CN" altLang="en-US" dirty="0"/>
              <a:t>的特征图；通过</a:t>
            </a:r>
            <a:r>
              <a:rPr lang="en-US" altLang="zh-CN" dirty="0"/>
              <a:t>64</a:t>
            </a:r>
            <a:r>
              <a:rPr lang="zh-CN" altLang="en-US" dirty="0"/>
              <a:t>个</a:t>
            </a:r>
            <a:r>
              <a:rPr lang="en-US" altLang="zh-CN" dirty="0"/>
              <a:t>2*2*48</a:t>
            </a:r>
            <a:r>
              <a:rPr lang="zh-CN" altLang="en-US" dirty="0"/>
              <a:t>的卷积核后，生成</a:t>
            </a:r>
            <a:r>
              <a:rPr lang="en-US" altLang="zh-CN" dirty="0"/>
              <a:t>64</a:t>
            </a:r>
            <a:r>
              <a:rPr lang="zh-CN" altLang="en-US" dirty="0"/>
              <a:t>个</a:t>
            </a:r>
            <a:r>
              <a:rPr lang="en-US" altLang="zh-CN" dirty="0"/>
              <a:t>3*3</a:t>
            </a:r>
            <a:r>
              <a:rPr lang="zh-CN" altLang="en-US" dirty="0"/>
              <a:t>的特征图；把</a:t>
            </a:r>
            <a:r>
              <a:rPr lang="en-US" altLang="zh-CN" dirty="0"/>
              <a:t>3*3*64</a:t>
            </a:r>
            <a:r>
              <a:rPr lang="zh-CN" altLang="en-US" dirty="0"/>
              <a:t>的特征图转换为</a:t>
            </a:r>
            <a:r>
              <a:rPr lang="en-US" altLang="zh-CN" dirty="0"/>
              <a:t>128</a:t>
            </a:r>
            <a:r>
              <a:rPr lang="zh-CN" altLang="en-US" dirty="0"/>
              <a:t>大小的全连接层；对回归框分类问题转换为大小为</a:t>
            </a:r>
            <a:r>
              <a:rPr lang="en-US" altLang="zh-CN" dirty="0"/>
              <a:t>2</a:t>
            </a:r>
            <a:r>
              <a:rPr lang="zh-CN" altLang="en-US" dirty="0"/>
              <a:t>的全连接层；对</a:t>
            </a:r>
            <a:r>
              <a:rPr lang="en-US" altLang="zh-CN" dirty="0"/>
              <a:t>bounding box</a:t>
            </a:r>
            <a:r>
              <a:rPr lang="zh-CN" altLang="en-US" dirty="0"/>
              <a:t>的位置回归问题，转换为大小为</a:t>
            </a:r>
            <a:r>
              <a:rPr lang="en-US" altLang="zh-CN" dirty="0"/>
              <a:t>4</a:t>
            </a:r>
            <a:r>
              <a:rPr lang="zh-CN" altLang="en-US" dirty="0"/>
              <a:t>的全连接层；对人脸轮廓关键点转换为大小为</a:t>
            </a:r>
            <a:r>
              <a:rPr lang="en-US" altLang="zh-CN" dirty="0"/>
              <a:t>10</a:t>
            </a:r>
            <a:r>
              <a:rPr lang="zh-CN" altLang="en-US" dirty="0"/>
              <a:t>的全连接层。</a:t>
            </a:r>
            <a:endParaRPr lang="en-US" dirty="0"/>
          </a:p>
        </p:txBody>
      </p:sp>
      <p:pic>
        <p:nvPicPr>
          <p:cNvPr id="1026" name="Picture 2" descr="https://res.infoq.com/articles/how-to-achieve-face-recognition-using-mtcnn-and-facenet/zh/resources/3image007-1527529808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6" y="1702435"/>
            <a:ext cx="6085115" cy="255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3688</Words>
  <Application>Microsoft Office PowerPoint</Application>
  <PresentationFormat>Widescreen</PresentationFormat>
  <Paragraphs>236</Paragraphs>
  <Slides>35</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微软雅黑</vt:lpstr>
      <vt:lpstr>宋体</vt:lpstr>
      <vt:lpstr>微软雅黑 Light</vt:lpstr>
      <vt:lpstr>Arial</vt:lpstr>
      <vt:lpstr>Calibri</vt:lpstr>
      <vt:lpstr>Wingdings</vt:lpstr>
      <vt:lpstr>Office 主题</vt:lpstr>
      <vt:lpstr>Bitmap Image</vt:lpstr>
      <vt:lpstr>Face Detection &amp; Recognition</vt:lpstr>
      <vt:lpstr>Agenda</vt:lpstr>
      <vt:lpstr>Face Detection &amp; Recognition Workflow</vt:lpstr>
      <vt:lpstr>Algorithms for Face Detecting &amp; Recognition</vt:lpstr>
      <vt:lpstr>Datasets for Face Detection &amp; Recognition</vt:lpstr>
      <vt:lpstr>PowerPoint Presentation</vt:lpstr>
      <vt:lpstr>MTCNN Model Overview</vt:lpstr>
      <vt:lpstr>MTCNN Model - PNet</vt:lpstr>
      <vt:lpstr>MTCNN Model - RNet</vt:lpstr>
      <vt:lpstr>MTCNN Model - ONet</vt:lpstr>
      <vt:lpstr>MTCNN – Inference Workflow</vt:lpstr>
      <vt:lpstr>FaceNet - Overview</vt:lpstr>
      <vt:lpstr>FaceNet - Training Flow</vt:lpstr>
      <vt:lpstr>FaceNet – Inference Flow</vt:lpstr>
      <vt:lpstr>Transfer MTCNN Model to OpenVINO</vt:lpstr>
      <vt:lpstr>Performance</vt:lpstr>
      <vt:lpstr>PowerPoint Presentation</vt:lpstr>
      <vt:lpstr>Backup</vt:lpstr>
      <vt:lpstr>Terminologies</vt:lpstr>
      <vt:lpstr>History</vt:lpstr>
      <vt:lpstr>Software Operation Involving Face Detection &amp; Recognition</vt:lpstr>
      <vt:lpstr>PowerPoint Presentation</vt:lpstr>
      <vt:lpstr>PowerPoint Presentation</vt:lpstr>
      <vt:lpstr>PowerPoint Presentation</vt:lpstr>
      <vt:lpstr>PowerPoint Presentation</vt:lpstr>
      <vt:lpstr>Conv2D in Tensorflow</vt:lpstr>
      <vt:lpstr>Reference</vt:lpstr>
      <vt:lpstr>Principle of Face Detection </vt:lpstr>
      <vt:lpstr>Face Landmark Estimation</vt:lpstr>
      <vt:lpstr>Face Embedding</vt:lpstr>
      <vt:lpstr>Face Embedding cont'ed</vt:lpstr>
      <vt:lpstr>Principle of Face Recognition</vt:lpstr>
      <vt:lpstr>Principle of Face Recognition</vt:lpstr>
      <vt:lpstr>tfrecord Formt</vt:lpstr>
      <vt:lpstr>tfrecord Work Mechanism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keywords>CTPClassification=CTP_NT</cp:keywords>
  <cp:lastModifiedBy>Zhang, Alan</cp:lastModifiedBy>
  <cp:revision>294</cp:revision>
  <dcterms:created xsi:type="dcterms:W3CDTF">2017-08-03T09:01:00Z</dcterms:created>
  <dcterms:modified xsi:type="dcterms:W3CDTF">2018-07-05T03:40:25Z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TitusGUID">
    <vt:lpwstr>04e70aa4-2d1f-45e1-a0ad-2f3c19939196</vt:lpwstr>
  </property>
  <property fmtid="{D5CDD505-2E9C-101B-9397-08002B2CF9AE}" pid="4" name="CTP_TimeStamp">
    <vt:lpwstr>2018-07-05 03:40:25Z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