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74" r:id="rId3"/>
    <p:sldId id="275" r:id="rId4"/>
    <p:sldId id="276" r:id="rId5"/>
    <p:sldId id="277" r:id="rId6"/>
    <p:sldId id="289" r:id="rId7"/>
    <p:sldId id="278" r:id="rId8"/>
    <p:sldId id="280" r:id="rId9"/>
    <p:sldId id="281" r:id="rId10"/>
    <p:sldId id="282" r:id="rId11"/>
    <p:sldId id="290" r:id="rId12"/>
    <p:sldId id="283" r:id="rId13"/>
    <p:sldId id="284" r:id="rId14"/>
    <p:sldId id="305" r:id="rId15"/>
    <p:sldId id="285" r:id="rId16"/>
    <p:sldId id="286" r:id="rId17"/>
    <p:sldId id="287" r:id="rId18"/>
    <p:sldId id="288" r:id="rId19"/>
    <p:sldId id="300" r:id="rId20"/>
    <p:sldId id="292" r:id="rId21"/>
    <p:sldId id="301" r:id="rId22"/>
    <p:sldId id="302" r:id="rId23"/>
    <p:sldId id="293" r:id="rId24"/>
    <p:sldId id="265" r:id="rId25"/>
    <p:sldId id="294" r:id="rId26"/>
    <p:sldId id="295" r:id="rId27"/>
    <p:sldId id="298" r:id="rId28"/>
    <p:sldId id="296" r:id="rId29"/>
    <p:sldId id="266" r:id="rId30"/>
    <p:sldId id="297" r:id="rId31"/>
    <p:sldId id="299" r:id="rId32"/>
    <p:sldId id="267" r:id="rId33"/>
    <p:sldId id="268" r:id="rId34"/>
    <p:sldId id="306" r:id="rId35"/>
    <p:sldId id="30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06" autoAdjust="0"/>
  </p:normalViewPr>
  <p:slideViewPr>
    <p:cSldViewPr snapToGrid="0">
      <p:cViewPr varScale="1">
        <p:scale>
          <a:sx n="73" d="100"/>
          <a:sy n="73" d="100"/>
        </p:scale>
        <p:origin x="104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017929-B387-43D8-B476-774D9D8ED155}" type="datetimeFigureOut">
              <a:rPr lang="en-US" smtClean="0"/>
              <a:t>4/10/2018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180FC7-4431-4AD8-8B1E-B005E31C97A8}" type="slidenum">
              <a:rPr lang="en-US" smtClean="0"/>
              <a:t>‹#›</a:t>
            </a:fld>
            <a:endParaRPr lang="en-US"/>
          </a:p>
        </p:txBody>
      </p:sp>
    </p:spTree>
    <p:extLst>
      <p:ext uri="{BB962C8B-B14F-4D97-AF65-F5344CB8AC3E}">
        <p14:creationId xmlns:p14="http://schemas.microsoft.com/office/powerpoint/2010/main" val="3093846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 DAX the virtual address returned by </a:t>
            </a:r>
            <a:r>
              <a:rPr lang="en-US" sz="1200" b="0" i="0" kern="1200" dirty="0" err="1" smtClean="0">
                <a:solidFill>
                  <a:schemeClr val="tx1"/>
                </a:solidFill>
                <a:effectLst/>
                <a:latin typeface="+mn-lt"/>
                <a:ea typeface="+mn-ea"/>
                <a:cs typeface="+mn-cs"/>
              </a:rPr>
              <a:t>mmap</a:t>
            </a:r>
            <a:r>
              <a:rPr lang="en-US" sz="1200" b="0" i="0" kern="1200" dirty="0" smtClean="0">
                <a:solidFill>
                  <a:schemeClr val="tx1"/>
                </a:solidFill>
                <a:effectLst/>
                <a:latin typeface="+mn-lt"/>
                <a:ea typeface="+mn-ea"/>
                <a:cs typeface="+mn-cs"/>
              </a:rPr>
              <a:t> to the </a:t>
            </a:r>
            <a:r>
              <a:rPr lang="en-US" sz="1200" b="0" i="0" kern="1200" dirty="0" err="1" smtClean="0">
                <a:solidFill>
                  <a:schemeClr val="tx1"/>
                </a:solidFill>
                <a:effectLst/>
                <a:latin typeface="+mn-lt"/>
                <a:ea typeface="+mn-ea"/>
                <a:cs typeface="+mn-cs"/>
              </a:rPr>
              <a:t>userspace</a:t>
            </a:r>
            <a:r>
              <a:rPr lang="en-US" sz="1200" b="0" i="0" kern="1200" dirty="0" smtClean="0">
                <a:solidFill>
                  <a:schemeClr val="tx1"/>
                </a:solidFill>
                <a:effectLst/>
                <a:latin typeface="+mn-lt"/>
                <a:ea typeface="+mn-ea"/>
                <a:cs typeface="+mn-cs"/>
              </a:rPr>
              <a:t> application points to the persistent memory and not the page cache. This allows the </a:t>
            </a:r>
            <a:r>
              <a:rPr lang="en-US" sz="1200" b="0" i="0" kern="1200" dirty="0" err="1" smtClean="0">
                <a:solidFill>
                  <a:schemeClr val="tx1"/>
                </a:solidFill>
                <a:effectLst/>
                <a:latin typeface="+mn-lt"/>
                <a:ea typeface="+mn-ea"/>
                <a:cs typeface="+mn-cs"/>
              </a:rPr>
              <a:t>userspace</a:t>
            </a:r>
            <a:r>
              <a:rPr lang="en-US" sz="1200" b="0" i="0" kern="1200" dirty="0" smtClean="0">
                <a:solidFill>
                  <a:schemeClr val="tx1"/>
                </a:solidFill>
                <a:effectLst/>
                <a:latin typeface="+mn-lt"/>
                <a:ea typeface="+mn-ea"/>
                <a:cs typeface="+mn-cs"/>
              </a:rPr>
              <a:t> application to perform loads, stores and flushes directly to the persistent memory addresses, completely bypassing the page cache. For DAX </a:t>
            </a:r>
            <a:r>
              <a:rPr lang="en-US" sz="1200" b="1" i="0" kern="1200" dirty="0" smtClean="0">
                <a:solidFill>
                  <a:schemeClr val="tx1"/>
                </a:solidFill>
                <a:effectLst/>
                <a:latin typeface="+mn-lt"/>
                <a:ea typeface="+mn-ea"/>
                <a:cs typeface="+mn-cs"/>
              </a:rPr>
              <a:t>these system calls cause the kernel to flush modified data cache lines in the processor caches out to the NVDIMMs.</a:t>
            </a:r>
          </a:p>
          <a:p>
            <a:endParaRPr lang="en-US" dirty="0"/>
          </a:p>
        </p:txBody>
      </p:sp>
      <p:sp>
        <p:nvSpPr>
          <p:cNvPr id="4" name="Slide Number Placeholder 3"/>
          <p:cNvSpPr>
            <a:spLocks noGrp="1"/>
          </p:cNvSpPr>
          <p:nvPr>
            <p:ph type="sldNum" sz="quarter" idx="10"/>
          </p:nvPr>
        </p:nvSpPr>
        <p:spPr/>
        <p:txBody>
          <a:bodyPr/>
          <a:lstStyle/>
          <a:p>
            <a:fld id="{F7180FC7-4431-4AD8-8B1E-B005E31C97A8}" type="slidenum">
              <a:rPr lang="en-US" smtClean="0"/>
              <a:t>3</a:t>
            </a:fld>
            <a:endParaRPr lang="en-US"/>
          </a:p>
        </p:txBody>
      </p:sp>
    </p:spTree>
    <p:extLst>
      <p:ext uri="{BB962C8B-B14F-4D97-AF65-F5344CB8AC3E}">
        <p14:creationId xmlns:p14="http://schemas.microsoft.com/office/powerpoint/2010/main" val="2140926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DSM: Device Specific Method: ACPI method to </a:t>
            </a:r>
            <a:r>
              <a:rPr lang="en-US" dirty="0" err="1" smtClean="0"/>
              <a:t>to</a:t>
            </a:r>
            <a:r>
              <a:rPr lang="en-US" dirty="0" smtClean="0"/>
              <a:t> control specific device - in this case the firmware. </a:t>
            </a:r>
            <a:endParaRPr lang="en-US" dirty="0"/>
          </a:p>
        </p:txBody>
      </p:sp>
      <p:sp>
        <p:nvSpPr>
          <p:cNvPr id="4" name="Slide Number Placeholder 3"/>
          <p:cNvSpPr>
            <a:spLocks noGrp="1"/>
          </p:cNvSpPr>
          <p:nvPr>
            <p:ph type="sldNum" sz="quarter" idx="10"/>
          </p:nvPr>
        </p:nvSpPr>
        <p:spPr/>
        <p:txBody>
          <a:bodyPr/>
          <a:lstStyle/>
          <a:p>
            <a:fld id="{F7180FC7-4431-4AD8-8B1E-B005E31C97A8}" type="slidenum">
              <a:rPr lang="en-US" smtClean="0"/>
              <a:t>12</a:t>
            </a:fld>
            <a:endParaRPr lang="en-US"/>
          </a:p>
        </p:txBody>
      </p:sp>
    </p:spTree>
    <p:extLst>
      <p:ext uri="{BB962C8B-B14F-4D97-AF65-F5344CB8AC3E}">
        <p14:creationId xmlns:p14="http://schemas.microsoft.com/office/powerpoint/2010/main" val="172105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NVDIMM_Namespace_Spec.pdf</a:t>
            </a:r>
          </a:p>
          <a:p>
            <a:r>
              <a:rPr lang="en-US" sz="1200" b="0" i="0" kern="1200" dirty="0" smtClean="0">
                <a:solidFill>
                  <a:schemeClr val="tx1"/>
                </a:solidFill>
                <a:effectLst/>
                <a:latin typeface="+mn-lt"/>
                <a:ea typeface="+mn-ea"/>
                <a:cs typeface="+mn-cs"/>
              </a:rPr>
              <a:t>An NVDIMM Namespace is the unit of persistent memory storage that appears in /dev as a device that you can use for I/O.</a:t>
            </a:r>
            <a:endParaRPr lang="en-US" dirty="0" smtClean="0"/>
          </a:p>
          <a:p>
            <a:r>
              <a:rPr lang="en-US" sz="1200" b="1" i="0" kern="1200" dirty="0" smtClean="0">
                <a:solidFill>
                  <a:schemeClr val="tx1"/>
                </a:solidFill>
                <a:effectLst/>
                <a:latin typeface="+mn-lt"/>
                <a:ea typeface="+mn-ea"/>
                <a:cs typeface="+mn-cs"/>
              </a:rPr>
              <a:t>Region</a:t>
            </a:r>
            <a:r>
              <a:rPr lang="en-US" sz="1200" b="0" i="0" kern="1200" dirty="0" smtClean="0">
                <a:solidFill>
                  <a:schemeClr val="tx1"/>
                </a:solidFill>
                <a:effectLst/>
                <a:latin typeface="+mn-lt"/>
                <a:ea typeface="+mn-ea"/>
                <a:cs typeface="+mn-cs"/>
              </a:rPr>
              <a:t>: A Region is a grouping of persistent memory storage that can be divided up into one or more Namespaces.</a:t>
            </a:r>
            <a:endParaRPr lang="en-US" dirty="0" smtClean="0"/>
          </a:p>
          <a:p>
            <a:r>
              <a:rPr lang="en-US" sz="1200" b="0" i="0" kern="1200" dirty="0" smtClean="0">
                <a:solidFill>
                  <a:schemeClr val="tx1"/>
                </a:solidFill>
                <a:effectLst/>
                <a:latin typeface="+mn-lt"/>
                <a:ea typeface="+mn-ea"/>
                <a:cs typeface="+mn-cs"/>
              </a:rPr>
              <a:t>Namespace Type: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Valid Types are PMEM and BLK</a:t>
            </a:r>
            <a:endParaRPr lang="en-US" dirty="0" smtClean="0"/>
          </a:p>
          <a:p>
            <a:r>
              <a:rPr lang="en-US" sz="1200" b="0" i="0" kern="1200" dirty="0" smtClean="0">
                <a:solidFill>
                  <a:schemeClr val="tx1"/>
                </a:solidFill>
                <a:effectLst/>
                <a:latin typeface="+mn-lt"/>
                <a:ea typeface="+mn-ea"/>
                <a:cs typeface="+mn-cs"/>
              </a:rPr>
              <a:t>Namespace Modes include raw, sector, memory and </a:t>
            </a:r>
            <a:r>
              <a:rPr lang="en-US" sz="1200" b="0" i="0" kern="1200" dirty="0" err="1" smtClean="0">
                <a:solidFill>
                  <a:schemeClr val="tx1"/>
                </a:solidFill>
                <a:effectLst/>
                <a:latin typeface="+mn-lt"/>
                <a:ea typeface="+mn-ea"/>
                <a:cs typeface="+mn-cs"/>
              </a:rPr>
              <a:t>dax</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both Legacy NVDIMMs and for PMEM Namespaces created </a:t>
            </a:r>
            <a:r>
              <a:rPr lang="en-US" sz="1200" b="1" i="0" u="sng" kern="1200" dirty="0" smtClean="0">
                <a:solidFill>
                  <a:schemeClr val="tx1"/>
                </a:solidFill>
                <a:effectLst/>
                <a:latin typeface="+mn-lt"/>
                <a:ea typeface="+mn-ea"/>
                <a:cs typeface="+mn-cs"/>
              </a:rPr>
              <a:t>using the </a:t>
            </a:r>
            <a:r>
              <a:rPr lang="en-US" sz="1200" b="1" i="0" u="sng" kern="1200" dirty="0" err="1" smtClean="0">
                <a:solidFill>
                  <a:schemeClr val="tx1"/>
                </a:solidFill>
                <a:effectLst/>
                <a:latin typeface="+mn-lt"/>
                <a:ea typeface="+mn-ea"/>
                <a:cs typeface="+mn-cs"/>
              </a:rPr>
              <a:t>memmap</a:t>
            </a:r>
            <a:r>
              <a:rPr lang="en-US" sz="1200" b="1" i="0" u="sng" kern="1200" dirty="0" smtClean="0">
                <a:solidFill>
                  <a:schemeClr val="tx1"/>
                </a:solidFill>
                <a:effectLst/>
                <a:latin typeface="+mn-lt"/>
                <a:ea typeface="+mn-ea"/>
                <a:cs typeface="+mn-cs"/>
              </a:rPr>
              <a:t> kernel parameter, the system defaults to a single PMEM Region and a single PMEM Namespace </a:t>
            </a:r>
            <a:r>
              <a:rPr lang="en-US" sz="1200" b="0" i="0" kern="1200" dirty="0" smtClean="0">
                <a:solidFill>
                  <a:schemeClr val="tx1"/>
                </a:solidFill>
                <a:effectLst/>
                <a:latin typeface="+mn-lt"/>
                <a:ea typeface="+mn-ea"/>
                <a:cs typeface="+mn-cs"/>
              </a:rPr>
              <a:t>that takes up all the available space in the Region.</a:t>
            </a:r>
          </a:p>
          <a:p>
            <a:r>
              <a:rPr lang="en-US" sz="1200" b="0" i="0" kern="1200" dirty="0" smtClean="0">
                <a:solidFill>
                  <a:schemeClr val="tx1"/>
                </a:solidFill>
                <a:effectLst/>
                <a:latin typeface="+mn-lt"/>
                <a:ea typeface="+mn-ea"/>
                <a:cs typeface="+mn-cs"/>
              </a:rPr>
              <a:t>An Aperture, Control Register and Status Register group is collectively called a Block Window, hence the name of this Type of access as BLK.</a:t>
            </a:r>
          </a:p>
          <a:p>
            <a:r>
              <a:rPr lang="en-US" sz="1200" b="1" i="0" kern="1200" dirty="0" smtClean="0">
                <a:solidFill>
                  <a:schemeClr val="tx1"/>
                </a:solidFill>
                <a:effectLst/>
                <a:latin typeface="+mn-lt"/>
                <a:ea typeface="+mn-ea"/>
                <a:cs typeface="+mn-cs"/>
              </a:rPr>
              <a:t>BLK Namespaces</a:t>
            </a:r>
            <a:r>
              <a:rPr lang="en-US" sz="1200" b="0" i="0" kern="1200" dirty="0" smtClean="0">
                <a:solidFill>
                  <a:schemeClr val="tx1"/>
                </a:solidFill>
                <a:effectLst/>
                <a:latin typeface="+mn-lt"/>
                <a:ea typeface="+mn-ea"/>
                <a:cs typeface="+mn-cs"/>
              </a:rPr>
              <a:t> do not have virtual addresses that correspond directly to the persistent memory media, </a:t>
            </a:r>
            <a:r>
              <a:rPr lang="en-US" sz="1200" b="1" i="0" kern="1200" dirty="0" smtClean="0">
                <a:solidFill>
                  <a:schemeClr val="tx1"/>
                </a:solidFill>
                <a:effectLst/>
                <a:latin typeface="+mn-lt"/>
                <a:ea typeface="+mn-ea"/>
                <a:cs typeface="+mn-cs"/>
              </a:rPr>
              <a:t>BLK Namespaces do not support the DAX feature. Filesystems built upon BLK Namespaces use the page cache just like traditional storage.</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configuration for each NVDIMM is stored in the Labels</a:t>
            </a:r>
            <a:r>
              <a:rPr lang="en-US" sz="1200" b="0" i="0" kern="1200" dirty="0" smtClean="0">
                <a:solidFill>
                  <a:schemeClr val="tx1"/>
                </a:solidFill>
                <a:effectLst/>
                <a:latin typeface="+mn-lt"/>
                <a:ea typeface="+mn-ea"/>
                <a:cs typeface="+mn-cs"/>
              </a:rPr>
              <a:t> held in the </a:t>
            </a:r>
            <a:r>
              <a:rPr lang="en-US" sz="1200" b="1" i="0" kern="1200" dirty="0" smtClean="0">
                <a:solidFill>
                  <a:schemeClr val="tx1"/>
                </a:solidFill>
                <a:effectLst/>
                <a:latin typeface="+mn-lt"/>
                <a:ea typeface="+mn-ea"/>
                <a:cs typeface="+mn-cs"/>
              </a:rPr>
              <a:t>Label Space of that NVDIMM</a:t>
            </a:r>
            <a:r>
              <a:rPr lang="en-US" sz="1200" b="0" i="0" kern="1200" dirty="0" smtClean="0">
                <a:solidFill>
                  <a:schemeClr val="tx1"/>
                </a:solidFill>
                <a:effectLst/>
                <a:latin typeface="+mn-lt"/>
                <a:ea typeface="+mn-ea"/>
                <a:cs typeface="+mn-cs"/>
              </a:rPr>
              <a:t>. These Labels help us keep track of </a:t>
            </a:r>
            <a:r>
              <a:rPr lang="en-US" sz="1200" b="1" i="0" kern="1200" dirty="0" smtClean="0">
                <a:solidFill>
                  <a:schemeClr val="tx1"/>
                </a:solidFill>
                <a:effectLst/>
                <a:latin typeface="+mn-lt"/>
                <a:ea typeface="+mn-ea"/>
                <a:cs typeface="+mn-cs"/>
              </a:rPr>
              <a:t>which part of the NVDIMM is allocated for the PMEM Namespace and which parts of the NVDIMM are allocated to BLK Namespaces. </a:t>
            </a:r>
            <a:endParaRPr lang="en-US" b="1" dirty="0"/>
          </a:p>
        </p:txBody>
      </p:sp>
      <p:sp>
        <p:nvSpPr>
          <p:cNvPr id="4" name="Slide Number Placeholder 3"/>
          <p:cNvSpPr>
            <a:spLocks noGrp="1"/>
          </p:cNvSpPr>
          <p:nvPr>
            <p:ph type="sldNum" sz="quarter" idx="10"/>
          </p:nvPr>
        </p:nvSpPr>
        <p:spPr/>
        <p:txBody>
          <a:bodyPr/>
          <a:lstStyle/>
          <a:p>
            <a:fld id="{F7180FC7-4431-4AD8-8B1E-B005E31C97A8}" type="slidenum">
              <a:rPr lang="en-US" smtClean="0"/>
              <a:t>14</a:t>
            </a:fld>
            <a:endParaRPr lang="en-US"/>
          </a:p>
        </p:txBody>
      </p:sp>
    </p:spTree>
    <p:extLst>
      <p:ext uri="{BB962C8B-B14F-4D97-AF65-F5344CB8AC3E}">
        <p14:creationId xmlns:p14="http://schemas.microsoft.com/office/powerpoint/2010/main" val="754714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CONFIG_BLK_DEV_RAM_DAX=y </a:t>
            </a:r>
          </a:p>
          <a:p>
            <a:r>
              <a:rPr lang="en-US" dirty="0" smtClean="0"/>
              <a:t>CONFIG_FS_DAX=y </a:t>
            </a:r>
          </a:p>
          <a:p>
            <a:r>
              <a:rPr lang="en-US" dirty="0" smtClean="0"/>
              <a:t>CONFIG_X86_PMEM_LEGACY=y </a:t>
            </a:r>
          </a:p>
          <a:p>
            <a:r>
              <a:rPr lang="en-US" dirty="0" smtClean="0"/>
              <a:t>CONFIG_LIBNVDIMM=y </a:t>
            </a:r>
          </a:p>
          <a:p>
            <a:r>
              <a:rPr lang="en-US" dirty="0" smtClean="0"/>
              <a:t>CONFIG_BLK_DEV_PMEM=m </a:t>
            </a:r>
          </a:p>
          <a:p>
            <a:r>
              <a:rPr lang="en-US" dirty="0" smtClean="0"/>
              <a:t>CONFIG_ARCH_HAS_PMEM_API=y</a:t>
            </a:r>
          </a:p>
          <a:p>
            <a:endParaRPr lang="en-US" dirty="0" smtClean="0"/>
          </a:p>
          <a:p>
            <a:r>
              <a:rPr lang="en-US" dirty="0" smtClean="0"/>
              <a:t>BLOCK</a:t>
            </a:r>
            <a:r>
              <a:rPr lang="en-US" baseline="0" dirty="0" smtClean="0"/>
              <a:t> WINDOW : </a:t>
            </a:r>
            <a:r>
              <a:rPr lang="en-US" dirty="0" smtClean="0"/>
              <a:t>NVDIMM </a:t>
            </a:r>
            <a:r>
              <a:rPr lang="en-US" b="1" u="sng" dirty="0" smtClean="0"/>
              <a:t>DSM Example Definition include Block Windows (BWs)</a:t>
            </a:r>
            <a:r>
              <a:rPr lang="en-US" dirty="0" smtClean="0"/>
              <a:t>, which are apertures through which software can read and write block-sized chunks of NVM,</a:t>
            </a:r>
            <a:r>
              <a:rPr lang="en-US" baseline="0" dirty="0" smtClean="0"/>
              <a:t> which </a:t>
            </a:r>
            <a:r>
              <a:rPr lang="en-US" dirty="0" smtClean="0"/>
              <a:t>is to send I/O specifically to a </a:t>
            </a:r>
            <a:r>
              <a:rPr lang="en-US" b="1" u="sng" dirty="0" smtClean="0"/>
              <a:t>single DIMM</a:t>
            </a:r>
            <a:r>
              <a:rPr lang="en-US" dirty="0" smtClean="0"/>
              <a:t>.</a:t>
            </a:r>
          </a:p>
          <a:p>
            <a:r>
              <a:rPr lang="en-US" dirty="0" smtClean="0"/>
              <a:t>ACPI 6: http://www.uefi.org/sites/default/files/resources/ACPI_6.0.pdf </a:t>
            </a:r>
          </a:p>
          <a:p>
            <a:r>
              <a:rPr lang="en-US" dirty="0" smtClean="0"/>
              <a:t>NVDIMM Namespace: http://pmem.io/documents/NVDIMM_Namespace_Spec.pdf </a:t>
            </a:r>
          </a:p>
          <a:p>
            <a:r>
              <a:rPr lang="en-US" dirty="0" smtClean="0"/>
              <a:t>DSM Interface Example: http://pmem.io/documents/NVDIMM_DSM_Interface_Example.pdf </a:t>
            </a:r>
          </a:p>
          <a:p>
            <a:r>
              <a:rPr lang="en-US" dirty="0" smtClean="0"/>
              <a:t>Driver Writer's Guide: http://pmem.io/documents/NVDIMM_Driver_Writers_Guide.pdf </a:t>
            </a:r>
          </a:p>
          <a:p>
            <a:r>
              <a:rPr lang="en-US" dirty="0" err="1" smtClean="0"/>
              <a:t>Git</a:t>
            </a:r>
            <a:r>
              <a:rPr lang="en-US" dirty="0" smtClean="0"/>
              <a:t> Trees </a:t>
            </a:r>
          </a:p>
          <a:p>
            <a:r>
              <a:rPr lang="en-US" dirty="0" smtClean="0"/>
              <a:t>LIBNVDIMM: https://git.kernel.org/cgit/linux/kernel/git/djbw/nvdimm.git </a:t>
            </a:r>
          </a:p>
          <a:p>
            <a:r>
              <a:rPr lang="en-US" dirty="0" smtClean="0"/>
              <a:t>LIBNDCTL: https://github.com/pmem/ndctl.git </a:t>
            </a:r>
          </a:p>
          <a:p>
            <a:r>
              <a:rPr lang="en-US" dirty="0" smtClean="0"/>
              <a:t>PMEM: https://github.com/01org/prd</a:t>
            </a:r>
            <a:endParaRPr lang="en-US" dirty="0"/>
          </a:p>
        </p:txBody>
      </p:sp>
      <p:sp>
        <p:nvSpPr>
          <p:cNvPr id="4" name="Slide Number Placeholder 3"/>
          <p:cNvSpPr>
            <a:spLocks noGrp="1"/>
          </p:cNvSpPr>
          <p:nvPr>
            <p:ph type="sldNum" sz="quarter" idx="10"/>
          </p:nvPr>
        </p:nvSpPr>
        <p:spPr/>
        <p:txBody>
          <a:bodyPr/>
          <a:lstStyle/>
          <a:p>
            <a:fld id="{F7180FC7-4431-4AD8-8B1E-B005E31C97A8}" type="slidenum">
              <a:rPr lang="en-US" smtClean="0"/>
              <a:t>15</a:t>
            </a:fld>
            <a:endParaRPr lang="en-US"/>
          </a:p>
        </p:txBody>
      </p:sp>
    </p:spTree>
    <p:extLst>
      <p:ext uri="{BB962C8B-B14F-4D97-AF65-F5344CB8AC3E}">
        <p14:creationId xmlns:p14="http://schemas.microsoft.com/office/powerpoint/2010/main" val="2451423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ACPI 6: http://www.uefi.org/sites/default/files/resources/ACPI_6.0.pdf </a:t>
            </a:r>
          </a:p>
          <a:p>
            <a:r>
              <a:rPr lang="en-US" dirty="0" smtClean="0"/>
              <a:t>NVDIMM Namespace: http://pmem.io/documents/NVDIMM_Namespace_Spec.pdf </a:t>
            </a:r>
          </a:p>
          <a:p>
            <a:r>
              <a:rPr lang="en-US" dirty="0" smtClean="0"/>
              <a:t>DSM Interface Example: http://pmem.io/documents/NVDIMM_DSM_Interface_Example.pdf </a:t>
            </a:r>
          </a:p>
          <a:p>
            <a:r>
              <a:rPr lang="en-US" dirty="0" smtClean="0"/>
              <a:t>Driver Writer's Guide: http://pmem.io/documents/NVDIMM_Driver_Writers_Guide.pdf </a:t>
            </a:r>
          </a:p>
          <a:p>
            <a:r>
              <a:rPr lang="en-US" dirty="0" err="1" smtClean="0"/>
              <a:t>Git</a:t>
            </a:r>
            <a:r>
              <a:rPr lang="en-US" dirty="0" smtClean="0"/>
              <a:t> Trees </a:t>
            </a:r>
          </a:p>
          <a:p>
            <a:r>
              <a:rPr lang="en-US" dirty="0" smtClean="0"/>
              <a:t>LIBNVDIMM: https://git.kernel.org/cgit/linux/kernel/git/djbw/nvdimm.git </a:t>
            </a:r>
          </a:p>
          <a:p>
            <a:r>
              <a:rPr lang="en-US" dirty="0" smtClean="0"/>
              <a:t>LIBNDCTL: https://github.com/pmem/ndctl.git </a:t>
            </a:r>
          </a:p>
          <a:p>
            <a:r>
              <a:rPr lang="en-US" dirty="0" smtClean="0"/>
              <a:t>PMEM: https://github.com/01org/prd</a:t>
            </a:r>
            <a:endParaRPr lang="en-US" dirty="0"/>
          </a:p>
        </p:txBody>
      </p:sp>
      <p:sp>
        <p:nvSpPr>
          <p:cNvPr id="4" name="Slide Number Placeholder 3"/>
          <p:cNvSpPr>
            <a:spLocks noGrp="1"/>
          </p:cNvSpPr>
          <p:nvPr>
            <p:ph type="sldNum" sz="quarter" idx="10"/>
          </p:nvPr>
        </p:nvSpPr>
        <p:spPr/>
        <p:txBody>
          <a:bodyPr/>
          <a:lstStyle/>
          <a:p>
            <a:fld id="{F7180FC7-4431-4AD8-8B1E-B005E31C97A8}" type="slidenum">
              <a:rPr lang="en-US" smtClean="0"/>
              <a:t>16</a:t>
            </a:fld>
            <a:endParaRPr lang="en-US"/>
          </a:p>
        </p:txBody>
      </p:sp>
    </p:spTree>
    <p:extLst>
      <p:ext uri="{BB962C8B-B14F-4D97-AF65-F5344CB8AC3E}">
        <p14:creationId xmlns:p14="http://schemas.microsoft.com/office/powerpoint/2010/main" val="1307311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ACPI 6: http://www.uefi.org/sites/default/files/resources/ACPI_6.0.pdf </a:t>
            </a:r>
          </a:p>
          <a:p>
            <a:r>
              <a:rPr lang="en-US" dirty="0" smtClean="0"/>
              <a:t>NVDIMM Namespace: http://pmem.io/documents/NVDIMM_Namespace_Spec.pdf </a:t>
            </a:r>
          </a:p>
          <a:p>
            <a:r>
              <a:rPr lang="en-US" dirty="0" smtClean="0"/>
              <a:t>DSM Interface Example: http://pmem.io/documents/NVDIMM_DSM_Interface_Example.pdf </a:t>
            </a:r>
          </a:p>
          <a:p>
            <a:r>
              <a:rPr lang="en-US" dirty="0" smtClean="0"/>
              <a:t>Driver Writer's Guide: http://pmem.io/documents/NVDIMM_Driver_Writers_Guide.pdf </a:t>
            </a:r>
          </a:p>
          <a:p>
            <a:r>
              <a:rPr lang="en-US" dirty="0" err="1" smtClean="0"/>
              <a:t>Git</a:t>
            </a:r>
            <a:r>
              <a:rPr lang="en-US" dirty="0" smtClean="0"/>
              <a:t> Trees </a:t>
            </a:r>
          </a:p>
          <a:p>
            <a:r>
              <a:rPr lang="en-US" dirty="0" smtClean="0"/>
              <a:t>LIBNVDIMM: https://git.kernel.org/cgit/linux/kernel/git/djbw/nvdimm.git </a:t>
            </a:r>
          </a:p>
          <a:p>
            <a:r>
              <a:rPr lang="en-US" dirty="0" smtClean="0"/>
              <a:t>LIBNDCTL: https://github.com/pmem/ndctl.git </a:t>
            </a:r>
          </a:p>
          <a:p>
            <a:r>
              <a:rPr lang="en-US" dirty="0" smtClean="0"/>
              <a:t>PMEM: https://github.com/01org/prd</a:t>
            </a:r>
            <a:endParaRPr lang="en-US" dirty="0"/>
          </a:p>
        </p:txBody>
      </p:sp>
      <p:sp>
        <p:nvSpPr>
          <p:cNvPr id="4" name="Slide Number Placeholder 3"/>
          <p:cNvSpPr>
            <a:spLocks noGrp="1"/>
          </p:cNvSpPr>
          <p:nvPr>
            <p:ph type="sldNum" sz="quarter" idx="10"/>
          </p:nvPr>
        </p:nvSpPr>
        <p:spPr/>
        <p:txBody>
          <a:bodyPr/>
          <a:lstStyle/>
          <a:p>
            <a:fld id="{F7180FC7-4431-4AD8-8B1E-B005E31C97A8}" type="slidenum">
              <a:rPr lang="en-US" smtClean="0"/>
              <a:t>17</a:t>
            </a:fld>
            <a:endParaRPr lang="en-US"/>
          </a:p>
        </p:txBody>
      </p:sp>
    </p:spTree>
    <p:extLst>
      <p:ext uri="{BB962C8B-B14F-4D97-AF65-F5344CB8AC3E}">
        <p14:creationId xmlns:p14="http://schemas.microsoft.com/office/powerpoint/2010/main" val="1674734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NVDIMM Namespace: http://pmem.io/documents/NVDIMM_Namespace_Spec.pdf </a:t>
            </a:r>
          </a:p>
          <a:p>
            <a:r>
              <a:rPr lang="en-US" dirty="0" smtClean="0"/>
              <a:t>BTT: Block Translation Table: A software mechanism for turning a byte-addressable Persistent Memory range into a block-organized range with </a:t>
            </a:r>
            <a:r>
              <a:rPr lang="en-US" b="1" u="sng" dirty="0" err="1" smtClean="0"/>
              <a:t>powerfail</a:t>
            </a:r>
            <a:r>
              <a:rPr lang="en-US" b="1" u="sng" dirty="0" smtClean="0"/>
              <a:t> write atomicity</a:t>
            </a:r>
            <a:r>
              <a:rPr lang="en-US" dirty="0" smtClean="0"/>
              <a:t> when a block is updated.</a:t>
            </a:r>
          </a:p>
          <a:p>
            <a:r>
              <a:rPr lang="en-US" dirty="0" err="1" smtClean="0"/>
              <a:t>Powerfail</a:t>
            </a:r>
            <a:r>
              <a:rPr lang="en-US" dirty="0" smtClean="0"/>
              <a:t> Write</a:t>
            </a:r>
            <a:r>
              <a:rPr lang="en-US" baseline="0" dirty="0" smtClean="0"/>
              <a:t> Atomicity: </a:t>
            </a:r>
            <a:r>
              <a:rPr lang="en-US" dirty="0" smtClean="0"/>
              <a:t>A feature allowing writes (or stores to memory) of a certain size that cannot be torn by a system interruption like a power failure. After recovery, the area being written will contain either the old value or the new value, but not a mixture of the two.</a:t>
            </a:r>
          </a:p>
          <a:p>
            <a:r>
              <a:rPr lang="en-US" dirty="0" smtClean="0"/>
              <a:t>https://github.com/pmem/pmdk/blob/master/src/libpmemblk/btt.c</a:t>
            </a:r>
          </a:p>
        </p:txBody>
      </p:sp>
      <p:sp>
        <p:nvSpPr>
          <p:cNvPr id="4" name="Slide Number Placeholder 3"/>
          <p:cNvSpPr>
            <a:spLocks noGrp="1"/>
          </p:cNvSpPr>
          <p:nvPr>
            <p:ph type="sldNum" sz="quarter" idx="10"/>
          </p:nvPr>
        </p:nvSpPr>
        <p:spPr/>
        <p:txBody>
          <a:bodyPr/>
          <a:lstStyle/>
          <a:p>
            <a:fld id="{F7180FC7-4431-4AD8-8B1E-B005E31C97A8}" type="slidenum">
              <a:rPr lang="en-US" smtClean="0"/>
              <a:t>18</a:t>
            </a:fld>
            <a:endParaRPr lang="en-US"/>
          </a:p>
        </p:txBody>
      </p:sp>
    </p:spTree>
    <p:extLst>
      <p:ext uri="{BB962C8B-B14F-4D97-AF65-F5344CB8AC3E}">
        <p14:creationId xmlns:p14="http://schemas.microsoft.com/office/powerpoint/2010/main" val="1711357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NVDIMM Namespace: http://pmem.io/documents/NVDIMM_Namespace_Spec.pdf </a:t>
            </a:r>
          </a:p>
          <a:p>
            <a:r>
              <a:rPr lang="en-US" dirty="0" smtClean="0"/>
              <a:t>BTT: Block Translation Table: A software mechanism for turning a byte-addressable Persistent Memory range into a </a:t>
            </a:r>
            <a:r>
              <a:rPr lang="en-US" dirty="0" err="1" smtClean="0"/>
              <a:t>blockorganized</a:t>
            </a:r>
            <a:r>
              <a:rPr lang="en-US" dirty="0" smtClean="0"/>
              <a:t> range with </a:t>
            </a:r>
            <a:r>
              <a:rPr lang="en-US" dirty="0" err="1" smtClean="0"/>
              <a:t>powerfail</a:t>
            </a:r>
            <a:r>
              <a:rPr lang="en-US" dirty="0" smtClean="0"/>
              <a:t> write atomicity when a block is updated.</a:t>
            </a:r>
          </a:p>
          <a:p>
            <a:r>
              <a:rPr lang="en-US" dirty="0" smtClean="0"/>
              <a:t>https://github.com/pmem/pmdk/blob/master/src/libpmemblk/btt.c</a:t>
            </a:r>
          </a:p>
        </p:txBody>
      </p:sp>
      <p:sp>
        <p:nvSpPr>
          <p:cNvPr id="4" name="Slide Number Placeholder 3"/>
          <p:cNvSpPr>
            <a:spLocks noGrp="1"/>
          </p:cNvSpPr>
          <p:nvPr>
            <p:ph type="sldNum" sz="quarter" idx="10"/>
          </p:nvPr>
        </p:nvSpPr>
        <p:spPr/>
        <p:txBody>
          <a:bodyPr/>
          <a:lstStyle/>
          <a:p>
            <a:fld id="{F7180FC7-4431-4AD8-8B1E-B005E31C97A8}" type="slidenum">
              <a:rPr lang="en-US" smtClean="0"/>
              <a:t>19</a:t>
            </a:fld>
            <a:endParaRPr lang="en-US"/>
          </a:p>
        </p:txBody>
      </p:sp>
    </p:spTree>
    <p:extLst>
      <p:ext uri="{BB962C8B-B14F-4D97-AF65-F5344CB8AC3E}">
        <p14:creationId xmlns:p14="http://schemas.microsoft.com/office/powerpoint/2010/main" val="180041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NVDIMM Namespace: http://pmem.io/documents/NVDIMM_Namespace_Spec.pdf </a:t>
            </a:r>
          </a:p>
          <a:p>
            <a:r>
              <a:rPr lang="en-US" dirty="0" smtClean="0"/>
              <a:t>BTT: Block Translation Table: A software mechanism for turning a byte-addressable Persistent Memory range into a </a:t>
            </a:r>
            <a:r>
              <a:rPr lang="en-US" dirty="0" err="1" smtClean="0"/>
              <a:t>blockorganized</a:t>
            </a:r>
            <a:r>
              <a:rPr lang="en-US" dirty="0" smtClean="0"/>
              <a:t> range with </a:t>
            </a:r>
            <a:r>
              <a:rPr lang="en-US" dirty="0" err="1" smtClean="0"/>
              <a:t>powerfail</a:t>
            </a:r>
            <a:r>
              <a:rPr lang="en-US" dirty="0" smtClean="0"/>
              <a:t> write atomicity when a block is updated.</a:t>
            </a:r>
          </a:p>
          <a:p>
            <a:r>
              <a:rPr lang="en-US" dirty="0" smtClean="0"/>
              <a:t>https://github.com/pmem/pmdk/blob/master/src/libpmemblk/btt.c</a:t>
            </a:r>
          </a:p>
        </p:txBody>
      </p:sp>
      <p:sp>
        <p:nvSpPr>
          <p:cNvPr id="4" name="Slide Number Placeholder 3"/>
          <p:cNvSpPr>
            <a:spLocks noGrp="1"/>
          </p:cNvSpPr>
          <p:nvPr>
            <p:ph type="sldNum" sz="quarter" idx="10"/>
          </p:nvPr>
        </p:nvSpPr>
        <p:spPr/>
        <p:txBody>
          <a:bodyPr/>
          <a:lstStyle/>
          <a:p>
            <a:fld id="{F7180FC7-4431-4AD8-8B1E-B005E31C97A8}" type="slidenum">
              <a:rPr lang="en-US" smtClean="0"/>
              <a:t>20</a:t>
            </a:fld>
            <a:endParaRPr lang="en-US"/>
          </a:p>
        </p:txBody>
      </p:sp>
    </p:spTree>
    <p:extLst>
      <p:ext uri="{BB962C8B-B14F-4D97-AF65-F5344CB8AC3E}">
        <p14:creationId xmlns:p14="http://schemas.microsoft.com/office/powerpoint/2010/main" val="979331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NVDIMM Namespace: http://pmem.io/documents/NVDIMM_Namespace_Spec.pdf </a:t>
            </a:r>
          </a:p>
          <a:p>
            <a:r>
              <a:rPr lang="en-US" dirty="0" smtClean="0"/>
              <a:t>BTT: Block Translation Table: A software mechanism for turning a byte-addressable Persistent Memory range into a </a:t>
            </a:r>
            <a:r>
              <a:rPr lang="en-US" dirty="0" err="1" smtClean="0"/>
              <a:t>blockorganized</a:t>
            </a:r>
            <a:r>
              <a:rPr lang="en-US" dirty="0" smtClean="0"/>
              <a:t> range with </a:t>
            </a:r>
            <a:r>
              <a:rPr lang="en-US" dirty="0" err="1" smtClean="0"/>
              <a:t>powerfail</a:t>
            </a:r>
            <a:r>
              <a:rPr lang="en-US" dirty="0" smtClean="0"/>
              <a:t> write atomicity when a block is updated.</a:t>
            </a:r>
          </a:p>
          <a:p>
            <a:r>
              <a:rPr lang="en-US" dirty="0" smtClean="0"/>
              <a:t>https://github.com/pmem/pmdk/blob/master/src/libpmemblk/btt.c</a:t>
            </a:r>
          </a:p>
        </p:txBody>
      </p:sp>
      <p:sp>
        <p:nvSpPr>
          <p:cNvPr id="4" name="Slide Number Placeholder 3"/>
          <p:cNvSpPr>
            <a:spLocks noGrp="1"/>
          </p:cNvSpPr>
          <p:nvPr>
            <p:ph type="sldNum" sz="quarter" idx="10"/>
          </p:nvPr>
        </p:nvSpPr>
        <p:spPr/>
        <p:txBody>
          <a:bodyPr/>
          <a:lstStyle/>
          <a:p>
            <a:fld id="{F7180FC7-4431-4AD8-8B1E-B005E31C97A8}" type="slidenum">
              <a:rPr lang="en-US" smtClean="0"/>
              <a:t>21</a:t>
            </a:fld>
            <a:endParaRPr lang="en-US"/>
          </a:p>
        </p:txBody>
      </p:sp>
    </p:spTree>
    <p:extLst>
      <p:ext uri="{BB962C8B-B14F-4D97-AF65-F5344CB8AC3E}">
        <p14:creationId xmlns:p14="http://schemas.microsoft.com/office/powerpoint/2010/main" val="1296234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Region: is the unnamed</a:t>
            </a:r>
            <a:r>
              <a:rPr lang="en-US" baseline="0" dirty="0" smtClean="0"/>
              <a:t> storage block in </a:t>
            </a:r>
            <a:r>
              <a:rPr lang="en-US" baseline="0" dirty="0" err="1" smtClean="0"/>
              <a:t>nvdimm</a:t>
            </a:r>
            <a:r>
              <a:rPr lang="en-US" baseline="0" dirty="0" smtClean="0"/>
              <a:t>, comparing against namespace.</a:t>
            </a:r>
            <a:endParaRPr lang="en-US" dirty="0"/>
          </a:p>
        </p:txBody>
      </p:sp>
      <p:sp>
        <p:nvSpPr>
          <p:cNvPr id="4" name="Slide Number Placeholder 3"/>
          <p:cNvSpPr>
            <a:spLocks noGrp="1"/>
          </p:cNvSpPr>
          <p:nvPr>
            <p:ph type="sldNum" sz="quarter" idx="10"/>
          </p:nvPr>
        </p:nvSpPr>
        <p:spPr/>
        <p:txBody>
          <a:bodyPr/>
          <a:lstStyle/>
          <a:p>
            <a:fld id="{F7180FC7-4431-4AD8-8B1E-B005E31C97A8}" type="slidenum">
              <a:rPr lang="en-US" smtClean="0"/>
              <a:t>22</a:t>
            </a:fld>
            <a:endParaRPr lang="en-US"/>
          </a:p>
        </p:txBody>
      </p:sp>
    </p:spTree>
    <p:extLst>
      <p:ext uri="{BB962C8B-B14F-4D97-AF65-F5344CB8AC3E}">
        <p14:creationId xmlns:p14="http://schemas.microsoft.com/office/powerpoint/2010/main" val="275167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NVDIMM Driver consumes NFIT (NVDIMM</a:t>
            </a:r>
            <a:r>
              <a:rPr lang="en-US" baseline="0" dirty="0" smtClean="0"/>
              <a:t> Firmware Interface Table) defined in ACPI ver.6.0 to enumerate NVDIMMs installed, then exposes the instantiated entity to management software, traditional block storage which is emulated by driver, and also persistent memory aware file system like ext4/5, XFS etc.</a:t>
            </a:r>
            <a:endParaRPr lang="en-US" dirty="0"/>
          </a:p>
        </p:txBody>
      </p:sp>
      <p:sp>
        <p:nvSpPr>
          <p:cNvPr id="4" name="Slide Number Placeholder 3"/>
          <p:cNvSpPr>
            <a:spLocks noGrp="1"/>
          </p:cNvSpPr>
          <p:nvPr>
            <p:ph type="sldNum" sz="quarter" idx="10"/>
          </p:nvPr>
        </p:nvSpPr>
        <p:spPr/>
        <p:txBody>
          <a:bodyPr/>
          <a:lstStyle/>
          <a:p>
            <a:fld id="{F7180FC7-4431-4AD8-8B1E-B005E31C97A8}" type="slidenum">
              <a:rPr lang="en-US" smtClean="0"/>
              <a:t>4</a:t>
            </a:fld>
            <a:endParaRPr lang="en-US"/>
          </a:p>
        </p:txBody>
      </p:sp>
    </p:spTree>
    <p:extLst>
      <p:ext uri="{BB962C8B-B14F-4D97-AF65-F5344CB8AC3E}">
        <p14:creationId xmlns:p14="http://schemas.microsoft.com/office/powerpoint/2010/main" val="2450068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https://github.com/01org/ixpdimm_sw</a:t>
            </a:r>
          </a:p>
          <a:p>
            <a:r>
              <a:rPr lang="en-US" dirty="0" smtClean="0"/>
              <a:t>https://github.com/01org/invm-frameworks</a:t>
            </a:r>
            <a:endParaRPr lang="en-US" dirty="0"/>
          </a:p>
        </p:txBody>
      </p:sp>
      <p:sp>
        <p:nvSpPr>
          <p:cNvPr id="4" name="Slide Number Placeholder 3"/>
          <p:cNvSpPr>
            <a:spLocks noGrp="1"/>
          </p:cNvSpPr>
          <p:nvPr>
            <p:ph type="sldNum" sz="quarter" idx="10"/>
          </p:nvPr>
        </p:nvSpPr>
        <p:spPr/>
        <p:txBody>
          <a:bodyPr/>
          <a:lstStyle/>
          <a:p>
            <a:fld id="{F7180FC7-4431-4AD8-8B1E-B005E31C97A8}" type="slidenum">
              <a:rPr lang="en-US" smtClean="0"/>
              <a:t>23</a:t>
            </a:fld>
            <a:endParaRPr lang="en-US"/>
          </a:p>
        </p:txBody>
      </p:sp>
    </p:spTree>
    <p:extLst>
      <p:ext uri="{BB962C8B-B14F-4D97-AF65-F5344CB8AC3E}">
        <p14:creationId xmlns:p14="http://schemas.microsoft.com/office/powerpoint/2010/main" val="4237139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https://nvdimm.wiki.kernel.org/</a:t>
            </a:r>
          </a:p>
          <a:p>
            <a:r>
              <a:rPr lang="en-US" dirty="0" smtClean="0"/>
              <a:t>https://github.com/pmem/pmdk</a:t>
            </a:r>
            <a:endParaRPr lang="en-US" dirty="0"/>
          </a:p>
        </p:txBody>
      </p:sp>
      <p:sp>
        <p:nvSpPr>
          <p:cNvPr id="4" name="Slide Number Placeholder 3"/>
          <p:cNvSpPr>
            <a:spLocks noGrp="1"/>
          </p:cNvSpPr>
          <p:nvPr>
            <p:ph type="sldNum" sz="quarter" idx="10"/>
          </p:nvPr>
        </p:nvSpPr>
        <p:spPr/>
        <p:txBody>
          <a:bodyPr/>
          <a:lstStyle/>
          <a:p>
            <a:fld id="{F7180FC7-4431-4AD8-8B1E-B005E31C97A8}" type="slidenum">
              <a:rPr lang="en-US" smtClean="0"/>
              <a:t>25</a:t>
            </a:fld>
            <a:endParaRPr lang="en-US"/>
          </a:p>
        </p:txBody>
      </p:sp>
    </p:spTree>
    <p:extLst>
      <p:ext uri="{BB962C8B-B14F-4D97-AF65-F5344CB8AC3E}">
        <p14:creationId xmlns:p14="http://schemas.microsoft.com/office/powerpoint/2010/main" val="743695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https://nvdimm.wiki.kernel.org/</a:t>
            </a:r>
            <a:endParaRPr lang="en-US" dirty="0"/>
          </a:p>
        </p:txBody>
      </p:sp>
      <p:sp>
        <p:nvSpPr>
          <p:cNvPr id="4" name="Slide Number Placeholder 3"/>
          <p:cNvSpPr>
            <a:spLocks noGrp="1"/>
          </p:cNvSpPr>
          <p:nvPr>
            <p:ph type="sldNum" sz="quarter" idx="10"/>
          </p:nvPr>
        </p:nvSpPr>
        <p:spPr/>
        <p:txBody>
          <a:bodyPr/>
          <a:lstStyle/>
          <a:p>
            <a:fld id="{F7180FC7-4431-4AD8-8B1E-B005E31C97A8}" type="slidenum">
              <a:rPr lang="en-US" smtClean="0"/>
              <a:t>29</a:t>
            </a:fld>
            <a:endParaRPr lang="en-US"/>
          </a:p>
        </p:txBody>
      </p:sp>
    </p:spTree>
    <p:extLst>
      <p:ext uri="{BB962C8B-B14F-4D97-AF65-F5344CB8AC3E}">
        <p14:creationId xmlns:p14="http://schemas.microsoft.com/office/powerpoint/2010/main" val="14583038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180FC7-4431-4AD8-8B1E-B005E31C97A8}" type="slidenum">
              <a:rPr lang="en-US" smtClean="0"/>
              <a:t>35</a:t>
            </a:fld>
            <a:endParaRPr lang="en-US"/>
          </a:p>
        </p:txBody>
      </p:sp>
    </p:spTree>
    <p:extLst>
      <p:ext uri="{BB962C8B-B14F-4D97-AF65-F5344CB8AC3E}">
        <p14:creationId xmlns:p14="http://schemas.microsoft.com/office/powerpoint/2010/main" val="3394035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NVDIMM Driver consumes NFIT (NVDIMM</a:t>
            </a:r>
            <a:r>
              <a:rPr lang="en-US" baseline="0" dirty="0" smtClean="0"/>
              <a:t> Firmware Interface Table) defined in ACPI ver.6.0 to enumerate NVDIMMs installed, then exposes the instantiated entity to management software, traditional block storage which is emulated by driver, and also persistent memory aware file system like EXT4/5, XFS etc.</a:t>
            </a:r>
          </a:p>
          <a:p>
            <a:r>
              <a:rPr lang="en-US" sz="1200" b="0" i="0" kern="1200" dirty="0" smtClean="0">
                <a:solidFill>
                  <a:schemeClr val="tx1"/>
                </a:solidFill>
                <a:effectLst/>
                <a:latin typeface="+mn-lt"/>
                <a:ea typeface="+mn-ea"/>
                <a:cs typeface="+mn-cs"/>
              </a:rPr>
              <a:t>DAX requires support from the underlying filesystem. It is currently supported by XFS, ext4 and ext2.</a:t>
            </a:r>
            <a:endParaRPr lang="en-US" dirty="0"/>
          </a:p>
        </p:txBody>
      </p:sp>
      <p:sp>
        <p:nvSpPr>
          <p:cNvPr id="4" name="Slide Number Placeholder 3"/>
          <p:cNvSpPr>
            <a:spLocks noGrp="1"/>
          </p:cNvSpPr>
          <p:nvPr>
            <p:ph type="sldNum" sz="quarter" idx="10"/>
          </p:nvPr>
        </p:nvSpPr>
        <p:spPr/>
        <p:txBody>
          <a:bodyPr/>
          <a:lstStyle/>
          <a:p>
            <a:fld id="{F7180FC7-4431-4AD8-8B1E-B005E31C97A8}" type="slidenum">
              <a:rPr lang="en-US" smtClean="0"/>
              <a:t>5</a:t>
            </a:fld>
            <a:endParaRPr lang="en-US"/>
          </a:p>
        </p:txBody>
      </p:sp>
    </p:spTree>
    <p:extLst>
      <p:ext uri="{BB962C8B-B14F-4D97-AF65-F5344CB8AC3E}">
        <p14:creationId xmlns:p14="http://schemas.microsoft.com/office/powerpoint/2010/main" val="2319744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r>
              <a:rPr lang="en-US" baseline="0" dirty="0" smtClean="0"/>
              <a:t> https://www.snia.org/sites/default/files/SDC15_presentations/persistant_mem/JeffChang-ArthurSainio_NVDIMM_Cookbook.pdf</a:t>
            </a:r>
          </a:p>
          <a:p>
            <a:r>
              <a:rPr lang="en-US" sz="1200" b="0" i="0" kern="1200" dirty="0" smtClean="0">
                <a:solidFill>
                  <a:schemeClr val="tx1"/>
                </a:solidFill>
                <a:effectLst/>
                <a:latin typeface="+mn-lt"/>
                <a:ea typeface="+mn-ea"/>
                <a:cs typeface="+mn-cs"/>
              </a:rPr>
              <a:t>A platform-level feature where the power supply signals other system components that power-fail is imminent, causing the Write Pending Queues in the memory subsystem to be flushed.</a:t>
            </a:r>
          </a:p>
          <a:p>
            <a:r>
              <a:rPr lang="en-US" sz="1200" b="0" i="0" kern="1200" dirty="0" smtClean="0">
                <a:solidFill>
                  <a:schemeClr val="tx1"/>
                </a:solidFill>
                <a:effectLst/>
                <a:latin typeface="+mn-lt"/>
                <a:ea typeface="+mn-ea"/>
                <a:cs typeface="+mn-cs"/>
              </a:rPr>
              <a:t>Write Pending Queues in the memory subsystem.</a:t>
            </a:r>
          </a:p>
          <a:p>
            <a:r>
              <a:rPr lang="en-US" sz="1200" b="0" i="0" kern="1200" dirty="0" smtClean="0">
                <a:solidFill>
                  <a:schemeClr val="tx1"/>
                </a:solidFill>
                <a:effectLst/>
                <a:latin typeface="+mn-lt"/>
                <a:ea typeface="+mn-ea"/>
                <a:cs typeface="+mn-cs"/>
              </a:rPr>
              <a:t>Instructions that flush lines from the CPU caches.  CLWB and CLFLUSHOPT are recent additions for better </a:t>
            </a:r>
            <a:r>
              <a:rPr lang="en-US" sz="1200" b="0" i="0" kern="1200" dirty="0" err="1" smtClean="0">
                <a:solidFill>
                  <a:schemeClr val="tx1"/>
                </a:solidFill>
                <a:effectLst/>
                <a:latin typeface="+mn-lt"/>
                <a:ea typeface="+mn-ea"/>
                <a:cs typeface="+mn-cs"/>
              </a:rPr>
              <a:t>pmem</a:t>
            </a:r>
            <a:r>
              <a:rPr lang="en-US" sz="1200" b="0" i="0" kern="1200" dirty="0" smtClean="0">
                <a:solidFill>
                  <a:schemeClr val="tx1"/>
                </a:solidFill>
                <a:effectLst/>
                <a:latin typeface="+mn-lt"/>
                <a:ea typeface="+mn-ea"/>
                <a:cs typeface="+mn-cs"/>
              </a:rPr>
              <a:t> performance</a:t>
            </a:r>
            <a:endParaRPr lang="en-US" dirty="0"/>
          </a:p>
        </p:txBody>
      </p:sp>
      <p:sp>
        <p:nvSpPr>
          <p:cNvPr id="4" name="Slide Number Placeholder 3"/>
          <p:cNvSpPr>
            <a:spLocks noGrp="1"/>
          </p:cNvSpPr>
          <p:nvPr>
            <p:ph type="sldNum" sz="quarter" idx="10"/>
          </p:nvPr>
        </p:nvSpPr>
        <p:spPr/>
        <p:txBody>
          <a:bodyPr/>
          <a:lstStyle/>
          <a:p>
            <a:fld id="{F7180FC7-4431-4AD8-8B1E-B005E31C97A8}" type="slidenum">
              <a:rPr lang="en-US" smtClean="0"/>
              <a:t>6</a:t>
            </a:fld>
            <a:endParaRPr lang="en-US"/>
          </a:p>
        </p:txBody>
      </p:sp>
    </p:spTree>
    <p:extLst>
      <p:ext uri="{BB962C8B-B14F-4D97-AF65-F5344CB8AC3E}">
        <p14:creationId xmlns:p14="http://schemas.microsoft.com/office/powerpoint/2010/main" val="3631714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Instructions that flush lines from the CPU caches.  CLWB and CLFLUSHOPT are recent additions for better </a:t>
            </a:r>
            <a:r>
              <a:rPr lang="en-US" sz="1200" b="0" i="0" kern="1200" dirty="0" err="1" smtClean="0">
                <a:solidFill>
                  <a:schemeClr val="tx1"/>
                </a:solidFill>
                <a:effectLst/>
                <a:latin typeface="+mn-lt"/>
                <a:ea typeface="+mn-ea"/>
                <a:cs typeface="+mn-cs"/>
              </a:rPr>
              <a:t>pmem</a:t>
            </a:r>
            <a:r>
              <a:rPr lang="en-US" sz="1200" b="0" i="0" kern="1200" dirty="0" smtClean="0">
                <a:solidFill>
                  <a:schemeClr val="tx1"/>
                </a:solidFill>
                <a:effectLst/>
                <a:latin typeface="+mn-lt"/>
                <a:ea typeface="+mn-ea"/>
                <a:cs typeface="+mn-cs"/>
              </a:rPr>
              <a:t> performance</a:t>
            </a:r>
          </a:p>
          <a:p>
            <a:endParaRPr lang="en-US" dirty="0"/>
          </a:p>
        </p:txBody>
      </p:sp>
      <p:sp>
        <p:nvSpPr>
          <p:cNvPr id="4" name="Slide Number Placeholder 3"/>
          <p:cNvSpPr>
            <a:spLocks noGrp="1"/>
          </p:cNvSpPr>
          <p:nvPr>
            <p:ph type="sldNum" sz="quarter" idx="10"/>
          </p:nvPr>
        </p:nvSpPr>
        <p:spPr/>
        <p:txBody>
          <a:bodyPr/>
          <a:lstStyle/>
          <a:p>
            <a:fld id="{F7180FC7-4431-4AD8-8B1E-B005E31C97A8}" type="slidenum">
              <a:rPr lang="en-US" smtClean="0"/>
              <a:t>7</a:t>
            </a:fld>
            <a:endParaRPr lang="en-US"/>
          </a:p>
        </p:txBody>
      </p:sp>
    </p:spTree>
    <p:extLst>
      <p:ext uri="{BB962C8B-B14F-4D97-AF65-F5344CB8AC3E}">
        <p14:creationId xmlns:p14="http://schemas.microsoft.com/office/powerpoint/2010/main" val="3407499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fsync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msync</a:t>
            </a:r>
            <a:r>
              <a:rPr lang="en-US" sz="1200" b="0" i="0" kern="1200" dirty="0" smtClean="0">
                <a:solidFill>
                  <a:schemeClr val="tx1"/>
                </a:solidFill>
                <a:effectLst/>
                <a:latin typeface="+mn-lt"/>
                <a:ea typeface="+mn-ea"/>
                <a:cs typeface="+mn-cs"/>
              </a:rPr>
              <a:t> and related system calls are still relevant for DAX. Instead of causing the kernel to write back dirty page cache pages to media, for DAX these system calls cause the kernel to flush modified data cache lines in the processor caches out to the NVDIMMs.</a:t>
            </a:r>
          </a:p>
          <a:p>
            <a:r>
              <a:rPr lang="en-US" sz="1200" b="0" i="0" kern="1200" dirty="0" smtClean="0">
                <a:solidFill>
                  <a:schemeClr val="tx1"/>
                </a:solidFill>
                <a:effectLst/>
                <a:latin typeface="+mn-lt"/>
                <a:ea typeface="+mn-ea"/>
                <a:cs typeface="+mn-cs"/>
              </a:rPr>
              <a:t>DAX requires support from the underlying filesystem. It is currently supported by XFS, ext4 and ext2.</a:t>
            </a:r>
            <a:endParaRPr lang="en-US" dirty="0"/>
          </a:p>
        </p:txBody>
      </p:sp>
      <p:sp>
        <p:nvSpPr>
          <p:cNvPr id="4" name="Slide Number Placeholder 3"/>
          <p:cNvSpPr>
            <a:spLocks noGrp="1"/>
          </p:cNvSpPr>
          <p:nvPr>
            <p:ph type="sldNum" sz="quarter" idx="10"/>
          </p:nvPr>
        </p:nvSpPr>
        <p:spPr/>
        <p:txBody>
          <a:bodyPr/>
          <a:lstStyle/>
          <a:p>
            <a:fld id="{F7180FC7-4431-4AD8-8B1E-B005E31C97A8}" type="slidenum">
              <a:rPr lang="en-US" smtClean="0"/>
              <a:t>8</a:t>
            </a:fld>
            <a:endParaRPr lang="en-US"/>
          </a:p>
        </p:txBody>
      </p:sp>
    </p:spTree>
    <p:extLst>
      <p:ext uri="{BB962C8B-B14F-4D97-AF65-F5344CB8AC3E}">
        <p14:creationId xmlns:p14="http://schemas.microsoft.com/office/powerpoint/2010/main" val="792987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DAX: File system extensions to bypass the page cache and block layer to </a:t>
            </a:r>
            <a:r>
              <a:rPr lang="en-US" dirty="0" err="1" smtClean="0"/>
              <a:t>mmap</a:t>
            </a:r>
            <a:r>
              <a:rPr lang="en-US" dirty="0" smtClean="0"/>
              <a:t> persistent memory, from a PMEM block device, directly into a process address space.</a:t>
            </a:r>
          </a:p>
          <a:p>
            <a:r>
              <a:rPr lang="en-US" dirty="0" smtClean="0"/>
              <a:t>BTT: Block Translation Table: Persistent memory is byte addressable. Existing software may have an expectation that the power-fail-atomicity of writes is at least one sector, 512 bytes. The BTT is an indirection table with atomic update semantics to front a PMEM/BLK block device driver and present arbitrary atomic sector sizes.</a:t>
            </a:r>
          </a:p>
          <a:p>
            <a:r>
              <a:rPr lang="en-US" dirty="0" smtClean="0"/>
              <a:t>LABEL: Metadata stored on a DIMM device that partitions and identifies (persistently names) storage between PMEM and BLK. It also partitions BLK storage to host BTTs with different parameters per BLK-partition. Note that traditional partition tables, GPT/MBR, are layered on top of a BLK or PMEM device. </a:t>
            </a:r>
          </a:p>
          <a:p>
            <a:r>
              <a:rPr lang="en-US" dirty="0" smtClean="0"/>
              <a:t>Reference: https://nvdimm.wiki.kernel.org/</a:t>
            </a:r>
            <a:endParaRPr lang="en-US" dirty="0"/>
          </a:p>
        </p:txBody>
      </p:sp>
      <p:sp>
        <p:nvSpPr>
          <p:cNvPr id="4" name="Slide Number Placeholder 3"/>
          <p:cNvSpPr>
            <a:spLocks noGrp="1"/>
          </p:cNvSpPr>
          <p:nvPr>
            <p:ph type="sldNum" sz="quarter" idx="10"/>
          </p:nvPr>
        </p:nvSpPr>
        <p:spPr/>
        <p:txBody>
          <a:bodyPr/>
          <a:lstStyle/>
          <a:p>
            <a:fld id="{F7180FC7-4431-4AD8-8B1E-B005E31C97A8}" type="slidenum">
              <a:rPr lang="en-US" smtClean="0"/>
              <a:t>9</a:t>
            </a:fld>
            <a:endParaRPr lang="en-US"/>
          </a:p>
        </p:txBody>
      </p:sp>
    </p:spTree>
    <p:extLst>
      <p:ext uri="{BB962C8B-B14F-4D97-AF65-F5344CB8AC3E}">
        <p14:creationId xmlns:p14="http://schemas.microsoft.com/office/powerpoint/2010/main" val="687468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 System Physical Address</a:t>
            </a:r>
            <a:r>
              <a:rPr lang="en-US" baseline="0" dirty="0" smtClean="0"/>
              <a:t> that can be accessed by CPU.</a:t>
            </a:r>
            <a:endParaRPr lang="en-US" dirty="0" smtClean="0"/>
          </a:p>
          <a:p>
            <a:r>
              <a:rPr lang="en-US" dirty="0" smtClean="0"/>
              <a:t>SPA Range Structure:</a:t>
            </a:r>
            <a:r>
              <a:rPr lang="en-US" baseline="0" dirty="0" smtClean="0"/>
              <a:t> Define memory mapped region address, length and properties.</a:t>
            </a:r>
          </a:p>
          <a:p>
            <a:r>
              <a:rPr lang="en-US" dirty="0" smtClean="0"/>
              <a:t>SPA Range Structure GUID: describe the Address Range Type.</a:t>
            </a:r>
            <a:endParaRPr lang="en-US" baseline="0" dirty="0" smtClean="0"/>
          </a:p>
          <a:p>
            <a:r>
              <a:rPr lang="en-US" dirty="0" smtClean="0"/>
              <a:t>Memory Device to System Address Range Map Structure: memory device properties.</a:t>
            </a:r>
          </a:p>
          <a:p>
            <a:r>
              <a:rPr lang="en-US" dirty="0" smtClean="0"/>
              <a:t>Interleave Structure: defines interleaving properties.</a:t>
            </a:r>
          </a:p>
          <a:p>
            <a:r>
              <a:rPr lang="en-US" dirty="0" smtClean="0"/>
              <a:t>NVDIMM Control Region Structure: hardware identifiers, and block control window stuff.</a:t>
            </a:r>
          </a:p>
          <a:p>
            <a:r>
              <a:rPr lang="en-US" dirty="0" smtClean="0"/>
              <a:t>NVDIMM Block Data Window Region Structure: block accesses.</a:t>
            </a:r>
          </a:p>
          <a:p>
            <a:r>
              <a:rPr lang="en-US" dirty="0" smtClean="0"/>
              <a:t>Flush Hint Address Structure: flush pending operations.</a:t>
            </a:r>
          </a:p>
          <a:p>
            <a:r>
              <a:rPr lang="en-US" dirty="0" smtClean="0"/>
              <a:t>DSM: Device Specific Method: ACPI method to </a:t>
            </a:r>
            <a:r>
              <a:rPr lang="en-US" dirty="0" err="1" smtClean="0"/>
              <a:t>to</a:t>
            </a:r>
            <a:r>
              <a:rPr lang="en-US" dirty="0" smtClean="0"/>
              <a:t> control specific device - in this case the firmware. </a:t>
            </a:r>
          </a:p>
          <a:p>
            <a:r>
              <a:rPr lang="en-US" dirty="0" smtClean="0"/>
              <a:t>DCR: NVDIMM Control Region Structure defined in ACPI 6 Section 5.2.25.5. It defines a vendor-id, device-id, and interface format for a given DIMM.</a:t>
            </a:r>
            <a:endParaRPr lang="en-US" dirty="0"/>
          </a:p>
        </p:txBody>
      </p:sp>
      <p:sp>
        <p:nvSpPr>
          <p:cNvPr id="4" name="Slide Number Placeholder 3"/>
          <p:cNvSpPr>
            <a:spLocks noGrp="1"/>
          </p:cNvSpPr>
          <p:nvPr>
            <p:ph type="sldNum" sz="quarter" idx="10"/>
          </p:nvPr>
        </p:nvSpPr>
        <p:spPr/>
        <p:txBody>
          <a:bodyPr/>
          <a:lstStyle/>
          <a:p>
            <a:fld id="{F7180FC7-4431-4AD8-8B1E-B005E31C97A8}" type="slidenum">
              <a:rPr lang="en-US" smtClean="0"/>
              <a:t>10</a:t>
            </a:fld>
            <a:endParaRPr lang="en-US"/>
          </a:p>
        </p:txBody>
      </p:sp>
    </p:spTree>
    <p:extLst>
      <p:ext uri="{BB962C8B-B14F-4D97-AF65-F5344CB8AC3E}">
        <p14:creationId xmlns:p14="http://schemas.microsoft.com/office/powerpoint/2010/main" val="1826458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ACPI 6.0 formalizes e820-type-7 and efi-type-14 as persistent memory. Mark it "reserved" and allow it to be claimed by a persistent memory device driver.</a:t>
            </a:r>
          </a:p>
          <a:p>
            <a:r>
              <a:rPr lang="en-US" dirty="0" smtClean="0"/>
              <a:t>https://lists.gnu.org/archive/html/qemu-devel/2017-07/msg09071.html</a:t>
            </a:r>
            <a:endParaRPr lang="en-US" dirty="0"/>
          </a:p>
        </p:txBody>
      </p:sp>
      <p:sp>
        <p:nvSpPr>
          <p:cNvPr id="4" name="Slide Number Placeholder 3"/>
          <p:cNvSpPr>
            <a:spLocks noGrp="1"/>
          </p:cNvSpPr>
          <p:nvPr>
            <p:ph type="sldNum" sz="quarter" idx="10"/>
          </p:nvPr>
        </p:nvSpPr>
        <p:spPr/>
        <p:txBody>
          <a:bodyPr/>
          <a:lstStyle/>
          <a:p>
            <a:fld id="{F7180FC7-4431-4AD8-8B1E-B005E31C97A8}" type="slidenum">
              <a:rPr lang="en-US" smtClean="0"/>
              <a:t>11</a:t>
            </a:fld>
            <a:endParaRPr lang="en-US"/>
          </a:p>
        </p:txBody>
      </p:sp>
    </p:spTree>
    <p:extLst>
      <p:ext uri="{BB962C8B-B14F-4D97-AF65-F5344CB8AC3E}">
        <p14:creationId xmlns:p14="http://schemas.microsoft.com/office/powerpoint/2010/main" val="2645054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C0543D-83F8-4E70-9230-E26515D3BDD1}"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6B219-B7DC-4AA7-9B0C-C73B02333C58}" type="slidenum">
              <a:rPr lang="en-US" smtClean="0"/>
              <a:t>‹#›</a:t>
            </a:fld>
            <a:endParaRPr lang="en-US"/>
          </a:p>
        </p:txBody>
      </p:sp>
    </p:spTree>
    <p:extLst>
      <p:ext uri="{BB962C8B-B14F-4D97-AF65-F5344CB8AC3E}">
        <p14:creationId xmlns:p14="http://schemas.microsoft.com/office/powerpoint/2010/main" val="485417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C0543D-83F8-4E70-9230-E26515D3BDD1}"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6B219-B7DC-4AA7-9B0C-C73B02333C58}" type="slidenum">
              <a:rPr lang="en-US" smtClean="0"/>
              <a:t>‹#›</a:t>
            </a:fld>
            <a:endParaRPr lang="en-US"/>
          </a:p>
        </p:txBody>
      </p:sp>
    </p:spTree>
    <p:extLst>
      <p:ext uri="{BB962C8B-B14F-4D97-AF65-F5344CB8AC3E}">
        <p14:creationId xmlns:p14="http://schemas.microsoft.com/office/powerpoint/2010/main" val="379303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C0543D-83F8-4E70-9230-E26515D3BDD1}"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6B219-B7DC-4AA7-9B0C-C73B02333C58}" type="slidenum">
              <a:rPr lang="en-US" smtClean="0"/>
              <a:t>‹#›</a:t>
            </a:fld>
            <a:endParaRPr lang="en-US"/>
          </a:p>
        </p:txBody>
      </p:sp>
    </p:spTree>
    <p:extLst>
      <p:ext uri="{BB962C8B-B14F-4D97-AF65-F5344CB8AC3E}">
        <p14:creationId xmlns:p14="http://schemas.microsoft.com/office/powerpoint/2010/main" val="328273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C0543D-83F8-4E70-9230-E26515D3BDD1}"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6B219-B7DC-4AA7-9B0C-C73B02333C58}" type="slidenum">
              <a:rPr lang="en-US" smtClean="0"/>
              <a:t>‹#›</a:t>
            </a:fld>
            <a:endParaRPr lang="en-US"/>
          </a:p>
        </p:txBody>
      </p:sp>
    </p:spTree>
    <p:extLst>
      <p:ext uri="{BB962C8B-B14F-4D97-AF65-F5344CB8AC3E}">
        <p14:creationId xmlns:p14="http://schemas.microsoft.com/office/powerpoint/2010/main" val="1556708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C0543D-83F8-4E70-9230-E26515D3BDD1}"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6B219-B7DC-4AA7-9B0C-C73B02333C58}" type="slidenum">
              <a:rPr lang="en-US" smtClean="0"/>
              <a:t>‹#›</a:t>
            </a:fld>
            <a:endParaRPr lang="en-US"/>
          </a:p>
        </p:txBody>
      </p:sp>
    </p:spTree>
    <p:extLst>
      <p:ext uri="{BB962C8B-B14F-4D97-AF65-F5344CB8AC3E}">
        <p14:creationId xmlns:p14="http://schemas.microsoft.com/office/powerpoint/2010/main" val="4149114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C0543D-83F8-4E70-9230-E26515D3BDD1}"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6B219-B7DC-4AA7-9B0C-C73B02333C58}" type="slidenum">
              <a:rPr lang="en-US" smtClean="0"/>
              <a:t>‹#›</a:t>
            </a:fld>
            <a:endParaRPr lang="en-US"/>
          </a:p>
        </p:txBody>
      </p:sp>
    </p:spTree>
    <p:extLst>
      <p:ext uri="{BB962C8B-B14F-4D97-AF65-F5344CB8AC3E}">
        <p14:creationId xmlns:p14="http://schemas.microsoft.com/office/powerpoint/2010/main" val="54158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C0543D-83F8-4E70-9230-E26515D3BDD1}" type="datetimeFigureOut">
              <a:rPr lang="en-US" smtClean="0"/>
              <a:t>4/10/2018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F6B219-B7DC-4AA7-9B0C-C73B02333C58}" type="slidenum">
              <a:rPr lang="en-US" smtClean="0"/>
              <a:t>‹#›</a:t>
            </a:fld>
            <a:endParaRPr lang="en-US"/>
          </a:p>
        </p:txBody>
      </p:sp>
    </p:spTree>
    <p:extLst>
      <p:ext uri="{BB962C8B-B14F-4D97-AF65-F5344CB8AC3E}">
        <p14:creationId xmlns:p14="http://schemas.microsoft.com/office/powerpoint/2010/main" val="387062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C0543D-83F8-4E70-9230-E26515D3BDD1}" type="datetimeFigureOut">
              <a:rPr lang="en-US" smtClean="0"/>
              <a:t>4/10/2018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F6B219-B7DC-4AA7-9B0C-C73B02333C58}" type="slidenum">
              <a:rPr lang="en-US" smtClean="0"/>
              <a:t>‹#›</a:t>
            </a:fld>
            <a:endParaRPr lang="en-US"/>
          </a:p>
        </p:txBody>
      </p:sp>
    </p:spTree>
    <p:extLst>
      <p:ext uri="{BB962C8B-B14F-4D97-AF65-F5344CB8AC3E}">
        <p14:creationId xmlns:p14="http://schemas.microsoft.com/office/powerpoint/2010/main" val="178313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0543D-83F8-4E70-9230-E26515D3BDD1}" type="datetimeFigureOut">
              <a:rPr lang="en-US" smtClean="0"/>
              <a:t>4/10/2018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F6B219-B7DC-4AA7-9B0C-C73B02333C58}" type="slidenum">
              <a:rPr lang="en-US" smtClean="0"/>
              <a:t>‹#›</a:t>
            </a:fld>
            <a:endParaRPr lang="en-US"/>
          </a:p>
        </p:txBody>
      </p:sp>
    </p:spTree>
    <p:extLst>
      <p:ext uri="{BB962C8B-B14F-4D97-AF65-F5344CB8AC3E}">
        <p14:creationId xmlns:p14="http://schemas.microsoft.com/office/powerpoint/2010/main" val="339439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C0543D-83F8-4E70-9230-E26515D3BDD1}"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6B219-B7DC-4AA7-9B0C-C73B02333C58}" type="slidenum">
              <a:rPr lang="en-US" smtClean="0"/>
              <a:t>‹#›</a:t>
            </a:fld>
            <a:endParaRPr lang="en-US"/>
          </a:p>
        </p:txBody>
      </p:sp>
    </p:spTree>
    <p:extLst>
      <p:ext uri="{BB962C8B-B14F-4D97-AF65-F5344CB8AC3E}">
        <p14:creationId xmlns:p14="http://schemas.microsoft.com/office/powerpoint/2010/main" val="220143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C0543D-83F8-4E70-9230-E26515D3BDD1}"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6B219-B7DC-4AA7-9B0C-C73B02333C58}" type="slidenum">
              <a:rPr lang="en-US" smtClean="0"/>
              <a:t>‹#›</a:t>
            </a:fld>
            <a:endParaRPr lang="en-US"/>
          </a:p>
        </p:txBody>
      </p:sp>
    </p:spTree>
    <p:extLst>
      <p:ext uri="{BB962C8B-B14F-4D97-AF65-F5344CB8AC3E}">
        <p14:creationId xmlns:p14="http://schemas.microsoft.com/office/powerpoint/2010/main" val="3586293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0543D-83F8-4E70-9230-E26515D3BDD1}" type="datetimeFigureOut">
              <a:rPr lang="en-US" smtClean="0"/>
              <a:t>4/10/2018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6B219-B7DC-4AA7-9B0C-C73B02333C58}" type="slidenum">
              <a:rPr lang="en-US" smtClean="0"/>
              <a:t>‹#›</a:t>
            </a:fld>
            <a:endParaRPr lang="en-US"/>
          </a:p>
        </p:txBody>
      </p:sp>
    </p:spTree>
    <p:extLst>
      <p:ext uri="{BB962C8B-B14F-4D97-AF65-F5344CB8AC3E}">
        <p14:creationId xmlns:p14="http://schemas.microsoft.com/office/powerpoint/2010/main" val="2561306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3" Type="http://schemas.openxmlformats.org/officeDocument/2006/relationships/hyperlink" Target="http://pmem.io/pmdk/" TargetMode="External"/><Relationship Id="rId2" Type="http://schemas.openxmlformats.org/officeDocument/2006/relationships/hyperlink" Target="https://www.snia.org/sites/default/files/technical_work/final/NVMProgrammingModel_v1.2.pdf" TargetMode="External"/><Relationship Id="rId1" Type="http://schemas.openxmlformats.org/officeDocument/2006/relationships/slideLayout" Target="../slideLayouts/slideLayout2.xml"/><Relationship Id="rId5" Type="http://schemas.openxmlformats.org/officeDocument/2006/relationships/hyperlink" Target="https://github.com/pmem/pmdk/" TargetMode="External"/><Relationship Id="rId4" Type="http://schemas.openxmlformats.org/officeDocument/2006/relationships/hyperlink" Target="http://pmem.io/blo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oftware.intel.com/en-us/persistent-memory"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Understanding </a:t>
            </a:r>
            <a:r>
              <a:rPr lang="en-US" sz="4400" dirty="0" smtClean="0"/>
              <a:t>2LM/PM </a:t>
            </a:r>
            <a:r>
              <a:rPr lang="en-US" sz="4400" dirty="0" smtClean="0"/>
              <a:t>in Linux</a:t>
            </a:r>
            <a:endParaRPr lang="en-US" sz="4400" dirty="0"/>
          </a:p>
        </p:txBody>
      </p:sp>
    </p:spTree>
    <p:extLst>
      <p:ext uri="{BB962C8B-B14F-4D97-AF65-F5344CB8AC3E}">
        <p14:creationId xmlns:p14="http://schemas.microsoft.com/office/powerpoint/2010/main" val="1947458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10705" y="367644"/>
            <a:ext cx="10360058" cy="5891642"/>
          </a:xfrm>
          <a:prstGeom prst="rect">
            <a:avLst/>
          </a:prstGeom>
        </p:spPr>
      </p:pic>
      <p:sp>
        <p:nvSpPr>
          <p:cNvPr id="8" name="Rectangle 3"/>
          <p:cNvSpPr>
            <a:spLocks noChangeArrowheads="1"/>
          </p:cNvSpPr>
          <p:nvPr/>
        </p:nvSpPr>
        <p:spPr bwMode="auto">
          <a:xfrm>
            <a:off x="5693229" y="6405689"/>
            <a:ext cx="61068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http://www.uefi.org/sites/default/files/resources/ACPI_6.0.pdf</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1049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E820 Table Example</a:t>
            </a:r>
            <a:endParaRPr lang="en-US" dirty="0"/>
          </a:p>
        </p:txBody>
      </p:sp>
      <p:pic>
        <p:nvPicPr>
          <p:cNvPr id="4" name="Picture 3"/>
          <p:cNvPicPr>
            <a:picLocks noChangeAspect="1"/>
          </p:cNvPicPr>
          <p:nvPr/>
        </p:nvPicPr>
        <p:blipFill>
          <a:blip r:embed="rId3"/>
          <a:stretch>
            <a:fillRect/>
          </a:stretch>
        </p:blipFill>
        <p:spPr>
          <a:xfrm>
            <a:off x="838200" y="1817914"/>
            <a:ext cx="7533601" cy="4595057"/>
          </a:xfrm>
          <a:prstGeom prst="rect">
            <a:avLst/>
          </a:prstGeom>
        </p:spPr>
      </p:pic>
    </p:spTree>
    <p:extLst>
      <p:ext uri="{BB962C8B-B14F-4D97-AF65-F5344CB8AC3E}">
        <p14:creationId xmlns:p14="http://schemas.microsoft.com/office/powerpoint/2010/main" val="1733422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67267" y="311085"/>
            <a:ext cx="8634334" cy="5967167"/>
          </a:xfrm>
          <a:prstGeom prst="rect">
            <a:avLst/>
          </a:prstGeom>
        </p:spPr>
      </p:pic>
      <p:sp>
        <p:nvSpPr>
          <p:cNvPr id="6" name="Rectangle 3"/>
          <p:cNvSpPr>
            <a:spLocks noChangeArrowheads="1"/>
          </p:cNvSpPr>
          <p:nvPr/>
        </p:nvSpPr>
        <p:spPr bwMode="auto">
          <a:xfrm>
            <a:off x="5693229" y="6405689"/>
            <a:ext cx="61068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http://www.uefi.org/sites/default/files/resources/ACPI_6.0.pdf</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0604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DSM</a:t>
            </a:r>
            <a:endParaRPr lang="en-US" dirty="0"/>
          </a:p>
        </p:txBody>
      </p:sp>
      <p:pic>
        <p:nvPicPr>
          <p:cNvPr id="4" name="Picture 3"/>
          <p:cNvPicPr>
            <a:picLocks noChangeAspect="1"/>
          </p:cNvPicPr>
          <p:nvPr/>
        </p:nvPicPr>
        <p:blipFill>
          <a:blip r:embed="rId2"/>
          <a:stretch>
            <a:fillRect/>
          </a:stretch>
        </p:blipFill>
        <p:spPr>
          <a:xfrm>
            <a:off x="916156" y="1817463"/>
            <a:ext cx="9907201" cy="4580534"/>
          </a:xfrm>
          <a:prstGeom prst="rect">
            <a:avLst/>
          </a:prstGeom>
        </p:spPr>
      </p:pic>
    </p:spTree>
    <p:extLst>
      <p:ext uri="{BB962C8B-B14F-4D97-AF65-F5344CB8AC3E}">
        <p14:creationId xmlns:p14="http://schemas.microsoft.com/office/powerpoint/2010/main" val="3527065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PMEM Namespace vs BLK Mode Namespace</a:t>
            </a:r>
            <a:endParaRPr lang="en-US" dirty="0"/>
          </a:p>
        </p:txBody>
      </p:sp>
      <p:pic>
        <p:nvPicPr>
          <p:cNvPr id="4" name="Picture 3"/>
          <p:cNvPicPr>
            <a:picLocks noChangeAspect="1"/>
          </p:cNvPicPr>
          <p:nvPr/>
        </p:nvPicPr>
        <p:blipFill>
          <a:blip r:embed="rId3"/>
          <a:stretch>
            <a:fillRect/>
          </a:stretch>
        </p:blipFill>
        <p:spPr>
          <a:xfrm>
            <a:off x="838201" y="1796143"/>
            <a:ext cx="9144000" cy="4822371"/>
          </a:xfrm>
          <a:prstGeom prst="rect">
            <a:avLst/>
          </a:prstGeom>
        </p:spPr>
      </p:pic>
    </p:spTree>
    <p:extLst>
      <p:ext uri="{BB962C8B-B14F-4D97-AF65-F5344CB8AC3E}">
        <p14:creationId xmlns:p14="http://schemas.microsoft.com/office/powerpoint/2010/main" val="25573552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3629"/>
            <a:ext cx="10515600" cy="5377542"/>
          </a:xfrm>
        </p:spPr>
        <p:txBody>
          <a:bodyPr>
            <a:normAutofit fontScale="85000" lnSpcReduction="20000"/>
          </a:bodyPr>
          <a:lstStyle/>
          <a:p>
            <a:r>
              <a:rPr lang="en-US" dirty="0" smtClean="0"/>
              <a:t>Three device drivers corresponding to enumerated NFIT </a:t>
            </a:r>
            <a:r>
              <a:rPr lang="en-US" dirty="0" err="1" smtClean="0"/>
              <a:t>namespaces’</a:t>
            </a:r>
            <a:r>
              <a:rPr lang="en-US" dirty="0" smtClean="0"/>
              <a:t> definition</a:t>
            </a:r>
          </a:p>
          <a:p>
            <a:pPr lvl="1"/>
            <a:r>
              <a:rPr lang="en-US" dirty="0" err="1"/>
              <a:t>n</a:t>
            </a:r>
            <a:r>
              <a:rPr lang="en-US" dirty="0" err="1" smtClean="0"/>
              <a:t>d_pmem</a:t>
            </a:r>
            <a:r>
              <a:rPr lang="en-US" dirty="0" smtClean="0"/>
              <a:t>: /dev/</a:t>
            </a:r>
            <a:r>
              <a:rPr lang="en-US" dirty="0" err="1" smtClean="0"/>
              <a:t>pmem</a:t>
            </a:r>
            <a:r>
              <a:rPr lang="en-US" dirty="0" smtClean="0"/>
              <a:t> </a:t>
            </a:r>
            <a:r>
              <a:rPr lang="en-US" dirty="0" smtClean="0">
                <a:sym typeface="Wingdings" panose="05000000000000000000" pitchFamily="2" charset="2"/>
              </a:rPr>
              <a:t> PMEM namespace </a:t>
            </a:r>
            <a:r>
              <a:rPr lang="en-US" dirty="0" smtClean="0"/>
              <a:t>defined persistent memory range</a:t>
            </a:r>
          </a:p>
          <a:p>
            <a:pPr lvl="1"/>
            <a:r>
              <a:rPr lang="en-US" dirty="0" err="1" smtClean="0"/>
              <a:t>nd_blk</a:t>
            </a:r>
            <a:r>
              <a:rPr lang="en-US" dirty="0" smtClean="0"/>
              <a:t>: /dev/</a:t>
            </a:r>
            <a:r>
              <a:rPr lang="en-US" dirty="0" err="1" smtClean="0"/>
              <a:t>nd_blk</a:t>
            </a:r>
            <a:r>
              <a:rPr lang="en-US" dirty="0" smtClean="0"/>
              <a:t> </a:t>
            </a:r>
            <a:r>
              <a:rPr lang="en-US" dirty="0" smtClean="0">
                <a:sym typeface="Wingdings" panose="05000000000000000000" pitchFamily="2" charset="2"/>
              </a:rPr>
              <a:t> BLK namespace </a:t>
            </a:r>
            <a:r>
              <a:rPr lang="en-US" dirty="0" smtClean="0"/>
              <a:t>defined memory-mapped-I/O apertures to access persistent storage</a:t>
            </a:r>
          </a:p>
          <a:p>
            <a:pPr lvl="1"/>
            <a:r>
              <a:rPr lang="en-US" dirty="0" err="1" smtClean="0"/>
              <a:t>nd_btt</a:t>
            </a:r>
            <a:r>
              <a:rPr lang="en-US" dirty="0" smtClean="0"/>
              <a:t>: /dev/</a:t>
            </a:r>
            <a:r>
              <a:rPr lang="en-US" dirty="0" err="1" smtClean="0"/>
              <a:t>btt</a:t>
            </a:r>
            <a:r>
              <a:rPr lang="en-US" dirty="0" smtClean="0"/>
              <a:t> </a:t>
            </a:r>
            <a:r>
              <a:rPr lang="en-US" dirty="0" smtClean="0">
                <a:sym typeface="Wingdings" panose="05000000000000000000" pitchFamily="2" charset="2"/>
              </a:rPr>
              <a:t> BTT namespace defined </a:t>
            </a:r>
            <a:r>
              <a:rPr lang="en-US" dirty="0" smtClean="0"/>
              <a:t>physical memory device in memory disk semantics (atomic sector update)</a:t>
            </a:r>
          </a:p>
          <a:p>
            <a:r>
              <a:rPr lang="en-US" dirty="0" smtClean="0"/>
              <a:t>Support PMEM and BLK access modes on NVDIMMs via defining PMEM namespace, and BLK namespace</a:t>
            </a:r>
          </a:p>
          <a:p>
            <a:r>
              <a:rPr lang="en-US" dirty="0" smtClean="0"/>
              <a:t>PMEM namespace behavior</a:t>
            </a:r>
          </a:p>
          <a:p>
            <a:pPr lvl="1"/>
            <a:r>
              <a:rPr lang="en-US" dirty="0" smtClean="0"/>
              <a:t>Access using load and store</a:t>
            </a:r>
          </a:p>
          <a:p>
            <a:pPr lvl="1"/>
            <a:r>
              <a:rPr lang="en-US" dirty="0" smtClean="0"/>
              <a:t>PMEM namespace is associated with an interleave Set in NFIT since the primary reason for a PMEM namespace is to be addressed as memory in the SPA (System Physical Address)</a:t>
            </a:r>
          </a:p>
          <a:p>
            <a:r>
              <a:rPr lang="en-US" dirty="0" smtClean="0"/>
              <a:t>BLK namespace behavior</a:t>
            </a:r>
          </a:p>
          <a:p>
            <a:pPr lvl="1"/>
            <a:r>
              <a:rPr lang="en-US" dirty="0" smtClean="0"/>
              <a:t>Access using block operation</a:t>
            </a:r>
          </a:p>
          <a:p>
            <a:pPr lvl="1"/>
            <a:r>
              <a:rPr lang="en-US" dirty="0" smtClean="0"/>
              <a:t>Atomicity at block level: in case of power failure when writing, it can be rolled back/forward</a:t>
            </a:r>
          </a:p>
          <a:p>
            <a:pPr lvl="1"/>
            <a:r>
              <a:rPr lang="en-US" dirty="0" smtClean="0"/>
              <a:t>Indirect access through a BLOCK WINDOW: DSM example definition for BLK mode</a:t>
            </a:r>
          </a:p>
          <a:p>
            <a:pPr lvl="2"/>
            <a:r>
              <a:rPr lang="en-US" dirty="0" smtClean="0"/>
              <a:t>No mapping the entire memory</a:t>
            </a:r>
          </a:p>
          <a:p>
            <a:pPr lvl="2"/>
            <a:r>
              <a:rPr lang="en-US" dirty="0" smtClean="0"/>
              <a:t>Reduce address utilization</a:t>
            </a:r>
          </a:p>
          <a:p>
            <a:pPr lvl="2"/>
            <a:r>
              <a:rPr lang="en-US" dirty="0" smtClean="0"/>
              <a:t>Reduce risk of wrong addressed writes</a:t>
            </a:r>
          </a:p>
          <a:p>
            <a:endParaRPr lang="en-US" dirty="0" smtClean="0"/>
          </a:p>
        </p:txBody>
      </p:sp>
      <p:sp>
        <p:nvSpPr>
          <p:cNvPr id="4" name="Rectangle 1"/>
          <p:cNvSpPr>
            <a:spLocks noGrp="1" noChangeArrowheads="1"/>
          </p:cNvSpPr>
          <p:nvPr>
            <p:ph type="title"/>
          </p:nvPr>
        </p:nvSpPr>
        <p:spPr bwMode="auto">
          <a:xfrm>
            <a:off x="838200" y="319981"/>
            <a:ext cx="11255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Arial Unicode MS" panose="020B0604020202020204" pitchFamily="34" charset="-128"/>
              </a:rPr>
              <a:t>LIBNVDIMM Kernel Device Model and LIBNDCTL </a:t>
            </a:r>
            <a:r>
              <a:rPr kumimoji="0" lang="en-US" altLang="en-US" sz="2800" b="0" i="0" u="none" strike="noStrike" cap="none" normalizeH="0" baseline="0" dirty="0" err="1" smtClean="0">
                <a:ln>
                  <a:noFill/>
                </a:ln>
                <a:solidFill>
                  <a:srgbClr val="000000"/>
                </a:solidFill>
                <a:effectLst/>
                <a:latin typeface="Arial Unicode MS" panose="020B0604020202020204" pitchFamily="34" charset="-128"/>
              </a:rPr>
              <a:t>Userspace</a:t>
            </a:r>
            <a:r>
              <a:rPr kumimoji="0" lang="en-US" altLang="en-US" sz="2800" b="0" i="0" u="none" strike="noStrike" cap="none" normalizeH="0" baseline="0" dirty="0" smtClean="0">
                <a:ln>
                  <a:noFill/>
                </a:ln>
                <a:solidFill>
                  <a:srgbClr val="000000"/>
                </a:solidFill>
                <a:effectLst/>
                <a:latin typeface="Arial Unicode MS" panose="020B0604020202020204" pitchFamily="34" charset="-128"/>
              </a:rPr>
              <a:t> API (1)</a:t>
            </a:r>
            <a:r>
              <a:rPr kumimoji="0" lang="en-US" altLang="en-US" sz="280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1055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3629"/>
            <a:ext cx="5290457" cy="5377542"/>
          </a:xfrm>
        </p:spPr>
        <p:txBody>
          <a:bodyPr>
            <a:normAutofit lnSpcReduction="10000"/>
          </a:bodyPr>
          <a:lstStyle/>
          <a:p>
            <a:r>
              <a:rPr lang="en-US" dirty="0" smtClean="0"/>
              <a:t>Namespaces of PMEM and BLK defined in NFIT CANNOT be overlap</a:t>
            </a:r>
          </a:p>
          <a:p>
            <a:r>
              <a:rPr lang="en-US" dirty="0" smtClean="0"/>
              <a:t>PMEM namespaces can span across multiple NVDIMMs (interleaving)</a:t>
            </a:r>
          </a:p>
          <a:p>
            <a:r>
              <a:rPr lang="en-US" dirty="0" smtClean="0"/>
              <a:t>BLK mode namespaces can be in just one NVDIMM, there can be multiple BLK mode namespaces in one NVDIMM. For control purpose, there defined BLK Window namespace that convers BLK Control Window, and BLK Data Window.</a:t>
            </a:r>
          </a:p>
          <a:p>
            <a:endParaRPr lang="en-US" dirty="0" smtClean="0"/>
          </a:p>
        </p:txBody>
      </p:sp>
      <p:sp>
        <p:nvSpPr>
          <p:cNvPr id="4" name="Rectangle 1"/>
          <p:cNvSpPr>
            <a:spLocks noGrp="1" noChangeArrowheads="1"/>
          </p:cNvSpPr>
          <p:nvPr>
            <p:ph type="title"/>
          </p:nvPr>
        </p:nvSpPr>
        <p:spPr bwMode="auto">
          <a:xfrm>
            <a:off x="838200" y="319981"/>
            <a:ext cx="11255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Arial Unicode MS" panose="020B0604020202020204" pitchFamily="34" charset="-128"/>
              </a:rPr>
              <a:t>LIBNVDIMM Kernel Device Model and LIBNDCTL </a:t>
            </a:r>
            <a:r>
              <a:rPr kumimoji="0" lang="en-US" altLang="en-US" sz="2800" b="0" i="0" u="none" strike="noStrike" cap="none" normalizeH="0" baseline="0" dirty="0" err="1" smtClean="0">
                <a:ln>
                  <a:noFill/>
                </a:ln>
                <a:solidFill>
                  <a:srgbClr val="000000"/>
                </a:solidFill>
                <a:effectLst/>
                <a:latin typeface="Arial Unicode MS" panose="020B0604020202020204" pitchFamily="34" charset="-128"/>
              </a:rPr>
              <a:t>Userspace</a:t>
            </a:r>
            <a:r>
              <a:rPr kumimoji="0" lang="en-US" altLang="en-US" sz="2800" b="0" i="0" u="none" strike="noStrike" cap="none" normalizeH="0" baseline="0" dirty="0" smtClean="0">
                <a:ln>
                  <a:noFill/>
                </a:ln>
                <a:solidFill>
                  <a:srgbClr val="000000"/>
                </a:solidFill>
                <a:effectLst/>
                <a:latin typeface="Arial Unicode MS" panose="020B0604020202020204" pitchFamily="34" charset="-128"/>
              </a:rPr>
              <a:t> API (2)</a:t>
            </a:r>
            <a:r>
              <a:rPr kumimoji="0" lang="en-US" altLang="en-US" sz="280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8785372" y="1273629"/>
            <a:ext cx="3199200" cy="3911467"/>
          </a:xfrm>
          <a:prstGeom prst="rect">
            <a:avLst/>
          </a:prstGeom>
        </p:spPr>
      </p:pic>
      <p:sp>
        <p:nvSpPr>
          <p:cNvPr id="5" name="TextBox 4"/>
          <p:cNvSpPr txBox="1"/>
          <p:nvPr/>
        </p:nvSpPr>
        <p:spPr>
          <a:xfrm>
            <a:off x="6945085" y="4815764"/>
            <a:ext cx="2047355" cy="369332"/>
          </a:xfrm>
          <a:prstGeom prst="rect">
            <a:avLst/>
          </a:prstGeom>
          <a:noFill/>
        </p:spPr>
        <p:txBody>
          <a:bodyPr wrap="none" rtlCol="0">
            <a:spAutoFit/>
          </a:bodyPr>
          <a:lstStyle/>
          <a:p>
            <a:r>
              <a:rPr lang="en-US" dirty="0" smtClean="0"/>
              <a:t>PMEM Namespaces</a:t>
            </a:r>
            <a:endParaRPr lang="en-US" dirty="0"/>
          </a:p>
        </p:txBody>
      </p:sp>
    </p:spTree>
    <p:extLst>
      <p:ext uri="{BB962C8B-B14F-4D97-AF65-F5344CB8AC3E}">
        <p14:creationId xmlns:p14="http://schemas.microsoft.com/office/powerpoint/2010/main" val="2862266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3629"/>
            <a:ext cx="5290457" cy="5377542"/>
          </a:xfrm>
        </p:spPr>
        <p:txBody>
          <a:bodyPr>
            <a:normAutofit/>
          </a:bodyPr>
          <a:lstStyle/>
          <a:p>
            <a:r>
              <a:rPr lang="en-US" dirty="0" smtClean="0"/>
              <a:t>PMEM namespaces support interleaving</a:t>
            </a:r>
          </a:p>
        </p:txBody>
      </p:sp>
      <p:sp>
        <p:nvSpPr>
          <p:cNvPr id="4" name="Rectangle 1"/>
          <p:cNvSpPr>
            <a:spLocks noGrp="1" noChangeArrowheads="1"/>
          </p:cNvSpPr>
          <p:nvPr>
            <p:ph type="title"/>
          </p:nvPr>
        </p:nvSpPr>
        <p:spPr bwMode="auto">
          <a:xfrm>
            <a:off x="838200" y="319981"/>
            <a:ext cx="11255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Arial Unicode MS" panose="020B0604020202020204" pitchFamily="34" charset="-128"/>
              </a:rPr>
              <a:t>LIBNVDIMM Kernel Device Model and LIBNDCTL </a:t>
            </a:r>
            <a:r>
              <a:rPr kumimoji="0" lang="en-US" altLang="en-US" sz="2800" b="0" i="0" u="none" strike="noStrike" cap="none" normalizeH="0" baseline="0" dirty="0" err="1" smtClean="0">
                <a:ln>
                  <a:noFill/>
                </a:ln>
                <a:solidFill>
                  <a:srgbClr val="000000"/>
                </a:solidFill>
                <a:effectLst/>
                <a:latin typeface="Arial Unicode MS" panose="020B0604020202020204" pitchFamily="34" charset="-128"/>
              </a:rPr>
              <a:t>Userspace</a:t>
            </a:r>
            <a:r>
              <a:rPr kumimoji="0" lang="en-US" altLang="en-US" sz="2800" b="0" i="0" u="none" strike="noStrike" cap="none" normalizeH="0" baseline="0" dirty="0" smtClean="0">
                <a:ln>
                  <a:noFill/>
                </a:ln>
                <a:solidFill>
                  <a:srgbClr val="000000"/>
                </a:solidFill>
                <a:effectLst/>
                <a:latin typeface="Arial Unicode MS" panose="020B0604020202020204" pitchFamily="34" charset="-128"/>
              </a:rPr>
              <a:t> API (3)</a:t>
            </a:r>
            <a:r>
              <a:rPr kumimoji="0" lang="en-US" altLang="en-US" sz="280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1169185" y="2478223"/>
            <a:ext cx="6217801" cy="3795667"/>
          </a:xfrm>
          <a:prstGeom prst="rect">
            <a:avLst/>
          </a:prstGeom>
        </p:spPr>
      </p:pic>
    </p:spTree>
    <p:extLst>
      <p:ext uri="{BB962C8B-B14F-4D97-AF65-F5344CB8AC3E}">
        <p14:creationId xmlns:p14="http://schemas.microsoft.com/office/powerpoint/2010/main" val="2832012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3629"/>
            <a:ext cx="10287000" cy="5377542"/>
          </a:xfrm>
        </p:spPr>
        <p:txBody>
          <a:bodyPr>
            <a:normAutofit/>
          </a:bodyPr>
          <a:lstStyle/>
          <a:p>
            <a:r>
              <a:rPr lang="en-US" dirty="0" smtClean="0"/>
              <a:t>BTT (Block Translation Table) namespace (Optional)</a:t>
            </a:r>
          </a:p>
          <a:p>
            <a:pPr lvl="1"/>
            <a:r>
              <a:rPr lang="en-US" dirty="0" smtClean="0"/>
              <a:t>Provides atomic sector I/O</a:t>
            </a:r>
          </a:p>
          <a:p>
            <a:pPr lvl="1"/>
            <a:r>
              <a:rPr lang="en-US" dirty="0" smtClean="0"/>
              <a:t>Optional layer on top of </a:t>
            </a:r>
            <a:r>
              <a:rPr lang="en-US" dirty="0" err="1" smtClean="0"/>
              <a:t>pmem</a:t>
            </a:r>
            <a:r>
              <a:rPr lang="en-US" dirty="0" smtClean="0"/>
              <a:t> or </a:t>
            </a:r>
            <a:r>
              <a:rPr lang="en-US" dirty="0" err="1" smtClean="0"/>
              <a:t>blk</a:t>
            </a:r>
            <a:r>
              <a:rPr lang="en-US" dirty="0" smtClean="0"/>
              <a:t> mode</a:t>
            </a:r>
          </a:p>
          <a:p>
            <a:pPr lvl="1"/>
            <a:r>
              <a:rPr lang="en-US" dirty="0" smtClean="0"/>
              <a:t>Atomicity at block level in block namespaces</a:t>
            </a:r>
          </a:p>
          <a:p>
            <a:pPr lvl="1"/>
            <a:r>
              <a:rPr lang="en-US" dirty="0" smtClean="0"/>
              <a:t>Block namespaces broken into arenas (up to 512GB)</a:t>
            </a:r>
          </a:p>
          <a:p>
            <a:pPr lvl="2"/>
            <a:r>
              <a:rPr lang="en-US" dirty="0" smtClean="0"/>
              <a:t>Arena info block (backup)</a:t>
            </a:r>
          </a:p>
          <a:p>
            <a:pPr lvl="2"/>
            <a:r>
              <a:rPr lang="en-US" dirty="0" smtClean="0"/>
              <a:t>Arena flog</a:t>
            </a:r>
          </a:p>
          <a:p>
            <a:pPr lvl="2"/>
            <a:r>
              <a:rPr lang="en-US" dirty="0" smtClean="0"/>
              <a:t>Arena map</a:t>
            </a:r>
          </a:p>
          <a:p>
            <a:pPr lvl="2"/>
            <a:r>
              <a:rPr lang="en-US" dirty="0" smtClean="0"/>
              <a:t>Arena data area</a:t>
            </a:r>
          </a:p>
          <a:p>
            <a:pPr lvl="2"/>
            <a:r>
              <a:rPr lang="en-US" dirty="0" smtClean="0"/>
              <a:t>Arena info block</a:t>
            </a:r>
          </a:p>
        </p:txBody>
      </p:sp>
      <p:sp>
        <p:nvSpPr>
          <p:cNvPr id="4" name="Rectangle 1"/>
          <p:cNvSpPr>
            <a:spLocks noGrp="1" noChangeArrowheads="1"/>
          </p:cNvSpPr>
          <p:nvPr>
            <p:ph type="title"/>
          </p:nvPr>
        </p:nvSpPr>
        <p:spPr bwMode="auto">
          <a:xfrm>
            <a:off x="838200" y="319981"/>
            <a:ext cx="11255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Arial Unicode MS" panose="020B0604020202020204" pitchFamily="34" charset="-128"/>
              </a:rPr>
              <a:t>LIBNVDIMM Kernel Device Model and LIBNDCTL </a:t>
            </a:r>
            <a:r>
              <a:rPr kumimoji="0" lang="en-US" altLang="en-US" sz="2800" b="0" i="0" u="none" strike="noStrike" cap="none" normalizeH="0" baseline="0" dirty="0" err="1" smtClean="0">
                <a:ln>
                  <a:noFill/>
                </a:ln>
                <a:solidFill>
                  <a:srgbClr val="000000"/>
                </a:solidFill>
                <a:effectLst/>
                <a:latin typeface="Arial Unicode MS" panose="020B0604020202020204" pitchFamily="34" charset="-128"/>
              </a:rPr>
              <a:t>Userspace</a:t>
            </a:r>
            <a:r>
              <a:rPr kumimoji="0" lang="en-US" altLang="en-US" sz="2800" b="0" i="0" u="none" strike="noStrike" cap="none" normalizeH="0" baseline="0" dirty="0" smtClean="0">
                <a:ln>
                  <a:noFill/>
                </a:ln>
                <a:solidFill>
                  <a:srgbClr val="000000"/>
                </a:solidFill>
                <a:effectLst/>
                <a:latin typeface="Arial Unicode MS" panose="020B0604020202020204" pitchFamily="34" charset="-128"/>
              </a:rPr>
              <a:t> API (4)</a:t>
            </a:r>
            <a:r>
              <a:rPr kumimoji="0" lang="en-US" altLang="en-US" sz="280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78344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838200" y="319981"/>
            <a:ext cx="11255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Arial Unicode MS" panose="020B0604020202020204" pitchFamily="34" charset="-128"/>
              </a:rPr>
              <a:t>LIBNVDIMM Kernel Device Model and LIBNDCTL </a:t>
            </a:r>
            <a:r>
              <a:rPr kumimoji="0" lang="en-US" altLang="en-US" sz="2800" b="0" i="0" u="none" strike="noStrike" cap="none" normalizeH="0" baseline="0" dirty="0" err="1" smtClean="0">
                <a:ln>
                  <a:noFill/>
                </a:ln>
                <a:solidFill>
                  <a:srgbClr val="000000"/>
                </a:solidFill>
                <a:effectLst/>
                <a:latin typeface="Arial Unicode MS" panose="020B0604020202020204" pitchFamily="34" charset="-128"/>
              </a:rPr>
              <a:t>Userspace</a:t>
            </a:r>
            <a:r>
              <a:rPr kumimoji="0" lang="en-US" altLang="en-US" sz="2800" b="0" i="0" u="none" strike="noStrike" cap="none" normalizeH="0" baseline="0" dirty="0" smtClean="0">
                <a:ln>
                  <a:noFill/>
                </a:ln>
                <a:solidFill>
                  <a:srgbClr val="000000"/>
                </a:solidFill>
                <a:effectLst/>
                <a:latin typeface="Arial Unicode MS" panose="020B0604020202020204" pitchFamily="34" charset="-128"/>
              </a:rPr>
              <a:t> API (5)</a:t>
            </a:r>
            <a:r>
              <a:rPr kumimoji="0" lang="en-US" altLang="en-US" sz="280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Content Placeholder 4"/>
          <p:cNvSpPr>
            <a:spLocks noGrp="1"/>
          </p:cNvSpPr>
          <p:nvPr>
            <p:ph idx="1"/>
          </p:nvPr>
        </p:nvSpPr>
        <p:spPr>
          <a:xfrm>
            <a:off x="838200" y="1251856"/>
            <a:ext cx="10515600" cy="5377543"/>
          </a:xfrm>
        </p:spPr>
        <p:txBody>
          <a:bodyPr>
            <a:normAutofit fontScale="85000" lnSpcReduction="20000"/>
          </a:bodyPr>
          <a:lstStyle/>
          <a:p>
            <a:r>
              <a:rPr lang="en-US" dirty="0" smtClean="0"/>
              <a:t>LIBNVDIMM </a:t>
            </a:r>
            <a:r>
              <a:rPr lang="en-US" dirty="0" err="1" smtClean="0"/>
              <a:t>sysfs</a:t>
            </a:r>
            <a:r>
              <a:rPr lang="en-US" dirty="0" smtClean="0"/>
              <a:t> layout</a:t>
            </a:r>
          </a:p>
          <a:p>
            <a:pPr lvl="1"/>
            <a:r>
              <a:rPr lang="en-US" dirty="0" smtClean="0"/>
              <a:t>Control class device in /sys/class/</a:t>
            </a:r>
            <a:r>
              <a:rPr lang="en-US" dirty="0" err="1" smtClean="0"/>
              <a:t>nd</a:t>
            </a:r>
            <a:r>
              <a:rPr lang="en-US" dirty="0" smtClean="0"/>
              <a:t>/</a:t>
            </a:r>
            <a:r>
              <a:rPr lang="en-US" dirty="0" err="1" smtClean="0"/>
              <a:t>ndctlX</a:t>
            </a:r>
            <a:r>
              <a:rPr lang="en-US" dirty="0" smtClean="0"/>
              <a:t> : accept DSM messages to be passed to DIMM identified by its NFIT handle.</a:t>
            </a:r>
          </a:p>
          <a:p>
            <a:pPr lvl="1"/>
            <a:r>
              <a:rPr lang="en-US" dirty="0" smtClean="0"/>
              <a:t>Bus : </a:t>
            </a:r>
            <a:r>
              <a:rPr lang="en-US" dirty="0" err="1" smtClean="0"/>
              <a:t>sysfs</a:t>
            </a:r>
            <a:r>
              <a:rPr lang="en-US" dirty="0" smtClean="0"/>
              <a:t> “Bus” corresponding to NFIT configuration, 1:1 relation. /sys/devices/platform/nfit_XXXX.0/</a:t>
            </a:r>
            <a:r>
              <a:rPr lang="en-US" dirty="0" err="1" smtClean="0"/>
              <a:t>ndbusY</a:t>
            </a:r>
            <a:endParaRPr lang="en-US" dirty="0" smtClean="0"/>
          </a:p>
          <a:p>
            <a:pPr lvl="1"/>
            <a:r>
              <a:rPr lang="en-US" dirty="0" smtClean="0"/>
              <a:t>DIMM: /sys/devices/platform/nfit_XXXX.0/</a:t>
            </a:r>
            <a:r>
              <a:rPr lang="en-US" dirty="0" err="1" smtClean="0"/>
              <a:t>ndbusY</a:t>
            </a:r>
            <a:r>
              <a:rPr lang="en-US" dirty="0" smtClean="0"/>
              <a:t>/</a:t>
            </a:r>
            <a:r>
              <a:rPr lang="en-US" dirty="0" err="1" smtClean="0"/>
              <a:t>nmemZ</a:t>
            </a:r>
            <a:endParaRPr lang="en-US" dirty="0" smtClean="0"/>
          </a:p>
          <a:p>
            <a:pPr lvl="1"/>
            <a:r>
              <a:rPr lang="en-US" dirty="0" smtClean="0"/>
              <a:t>Region: /sys/devices/platform/nfit_XXXX.0/</a:t>
            </a:r>
            <a:r>
              <a:rPr lang="en-US" dirty="0" err="1" smtClean="0"/>
              <a:t>ndbusY</a:t>
            </a:r>
            <a:r>
              <a:rPr lang="en-US" dirty="0" smtClean="0"/>
              <a:t>/</a:t>
            </a:r>
            <a:r>
              <a:rPr lang="en-US" dirty="0" err="1" smtClean="0"/>
              <a:t>regionZ</a:t>
            </a:r>
            <a:endParaRPr lang="en-US" dirty="0" smtClean="0"/>
          </a:p>
          <a:p>
            <a:r>
              <a:rPr lang="en-US" dirty="0" smtClean="0"/>
              <a:t>LIBNDCTL APIs</a:t>
            </a:r>
          </a:p>
          <a:p>
            <a:pPr lvl="1"/>
            <a:r>
              <a:rPr lang="en-US" dirty="0" smtClean="0"/>
              <a:t>Context: </a:t>
            </a:r>
            <a:r>
              <a:rPr lang="en-US" dirty="0" err="1" smtClean="0"/>
              <a:t>ndctl_new</a:t>
            </a:r>
            <a:r>
              <a:rPr lang="en-US" dirty="0" smtClean="0"/>
              <a:t>(&amp;</a:t>
            </a:r>
            <a:r>
              <a:rPr lang="en-US" dirty="0" err="1" smtClean="0"/>
              <a:t>ctx</a:t>
            </a:r>
            <a:r>
              <a:rPr lang="en-US" dirty="0" smtClean="0"/>
              <a:t>)</a:t>
            </a:r>
          </a:p>
          <a:p>
            <a:pPr lvl="1"/>
            <a:r>
              <a:rPr lang="en-US" dirty="0" smtClean="0"/>
              <a:t>DSM interface in </a:t>
            </a:r>
            <a:r>
              <a:rPr lang="en-US" dirty="0" err="1" smtClean="0"/>
              <a:t>sysfs</a:t>
            </a:r>
            <a:r>
              <a:rPr lang="en-US" dirty="0" smtClean="0"/>
              <a:t>: /sys/class/</a:t>
            </a:r>
            <a:r>
              <a:rPr lang="en-US" dirty="0" err="1" smtClean="0"/>
              <a:t>nd</a:t>
            </a:r>
            <a:r>
              <a:rPr lang="en-US" dirty="0" smtClean="0"/>
              <a:t>/</a:t>
            </a:r>
            <a:r>
              <a:rPr lang="en-US" dirty="0" err="1" smtClean="0"/>
              <a:t>ndctlX</a:t>
            </a:r>
            <a:endParaRPr lang="en-US" dirty="0" smtClean="0"/>
          </a:p>
          <a:p>
            <a:pPr lvl="1"/>
            <a:r>
              <a:rPr lang="en-US" dirty="0" smtClean="0"/>
              <a:t>Bus Operation APIs: </a:t>
            </a:r>
          </a:p>
          <a:p>
            <a:pPr lvl="2"/>
            <a:r>
              <a:rPr lang="en-US" dirty="0" smtClean="0"/>
              <a:t>Registration: </a:t>
            </a:r>
            <a:r>
              <a:rPr lang="en-US" dirty="0" err="1" smtClean="0"/>
              <a:t>struct</a:t>
            </a:r>
            <a:r>
              <a:rPr lang="en-US" dirty="0" smtClean="0"/>
              <a:t> </a:t>
            </a:r>
            <a:r>
              <a:rPr lang="en-US" dirty="0" err="1" smtClean="0"/>
              <a:t>nvdimm_bus</a:t>
            </a:r>
            <a:r>
              <a:rPr lang="en-US" dirty="0" smtClean="0"/>
              <a:t> * </a:t>
            </a:r>
            <a:r>
              <a:rPr lang="en-US" dirty="0" err="1" smtClean="0"/>
              <a:t>nvdimm_bus_register</a:t>
            </a:r>
            <a:r>
              <a:rPr lang="en-US" dirty="0" smtClean="0"/>
              <a:t>(</a:t>
            </a:r>
            <a:r>
              <a:rPr lang="en-US" dirty="0" err="1" smtClean="0"/>
              <a:t>struct</a:t>
            </a:r>
            <a:r>
              <a:rPr lang="en-US" dirty="0" smtClean="0"/>
              <a:t> device * parent, structure </a:t>
            </a:r>
            <a:r>
              <a:rPr lang="en-US" dirty="0" err="1" smtClean="0"/>
              <a:t>nvdimm_bus_descriptor</a:t>
            </a:r>
            <a:r>
              <a:rPr lang="en-US" dirty="0" smtClean="0"/>
              <a:t> * </a:t>
            </a:r>
            <a:r>
              <a:rPr lang="en-US" dirty="0" err="1" smtClean="0"/>
              <a:t>nfit_desc</a:t>
            </a:r>
            <a:r>
              <a:rPr lang="en-US" dirty="0" smtClean="0"/>
              <a:t>)</a:t>
            </a:r>
          </a:p>
          <a:p>
            <a:pPr lvl="2"/>
            <a:r>
              <a:rPr lang="en-US" dirty="0" smtClean="0"/>
              <a:t>Enumeration: </a:t>
            </a:r>
            <a:r>
              <a:rPr lang="en-US" dirty="0" err="1" smtClean="0"/>
              <a:t>ndctl_bus_foreach</a:t>
            </a:r>
            <a:r>
              <a:rPr lang="en-US" dirty="0" smtClean="0"/>
              <a:t>(</a:t>
            </a:r>
            <a:r>
              <a:rPr lang="en-US" dirty="0" err="1" smtClean="0"/>
              <a:t>ctx</a:t>
            </a:r>
            <a:r>
              <a:rPr lang="en-US" dirty="0" smtClean="0"/>
              <a:t>, bus)</a:t>
            </a:r>
          </a:p>
          <a:p>
            <a:pPr lvl="1"/>
            <a:r>
              <a:rPr lang="en-US" dirty="0" smtClean="0"/>
              <a:t>DIMM APIs</a:t>
            </a:r>
          </a:p>
          <a:p>
            <a:pPr lvl="2"/>
            <a:r>
              <a:rPr lang="en-US" dirty="0" smtClean="0"/>
              <a:t>Create: </a:t>
            </a:r>
            <a:r>
              <a:rPr lang="en-US" dirty="0" err="1" smtClean="0"/>
              <a:t>struct</a:t>
            </a:r>
            <a:r>
              <a:rPr lang="en-US" dirty="0" smtClean="0"/>
              <a:t> </a:t>
            </a:r>
            <a:r>
              <a:rPr lang="en-US" dirty="0" err="1"/>
              <a:t>nvdimm</a:t>
            </a:r>
            <a:r>
              <a:rPr lang="en-US" dirty="0"/>
              <a:t> *</a:t>
            </a:r>
            <a:r>
              <a:rPr lang="en-US" dirty="0" err="1"/>
              <a:t>nvdimm_create</a:t>
            </a:r>
            <a:r>
              <a:rPr lang="en-US" dirty="0"/>
              <a:t>(</a:t>
            </a:r>
            <a:r>
              <a:rPr lang="en-US" dirty="0" err="1"/>
              <a:t>struct</a:t>
            </a:r>
            <a:r>
              <a:rPr lang="en-US" dirty="0"/>
              <a:t> </a:t>
            </a:r>
            <a:r>
              <a:rPr lang="en-US" dirty="0" err="1"/>
              <a:t>nvdimm_bus</a:t>
            </a:r>
            <a:r>
              <a:rPr lang="en-US" dirty="0"/>
              <a:t> *</a:t>
            </a:r>
            <a:r>
              <a:rPr lang="en-US" dirty="0" err="1"/>
              <a:t>nvdimm_bus</a:t>
            </a:r>
            <a:r>
              <a:rPr lang="en-US" dirty="0"/>
              <a:t>, </a:t>
            </a:r>
            <a:r>
              <a:rPr lang="en-US" dirty="0" smtClean="0"/>
              <a:t>……)</a:t>
            </a:r>
          </a:p>
          <a:p>
            <a:pPr lvl="2"/>
            <a:r>
              <a:rPr lang="en-US" dirty="0" smtClean="0"/>
              <a:t>Enumeration: </a:t>
            </a:r>
            <a:r>
              <a:rPr lang="en-US" dirty="0" err="1" smtClean="0"/>
              <a:t>ndctl_dimm_foreach</a:t>
            </a:r>
            <a:r>
              <a:rPr lang="en-US" dirty="0" smtClean="0"/>
              <a:t>()</a:t>
            </a:r>
          </a:p>
          <a:p>
            <a:pPr lvl="1"/>
            <a:r>
              <a:rPr lang="en-US" dirty="0" smtClean="0"/>
              <a:t>Region</a:t>
            </a:r>
            <a:r>
              <a:rPr lang="en-US" dirty="0"/>
              <a:t>: </a:t>
            </a:r>
            <a:r>
              <a:rPr lang="en-US" dirty="0" smtClean="0"/>
              <a:t>Registered for each PMEM range or BLK-aperture set, and the APIs respectively</a:t>
            </a:r>
          </a:p>
          <a:p>
            <a:pPr lvl="2"/>
            <a:r>
              <a:rPr lang="en-US" dirty="0" err="1" smtClean="0"/>
              <a:t>struct</a:t>
            </a:r>
            <a:r>
              <a:rPr lang="en-US" dirty="0" smtClean="0"/>
              <a:t> </a:t>
            </a:r>
            <a:r>
              <a:rPr lang="en-US" dirty="0" err="1"/>
              <a:t>nd_region</a:t>
            </a:r>
            <a:r>
              <a:rPr lang="en-US" dirty="0"/>
              <a:t> *</a:t>
            </a:r>
            <a:r>
              <a:rPr lang="en-US" dirty="0" err="1"/>
              <a:t>nvdimm_pmem_region_create</a:t>
            </a:r>
            <a:r>
              <a:rPr lang="en-US" dirty="0"/>
              <a:t>(</a:t>
            </a:r>
            <a:r>
              <a:rPr lang="en-US" dirty="0" err="1"/>
              <a:t>struct</a:t>
            </a:r>
            <a:r>
              <a:rPr lang="en-US" dirty="0"/>
              <a:t> </a:t>
            </a:r>
            <a:r>
              <a:rPr lang="en-US" dirty="0" err="1"/>
              <a:t>nvdimm_bus</a:t>
            </a:r>
            <a:r>
              <a:rPr lang="en-US" dirty="0"/>
              <a:t> *</a:t>
            </a:r>
            <a:r>
              <a:rPr lang="en-US" dirty="0" err="1" smtClean="0"/>
              <a:t>nvdimm_bus</a:t>
            </a:r>
            <a:r>
              <a:rPr lang="en-US" dirty="0" smtClean="0"/>
              <a:t>, ……)</a:t>
            </a:r>
          </a:p>
          <a:p>
            <a:pPr lvl="2"/>
            <a:r>
              <a:rPr lang="en-US" dirty="0" err="1" smtClean="0"/>
              <a:t>struct</a:t>
            </a:r>
            <a:r>
              <a:rPr lang="en-US" dirty="0" smtClean="0"/>
              <a:t> </a:t>
            </a:r>
            <a:r>
              <a:rPr lang="en-US" dirty="0" err="1"/>
              <a:t>nd_region</a:t>
            </a:r>
            <a:r>
              <a:rPr lang="en-US" dirty="0"/>
              <a:t> *</a:t>
            </a:r>
            <a:r>
              <a:rPr lang="en-US" dirty="0" err="1"/>
              <a:t>nvdimm_blk_region_create</a:t>
            </a:r>
            <a:r>
              <a:rPr lang="en-US" dirty="0"/>
              <a:t>(</a:t>
            </a:r>
            <a:r>
              <a:rPr lang="en-US" dirty="0" err="1"/>
              <a:t>struct</a:t>
            </a:r>
            <a:r>
              <a:rPr lang="en-US" dirty="0"/>
              <a:t> </a:t>
            </a:r>
            <a:r>
              <a:rPr lang="en-US" dirty="0" err="1"/>
              <a:t>nvdimm_bus</a:t>
            </a:r>
            <a:r>
              <a:rPr lang="en-US" dirty="0"/>
              <a:t> *</a:t>
            </a:r>
            <a:r>
              <a:rPr lang="en-US" dirty="0" err="1" smtClean="0"/>
              <a:t>nvdimm_bus</a:t>
            </a:r>
            <a:r>
              <a:rPr lang="en-US" dirty="0" smtClean="0"/>
              <a:t>, ……);</a:t>
            </a:r>
          </a:p>
          <a:p>
            <a:pPr lvl="1"/>
            <a:endParaRPr lang="en-US" dirty="0" smtClean="0"/>
          </a:p>
        </p:txBody>
      </p:sp>
    </p:spTree>
    <p:extLst>
      <p:ext uri="{BB962C8B-B14F-4D97-AF65-F5344CB8AC3E}">
        <p14:creationId xmlns:p14="http://schemas.microsoft.com/office/powerpoint/2010/main" val="367772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Concept of Persistent Memory</a:t>
            </a:r>
          </a:p>
          <a:p>
            <a:r>
              <a:rPr lang="en-US" dirty="0" smtClean="0"/>
              <a:t>Conceptual User Model of Persistent Memory in Linux</a:t>
            </a:r>
          </a:p>
          <a:p>
            <a:r>
              <a:rPr lang="en-US" dirty="0" smtClean="0"/>
              <a:t>Persistent Memory in </a:t>
            </a:r>
            <a:r>
              <a:rPr lang="en-US" smtClean="0"/>
              <a:t>Runtime Environment</a:t>
            </a:r>
            <a:endParaRPr lang="en-US" dirty="0" smtClean="0"/>
          </a:p>
          <a:p>
            <a:r>
              <a:rPr lang="en-US" dirty="0" smtClean="0"/>
              <a:t>Architecture Model of Persistent Memory in Linux</a:t>
            </a:r>
          </a:p>
          <a:p>
            <a:r>
              <a:rPr lang="en-US" dirty="0" smtClean="0"/>
              <a:t>Ecosystem and Industry Standards</a:t>
            </a:r>
            <a:endParaRPr lang="en-US" dirty="0"/>
          </a:p>
        </p:txBody>
      </p:sp>
    </p:spTree>
    <p:extLst>
      <p:ext uri="{BB962C8B-B14F-4D97-AF65-F5344CB8AC3E}">
        <p14:creationId xmlns:p14="http://schemas.microsoft.com/office/powerpoint/2010/main" val="29469541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838200" y="319981"/>
            <a:ext cx="11255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Arial Unicode MS" panose="020B0604020202020204" pitchFamily="34" charset="-128"/>
              </a:rPr>
              <a:t>LIBNVDIMM Kernel Device Model and LIBNDCTL </a:t>
            </a:r>
            <a:r>
              <a:rPr kumimoji="0" lang="en-US" altLang="en-US" sz="2800" b="0" i="0" u="none" strike="noStrike" cap="none" normalizeH="0" baseline="0" dirty="0" err="1" smtClean="0">
                <a:ln>
                  <a:noFill/>
                </a:ln>
                <a:solidFill>
                  <a:srgbClr val="000000"/>
                </a:solidFill>
                <a:effectLst/>
                <a:latin typeface="Arial Unicode MS" panose="020B0604020202020204" pitchFamily="34" charset="-128"/>
              </a:rPr>
              <a:t>Userspace</a:t>
            </a:r>
            <a:r>
              <a:rPr kumimoji="0" lang="en-US" altLang="en-US" sz="2800" b="0" i="0" u="none" strike="noStrike" cap="none" normalizeH="0" baseline="0" dirty="0" smtClean="0">
                <a:ln>
                  <a:noFill/>
                </a:ln>
                <a:solidFill>
                  <a:srgbClr val="000000"/>
                </a:solidFill>
                <a:effectLst/>
                <a:latin typeface="Arial Unicode MS" panose="020B0604020202020204" pitchFamily="34" charset="-128"/>
              </a:rPr>
              <a:t> API (6)</a:t>
            </a:r>
            <a:r>
              <a:rPr kumimoji="0" lang="en-US" altLang="en-US" sz="280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Content Placeholder 4"/>
          <p:cNvSpPr>
            <a:spLocks noGrp="1"/>
          </p:cNvSpPr>
          <p:nvPr>
            <p:ph idx="1"/>
          </p:nvPr>
        </p:nvSpPr>
        <p:spPr>
          <a:xfrm>
            <a:off x="838200" y="1251856"/>
            <a:ext cx="10515600" cy="5377543"/>
          </a:xfrm>
        </p:spPr>
        <p:txBody>
          <a:bodyPr>
            <a:normAutofit lnSpcReduction="10000"/>
          </a:bodyPr>
          <a:lstStyle/>
          <a:p>
            <a:r>
              <a:rPr lang="en-US" dirty="0" smtClean="0"/>
              <a:t>LIBNDCTL APIs</a:t>
            </a:r>
          </a:p>
          <a:p>
            <a:pPr lvl="1"/>
            <a:r>
              <a:rPr lang="en-US" dirty="0" smtClean="0"/>
              <a:t>Namespace: resolving DPA aliasing and LABEL specified boundaries in REGION, and populates one or more “namespace” devices. The arrival of “namespace” devices trigger either </a:t>
            </a:r>
            <a:r>
              <a:rPr lang="en-US" dirty="0" err="1" smtClean="0"/>
              <a:t>nd_blk</a:t>
            </a:r>
            <a:r>
              <a:rPr lang="en-US" dirty="0" smtClean="0"/>
              <a:t> or </a:t>
            </a:r>
            <a:r>
              <a:rPr lang="en-US" dirty="0" err="1" smtClean="0"/>
              <a:t>nd_pmem</a:t>
            </a:r>
            <a:r>
              <a:rPr lang="en-US" dirty="0" smtClean="0"/>
              <a:t> driver to be loaded and register a disk/block device. Namespaces are indexed relative to their parent region.</a:t>
            </a:r>
          </a:p>
          <a:p>
            <a:pPr lvl="1"/>
            <a:r>
              <a:rPr lang="en-US" dirty="0" smtClean="0"/>
              <a:t>For BLK namespace device, it has “</a:t>
            </a:r>
            <a:r>
              <a:rPr lang="en-US" dirty="0" err="1" smtClean="0"/>
              <a:t>sector_size</a:t>
            </a:r>
            <a:r>
              <a:rPr lang="en-US" dirty="0" smtClean="0"/>
              <a:t>” attribute; </a:t>
            </a:r>
          </a:p>
          <a:p>
            <a:pPr lvl="1"/>
            <a:r>
              <a:rPr lang="en-US" dirty="0" err="1" smtClean="0"/>
              <a:t>Sysfs</a:t>
            </a:r>
            <a:r>
              <a:rPr lang="en-US" dirty="0" smtClean="0"/>
              <a:t> node location: /sys/devices/platform/</a:t>
            </a:r>
            <a:r>
              <a:rPr lang="en-US" dirty="0" err="1" smtClean="0"/>
              <a:t>nfit_XXX.Y</a:t>
            </a:r>
            <a:r>
              <a:rPr lang="en-US" dirty="0" smtClean="0"/>
              <a:t>/</a:t>
            </a:r>
            <a:r>
              <a:rPr lang="en-US" dirty="0" err="1" smtClean="0"/>
              <a:t>ndbusZ</a:t>
            </a:r>
            <a:r>
              <a:rPr lang="en-US" dirty="0" smtClean="0"/>
              <a:t>/</a:t>
            </a:r>
            <a:r>
              <a:rPr lang="en-US" dirty="0" err="1" smtClean="0"/>
              <a:t>namespaceM.N</a:t>
            </a:r>
            <a:endParaRPr lang="en-US" dirty="0" smtClean="0"/>
          </a:p>
          <a:p>
            <a:pPr lvl="1"/>
            <a:r>
              <a:rPr lang="en-US" dirty="0" smtClean="0"/>
              <a:t>Namespace APIs</a:t>
            </a:r>
          </a:p>
          <a:p>
            <a:pPr lvl="2"/>
            <a:r>
              <a:rPr lang="en-US" dirty="0" smtClean="0"/>
              <a:t>Namespace creation: Idle namespaces are automatically created by kernel if a given region has enough available capacity to create a new namespace.</a:t>
            </a:r>
          </a:p>
          <a:p>
            <a:pPr lvl="3"/>
            <a:r>
              <a:rPr lang="en-US" dirty="0" err="1" smtClean="0"/>
              <a:t>ndctl_namespace_set_alt_name</a:t>
            </a:r>
            <a:r>
              <a:rPr lang="en-US" dirty="0" smtClean="0"/>
              <a:t>(</a:t>
            </a:r>
            <a:r>
              <a:rPr lang="en-US" dirty="0" err="1" smtClean="0"/>
              <a:t>ndns</a:t>
            </a:r>
            <a:r>
              <a:rPr lang="en-US" dirty="0" smtClean="0"/>
              <a:t>, </a:t>
            </a:r>
            <a:r>
              <a:rPr lang="en-US" dirty="0" err="1" smtClean="0"/>
              <a:t>devname</a:t>
            </a:r>
            <a:r>
              <a:rPr lang="en-US" dirty="0" smtClean="0"/>
              <a:t>)</a:t>
            </a:r>
          </a:p>
          <a:p>
            <a:pPr lvl="3"/>
            <a:r>
              <a:rPr lang="en-US" dirty="0" err="1" smtClean="0"/>
              <a:t>ndctl_namespace_set_uuid</a:t>
            </a:r>
            <a:r>
              <a:rPr lang="en-US" dirty="0" smtClean="0"/>
              <a:t>(</a:t>
            </a:r>
            <a:r>
              <a:rPr lang="en-US" dirty="0" err="1" smtClean="0"/>
              <a:t>ndns</a:t>
            </a:r>
            <a:r>
              <a:rPr lang="en-US" dirty="0" smtClean="0"/>
              <a:t>, parameters-&gt;</a:t>
            </a:r>
            <a:r>
              <a:rPr lang="en-US" dirty="0" err="1" smtClean="0"/>
              <a:t>uuid</a:t>
            </a:r>
            <a:r>
              <a:rPr lang="en-US" dirty="0" smtClean="0"/>
              <a:t>)</a:t>
            </a:r>
          </a:p>
          <a:p>
            <a:pPr lvl="3"/>
            <a:r>
              <a:rPr lang="en-US" dirty="0" err="1" smtClean="0"/>
              <a:t>ndctl_namespace_set_size</a:t>
            </a:r>
            <a:r>
              <a:rPr lang="en-US" dirty="0" smtClean="0"/>
              <a:t>(</a:t>
            </a:r>
            <a:r>
              <a:rPr lang="en-US" dirty="0" err="1" smtClean="0"/>
              <a:t>ndns</a:t>
            </a:r>
            <a:r>
              <a:rPr lang="en-US" dirty="0" smtClean="0"/>
              <a:t>, parameters-&gt;size)</a:t>
            </a:r>
          </a:p>
          <a:p>
            <a:pPr lvl="3"/>
            <a:r>
              <a:rPr lang="en-US" dirty="0" err="1" smtClean="0"/>
              <a:t>ndctl_namespace_set_sector_size</a:t>
            </a:r>
            <a:r>
              <a:rPr lang="en-US" dirty="0" smtClean="0"/>
              <a:t>(</a:t>
            </a:r>
            <a:r>
              <a:rPr lang="en-US" dirty="0" err="1" smtClean="0"/>
              <a:t>ndns</a:t>
            </a:r>
            <a:r>
              <a:rPr lang="en-US" dirty="0" smtClean="0"/>
              <a:t>, parameters-&gt;</a:t>
            </a:r>
            <a:r>
              <a:rPr lang="en-US" dirty="0" err="1" smtClean="0"/>
              <a:t>lbasize</a:t>
            </a:r>
            <a:r>
              <a:rPr lang="en-US" dirty="0" smtClean="0"/>
              <a:t>) if BLK namespace</a:t>
            </a:r>
          </a:p>
          <a:p>
            <a:pPr lvl="3"/>
            <a:r>
              <a:rPr lang="en-US" dirty="0" err="1" smtClean="0"/>
              <a:t>ndctl_namespace_enable</a:t>
            </a:r>
            <a:r>
              <a:rPr lang="en-US" dirty="0" smtClean="0"/>
              <a:t>(</a:t>
            </a:r>
            <a:r>
              <a:rPr lang="en-US" dirty="0" err="1" smtClean="0"/>
              <a:t>ndns</a:t>
            </a:r>
            <a:r>
              <a:rPr lang="en-US" dirty="0" smtClean="0"/>
              <a:t>)</a:t>
            </a:r>
          </a:p>
          <a:p>
            <a:pPr lvl="2"/>
            <a:r>
              <a:rPr lang="en-US" dirty="0" smtClean="0"/>
              <a:t>Namespace enumeration: </a:t>
            </a:r>
            <a:r>
              <a:rPr lang="en-US" dirty="0" err="1" smtClean="0"/>
              <a:t>ndctl_namespace_foreach</a:t>
            </a:r>
            <a:r>
              <a:rPr lang="en-US" dirty="0" smtClean="0"/>
              <a:t>(region, </a:t>
            </a:r>
            <a:r>
              <a:rPr lang="en-US" dirty="0" err="1" smtClean="0"/>
              <a:t>ndns</a:t>
            </a:r>
            <a:r>
              <a:rPr lang="en-US" dirty="0" smtClean="0"/>
              <a:t>)</a:t>
            </a:r>
          </a:p>
        </p:txBody>
      </p:sp>
    </p:spTree>
    <p:extLst>
      <p:ext uri="{BB962C8B-B14F-4D97-AF65-F5344CB8AC3E}">
        <p14:creationId xmlns:p14="http://schemas.microsoft.com/office/powerpoint/2010/main" val="35632779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838200" y="319981"/>
            <a:ext cx="11255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Arial Unicode MS" panose="020B0604020202020204" pitchFamily="34" charset="-128"/>
              </a:rPr>
              <a:t>LIBNVDIMM Kernel Device Model and LIBNDCTL </a:t>
            </a:r>
            <a:r>
              <a:rPr kumimoji="0" lang="en-US" altLang="en-US" sz="2800" b="0" i="0" u="none" strike="noStrike" cap="none" normalizeH="0" baseline="0" dirty="0" err="1" smtClean="0">
                <a:ln>
                  <a:noFill/>
                </a:ln>
                <a:solidFill>
                  <a:srgbClr val="000000"/>
                </a:solidFill>
                <a:effectLst/>
                <a:latin typeface="Arial Unicode MS" panose="020B0604020202020204" pitchFamily="34" charset="-128"/>
              </a:rPr>
              <a:t>Userspace</a:t>
            </a:r>
            <a:r>
              <a:rPr kumimoji="0" lang="en-US" altLang="en-US" sz="2800" b="0" i="0" u="none" strike="noStrike" cap="none" normalizeH="0" baseline="0" dirty="0" smtClean="0">
                <a:ln>
                  <a:noFill/>
                </a:ln>
                <a:solidFill>
                  <a:srgbClr val="000000"/>
                </a:solidFill>
                <a:effectLst/>
                <a:latin typeface="Arial Unicode MS" panose="020B0604020202020204" pitchFamily="34" charset="-128"/>
              </a:rPr>
              <a:t> API (7)</a:t>
            </a:r>
            <a:r>
              <a:rPr kumimoji="0" lang="en-US" altLang="en-US" sz="280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Content Placeholder 4"/>
          <p:cNvSpPr>
            <a:spLocks noGrp="1"/>
          </p:cNvSpPr>
          <p:nvPr>
            <p:ph idx="1"/>
          </p:nvPr>
        </p:nvSpPr>
        <p:spPr>
          <a:xfrm>
            <a:off x="838200" y="1251856"/>
            <a:ext cx="10515600" cy="5377543"/>
          </a:xfrm>
        </p:spPr>
        <p:txBody>
          <a:bodyPr>
            <a:normAutofit/>
          </a:bodyPr>
          <a:lstStyle/>
          <a:p>
            <a:r>
              <a:rPr lang="en-US" dirty="0" smtClean="0"/>
              <a:t>LIBNDCTL APIs</a:t>
            </a:r>
          </a:p>
          <a:p>
            <a:pPr lvl="1"/>
            <a:r>
              <a:rPr lang="en-US" dirty="0" smtClean="0"/>
              <a:t>Block Translation Table (BTT): block device driver that fronts either the whole block device or a partition of a block device emitted by either a PMEM or BLK namespace. Every region starts with at least one BTT (seed device) w/ attributes “namespace”, “</a:t>
            </a:r>
            <a:r>
              <a:rPr lang="en-US" dirty="0" err="1" smtClean="0"/>
              <a:t>uuid</a:t>
            </a:r>
            <a:r>
              <a:rPr lang="en-US" dirty="0" smtClean="0"/>
              <a:t>”, and “</a:t>
            </a:r>
            <a:r>
              <a:rPr lang="en-US" dirty="0" err="1" smtClean="0"/>
              <a:t>sector_size</a:t>
            </a:r>
            <a:r>
              <a:rPr lang="en-US" dirty="0" smtClean="0"/>
              <a:t>”, and then bind the BTT device to the </a:t>
            </a:r>
            <a:r>
              <a:rPr lang="en-US" dirty="0" err="1" smtClean="0"/>
              <a:t>nd_pmem</a:t>
            </a:r>
            <a:r>
              <a:rPr lang="en-US" dirty="0" smtClean="0"/>
              <a:t> or </a:t>
            </a:r>
            <a:r>
              <a:rPr lang="en-US" dirty="0" err="1" smtClean="0"/>
              <a:t>nd_blk</a:t>
            </a:r>
            <a:r>
              <a:rPr lang="en-US" dirty="0" smtClean="0"/>
              <a:t> driver depend on the region type.</a:t>
            </a:r>
          </a:p>
          <a:p>
            <a:pPr lvl="1"/>
            <a:r>
              <a:rPr lang="en-US" dirty="0" err="1" smtClean="0"/>
              <a:t>Sysfs</a:t>
            </a:r>
            <a:r>
              <a:rPr lang="en-US" dirty="0" smtClean="0"/>
              <a:t> node location: /sys/devices/platform/</a:t>
            </a:r>
            <a:r>
              <a:rPr lang="en-US" dirty="0" err="1" smtClean="0"/>
              <a:t>nfit_XXX.Y</a:t>
            </a:r>
            <a:r>
              <a:rPr lang="en-US" dirty="0" smtClean="0"/>
              <a:t>/</a:t>
            </a:r>
            <a:r>
              <a:rPr lang="en-US" dirty="0" err="1" smtClean="0"/>
              <a:t>ndbusZ</a:t>
            </a:r>
            <a:r>
              <a:rPr lang="en-US" dirty="0" smtClean="0"/>
              <a:t>/</a:t>
            </a:r>
            <a:r>
              <a:rPr lang="en-US" dirty="0" err="1" smtClean="0"/>
              <a:t>regionM</a:t>
            </a:r>
            <a:r>
              <a:rPr lang="en-US" dirty="0" smtClean="0"/>
              <a:t>/</a:t>
            </a:r>
            <a:r>
              <a:rPr lang="en-US" dirty="0" err="1" smtClean="0"/>
              <a:t>bttN</a:t>
            </a:r>
            <a:endParaRPr lang="en-US" dirty="0" smtClean="0"/>
          </a:p>
          <a:p>
            <a:pPr lvl="1"/>
            <a:r>
              <a:rPr lang="en-US" dirty="0" smtClean="0"/>
              <a:t>BTT creation: An idle BTT device is created automatically per region, which is handled as “seed” </a:t>
            </a:r>
            <a:r>
              <a:rPr lang="en-US" dirty="0" err="1" smtClean="0"/>
              <a:t>btt</a:t>
            </a:r>
            <a:r>
              <a:rPr lang="en-US" dirty="0" smtClean="0"/>
              <a:t> device, and then assign it to consume PMEM or BLK namespace.</a:t>
            </a:r>
          </a:p>
          <a:p>
            <a:pPr lvl="2"/>
            <a:r>
              <a:rPr lang="en-US" dirty="0" err="1" smtClean="0"/>
              <a:t>ndctl_btt_foreach</a:t>
            </a:r>
            <a:r>
              <a:rPr lang="en-US" dirty="0" smtClean="0"/>
              <a:t>(region, </a:t>
            </a:r>
            <a:r>
              <a:rPr lang="en-US" dirty="0" err="1" smtClean="0"/>
              <a:t>btt</a:t>
            </a:r>
            <a:r>
              <a:rPr lang="en-US" dirty="0" smtClean="0"/>
              <a:t>)</a:t>
            </a:r>
          </a:p>
          <a:p>
            <a:pPr lvl="2"/>
            <a:r>
              <a:rPr lang="en-US" dirty="0" err="1" smtClean="0"/>
              <a:t>ndctl_btt_set_uuid</a:t>
            </a:r>
            <a:r>
              <a:rPr lang="en-US" dirty="0" smtClean="0"/>
              <a:t>(</a:t>
            </a:r>
            <a:r>
              <a:rPr lang="en-US" dirty="0" err="1" smtClean="0"/>
              <a:t>btt</a:t>
            </a:r>
            <a:r>
              <a:rPr lang="en-US" dirty="0" smtClean="0"/>
              <a:t>, parameters-&gt;</a:t>
            </a:r>
            <a:r>
              <a:rPr lang="en-US" dirty="0" err="1" smtClean="0"/>
              <a:t>uuid</a:t>
            </a:r>
            <a:r>
              <a:rPr lang="en-US" dirty="0" smtClean="0"/>
              <a:t>)</a:t>
            </a:r>
          </a:p>
          <a:p>
            <a:pPr lvl="2"/>
            <a:r>
              <a:rPr lang="en-US" dirty="0" err="1" smtClean="0"/>
              <a:t>ndctrl_btt_set_sector_size</a:t>
            </a:r>
            <a:r>
              <a:rPr lang="en-US" dirty="0" smtClean="0"/>
              <a:t>(</a:t>
            </a:r>
            <a:r>
              <a:rPr lang="en-US" dirty="0" err="1" smtClean="0"/>
              <a:t>btt</a:t>
            </a:r>
            <a:r>
              <a:rPr lang="en-US" dirty="0" smtClean="0"/>
              <a:t>, parameters-&gt;</a:t>
            </a:r>
            <a:r>
              <a:rPr lang="en-US" dirty="0" err="1" smtClean="0"/>
              <a:t>sector_size</a:t>
            </a:r>
            <a:r>
              <a:rPr lang="en-US" dirty="0" smtClean="0"/>
              <a:t>)</a:t>
            </a:r>
          </a:p>
          <a:p>
            <a:pPr lvl="2"/>
            <a:r>
              <a:rPr lang="en-US" dirty="0" err="1" smtClean="0"/>
              <a:t>ndctl_btt_set_namespace</a:t>
            </a:r>
            <a:r>
              <a:rPr lang="en-US" dirty="0" smtClean="0"/>
              <a:t>(</a:t>
            </a:r>
            <a:r>
              <a:rPr lang="en-US" dirty="0" err="1" smtClean="0"/>
              <a:t>btt</a:t>
            </a:r>
            <a:r>
              <a:rPr lang="en-US" dirty="0" smtClean="0"/>
              <a:t>, parameters-&gt;</a:t>
            </a:r>
            <a:r>
              <a:rPr lang="en-US" dirty="0" err="1" smtClean="0"/>
              <a:t>ndns</a:t>
            </a:r>
            <a:r>
              <a:rPr lang="en-US" dirty="0" smtClean="0"/>
              <a:t>)</a:t>
            </a:r>
          </a:p>
          <a:p>
            <a:pPr lvl="2"/>
            <a:r>
              <a:rPr lang="en-US" dirty="0" err="1" smtClean="0"/>
              <a:t>ndctrl_btt_enable</a:t>
            </a:r>
            <a:r>
              <a:rPr lang="en-US" dirty="0" smtClean="0"/>
              <a:t>(</a:t>
            </a:r>
            <a:r>
              <a:rPr lang="en-US" dirty="0" err="1" smtClean="0"/>
              <a:t>btt</a:t>
            </a:r>
            <a:r>
              <a:rPr lang="en-US" dirty="0" smtClean="0"/>
              <a:t>)</a:t>
            </a:r>
          </a:p>
          <a:p>
            <a:pPr lvl="2"/>
            <a:endParaRPr lang="en-US" dirty="0" smtClean="0"/>
          </a:p>
        </p:txBody>
      </p:sp>
    </p:spTree>
    <p:extLst>
      <p:ext uri="{BB962C8B-B14F-4D97-AF65-F5344CB8AC3E}">
        <p14:creationId xmlns:p14="http://schemas.microsoft.com/office/powerpoint/2010/main" val="14812232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151"/>
            <a:ext cx="10515600" cy="862383"/>
          </a:xfrm>
        </p:spPr>
        <p:txBody>
          <a:bodyPr>
            <a:normAutofit/>
          </a:bodyPr>
          <a:lstStyle/>
          <a:p>
            <a:r>
              <a:rPr lang="en-US" dirty="0" smtClean="0"/>
              <a:t>Concepts of NVDIMM Device Model in Linux</a:t>
            </a:r>
            <a:endParaRPr lang="en-US" dirty="0"/>
          </a:p>
        </p:txBody>
      </p:sp>
      <p:pic>
        <p:nvPicPr>
          <p:cNvPr id="5" name="Picture 4"/>
          <p:cNvPicPr>
            <a:picLocks noChangeAspect="1"/>
          </p:cNvPicPr>
          <p:nvPr/>
        </p:nvPicPr>
        <p:blipFill>
          <a:blip r:embed="rId3"/>
          <a:stretch>
            <a:fillRect/>
          </a:stretch>
        </p:blipFill>
        <p:spPr>
          <a:xfrm>
            <a:off x="838200" y="1412567"/>
            <a:ext cx="10221686" cy="5230300"/>
          </a:xfrm>
          <a:prstGeom prst="rect">
            <a:avLst/>
          </a:prstGeom>
        </p:spPr>
      </p:pic>
    </p:spTree>
    <p:extLst>
      <p:ext uri="{BB962C8B-B14F-4D97-AF65-F5344CB8AC3E}">
        <p14:creationId xmlns:p14="http://schemas.microsoft.com/office/powerpoint/2010/main" val="910612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IXPDIMM – Intel NVDIMM TOOL</a:t>
            </a:r>
            <a:endParaRPr lang="en-US" dirty="0"/>
          </a:p>
        </p:txBody>
      </p:sp>
      <p:pic>
        <p:nvPicPr>
          <p:cNvPr id="4" name="Picture 3"/>
          <p:cNvPicPr>
            <a:picLocks noChangeAspect="1"/>
          </p:cNvPicPr>
          <p:nvPr/>
        </p:nvPicPr>
        <p:blipFill>
          <a:blip r:embed="rId3"/>
          <a:stretch>
            <a:fillRect/>
          </a:stretch>
        </p:blipFill>
        <p:spPr>
          <a:xfrm>
            <a:off x="838200" y="1690688"/>
            <a:ext cx="7620000" cy="5004026"/>
          </a:xfrm>
          <a:prstGeom prst="rect">
            <a:avLst/>
          </a:prstGeom>
        </p:spPr>
      </p:pic>
      <p:pic>
        <p:nvPicPr>
          <p:cNvPr id="5" name="Picture 4"/>
          <p:cNvPicPr>
            <a:picLocks noChangeAspect="1"/>
          </p:cNvPicPr>
          <p:nvPr/>
        </p:nvPicPr>
        <p:blipFill>
          <a:blip r:embed="rId4"/>
          <a:stretch>
            <a:fillRect/>
          </a:stretch>
        </p:blipFill>
        <p:spPr>
          <a:xfrm>
            <a:off x="7652657" y="1690688"/>
            <a:ext cx="4397829" cy="1511833"/>
          </a:xfrm>
          <a:prstGeom prst="rect">
            <a:avLst/>
          </a:prstGeom>
        </p:spPr>
      </p:pic>
    </p:spTree>
    <p:extLst>
      <p:ext uri="{BB962C8B-B14F-4D97-AF65-F5344CB8AC3E}">
        <p14:creationId xmlns:p14="http://schemas.microsoft.com/office/powerpoint/2010/main" val="17665130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Memory Development Kit</a:t>
            </a:r>
            <a:endParaRPr lang="en-US" dirty="0"/>
          </a:p>
        </p:txBody>
      </p:sp>
      <p:sp>
        <p:nvSpPr>
          <p:cNvPr id="3" name="Content Placeholder 2"/>
          <p:cNvSpPr>
            <a:spLocks noGrp="1"/>
          </p:cNvSpPr>
          <p:nvPr>
            <p:ph idx="1"/>
          </p:nvPr>
        </p:nvSpPr>
        <p:spPr/>
        <p:txBody>
          <a:bodyPr>
            <a:normAutofit/>
          </a:bodyPr>
          <a:lstStyle/>
          <a:p>
            <a:r>
              <a:rPr lang="en-US" dirty="0" smtClean="0"/>
              <a:t>PMDK which allows applications to access persistent memory as </a:t>
            </a:r>
            <a:r>
              <a:rPr lang="en-US" i="1" dirty="0" smtClean="0"/>
              <a:t>memory-mapped files</a:t>
            </a:r>
            <a:r>
              <a:rPr lang="en-US" dirty="0" smtClean="0"/>
              <a:t>, as described in the </a:t>
            </a:r>
            <a:r>
              <a:rPr lang="en-US" dirty="0" smtClean="0">
                <a:hlinkClick r:id="rId2"/>
              </a:rPr>
              <a:t>SNIA NVM Programming Model</a:t>
            </a:r>
            <a:r>
              <a:rPr lang="en-US" dirty="0" smtClean="0"/>
              <a:t>.</a:t>
            </a:r>
            <a:endParaRPr lang="en-US" dirty="0" smtClean="0">
              <a:hlinkClick r:id="rId3" tooltip="Persistent Memory Development Kit"/>
            </a:endParaRPr>
          </a:p>
          <a:p>
            <a:r>
              <a:rPr lang="en-US" dirty="0" smtClean="0">
                <a:hlinkClick r:id="rId3" tooltip="Persistent Memory Development Kit"/>
              </a:rPr>
              <a:t>PMDK</a:t>
            </a:r>
            <a:r>
              <a:rPr lang="en-US" dirty="0"/>
              <a:t> is a project with the goal of making persistent memory programming easier. It currently supports </a:t>
            </a:r>
            <a:r>
              <a:rPr lang="en-US" b="1" dirty="0"/>
              <a:t>ten libraries, targeted at various use cases for persistent memory, along with language support for C, C++, Java, and Python, tools like the </a:t>
            </a:r>
            <a:r>
              <a:rPr lang="en-US" b="1" dirty="0" err="1"/>
              <a:t>pmemcheck</a:t>
            </a:r>
            <a:r>
              <a:rPr lang="en-US" b="1" dirty="0"/>
              <a:t> plug-in for </a:t>
            </a:r>
            <a:r>
              <a:rPr lang="en-US" b="1" dirty="0" err="1"/>
              <a:t>valgrind</a:t>
            </a:r>
            <a:r>
              <a:rPr lang="en-US" dirty="0"/>
              <a:t>, and an increasing body of documentation, code examples, tutorials, and </a:t>
            </a:r>
            <a:r>
              <a:rPr lang="en-US" dirty="0">
                <a:hlinkClick r:id="rId4"/>
              </a:rPr>
              <a:t>blog entries</a:t>
            </a:r>
            <a:r>
              <a:rPr lang="en-US" dirty="0"/>
              <a:t>.</a:t>
            </a:r>
            <a:r>
              <a:rPr lang="en-US" dirty="0" smtClean="0"/>
              <a:t> </a:t>
            </a:r>
          </a:p>
          <a:p>
            <a:r>
              <a:rPr lang="en-US" dirty="0" smtClean="0"/>
              <a:t>Source for PMDK: </a:t>
            </a:r>
            <a:r>
              <a:rPr lang="en-US" dirty="0" smtClean="0">
                <a:hlinkClick r:id="rId5"/>
              </a:rPr>
              <a:t>https://github.com/pmem/pmdk/</a:t>
            </a:r>
            <a:endParaRPr lang="en-US" dirty="0" smtClean="0"/>
          </a:p>
          <a:p>
            <a:endParaRPr lang="en-US" dirty="0"/>
          </a:p>
        </p:txBody>
      </p:sp>
    </p:spTree>
    <p:extLst>
      <p:ext uri="{BB962C8B-B14F-4D97-AF65-F5344CB8AC3E}">
        <p14:creationId xmlns:p14="http://schemas.microsoft.com/office/powerpoint/2010/main" val="27705144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Models Supported in PMDK (1)</a:t>
            </a:r>
            <a:endParaRPr lang="en-US" dirty="0"/>
          </a:p>
        </p:txBody>
      </p:sp>
      <p:pic>
        <p:nvPicPr>
          <p:cNvPr id="4" name="Picture 3"/>
          <p:cNvPicPr>
            <a:picLocks noChangeAspect="1"/>
          </p:cNvPicPr>
          <p:nvPr/>
        </p:nvPicPr>
        <p:blipFill>
          <a:blip r:embed="rId3"/>
          <a:stretch>
            <a:fillRect/>
          </a:stretch>
        </p:blipFill>
        <p:spPr>
          <a:xfrm>
            <a:off x="838200" y="1785257"/>
            <a:ext cx="10755086" cy="4876800"/>
          </a:xfrm>
          <a:prstGeom prst="rect">
            <a:avLst/>
          </a:prstGeom>
        </p:spPr>
      </p:pic>
    </p:spTree>
    <p:extLst>
      <p:ext uri="{BB962C8B-B14F-4D97-AF65-F5344CB8AC3E}">
        <p14:creationId xmlns:p14="http://schemas.microsoft.com/office/powerpoint/2010/main" val="34467369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Models Supported in PMDK (2)</a:t>
            </a:r>
            <a:endParaRPr lang="en-US" dirty="0"/>
          </a:p>
        </p:txBody>
      </p:sp>
      <p:pic>
        <p:nvPicPr>
          <p:cNvPr id="5" name="Picture 4"/>
          <p:cNvPicPr>
            <a:picLocks noChangeAspect="1"/>
          </p:cNvPicPr>
          <p:nvPr/>
        </p:nvPicPr>
        <p:blipFill>
          <a:blip r:embed="rId2"/>
          <a:stretch>
            <a:fillRect/>
          </a:stretch>
        </p:blipFill>
        <p:spPr>
          <a:xfrm>
            <a:off x="838200" y="1774371"/>
            <a:ext cx="10956257" cy="4726081"/>
          </a:xfrm>
          <a:prstGeom prst="rect">
            <a:avLst/>
          </a:prstGeom>
        </p:spPr>
      </p:pic>
    </p:spTree>
    <p:extLst>
      <p:ext uri="{BB962C8B-B14F-4D97-AF65-F5344CB8AC3E}">
        <p14:creationId xmlns:p14="http://schemas.microsoft.com/office/powerpoint/2010/main" val="15651573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Models Supported in PMDK (3)</a:t>
            </a:r>
            <a:endParaRPr lang="en-US" dirty="0"/>
          </a:p>
        </p:txBody>
      </p:sp>
      <p:pic>
        <p:nvPicPr>
          <p:cNvPr id="3" name="Picture 2"/>
          <p:cNvPicPr>
            <a:picLocks noChangeAspect="1"/>
          </p:cNvPicPr>
          <p:nvPr/>
        </p:nvPicPr>
        <p:blipFill>
          <a:blip r:embed="rId2"/>
          <a:stretch>
            <a:fillRect/>
          </a:stretch>
        </p:blipFill>
        <p:spPr>
          <a:xfrm>
            <a:off x="838200" y="1690687"/>
            <a:ext cx="8490857" cy="4546827"/>
          </a:xfrm>
          <a:prstGeom prst="rect">
            <a:avLst/>
          </a:prstGeom>
        </p:spPr>
      </p:pic>
    </p:spTree>
    <p:extLst>
      <p:ext uri="{BB962C8B-B14F-4D97-AF65-F5344CB8AC3E}">
        <p14:creationId xmlns:p14="http://schemas.microsoft.com/office/powerpoint/2010/main" val="23548269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State of Ecosystem</a:t>
            </a:r>
            <a:endParaRPr lang="en-US" dirty="0"/>
          </a:p>
        </p:txBody>
      </p:sp>
      <p:pic>
        <p:nvPicPr>
          <p:cNvPr id="4" name="Picture 3"/>
          <p:cNvPicPr>
            <a:picLocks noChangeAspect="1"/>
          </p:cNvPicPr>
          <p:nvPr/>
        </p:nvPicPr>
        <p:blipFill>
          <a:blip r:embed="rId2"/>
          <a:stretch>
            <a:fillRect/>
          </a:stretch>
        </p:blipFill>
        <p:spPr>
          <a:xfrm>
            <a:off x="838200" y="1690687"/>
            <a:ext cx="10134600" cy="4895169"/>
          </a:xfrm>
          <a:prstGeom prst="rect">
            <a:avLst/>
          </a:prstGeom>
        </p:spPr>
      </p:pic>
    </p:spTree>
    <p:extLst>
      <p:ext uri="{BB962C8B-B14F-4D97-AF65-F5344CB8AC3E}">
        <p14:creationId xmlns:p14="http://schemas.microsoft.com/office/powerpoint/2010/main" val="24464065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6815"/>
            <a:ext cx="10515600" cy="766091"/>
          </a:xfrm>
        </p:spPr>
        <p:txBody>
          <a:bodyPr>
            <a:normAutofit/>
          </a:bodyPr>
          <a:lstStyle/>
          <a:p>
            <a:r>
              <a:rPr lang="en-US" dirty="0" smtClean="0"/>
              <a:t>SNIA </a:t>
            </a:r>
            <a:r>
              <a:rPr lang="en-US" sz="2000" dirty="0" smtClean="0"/>
              <a:t>(Storage Networking Industry Association)</a:t>
            </a:r>
            <a:r>
              <a:rPr lang="en-US" dirty="0" smtClean="0"/>
              <a:t> Standards</a:t>
            </a:r>
            <a:endParaRPr lang="en-US" dirty="0"/>
          </a:p>
        </p:txBody>
      </p:sp>
      <p:sp>
        <p:nvSpPr>
          <p:cNvPr id="3" name="Content Placeholder 2"/>
          <p:cNvSpPr>
            <a:spLocks noGrp="1"/>
          </p:cNvSpPr>
          <p:nvPr>
            <p:ph idx="1"/>
          </p:nvPr>
        </p:nvSpPr>
        <p:spPr>
          <a:xfrm>
            <a:off x="838200" y="1192193"/>
            <a:ext cx="10515600" cy="5130836"/>
          </a:xfrm>
        </p:spPr>
        <p:txBody>
          <a:bodyPr>
            <a:noAutofit/>
          </a:bodyPr>
          <a:lstStyle/>
          <a:p>
            <a:r>
              <a:rPr lang="en-US" sz="1800" dirty="0" smtClean="0"/>
              <a:t>SNIA NVM Programming Model</a:t>
            </a:r>
          </a:p>
          <a:p>
            <a:pPr lvl="1">
              <a:buFont typeface="Wingdings" panose="05000000000000000000" pitchFamily="2" charset="2"/>
              <a:buChar char="Ø"/>
            </a:pPr>
            <a:r>
              <a:rPr lang="en-US" sz="1800" dirty="0" smtClean="0"/>
              <a:t>Describes </a:t>
            </a:r>
            <a:r>
              <a:rPr lang="en-US" sz="1800" dirty="0"/>
              <a:t>the basic programming model used for </a:t>
            </a:r>
            <a:r>
              <a:rPr lang="en-US" sz="1800" dirty="0" smtClean="0"/>
              <a:t>accessing persistent memory, implemented in PMDK.</a:t>
            </a:r>
          </a:p>
          <a:p>
            <a:r>
              <a:rPr lang="en-US" sz="1800" dirty="0" smtClean="0"/>
              <a:t>ACPI Spec</a:t>
            </a:r>
          </a:p>
          <a:p>
            <a:pPr lvl="1">
              <a:buFont typeface="Wingdings" panose="05000000000000000000" pitchFamily="2" charset="2"/>
              <a:buChar char="Ø"/>
            </a:pPr>
            <a:r>
              <a:rPr lang="en-US" sz="1800" dirty="0" smtClean="0"/>
              <a:t>Starting </a:t>
            </a:r>
            <a:r>
              <a:rPr lang="en-US" sz="1800" dirty="0"/>
              <a:t>with version 6.0, defines the </a:t>
            </a:r>
            <a:r>
              <a:rPr lang="en-US" sz="1800" i="1" dirty="0"/>
              <a:t>NVDIMM Firmware Interface Table</a:t>
            </a:r>
            <a:r>
              <a:rPr lang="en-US" sz="1800" dirty="0"/>
              <a:t> (NFIT) which is how the existence of persistent memory is communicated to operating systems. The specification also describes how NVDIMMs are partitioned into </a:t>
            </a:r>
            <a:r>
              <a:rPr lang="en-US" sz="1800" i="1" dirty="0"/>
              <a:t>namespaces</a:t>
            </a:r>
            <a:r>
              <a:rPr lang="en-US" sz="1800" dirty="0"/>
              <a:t>, methods for communicating with NVDIMMs, etc</a:t>
            </a:r>
            <a:r>
              <a:rPr lang="en-US" sz="1800" dirty="0" smtClean="0"/>
              <a:t>.</a:t>
            </a:r>
          </a:p>
          <a:p>
            <a:r>
              <a:rPr lang="en-US" sz="1800" dirty="0" smtClean="0"/>
              <a:t>UEFI Spec</a:t>
            </a:r>
          </a:p>
          <a:p>
            <a:pPr lvl="1">
              <a:buFont typeface="Wingdings" panose="05000000000000000000" pitchFamily="2" charset="2"/>
              <a:buChar char="Ø"/>
            </a:pPr>
            <a:r>
              <a:rPr lang="en-US" sz="1800" dirty="0" smtClean="0"/>
              <a:t>Covers </a:t>
            </a:r>
            <a:r>
              <a:rPr lang="en-US" sz="1800" dirty="0"/>
              <a:t>other NVDIMM-related topics such as the </a:t>
            </a:r>
            <a:r>
              <a:rPr lang="en-US" sz="1800" i="1" dirty="0"/>
              <a:t>Block Translation Table</a:t>
            </a:r>
            <a:r>
              <a:rPr lang="en-US" sz="1800" dirty="0"/>
              <a:t> (BTT) which allows an NVDIMM to provide block device semantics</a:t>
            </a:r>
            <a:r>
              <a:rPr lang="en-US" sz="1800" dirty="0" smtClean="0"/>
              <a:t>.</a:t>
            </a:r>
          </a:p>
          <a:p>
            <a:r>
              <a:rPr lang="en-US" sz="1800" dirty="0" smtClean="0"/>
              <a:t>NVDIMM Namespace Spec</a:t>
            </a:r>
          </a:p>
          <a:p>
            <a:pPr lvl="1">
              <a:buFont typeface="Wingdings" panose="05000000000000000000" pitchFamily="2" charset="2"/>
              <a:buChar char="Ø"/>
            </a:pPr>
            <a:r>
              <a:rPr lang="en-US" sz="1800" dirty="0" smtClean="0"/>
              <a:t>Described </a:t>
            </a:r>
            <a:r>
              <a:rPr lang="en-US" sz="1800" dirty="0"/>
              <a:t>the namespace and BTT mechanisms</a:t>
            </a:r>
            <a:r>
              <a:rPr lang="en-US" sz="1800" dirty="0" smtClean="0"/>
              <a:t>.</a:t>
            </a:r>
          </a:p>
          <a:p>
            <a:r>
              <a:rPr lang="en-US" sz="1800" dirty="0" smtClean="0"/>
              <a:t>NVDIMM Driver Writers Guide</a:t>
            </a:r>
          </a:p>
          <a:p>
            <a:pPr lvl="1">
              <a:buFont typeface="Wingdings" panose="05000000000000000000" pitchFamily="2" charset="2"/>
              <a:buChar char="Ø"/>
            </a:pPr>
            <a:r>
              <a:rPr lang="en-US" sz="1800" dirty="0" smtClean="0"/>
              <a:t>Adhere </a:t>
            </a:r>
            <a:r>
              <a:rPr lang="en-US" sz="1800" dirty="0"/>
              <a:t>to the NFIT tables in the </a:t>
            </a:r>
            <a:r>
              <a:rPr lang="en-US" sz="1800" dirty="0" smtClean="0"/>
              <a:t>ACPI </a:t>
            </a:r>
            <a:r>
              <a:rPr lang="en-US" sz="1800" dirty="0"/>
              <a:t>V6.0 specification, the Device Specific Method (DSM) specification and the NVDIMM Namespace Specification. </a:t>
            </a:r>
            <a:endParaRPr lang="en-US" sz="1800" dirty="0" smtClean="0"/>
          </a:p>
          <a:p>
            <a:r>
              <a:rPr lang="en-US" sz="1800" dirty="0" smtClean="0"/>
              <a:t>NVDIMM DSM Interface</a:t>
            </a:r>
          </a:p>
          <a:p>
            <a:pPr lvl="1">
              <a:buFont typeface="Wingdings" panose="05000000000000000000" pitchFamily="2" charset="2"/>
              <a:buChar char="Ø"/>
            </a:pPr>
            <a:r>
              <a:rPr lang="en-US" sz="1800" dirty="0" smtClean="0"/>
              <a:t>Targeted to writers </a:t>
            </a:r>
            <a:r>
              <a:rPr lang="en-US" sz="1800" dirty="0"/>
              <a:t>of BIOS and OS drivers for NVDIMMs whose design adheres to the NFIT Tables in the ACPI specification. The document specifically discusses the NVDIMM Device Specific Method (_DSM) example.</a:t>
            </a:r>
          </a:p>
        </p:txBody>
      </p:sp>
    </p:spTree>
    <p:extLst>
      <p:ext uri="{BB962C8B-B14F-4D97-AF65-F5344CB8AC3E}">
        <p14:creationId xmlns:p14="http://schemas.microsoft.com/office/powerpoint/2010/main" val="3800207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667" y="145206"/>
            <a:ext cx="11018133" cy="668567"/>
          </a:xfrm>
        </p:spPr>
        <p:txBody>
          <a:bodyPr>
            <a:normAutofit fontScale="90000"/>
          </a:bodyPr>
          <a:lstStyle/>
          <a:p>
            <a:r>
              <a:rPr lang="en-US" dirty="0" smtClean="0"/>
              <a:t>Concept of Persistent Memory</a:t>
            </a:r>
            <a:endParaRPr lang="en-US" dirty="0"/>
          </a:p>
        </p:txBody>
      </p:sp>
      <p:sp>
        <p:nvSpPr>
          <p:cNvPr id="3" name="Content Placeholder 2"/>
          <p:cNvSpPr>
            <a:spLocks noGrp="1"/>
          </p:cNvSpPr>
          <p:nvPr>
            <p:ph idx="1"/>
          </p:nvPr>
        </p:nvSpPr>
        <p:spPr>
          <a:xfrm>
            <a:off x="335667" y="1041721"/>
            <a:ext cx="11435786" cy="2627454"/>
          </a:xfrm>
        </p:spPr>
        <p:txBody>
          <a:bodyPr>
            <a:normAutofit fontScale="85000" lnSpcReduction="20000"/>
          </a:bodyPr>
          <a:lstStyle/>
          <a:p>
            <a:r>
              <a:rPr lang="en-US" dirty="0" smtClean="0"/>
              <a:t>Persistent memory (or storage class memory, the synonymous) is media w/ byte-addressable, load/store memory access, but w/ the persistence properties of storage. Narrow down PM in Intel solution, it is the NVDIMM that connects to system memory bus.</a:t>
            </a:r>
          </a:p>
          <a:p>
            <a:r>
              <a:rPr lang="en-US" dirty="0" smtClean="0"/>
              <a:t>Benefits as being operated in memory semantics</a:t>
            </a:r>
          </a:p>
          <a:p>
            <a:pPr lvl="1"/>
            <a:r>
              <a:rPr lang="en-US" dirty="0" smtClean="0"/>
              <a:t>High performance in transaction processing</a:t>
            </a:r>
          </a:p>
          <a:p>
            <a:pPr lvl="1"/>
            <a:r>
              <a:rPr lang="en-US" dirty="0" smtClean="0"/>
              <a:t>CPU cache coherency via standard APIs like </a:t>
            </a:r>
            <a:r>
              <a:rPr lang="en-US" dirty="0" err="1" smtClean="0"/>
              <a:t>fsync</a:t>
            </a:r>
            <a:r>
              <a:rPr lang="en-US" dirty="0" smtClean="0"/>
              <a:t>, </a:t>
            </a:r>
            <a:r>
              <a:rPr lang="en-US" dirty="0" err="1" smtClean="0"/>
              <a:t>msync</a:t>
            </a:r>
            <a:r>
              <a:rPr lang="en-US" dirty="0"/>
              <a:t> </a:t>
            </a:r>
            <a:r>
              <a:rPr lang="en-US" dirty="0" smtClean="0"/>
              <a:t>w/o system page</a:t>
            </a:r>
          </a:p>
          <a:p>
            <a:pPr lvl="1"/>
            <a:r>
              <a:rPr lang="en-US" dirty="0" smtClean="0"/>
              <a:t>DMA</a:t>
            </a:r>
          </a:p>
          <a:p>
            <a:pPr lvl="1"/>
            <a:r>
              <a:rPr lang="en-US" dirty="0" smtClean="0"/>
              <a:t>Byte addressability to support fine granularity manipulation</a:t>
            </a:r>
            <a:endParaRPr lang="en-US" dirty="0"/>
          </a:p>
        </p:txBody>
      </p:sp>
      <p:pic>
        <p:nvPicPr>
          <p:cNvPr id="4" name="Picture 3"/>
          <p:cNvPicPr>
            <a:picLocks noChangeAspect="1"/>
          </p:cNvPicPr>
          <p:nvPr/>
        </p:nvPicPr>
        <p:blipFill>
          <a:blip r:embed="rId3"/>
          <a:stretch>
            <a:fillRect/>
          </a:stretch>
        </p:blipFill>
        <p:spPr>
          <a:xfrm>
            <a:off x="525682" y="3897123"/>
            <a:ext cx="6986286" cy="2837100"/>
          </a:xfrm>
          <a:prstGeom prst="rect">
            <a:avLst/>
          </a:prstGeom>
        </p:spPr>
      </p:pic>
      <p:pic>
        <p:nvPicPr>
          <p:cNvPr id="5" name="Picture 4"/>
          <p:cNvPicPr>
            <a:picLocks noChangeAspect="1"/>
          </p:cNvPicPr>
          <p:nvPr/>
        </p:nvPicPr>
        <p:blipFill>
          <a:blip r:embed="rId4"/>
          <a:stretch>
            <a:fillRect/>
          </a:stretch>
        </p:blipFill>
        <p:spPr>
          <a:xfrm>
            <a:off x="7930729" y="3229339"/>
            <a:ext cx="4118517" cy="3486092"/>
          </a:xfrm>
          <a:prstGeom prst="rect">
            <a:avLst/>
          </a:prstGeom>
        </p:spPr>
      </p:pic>
    </p:spTree>
    <p:extLst>
      <p:ext uri="{BB962C8B-B14F-4D97-AF65-F5344CB8AC3E}">
        <p14:creationId xmlns:p14="http://schemas.microsoft.com/office/powerpoint/2010/main" val="14669086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Supported by Persistent Memory</a:t>
            </a:r>
            <a:endParaRPr lang="en-US" dirty="0"/>
          </a:p>
        </p:txBody>
      </p:sp>
      <p:sp>
        <p:nvSpPr>
          <p:cNvPr id="3" name="Content Placeholder 2"/>
          <p:cNvSpPr>
            <a:spLocks noGrp="1"/>
          </p:cNvSpPr>
          <p:nvPr>
            <p:ph idx="1"/>
          </p:nvPr>
        </p:nvSpPr>
        <p:spPr/>
        <p:txBody>
          <a:bodyPr/>
          <a:lstStyle/>
          <a:p>
            <a:r>
              <a:rPr lang="en-US" dirty="0" smtClean="0"/>
              <a:t>In-Memory Database: Journaling, reduced recovery time, Ex-large tables</a:t>
            </a:r>
          </a:p>
          <a:p>
            <a:r>
              <a:rPr lang="en-US" dirty="0" smtClean="0"/>
              <a:t>Traditional Database: Log acceleration by write combining and caching, frequently updated metadata</a:t>
            </a:r>
          </a:p>
          <a:p>
            <a:r>
              <a:rPr lang="en-US" dirty="0" err="1" smtClean="0"/>
              <a:t>Enterprice</a:t>
            </a:r>
            <a:r>
              <a:rPr lang="en-US" dirty="0" smtClean="0"/>
              <a:t> Storage: </a:t>
            </a:r>
            <a:r>
              <a:rPr lang="en-US" dirty="0" err="1" smtClean="0"/>
              <a:t>Tiering</a:t>
            </a:r>
            <a:r>
              <a:rPr lang="en-US" dirty="0" smtClean="0"/>
              <a:t>, caching, write buffering and meta data storage</a:t>
            </a:r>
          </a:p>
          <a:p>
            <a:r>
              <a:rPr lang="en-US" dirty="0" smtClean="0"/>
              <a:t>Virtualization: High VM consolidation with great memory density</a:t>
            </a:r>
          </a:p>
          <a:p>
            <a:r>
              <a:rPr lang="en-US" dirty="0" smtClean="0"/>
              <a:t>High-Performance Computing: Check point acceleration and/or elimination</a:t>
            </a:r>
            <a:endParaRPr lang="en-US" dirty="0"/>
          </a:p>
        </p:txBody>
      </p:sp>
    </p:spTree>
    <p:extLst>
      <p:ext uri="{BB962C8B-B14F-4D97-AF65-F5344CB8AC3E}">
        <p14:creationId xmlns:p14="http://schemas.microsoft.com/office/powerpoint/2010/main" val="8213036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How to partition NVDIMM to support PMEM and BLK per concrete use cases, i.e. how much capacities for PMEM, and how much capacities for BLK?</a:t>
            </a:r>
            <a:endParaRPr lang="en-US" dirty="0"/>
          </a:p>
        </p:txBody>
      </p:sp>
    </p:spTree>
    <p:extLst>
      <p:ext uri="{BB962C8B-B14F-4D97-AF65-F5344CB8AC3E}">
        <p14:creationId xmlns:p14="http://schemas.microsoft.com/office/powerpoint/2010/main" val="20026614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smtClean="0">
                <a:hlinkClick r:id="rId2"/>
              </a:rPr>
              <a:t>https://software.intel.com/en-us/persistent-memory</a:t>
            </a:r>
            <a:endParaRPr lang="en-US" dirty="0" smtClean="0"/>
          </a:p>
          <a:p>
            <a:r>
              <a:rPr lang="en-US" dirty="0"/>
              <a:t>https://nvdimm.wiki.kernel.org/</a:t>
            </a:r>
          </a:p>
        </p:txBody>
      </p:sp>
    </p:spTree>
    <p:extLst>
      <p:ext uri="{BB962C8B-B14F-4D97-AF65-F5344CB8AC3E}">
        <p14:creationId xmlns:p14="http://schemas.microsoft.com/office/powerpoint/2010/main" val="1276767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Tree>
    <p:extLst>
      <p:ext uri="{BB962C8B-B14F-4D97-AF65-F5344CB8AC3E}">
        <p14:creationId xmlns:p14="http://schemas.microsoft.com/office/powerpoint/2010/main" val="762423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PMDK Usage</a:t>
            </a:r>
            <a:endParaRPr lang="en-US" dirty="0"/>
          </a:p>
        </p:txBody>
      </p:sp>
      <p:pic>
        <p:nvPicPr>
          <p:cNvPr id="5" name="Picture 4"/>
          <p:cNvPicPr>
            <a:picLocks noChangeAspect="1"/>
          </p:cNvPicPr>
          <p:nvPr/>
        </p:nvPicPr>
        <p:blipFill>
          <a:blip r:embed="rId2"/>
          <a:stretch>
            <a:fillRect/>
          </a:stretch>
        </p:blipFill>
        <p:spPr>
          <a:xfrm>
            <a:off x="838200" y="1839144"/>
            <a:ext cx="7141029" cy="4779370"/>
          </a:xfrm>
          <a:prstGeom prst="rect">
            <a:avLst/>
          </a:prstGeom>
        </p:spPr>
      </p:pic>
    </p:spTree>
    <p:extLst>
      <p:ext uri="{BB962C8B-B14F-4D97-AF65-F5344CB8AC3E}">
        <p14:creationId xmlns:p14="http://schemas.microsoft.com/office/powerpoint/2010/main" val="2794617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Memory Order Model in C++ 11</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25091450"/>
              </p:ext>
            </p:extLst>
          </p:nvPr>
        </p:nvGraphicFramePr>
        <p:xfrm>
          <a:off x="838200" y="1839687"/>
          <a:ext cx="10733314" cy="4691743"/>
        </p:xfrm>
        <a:graphic>
          <a:graphicData uri="http://schemas.openxmlformats.org/drawingml/2006/table">
            <a:tbl>
              <a:tblPr/>
              <a:tblGrid>
                <a:gridCol w="5366657"/>
                <a:gridCol w="5366657"/>
              </a:tblGrid>
              <a:tr h="670249">
                <a:tc>
                  <a:txBody>
                    <a:bodyPr/>
                    <a:lstStyle/>
                    <a:p>
                      <a:pPr algn="ctr"/>
                      <a:r>
                        <a:rPr lang="en-US" b="1">
                          <a:solidFill>
                            <a:srgbClr val="4F4F4F"/>
                          </a:solidFill>
                          <a:effectLst/>
                        </a:rPr>
                        <a:t>Memory Order </a:t>
                      </a:r>
                      <a:r>
                        <a:rPr lang="zh-CN" altLang="en-US" b="1">
                          <a:solidFill>
                            <a:srgbClr val="4F4F4F"/>
                          </a:solidFill>
                          <a:effectLst/>
                        </a:rPr>
                        <a:t>值</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F3F5"/>
                    </a:solidFill>
                  </a:tcPr>
                </a:tc>
                <a:tc>
                  <a:txBody>
                    <a:bodyPr/>
                    <a:lstStyle/>
                    <a:p>
                      <a:pPr algn="ctr"/>
                      <a:r>
                        <a:rPr lang="en-US" b="1">
                          <a:solidFill>
                            <a:srgbClr val="4F4F4F"/>
                          </a:solidFill>
                          <a:effectLst/>
                        </a:rPr>
                        <a:t>Memory Order </a:t>
                      </a:r>
                      <a:r>
                        <a:rPr lang="zh-CN" altLang="en-US" b="1">
                          <a:solidFill>
                            <a:srgbClr val="4F4F4F"/>
                          </a:solidFill>
                          <a:effectLst/>
                        </a:rPr>
                        <a:t>类型</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F3F5"/>
                    </a:solidFill>
                  </a:tcPr>
                </a:tc>
              </a:tr>
              <a:tr h="670249">
                <a:tc>
                  <a:txBody>
                    <a:bodyPr/>
                    <a:lstStyle/>
                    <a:p>
                      <a:pPr algn="ctr"/>
                      <a:r>
                        <a:rPr lang="en-US">
                          <a:solidFill>
                            <a:srgbClr val="4F4F4F"/>
                          </a:solidFill>
                          <a:effectLst/>
                        </a:rPr>
                        <a:t>memory_order_relaxed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ctr"/>
                      <a:r>
                        <a:rPr lang="en-US">
                          <a:solidFill>
                            <a:srgbClr val="4F4F4F"/>
                          </a:solidFill>
                          <a:effectLst/>
                        </a:rPr>
                        <a:t>Relaxed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r>
              <a:tr h="670249">
                <a:tc>
                  <a:txBody>
                    <a:bodyPr/>
                    <a:lstStyle/>
                    <a:p>
                      <a:pPr algn="ctr"/>
                      <a:r>
                        <a:rPr lang="en-US">
                          <a:solidFill>
                            <a:srgbClr val="4F4F4F"/>
                          </a:solidFill>
                          <a:effectLst/>
                        </a:rPr>
                        <a:t>memory_order_consume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a:r>
                        <a:rPr lang="en-US">
                          <a:solidFill>
                            <a:srgbClr val="4F4F4F"/>
                          </a:solidFill>
                          <a:effectLst/>
                        </a:rPr>
                        <a:t>Consume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670249">
                <a:tc>
                  <a:txBody>
                    <a:bodyPr/>
                    <a:lstStyle/>
                    <a:p>
                      <a:pPr algn="ctr"/>
                      <a:r>
                        <a:rPr lang="en-US">
                          <a:solidFill>
                            <a:srgbClr val="4F4F4F"/>
                          </a:solidFill>
                          <a:effectLst/>
                        </a:rPr>
                        <a:t>memory_order_acquire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ctr"/>
                      <a:r>
                        <a:rPr lang="en-US">
                          <a:solidFill>
                            <a:srgbClr val="4F4F4F"/>
                          </a:solidFill>
                          <a:effectLst/>
                        </a:rPr>
                        <a:t>Acquire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r>
              <a:tr h="670249">
                <a:tc>
                  <a:txBody>
                    <a:bodyPr/>
                    <a:lstStyle/>
                    <a:p>
                      <a:pPr algn="ctr"/>
                      <a:r>
                        <a:rPr lang="en-US">
                          <a:solidFill>
                            <a:srgbClr val="4F4F4F"/>
                          </a:solidFill>
                          <a:effectLst/>
                        </a:rPr>
                        <a:t>memory_order_release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a:r>
                        <a:rPr lang="en-US">
                          <a:solidFill>
                            <a:srgbClr val="4F4F4F"/>
                          </a:solidFill>
                          <a:effectLst/>
                        </a:rPr>
                        <a:t>Release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670249">
                <a:tc>
                  <a:txBody>
                    <a:bodyPr/>
                    <a:lstStyle/>
                    <a:p>
                      <a:pPr algn="ctr"/>
                      <a:r>
                        <a:rPr lang="en-US">
                          <a:solidFill>
                            <a:srgbClr val="4F4F4F"/>
                          </a:solidFill>
                          <a:effectLst/>
                        </a:rPr>
                        <a:t>memory_order_acq_rel</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ctr"/>
                      <a:r>
                        <a:rPr lang="en-US">
                          <a:solidFill>
                            <a:srgbClr val="4F4F4F"/>
                          </a:solidFill>
                          <a:effectLst/>
                        </a:rPr>
                        <a:t>Acquire/Release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r>
              <a:tr h="670249">
                <a:tc>
                  <a:txBody>
                    <a:bodyPr/>
                    <a:lstStyle/>
                    <a:p>
                      <a:pPr algn="ctr"/>
                      <a:r>
                        <a:rPr lang="en-US">
                          <a:solidFill>
                            <a:srgbClr val="4F4F4F"/>
                          </a:solidFill>
                          <a:effectLst/>
                        </a:rPr>
                        <a:t>memory_order_seq_cst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a:r>
                        <a:rPr lang="en-US" dirty="0">
                          <a:solidFill>
                            <a:srgbClr val="4F4F4F"/>
                          </a:solidFill>
                          <a:effectLst/>
                        </a:rPr>
                        <a:t>Sequentially consistent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46982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0615"/>
          </a:xfrm>
        </p:spPr>
        <p:txBody>
          <a:bodyPr>
            <a:normAutofit/>
          </a:bodyPr>
          <a:lstStyle/>
          <a:p>
            <a:r>
              <a:rPr lang="en-US" sz="4000" dirty="0" smtClean="0"/>
              <a:t>Persistent </a:t>
            </a:r>
            <a:r>
              <a:rPr lang="en-US" sz="4000" smtClean="0"/>
              <a:t>Memory User </a:t>
            </a:r>
            <a:r>
              <a:rPr lang="en-US" sz="4000" dirty="0" smtClean="0"/>
              <a:t>Model</a:t>
            </a:r>
            <a:endParaRPr lang="en-US" sz="4000" dirty="0"/>
          </a:p>
        </p:txBody>
      </p:sp>
      <p:pic>
        <p:nvPicPr>
          <p:cNvPr id="4" name="Picture 3"/>
          <p:cNvPicPr>
            <a:picLocks noChangeAspect="1"/>
          </p:cNvPicPr>
          <p:nvPr/>
        </p:nvPicPr>
        <p:blipFill>
          <a:blip r:embed="rId3"/>
          <a:stretch>
            <a:fillRect/>
          </a:stretch>
        </p:blipFill>
        <p:spPr>
          <a:xfrm>
            <a:off x="838200" y="1824119"/>
            <a:ext cx="9125932" cy="4906619"/>
          </a:xfrm>
          <a:prstGeom prst="rect">
            <a:avLst/>
          </a:prstGeom>
        </p:spPr>
      </p:pic>
    </p:spTree>
    <p:extLst>
      <p:ext uri="{BB962C8B-B14F-4D97-AF65-F5344CB8AC3E}">
        <p14:creationId xmlns:p14="http://schemas.microsoft.com/office/powerpoint/2010/main" val="2441138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6658"/>
          </a:xfrm>
        </p:spPr>
        <p:txBody>
          <a:bodyPr>
            <a:normAutofit/>
          </a:bodyPr>
          <a:lstStyle/>
          <a:p>
            <a:r>
              <a:rPr lang="en-US" sz="4000" dirty="0" smtClean="0"/>
              <a:t>Persistent Memory in Runtime (1)</a:t>
            </a:r>
            <a:endParaRPr lang="en-US" sz="4000" dirty="0"/>
          </a:p>
        </p:txBody>
      </p:sp>
      <p:sp>
        <p:nvSpPr>
          <p:cNvPr id="5" name="Content Placeholder 2"/>
          <p:cNvSpPr>
            <a:spLocks noGrp="1"/>
          </p:cNvSpPr>
          <p:nvPr>
            <p:ph idx="1"/>
          </p:nvPr>
        </p:nvSpPr>
        <p:spPr>
          <a:xfrm>
            <a:off x="838200" y="1825625"/>
            <a:ext cx="7108596" cy="4351338"/>
          </a:xfrm>
        </p:spPr>
        <p:txBody>
          <a:bodyPr>
            <a:normAutofit fontScale="85000" lnSpcReduction="10000"/>
          </a:bodyPr>
          <a:lstStyle/>
          <a:p>
            <a:r>
              <a:rPr lang="en-US" dirty="0" smtClean="0"/>
              <a:t>Persistent memory aware file system works on DAX (Direct Access) that allows direct access to persistent memory w/o using the system page cache that is required for normal, storage-based files.</a:t>
            </a:r>
          </a:p>
          <a:p>
            <a:r>
              <a:rPr lang="en-US" dirty="0" smtClean="0"/>
              <a:t>Persistent memory can be mapped into memory using standard APIs like </a:t>
            </a:r>
            <a:r>
              <a:rPr lang="en-US" dirty="0" err="1" smtClean="0"/>
              <a:t>mmap</a:t>
            </a:r>
            <a:r>
              <a:rPr lang="en-US" dirty="0" smtClean="0"/>
              <a:t>() as shown in right picture. No kernel involvement, no interrupts for kernel/user-space context switch, only involve NVDIMM driver.</a:t>
            </a:r>
          </a:p>
          <a:p>
            <a:r>
              <a:rPr lang="en-US" dirty="0" smtClean="0"/>
              <a:t>To make runtime data persistent</a:t>
            </a:r>
          </a:p>
          <a:p>
            <a:pPr lvl="1"/>
            <a:r>
              <a:rPr lang="en-US" dirty="0" smtClean="0"/>
              <a:t>From CPU cache to Persistent Memory via </a:t>
            </a:r>
            <a:r>
              <a:rPr lang="en-US" dirty="0" err="1" smtClean="0"/>
              <a:t>msync</a:t>
            </a:r>
            <a:r>
              <a:rPr lang="en-US" dirty="0" smtClean="0"/>
              <a:t>() or </a:t>
            </a:r>
            <a:r>
              <a:rPr lang="en-US" dirty="0" err="1" smtClean="0"/>
              <a:t>fsync</a:t>
            </a:r>
            <a:r>
              <a:rPr lang="en-US" dirty="0" smtClean="0"/>
              <a:t>() calls, flush CPU cache data into persistent memory </a:t>
            </a:r>
          </a:p>
          <a:p>
            <a:pPr lvl="1"/>
            <a:r>
              <a:rPr lang="en-US" dirty="0" smtClean="0"/>
              <a:t>Via ADR (Asynchronous DRAM refresh) which is supported by NVDIMM and platform memory controller</a:t>
            </a:r>
          </a:p>
        </p:txBody>
      </p:sp>
      <p:pic>
        <p:nvPicPr>
          <p:cNvPr id="6" name="Picture 5"/>
          <p:cNvPicPr>
            <a:picLocks noChangeAspect="1"/>
          </p:cNvPicPr>
          <p:nvPr/>
        </p:nvPicPr>
        <p:blipFill>
          <a:blip r:embed="rId3"/>
          <a:stretch>
            <a:fillRect/>
          </a:stretch>
        </p:blipFill>
        <p:spPr>
          <a:xfrm>
            <a:off x="7946795" y="1690688"/>
            <a:ext cx="3930977" cy="4097370"/>
          </a:xfrm>
          <a:prstGeom prst="rect">
            <a:avLst/>
          </a:prstGeom>
        </p:spPr>
      </p:pic>
    </p:spTree>
    <p:extLst>
      <p:ext uri="{BB962C8B-B14F-4D97-AF65-F5344CB8AC3E}">
        <p14:creationId xmlns:p14="http://schemas.microsoft.com/office/powerpoint/2010/main" val="829845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6658"/>
          </a:xfrm>
        </p:spPr>
        <p:txBody>
          <a:bodyPr>
            <a:normAutofit/>
          </a:bodyPr>
          <a:lstStyle/>
          <a:p>
            <a:r>
              <a:rPr lang="en-US" sz="4000" dirty="0" smtClean="0"/>
              <a:t>Persistent Memory in Runtime (2)</a:t>
            </a:r>
            <a:endParaRPr lang="en-US" sz="4000" dirty="0"/>
          </a:p>
        </p:txBody>
      </p:sp>
      <p:pic>
        <p:nvPicPr>
          <p:cNvPr id="4" name="Picture 3"/>
          <p:cNvPicPr>
            <a:picLocks noChangeAspect="1"/>
          </p:cNvPicPr>
          <p:nvPr/>
        </p:nvPicPr>
        <p:blipFill>
          <a:blip r:embed="rId3"/>
          <a:stretch>
            <a:fillRect/>
          </a:stretch>
        </p:blipFill>
        <p:spPr>
          <a:xfrm>
            <a:off x="968829" y="2100943"/>
            <a:ext cx="10036628" cy="4452256"/>
          </a:xfrm>
          <a:prstGeom prst="rect">
            <a:avLst/>
          </a:prstGeom>
        </p:spPr>
      </p:pic>
      <p:sp>
        <p:nvSpPr>
          <p:cNvPr id="7" name="TextBox 6"/>
          <p:cNvSpPr txBox="1"/>
          <p:nvPr/>
        </p:nvSpPr>
        <p:spPr>
          <a:xfrm>
            <a:off x="968829" y="1611085"/>
            <a:ext cx="3582519" cy="369332"/>
          </a:xfrm>
          <a:prstGeom prst="rect">
            <a:avLst/>
          </a:prstGeom>
          <a:noFill/>
        </p:spPr>
        <p:txBody>
          <a:bodyPr wrap="none" rtlCol="0">
            <a:spAutoFit/>
          </a:bodyPr>
          <a:lstStyle/>
          <a:p>
            <a:r>
              <a:rPr lang="en-US" dirty="0" smtClean="0"/>
              <a:t>Asynchronous DRAM Re-fresh (ADR)</a:t>
            </a:r>
            <a:endParaRPr lang="en-US" dirty="0"/>
          </a:p>
        </p:txBody>
      </p:sp>
    </p:spTree>
    <p:extLst>
      <p:ext uri="{BB962C8B-B14F-4D97-AF65-F5344CB8AC3E}">
        <p14:creationId xmlns:p14="http://schemas.microsoft.com/office/powerpoint/2010/main" val="736750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4100"/>
            <a:ext cx="10515600" cy="861791"/>
          </a:xfrm>
        </p:spPr>
        <p:txBody>
          <a:bodyPr>
            <a:normAutofit fontScale="90000"/>
          </a:bodyPr>
          <a:lstStyle/>
          <a:p>
            <a:r>
              <a:rPr lang="en-US" sz="4000" dirty="0"/>
              <a:t>x</a:t>
            </a:r>
            <a:r>
              <a:rPr lang="en-US" sz="4000" dirty="0" smtClean="0"/>
              <a:t>86 Instructions for Transaction Operation on Persistent Memory</a:t>
            </a:r>
            <a:endParaRPr lang="en-US" sz="4000" dirty="0"/>
          </a:p>
        </p:txBody>
      </p:sp>
      <p:pic>
        <p:nvPicPr>
          <p:cNvPr id="4" name="Picture 3"/>
          <p:cNvPicPr>
            <a:picLocks noChangeAspect="1"/>
          </p:cNvPicPr>
          <p:nvPr/>
        </p:nvPicPr>
        <p:blipFill>
          <a:blip r:embed="rId3"/>
          <a:stretch>
            <a:fillRect/>
          </a:stretch>
        </p:blipFill>
        <p:spPr>
          <a:xfrm>
            <a:off x="838200" y="1643750"/>
            <a:ext cx="10087465" cy="5011574"/>
          </a:xfrm>
          <a:prstGeom prst="rect">
            <a:avLst/>
          </a:prstGeom>
        </p:spPr>
      </p:pic>
    </p:spTree>
    <p:extLst>
      <p:ext uri="{BB962C8B-B14F-4D97-AF65-F5344CB8AC3E}">
        <p14:creationId xmlns:p14="http://schemas.microsoft.com/office/powerpoint/2010/main" val="149480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24310"/>
          </a:xfrm>
        </p:spPr>
        <p:txBody>
          <a:bodyPr>
            <a:normAutofit/>
          </a:bodyPr>
          <a:lstStyle/>
          <a:p>
            <a:r>
              <a:rPr lang="en-US" sz="3600" dirty="0" smtClean="0"/>
              <a:t>Challenge of Using Persistent Memory by Applications</a:t>
            </a:r>
            <a:endParaRPr lang="en-US" sz="3600" dirty="0"/>
          </a:p>
        </p:txBody>
      </p:sp>
      <p:sp>
        <p:nvSpPr>
          <p:cNvPr id="3" name="Content Placeholder 2"/>
          <p:cNvSpPr>
            <a:spLocks noGrp="1"/>
          </p:cNvSpPr>
          <p:nvPr>
            <p:ph idx="1"/>
          </p:nvPr>
        </p:nvSpPr>
        <p:spPr/>
        <p:txBody>
          <a:bodyPr/>
          <a:lstStyle/>
          <a:p>
            <a:r>
              <a:rPr lang="en-US" dirty="0" smtClean="0"/>
              <a:t>Transaction atomicity</a:t>
            </a:r>
          </a:p>
          <a:p>
            <a:pPr lvl="1"/>
            <a:r>
              <a:rPr lang="en-US" dirty="0" smtClean="0"/>
              <a:t>Not allow the action of flushing persistent memory to be interrupted by other threads recall.</a:t>
            </a:r>
          </a:p>
          <a:p>
            <a:pPr lvl="1"/>
            <a:r>
              <a:rPr lang="en-US" dirty="0" smtClean="0"/>
              <a:t>Transaction are power fail safe: Intel platform builds the eight-bytes power-fail-atomic store by hardware, so for application developers, they MUST reference the interfaces defined in Persistent Memory Programming Model.</a:t>
            </a:r>
          </a:p>
          <a:p>
            <a:r>
              <a:rPr lang="en-US" dirty="0" smtClean="0"/>
              <a:t>Managing Persistent Memory Space</a:t>
            </a:r>
          </a:p>
          <a:p>
            <a:pPr lvl="1"/>
            <a:r>
              <a:rPr lang="en-US" dirty="0" smtClean="0"/>
              <a:t>Support both byte addressable memory and block device models</a:t>
            </a:r>
          </a:p>
          <a:p>
            <a:r>
              <a:rPr lang="en-US" dirty="0" smtClean="0"/>
              <a:t>Naming, Permission, and Isolation the usage of persistent memory by user-space applications</a:t>
            </a:r>
          </a:p>
          <a:p>
            <a:endParaRPr lang="en-US" dirty="0"/>
          </a:p>
        </p:txBody>
      </p:sp>
    </p:spTree>
    <p:extLst>
      <p:ext uri="{BB962C8B-B14F-4D97-AF65-F5344CB8AC3E}">
        <p14:creationId xmlns:p14="http://schemas.microsoft.com/office/powerpoint/2010/main" val="4145266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Memory – Architecture in Linux</a:t>
            </a:r>
            <a:endParaRPr lang="en-US" dirty="0"/>
          </a:p>
        </p:txBody>
      </p:sp>
      <p:pic>
        <p:nvPicPr>
          <p:cNvPr id="4" name="Picture 3"/>
          <p:cNvPicPr>
            <a:picLocks noChangeAspect="1"/>
          </p:cNvPicPr>
          <p:nvPr/>
        </p:nvPicPr>
        <p:blipFill>
          <a:blip r:embed="rId3"/>
          <a:stretch>
            <a:fillRect/>
          </a:stretch>
        </p:blipFill>
        <p:spPr>
          <a:xfrm>
            <a:off x="838200" y="1578352"/>
            <a:ext cx="10603801" cy="5083705"/>
          </a:xfrm>
          <a:prstGeom prst="rect">
            <a:avLst/>
          </a:prstGeom>
        </p:spPr>
      </p:pic>
    </p:spTree>
    <p:extLst>
      <p:ext uri="{BB962C8B-B14F-4D97-AF65-F5344CB8AC3E}">
        <p14:creationId xmlns:p14="http://schemas.microsoft.com/office/powerpoint/2010/main" val="4020642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8022</TotalTime>
  <Words>2685</Words>
  <Application>Microsoft Office PowerPoint</Application>
  <PresentationFormat>Widescreen</PresentationFormat>
  <Paragraphs>274</Paragraphs>
  <Slides>35</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 Unicode MS</vt:lpstr>
      <vt:lpstr>宋体</vt:lpstr>
      <vt:lpstr>Arial</vt:lpstr>
      <vt:lpstr>Calibri</vt:lpstr>
      <vt:lpstr>Calibri Light</vt:lpstr>
      <vt:lpstr>Wingdings</vt:lpstr>
      <vt:lpstr>Office Theme</vt:lpstr>
      <vt:lpstr>Understanding 2LM/PM in Linux</vt:lpstr>
      <vt:lpstr>Agenda</vt:lpstr>
      <vt:lpstr>Concept of Persistent Memory</vt:lpstr>
      <vt:lpstr>Persistent Memory User Model</vt:lpstr>
      <vt:lpstr>Persistent Memory in Runtime (1)</vt:lpstr>
      <vt:lpstr>Persistent Memory in Runtime (2)</vt:lpstr>
      <vt:lpstr>x86 Instructions for Transaction Operation on Persistent Memory</vt:lpstr>
      <vt:lpstr>Challenge of Using Persistent Memory by Applications</vt:lpstr>
      <vt:lpstr>Persistent Memory – Architecture in Linux</vt:lpstr>
      <vt:lpstr>PowerPoint Presentation</vt:lpstr>
      <vt:lpstr>E820 Table Example</vt:lpstr>
      <vt:lpstr>PowerPoint Presentation</vt:lpstr>
      <vt:lpstr>Example for DSM</vt:lpstr>
      <vt:lpstr>PMEM Namespace vs BLK Mode Namespace</vt:lpstr>
      <vt:lpstr>LIBNVDIMM Kernel Device Model and LIBNDCTL Userspace API (1) </vt:lpstr>
      <vt:lpstr>LIBNVDIMM Kernel Device Model and LIBNDCTL Userspace API (2) </vt:lpstr>
      <vt:lpstr>LIBNVDIMM Kernel Device Model and LIBNDCTL Userspace API (3) </vt:lpstr>
      <vt:lpstr>LIBNVDIMM Kernel Device Model and LIBNDCTL Userspace API (4) </vt:lpstr>
      <vt:lpstr>LIBNVDIMM Kernel Device Model and LIBNDCTL Userspace API (5) </vt:lpstr>
      <vt:lpstr>LIBNVDIMM Kernel Device Model and LIBNDCTL Userspace API (6) </vt:lpstr>
      <vt:lpstr>LIBNVDIMM Kernel Device Model and LIBNDCTL Userspace API (7) </vt:lpstr>
      <vt:lpstr>Concepts of NVDIMM Device Model in Linux</vt:lpstr>
      <vt:lpstr>IXPDIMM – Intel NVDIMM TOOL</vt:lpstr>
      <vt:lpstr>Persistent Memory Development Kit</vt:lpstr>
      <vt:lpstr>Programming Models Supported in PMDK (1)</vt:lpstr>
      <vt:lpstr>Programming Models Supported in PMDK (2)</vt:lpstr>
      <vt:lpstr>Programming Models Supported in PMDK (3)</vt:lpstr>
      <vt:lpstr>Current State of Ecosystem</vt:lpstr>
      <vt:lpstr>SNIA (Storage Networking Industry Association) Standards</vt:lpstr>
      <vt:lpstr>Use Cases Supported by Persistent Memory</vt:lpstr>
      <vt:lpstr>Questions</vt:lpstr>
      <vt:lpstr>Reference</vt:lpstr>
      <vt:lpstr>Backup</vt:lpstr>
      <vt:lpstr>PMDK Usage</vt:lpstr>
      <vt:lpstr>6 Memory Order Model in C++ 11</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Alan</dc:creator>
  <cp:keywords>CTPClassification=CTP_NT</cp:keywords>
  <cp:lastModifiedBy>Zhang, Alan</cp:lastModifiedBy>
  <cp:revision>172</cp:revision>
  <dcterms:created xsi:type="dcterms:W3CDTF">2018-03-22T03:33:10Z</dcterms:created>
  <dcterms:modified xsi:type="dcterms:W3CDTF">2018-04-10T02:43:11Z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4737eb34-a4fc-47b8-9360-09fce05fb643</vt:lpwstr>
  </property>
  <property fmtid="{D5CDD505-2E9C-101B-9397-08002B2CF9AE}" pid="3" name="CTP_TimeStamp">
    <vt:lpwstr>2018-04-10 02:43:10Z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