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5" r:id="rId19"/>
    <p:sldId id="313" r:id="rId20"/>
    <p:sldId id="304" r:id="rId2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BDCD"/>
    <a:srgbClr val="E07272"/>
    <a:srgbClr val="E87E30"/>
    <a:srgbClr val="7ECCD8"/>
    <a:srgbClr val="3A738A"/>
    <a:srgbClr val="ED9B5D"/>
    <a:srgbClr val="D54343"/>
    <a:srgbClr val="25B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3547EE-B200-4BFA-B6D6-ECE0468FCC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C8EEDE-C792-435D-ADE4-32C3B82A44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Click to edit Master </a:t>
            </a:r>
            <a:r>
              <a:rPr lang="zh-CN" altLang="en-US" strike="noStrike" noProof="1" dirty="0">
                <a:sym typeface="+mn-ea"/>
              </a:rPr>
              <a:t>text</a:t>
            </a:r>
            <a:r>
              <a:rPr lang="zh-CN" altLang="en-US" strike="noStrike" noProof="1" smtClean="0"/>
              <a:t> style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C8EEDE-C792-435D-ADE4-32C3B82A44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C8EEDE-C792-435D-ADE4-32C3B82A44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C8EEDE-C792-435D-ADE4-32C3B82A44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736600" y="0"/>
            <a:ext cx="11455400" cy="6858000"/>
          </a:xfrm>
          <a:prstGeom prst="rect">
            <a:avLst/>
          </a:prstGeom>
          <a:solidFill>
            <a:srgbClr val="7EC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直角三角形 15"/>
          <p:cNvSpPr/>
          <p:nvPr/>
        </p:nvSpPr>
        <p:spPr>
          <a:xfrm rot="5400000">
            <a:off x="463550" y="-463550"/>
            <a:ext cx="5435600" cy="6362700"/>
          </a:xfrm>
          <a:prstGeom prst="rtTriangle">
            <a:avLst/>
          </a:prstGeom>
          <a:solidFill>
            <a:srgbClr val="E0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直角三角形 4"/>
          <p:cNvSpPr/>
          <p:nvPr/>
        </p:nvSpPr>
        <p:spPr>
          <a:xfrm flipH="1">
            <a:off x="8624888" y="4191000"/>
            <a:ext cx="3567113" cy="2667000"/>
          </a:xfrm>
          <a:prstGeom prst="rtTriangle">
            <a:avLst/>
          </a:prstGeom>
          <a:solidFill>
            <a:srgbClr val="E0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6200000" flipH="1">
            <a:off x="9086850" y="1085850"/>
            <a:ext cx="4191000" cy="2019300"/>
          </a:xfrm>
          <a:prstGeom prst="rtTriangle">
            <a:avLst/>
          </a:prstGeom>
          <a:solidFill>
            <a:srgbClr val="ED9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0" y="1612900"/>
            <a:ext cx="1866900" cy="3822700"/>
          </a:xfrm>
          <a:custGeom>
            <a:avLst/>
            <a:gdLst>
              <a:gd name="connsiteX0" fmla="*/ 0 w 1858396"/>
              <a:gd name="connsiteY0" fmla="*/ 0 h 3822700"/>
              <a:gd name="connsiteX1" fmla="*/ 1796003 w 1858396"/>
              <a:gd name="connsiteY1" fmla="*/ 2154113 h 3822700"/>
              <a:gd name="connsiteX2" fmla="*/ 1858396 w 1858396"/>
              <a:gd name="connsiteY2" fmla="*/ 2242507 h 3822700"/>
              <a:gd name="connsiteX3" fmla="*/ 0 w 1858396"/>
              <a:gd name="connsiteY3" fmla="*/ 3822700 h 382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8396" h="3822700">
                <a:moveTo>
                  <a:pt x="0" y="0"/>
                </a:moveTo>
                <a:cubicBezTo>
                  <a:pt x="592990" y="689736"/>
                  <a:pt x="1204906" y="1341735"/>
                  <a:pt x="1796003" y="2154113"/>
                </a:cubicBezTo>
                <a:lnTo>
                  <a:pt x="1858396" y="2242507"/>
                </a:lnTo>
                <a:lnTo>
                  <a:pt x="0" y="3822700"/>
                </a:lnTo>
                <a:close/>
              </a:path>
            </a:pathLst>
          </a:custGeom>
          <a:solidFill>
            <a:srgbClr val="5BB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3830638"/>
            <a:ext cx="3479800" cy="3027363"/>
          </a:xfrm>
          <a:custGeom>
            <a:avLst/>
            <a:gdLst>
              <a:gd name="connsiteX0" fmla="*/ 1858396 w 3467100"/>
              <a:gd name="connsiteY0" fmla="*/ 0 h 3027993"/>
              <a:gd name="connsiteX1" fmla="*/ 2016612 w 3467100"/>
              <a:gd name="connsiteY1" fmla="*/ 224152 h 3027993"/>
              <a:gd name="connsiteX2" fmla="*/ 3467100 w 3467100"/>
              <a:gd name="connsiteY2" fmla="*/ 3027993 h 3027993"/>
              <a:gd name="connsiteX3" fmla="*/ 0 w 3467100"/>
              <a:gd name="connsiteY3" fmla="*/ 3027993 h 3027993"/>
              <a:gd name="connsiteX4" fmla="*/ 0 w 3467100"/>
              <a:gd name="connsiteY4" fmla="*/ 1580193 h 3027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00" h="3027993">
                <a:moveTo>
                  <a:pt x="1858396" y="0"/>
                </a:moveTo>
                <a:lnTo>
                  <a:pt x="2016612" y="224152"/>
                </a:lnTo>
                <a:cubicBezTo>
                  <a:pt x="2528725" y="972775"/>
                  <a:pt x="3021096" y="1863148"/>
                  <a:pt x="3467100" y="3027993"/>
                </a:cubicBezTo>
                <a:lnTo>
                  <a:pt x="0" y="3027993"/>
                </a:lnTo>
                <a:lnTo>
                  <a:pt x="0" y="1580193"/>
                </a:lnTo>
                <a:close/>
              </a:path>
            </a:pathLst>
          </a:custGeom>
          <a:solidFill>
            <a:srgbClr val="ED9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03325" y="2749550"/>
            <a:ext cx="104178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6600" kern="1200" cap="none" spc="300" normalizeH="0" baseline="0" noProof="0" dirty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  <a:sym typeface="+mn-ea"/>
              </a:rPr>
              <a:t>Progressive Web Application (PWA)</a:t>
            </a:r>
            <a:endParaRPr kumimoji="0" lang="en-US" altLang="zh-CN" sz="6600" kern="1200" cap="none" spc="300" normalizeH="0" baseline="0" noProof="0" dirty="0">
              <a:solidFill>
                <a:schemeClr val="bg1"/>
              </a:solidFill>
              <a:latin typeface="Impact" panose="020B0806030902050204" pitchFamily="34" charset="0"/>
              <a:ea typeface="+mn-ea"/>
              <a:cs typeface="+mn-cs"/>
              <a:sym typeface="+mn-ea"/>
            </a:endParaRPr>
          </a:p>
        </p:txBody>
      </p:sp>
      <p:sp>
        <p:nvSpPr>
          <p:cNvPr id="25" name="等腰三角形 24"/>
          <p:cNvSpPr/>
          <p:nvPr/>
        </p:nvSpPr>
        <p:spPr>
          <a:xfrm rot="13500000">
            <a:off x="8877300" y="606425"/>
            <a:ext cx="720725" cy="622300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等腰三角形 25"/>
          <p:cNvSpPr/>
          <p:nvPr/>
        </p:nvSpPr>
        <p:spPr>
          <a:xfrm rot="13500000">
            <a:off x="9196388" y="338138"/>
            <a:ext cx="720725" cy="622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8369300" y="1104900"/>
            <a:ext cx="666750" cy="619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26" idx="3"/>
          </p:cNvCxnSpPr>
          <p:nvPr/>
        </p:nvCxnSpPr>
        <p:spPr>
          <a:xfrm flipH="1">
            <a:off x="9777413" y="26988"/>
            <a:ext cx="395288" cy="4016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Service Worker 的作用域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一个 Service Worker 的默认作用域是这个Service Worker 脚本所在的目录。例如 https://example.com/sw.js 脚本默认就是 https://example.com 下的所有页面。你也可以在注册 service worker 时明确指定作用域：</a:t>
            </a:r>
            <a:endParaRPr lang="en-US"/>
          </a:p>
          <a:p>
            <a:pPr marL="0" indent="0">
              <a:buNone/>
            </a:pPr>
            <a:r>
              <a:rPr lang="en-US" sz="1800"/>
              <a:t>navigator.serviceWorker.register('sw.js', 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scope: './abc'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});</a:t>
            </a:r>
            <a:endParaRPr lang="en-US" sz="1800"/>
          </a:p>
          <a:p>
            <a:r>
              <a:rPr lang="en-US" sz="2400"/>
              <a:t>假设以上代码在 https://example.com 页面里执行，则意味着该 service worker 的作用域就是 https://example.com/abc 下的页面。</a:t>
            </a:r>
            <a:endParaRPr lang="en-US" sz="2400"/>
          </a:p>
          <a:p>
            <a:r>
              <a:rPr lang="en-US" sz="2400"/>
              <a:t>我们把页面、workers 以及 shared workers 统称为 clients。你的 service worker 只能控制其作用域范围内的 clients。你可以通过检查 navigator.serviceWorker.controller 属性来判断某个 client 是否受控于 service worker 之下。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注册 Service Worker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在 register() 时传入的 Service Worker 脚本的路径决定了此 Service Worker 的作用域。</a:t>
            </a:r>
            <a:endParaRPr lang="en-US"/>
          </a:p>
          <a:p>
            <a:pPr marL="0" indent="0">
              <a:buNone/>
            </a:pPr>
            <a:r>
              <a:rPr lang="en-US" sz="1800"/>
              <a:t>// 检测浏览器是否支持 service worker API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if ('serviceWorker' in navigator) 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navigator.serviceWorker.register('/sw.js').then(function(registration)      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  console.log('ServiceWorker registration successful with scope: ', registration.scope);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},    function(err) 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  console.log('ServiceWorker registration failed: ', err);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});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}</a:t>
            </a:r>
            <a:endParaRPr 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install 事件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64885" cy="4351655"/>
          </a:xfrm>
        </p:spPr>
        <p:txBody>
          <a:bodyPr/>
          <a:p>
            <a:r>
              <a:rPr lang="en-US" sz="2400"/>
              <a:t>在注册 Service Worker 之后，从 Service Worker 的视角来看。它收到的第一个事件就是 install 事件。在 install 事件回调函数中，你可以：</a:t>
            </a:r>
            <a:endParaRPr lang="en-US"/>
          </a:p>
          <a:p>
            <a:pPr lvl="1"/>
            <a:r>
              <a:rPr lang="en-US" sz="1540"/>
              <a:t>打开一组缓存</a:t>
            </a:r>
            <a:endParaRPr lang="en-US" sz="1540"/>
          </a:p>
          <a:p>
            <a:pPr lvl="1"/>
            <a:r>
              <a:rPr lang="en-US" sz="1540"/>
              <a:t>缓存所需文件</a:t>
            </a:r>
            <a:endParaRPr lang="en-US" sz="1540"/>
          </a:p>
          <a:p>
            <a:pPr lvl="1"/>
            <a:r>
              <a:rPr lang="en-US" sz="1540"/>
              <a:t>检查所有需要的文件是否都已被缓存</a:t>
            </a:r>
            <a:endParaRPr lang="en-US" sz="1540"/>
          </a:p>
          <a:p>
            <a:endParaRPr 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7183120" y="1412240"/>
            <a:ext cx="476504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var CACHE_NAME = 'my-site-cache-v1';</a:t>
            </a:r>
            <a:endParaRPr lang="en-US"/>
          </a:p>
          <a:p>
            <a:r>
              <a:rPr lang="en-US">
                <a:sym typeface="+mn-ea"/>
              </a:rPr>
              <a:t>var urlsToCache = [</a:t>
            </a:r>
            <a:endParaRPr lang="en-US"/>
          </a:p>
          <a:p>
            <a:r>
              <a:rPr lang="en-US">
                <a:sym typeface="+mn-ea"/>
              </a:rPr>
              <a:t>  '/',</a:t>
            </a:r>
            <a:endParaRPr lang="en-US"/>
          </a:p>
          <a:p>
            <a:r>
              <a:rPr lang="en-US">
                <a:sym typeface="+mn-ea"/>
              </a:rPr>
              <a:t>  '/styles/main.css',</a:t>
            </a:r>
            <a:endParaRPr lang="en-US"/>
          </a:p>
          <a:p>
            <a:r>
              <a:rPr lang="en-US">
                <a:sym typeface="+mn-ea"/>
              </a:rPr>
              <a:t>  '/script/main.js'</a:t>
            </a:r>
            <a:endParaRPr lang="en-US"/>
          </a:p>
          <a:p>
            <a:r>
              <a:rPr lang="en-US">
                <a:sym typeface="+mn-ea"/>
              </a:rPr>
              <a:t>];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self.addEventListener('install', function(event) {</a:t>
            </a:r>
            <a:endParaRPr lang="en-US"/>
          </a:p>
          <a:p>
            <a:r>
              <a:rPr lang="en-US">
                <a:sym typeface="+mn-ea"/>
              </a:rPr>
              <a:t>  event.waitUntil(</a:t>
            </a:r>
            <a:endParaRPr lang="en-US"/>
          </a:p>
          <a:p>
            <a:r>
              <a:rPr lang="en-US">
                <a:sym typeface="+mn-ea"/>
              </a:rPr>
              <a:t>    caches.open(CACHE_NAME)</a:t>
            </a:r>
            <a:endParaRPr lang="en-US"/>
          </a:p>
          <a:p>
            <a:r>
              <a:rPr lang="en-US">
                <a:sym typeface="+mn-ea"/>
              </a:rPr>
              <a:t>      .then(function(cache) {</a:t>
            </a:r>
            <a:endParaRPr lang="en-US"/>
          </a:p>
          <a:p>
            <a:r>
              <a:rPr lang="en-US">
                <a:sym typeface="+mn-ea"/>
              </a:rPr>
              <a:t>        return cache.addAll(urlsToCache);</a:t>
            </a:r>
            <a:endParaRPr lang="en-US"/>
          </a:p>
          <a:p>
            <a:r>
              <a:rPr lang="en-US">
                <a:sym typeface="+mn-ea"/>
              </a:rPr>
              <a:t>      })</a:t>
            </a:r>
            <a:endParaRPr lang="en-US"/>
          </a:p>
          <a:p>
            <a:r>
              <a:rPr lang="en-US">
                <a:sym typeface="+mn-ea"/>
              </a:rPr>
              <a:t>  );</a:t>
            </a:r>
            <a:endParaRPr lang="en-US"/>
          </a:p>
          <a:p>
            <a:r>
              <a:rPr lang="en-US">
                <a:sym typeface="+mn-ea"/>
              </a:rPr>
              <a:t>});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activate 事件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在 activate 事件回调中通常要做的工作就是缓存管理。此时可以安全的清理之前版本 service worker 创建的缓存内容。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fetch 事件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1430" cy="4351655"/>
          </a:xfrm>
        </p:spPr>
        <p:txBody>
          <a:bodyPr/>
          <a:p>
            <a:r>
              <a:rPr lang="en-US"/>
              <a:t>安装完成以后，当页面发起网络请求时，会触发 service worker 的 fetch 事件。在事件回调函数中你可以决定如何处理该请求。</a:t>
            </a:r>
            <a:endParaRPr lang="en-US"/>
          </a:p>
          <a:p>
            <a:r>
              <a:rPr lang="en-US"/>
              <a:t>例如，优先从缓存中加载：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500495" y="1859915"/>
            <a:ext cx="541782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self.addEventListener('fetch', function(event) {</a:t>
            </a:r>
            <a:endParaRPr lang="en-US"/>
          </a:p>
          <a:p>
            <a:r>
              <a:rPr lang="en-US"/>
              <a:t>  event.respondWith(</a:t>
            </a:r>
            <a:endParaRPr lang="en-US"/>
          </a:p>
          <a:p>
            <a:r>
              <a:rPr lang="en-US"/>
              <a:t>    caches.match(event.request)</a:t>
            </a:r>
            <a:endParaRPr lang="en-US"/>
          </a:p>
          <a:p>
            <a:r>
              <a:rPr lang="en-US"/>
              <a:t>      .then(function(response) {</a:t>
            </a:r>
            <a:endParaRPr lang="en-US"/>
          </a:p>
          <a:p>
            <a:r>
              <a:rPr lang="en-US"/>
              <a:t>        // 命中缓存，直接把缓存的内容返回给页面</a:t>
            </a:r>
            <a:endParaRPr lang="en-US"/>
          </a:p>
          <a:p>
            <a:r>
              <a:rPr lang="en-US"/>
              <a:t>        if (response) {</a:t>
            </a:r>
            <a:endParaRPr lang="en-US"/>
          </a:p>
          <a:p>
            <a:r>
              <a:rPr lang="en-US"/>
              <a:t>          return response;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r>
              <a:rPr lang="en-US"/>
              <a:t>        </a:t>
            </a:r>
            <a:endParaRPr lang="en-US"/>
          </a:p>
          <a:p>
            <a:r>
              <a:rPr lang="en-US"/>
              <a:t>        // 否则，请求网络</a:t>
            </a:r>
            <a:endParaRPr lang="en-US"/>
          </a:p>
          <a:p>
            <a:r>
              <a:rPr lang="en-US"/>
              <a:t>        return fetch(event.request);</a:t>
            </a:r>
            <a:endParaRPr lang="en-US"/>
          </a:p>
          <a:p>
            <a:r>
              <a:rPr lang="en-US"/>
              <a:t>      }</a:t>
            </a:r>
            <a:endParaRPr lang="en-US"/>
          </a:p>
          <a:p>
            <a:r>
              <a:rPr lang="en-US"/>
              <a:t>    )</a:t>
            </a:r>
            <a:endParaRPr lang="en-US"/>
          </a:p>
          <a:p>
            <a:r>
              <a:rPr lang="en-US"/>
              <a:t>  );</a:t>
            </a:r>
            <a:endParaRPr lang="en-US"/>
          </a:p>
          <a:p>
            <a:r>
              <a:rPr lang="en-US"/>
              <a:t>});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更新 Service Worker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更新一个 service worker 的流程大致如下：</a:t>
            </a:r>
            <a:endParaRPr lang="en-US"/>
          </a:p>
          <a:p>
            <a:pPr lvl="1"/>
            <a:r>
              <a:rPr lang="en-US"/>
              <a:t>修改 service worker 的脚本文件。当用户再次访问页面时，浏览器会尝试重新下载脚本文件。并与之前的版本比对。一旦发现文件内容不一致，就会进入更新流程。</a:t>
            </a:r>
            <a:endParaRPr lang="en-US"/>
          </a:p>
          <a:p>
            <a:pPr lvl="1"/>
            <a:r>
              <a:rPr lang="en-US"/>
              <a:t>新的 service worker 会被启动并触发 install 事件。</a:t>
            </a:r>
            <a:endParaRPr lang="en-US"/>
          </a:p>
          <a:p>
            <a:pPr lvl="1"/>
            <a:r>
              <a:rPr lang="en-US"/>
              <a:t>此时页面的控制器权还在老版 service worker 手中，而新版 service worker 进入 waiting 状态。</a:t>
            </a:r>
            <a:endParaRPr lang="en-US"/>
          </a:p>
          <a:p>
            <a:pPr lvl="1"/>
            <a:r>
              <a:rPr lang="en-US"/>
              <a:t>当前页面被关闭，老版 service worker 被终止。（注意：刷新页面不足以触发新老 service worker 交接）</a:t>
            </a:r>
            <a:endParaRPr lang="en-US"/>
          </a:p>
          <a:p>
            <a:pPr lvl="1"/>
            <a:r>
              <a:rPr lang="en-US"/>
              <a:t>用户再次访问页面，新版 service worker 被启动。触发 activate 事件。</a:t>
            </a:r>
            <a:endParaRPr lang="en-US"/>
          </a:p>
          <a:p>
            <a:pPr marL="0" indent="0">
              <a:buNone/>
            </a:pPr>
            <a:r>
              <a:rPr lang="en-US"/>
              <a:t>注：要想在新版 service worker 安装完成后立刻接管页面而不必等到下一次加载页面。可以调用 self.skipWaiting() 方法跳过等待状态。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消息推送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范例参考：https://developers.google.com/web/fundamentals/codelabs/push-notifications/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开发辅助</a:t>
            </a:r>
            <a:r>
              <a:rPr lang="zh-CN" altLang="en-US"/>
              <a:t>工具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Google 提供了 sw-toolbox 和 sw-precache 两个工具方便快速生成 service-worker.js 文件:</a:t>
            </a:r>
            <a:endParaRPr lang="en-US"/>
          </a:p>
          <a:p>
            <a:pPr lvl="1"/>
            <a:r>
              <a:rPr lang="en-US"/>
              <a:t>sw-precache 可以用来生成配置使 PWA 在安装时进行静态资源的缓存</a:t>
            </a:r>
            <a:endParaRPr lang="en-US"/>
          </a:p>
          <a:p>
            <a:pPr lvl="1"/>
            <a:r>
              <a:rPr lang="en-US"/>
              <a:t>sw-toolbox 提供了动态缓存使用的通用策略, 这些动态的资源不合适用 sw-precache 预先缓存。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</a:t>
            </a:r>
            <a:r>
              <a:rPr lang="en-US" altLang="zh-CN"/>
              <a:t>PWA</a:t>
            </a:r>
            <a:r>
              <a:rPr lang="zh-CN" altLang="en-US"/>
              <a:t>的案例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Twitter 在 2017 年上线了 Twitter Lite PWA，其获得了相当惊人的收益：</a:t>
            </a:r>
            <a:endParaRPr lang="en-US"/>
          </a:p>
          <a:p>
            <a:pPr lvl="1"/>
            <a:r>
              <a:rPr lang="en-US"/>
              <a:t>平均用户停留时长增长 65%</a:t>
            </a:r>
            <a:endParaRPr lang="en-US"/>
          </a:p>
          <a:p>
            <a:pPr lvl="1"/>
            <a:r>
              <a:rPr lang="en-US"/>
              <a:t>Web 站点发推的数量增长 75%</a:t>
            </a:r>
            <a:endParaRPr lang="en-US"/>
          </a:p>
          <a:p>
            <a:pPr lvl="1"/>
            <a:r>
              <a:rPr lang="en-US"/>
              <a:t>跳出率降低 20%</a:t>
            </a:r>
            <a:endParaRPr lang="en-US"/>
          </a:p>
          <a:p>
            <a:r>
              <a:rPr lang="en-US"/>
              <a:t>Twitter Lite 能取得这样的成绩，归功于 PWA 的新技术和用户体验至上的设计原则：它通过 Service Worker 缓存文件，让页面可以离线，同时降低网络消耗；通过 Web Push 接受服务器推送的消息；采用 App Shell 的设计模型，配合 Service Worker 能让页面瞬间展现。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Web Fundamentals: https://developers.google.com/web/fundamentals/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https://segmentfault.com/a/1190000008880637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https://juejin.im/post/5a6c86e451882573505174e7</a:t>
            </a:r>
            <a:endParaRPr lang="en-US">
              <a:sym typeface="+mn-ea"/>
            </a:endParaRPr>
          </a:p>
          <a:p>
            <a:r>
              <a:rPr lang="en-US"/>
              <a:t>https://loveky.github.io/2017/07/24/service-worker-101/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历史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en-US" sz="2000"/>
              <a:t>PWA的中文名叫做渐进式网页应用，早在2014年， W3C 公布过 Service Worker 的相关草案，但是其在生产环境被 Chrome 支持是在 2015 年。因此，如果我们把 PWA 的关键技术之一 Service Worker 的出现作为 PWA 的诞生时间，那就应该是 2015 年。</a:t>
            </a:r>
            <a:endParaRPr lang="en-US" sz="2000"/>
          </a:p>
          <a:p>
            <a:pPr fontAlgn="auto">
              <a:lnSpc>
                <a:spcPct val="150000"/>
              </a:lnSpc>
            </a:pPr>
            <a:r>
              <a:rPr lang="en-US" sz="2000"/>
              <a:t>自 2015 年以来，PWA 相关的技术不断升级优化，在用户体验和用户留存两方面都提供了非常好的解决方案。PWA 可以将 Web 和 App 各自的优势融合在一起：渐进式、可响应、可离线、实现类似 App 的交互、即时更新、安全、可以被搜索引擎检索、可推送、可安装、可链接。</a:t>
            </a:r>
            <a:endParaRPr lang="en-US" sz="2000"/>
          </a:p>
          <a:p>
            <a:pPr fontAlgn="auto">
              <a:lnSpc>
                <a:spcPct val="150000"/>
              </a:lnSpc>
            </a:pPr>
            <a:r>
              <a:rPr lang="en-US" sz="2000"/>
              <a:t>需要特别说明的是，PWA 不是特指某一项技术，而是应用了多项技术的 Web App。其核心技术包括 App Manifest、Service Worker、Web Push，等等。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为什么W3C和谷歌在推广这项技术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Native APP 用起来很流畅，但是也有其天然的基因缺陷：</a:t>
            </a:r>
            <a:endParaRPr lang="en-US"/>
          </a:p>
          <a:p>
            <a:pPr lvl="1"/>
            <a:r>
              <a:rPr lang="en-US" sz="1800"/>
              <a:t>由于其天生封闭的基因，内容无法被索引</a:t>
            </a:r>
            <a:endParaRPr lang="en-US" sz="1800"/>
          </a:p>
          <a:p>
            <a:pPr lvl="1"/>
            <a:r>
              <a:rPr lang="en-US" sz="1800"/>
              <a:t>用户 80% 的时间被 Top3 的超级 App 占据，对于站点来说，应用分发的性价比也越来越不划算</a:t>
            </a:r>
            <a:endParaRPr lang="en-US" sz="1800"/>
          </a:p>
          <a:p>
            <a:pPr lvl="1"/>
            <a:r>
              <a:rPr lang="en-US" sz="1800"/>
              <a:t>要使用它，首先还需要下载几十兆上百着兆的安装包</a:t>
            </a:r>
            <a:endParaRPr lang="en-US" sz="1800"/>
          </a:p>
          <a:p>
            <a:r>
              <a:rPr lang="en-US"/>
              <a:t>WEB前端虽然天生具有开放的基因，但是很多时候页面会卡顿，用户体验不佳。虽然社区之前也做过很多努力，例如virtual dom、spa、混合编程、用canvas将整个页面画出来，用户体验也有了很大的改善，但是仍然无法解决几个重要的问题：</a:t>
            </a:r>
            <a:endParaRPr lang="en-US"/>
          </a:p>
          <a:p>
            <a:pPr lvl="1"/>
            <a:r>
              <a:rPr lang="en-US" sz="1800"/>
              <a:t>离线时用户无法使用</a:t>
            </a:r>
            <a:endParaRPr lang="en-US" sz="1800"/>
          </a:p>
          <a:p>
            <a:pPr lvl="1"/>
            <a:r>
              <a:rPr lang="en-US" sz="1800"/>
              <a:t>无法接收消息推送</a:t>
            </a:r>
            <a:endParaRPr lang="en-US" sz="1800"/>
          </a:p>
          <a:p>
            <a:pPr lvl="1"/>
            <a:r>
              <a:rPr lang="en-US" sz="1800"/>
              <a:t>移动端没有一级入口</a:t>
            </a:r>
            <a:endParaRPr lang="en-US"/>
          </a:p>
          <a:p>
            <a:pPr lvl="0"/>
            <a:r>
              <a:rPr lang="en-US"/>
              <a:t>W3C和谷歌看到了这些问题，于是推出了PWA。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PWA的核心目标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PWA的核心目标就是提升 Web App 的性能，改善 Web App 的用户体验。媲美native的流畅体验，将网络之长与应用之长相结合。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PWA的特点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69465"/>
            <a:ext cx="10133965" cy="3863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如何实现可安装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45580" cy="435165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en-US" sz="1800"/>
              <a:t>可安装指的是可以像原生APP在主屏幕上留有图标。这需要我们提供 Web app manifest，manifest.json 是一个简单的JSON文件，在 html 页面如下引用：&lt;link rel=”manifest” href=”/manifest.json”&gt;</a:t>
            </a:r>
            <a:r>
              <a:rPr lang="zh-CN" altLang="en-US" sz="1800"/>
              <a:t>。</a:t>
            </a:r>
            <a:r>
              <a:rPr lang="en-US" sz="1800"/>
              <a:t>它描述了我们的图标在主屏幕上如何显示，以及图标点击进去的启动页是什么，它的JSON格式如所示</a:t>
            </a:r>
            <a:r>
              <a:rPr lang="zh-CN" altLang="en-US" sz="1800"/>
              <a:t>。其中：</a:t>
            </a:r>
            <a:endParaRPr lang="zh-CN" altLang="en-US" sz="2000"/>
          </a:p>
          <a:p>
            <a:pPr lvl="1" fontAlgn="auto">
              <a:lnSpc>
                <a:spcPct val="150000"/>
              </a:lnSpc>
            </a:pPr>
            <a:r>
              <a:rPr lang="en-US" sz="1400"/>
              <a:t>start_url 可以设置启动网址</a:t>
            </a:r>
            <a:endParaRPr lang="en-US" sz="1400"/>
          </a:p>
          <a:p>
            <a:pPr lvl="1" fontAlgn="auto">
              <a:lnSpc>
                <a:spcPct val="150000"/>
              </a:lnSpc>
            </a:pPr>
            <a:r>
              <a:rPr lang="en-US" sz="1400"/>
              <a:t>icons 会帮我萌设置各个分辨率下页面的图标</a:t>
            </a:r>
            <a:endParaRPr lang="en-US" sz="1400"/>
          </a:p>
          <a:p>
            <a:pPr lvl="1" fontAlgn="auto">
              <a:lnSpc>
                <a:spcPct val="150000"/>
              </a:lnSpc>
            </a:pPr>
            <a:r>
              <a:rPr lang="en-US" sz="1400"/>
              <a:t>background_color 会设置背景颜色， Chrome 在网络应用启动后会立即使用此颜色，这一颜色将保留在屏幕上，直至网络应用首次呈现为止。</a:t>
            </a:r>
            <a:endParaRPr lang="en-US" sz="1400"/>
          </a:p>
          <a:p>
            <a:pPr lvl="1" fontAlgn="auto">
              <a:lnSpc>
                <a:spcPct val="150000"/>
              </a:lnSpc>
            </a:pPr>
            <a:r>
              <a:rPr lang="en-US" sz="1400"/>
              <a:t>theme_color 会设置主题颜色</a:t>
            </a:r>
            <a:endParaRPr lang="en-US" sz="1400"/>
          </a:p>
          <a:p>
            <a:pPr lvl="1" fontAlgn="auto">
              <a:lnSpc>
                <a:spcPct val="150000"/>
              </a:lnSpc>
            </a:pPr>
            <a:r>
              <a:rPr lang="en-US" sz="1400"/>
              <a:t>display 设置启动样式</a:t>
            </a:r>
            <a:endParaRPr lang="zh-CN" altLang="en-US" sz="1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5860" y="296545"/>
            <a:ext cx="4400550" cy="5623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实例：豆瓣网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05305"/>
            <a:ext cx="2627630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755" y="1805940"/>
            <a:ext cx="2955925" cy="4351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205" y="1805940"/>
            <a:ext cx="28251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离线使用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7740"/>
          </a:xfrm>
        </p:spPr>
        <p:txBody>
          <a:bodyPr/>
          <a:p>
            <a:r>
              <a:rPr lang="en-US" sz="2000"/>
              <a:t>PWA 另一项令人兴奋的特性就是可以离线使用,其背后用到的技术是 Service Worker</a:t>
            </a:r>
            <a:r>
              <a:rPr lang="zh-CN" altLang="en-US" sz="2000"/>
              <a:t>。</a:t>
            </a:r>
            <a:r>
              <a:rPr lang="en-US" sz="2000"/>
              <a:t>Service Worker实际上是一段脚本，在后台运行。作为一个独立的线程，运行环境与普通脚本不同，所以不能直接参与 Web 交互行为。Service Worker 的出现是正是为了使得 Web App 也可以做到像 Native App 那样可以离线使用、消息推送的功能。可以把Service Worker当做是一种客户端代理，让你可以控制页面请求的处理方式。</a:t>
            </a:r>
            <a:endParaRPr lang="en-US" sz="2000"/>
          </a:p>
          <a:p>
            <a:r>
              <a:rPr lang="en-US" sz="2000"/>
              <a:t>Service Worker 也有生命周期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952875"/>
            <a:ext cx="10514965" cy="2682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Service Worker</a:t>
            </a:r>
            <a:r>
              <a:rPr lang="zh-CN" altLang="en-US"/>
              <a:t>生命周期详细说明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54785"/>
            <a:ext cx="3837305" cy="47828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217160" y="1691005"/>
            <a:ext cx="613664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Service Worker 的生命周期与页面的生命周期是完全独立的。</a:t>
            </a:r>
            <a:endParaRPr lang="en-US"/>
          </a:p>
          <a:p>
            <a:r>
              <a:rPr lang="en-US"/>
              <a:t>Service Worker 的几个基本知识点</a:t>
            </a:r>
            <a:r>
              <a:rPr lang="zh-CN" altLang="en-US"/>
              <a:t>：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它是一个可编程的网络代理，让你可以控制页面请求的处理方式。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它是一个 JavaScript Worker，因此它无法直接操作 DOM。但可以通过 postMessage 接口与页面通信。同时，service worker 中的代码不会阻塞页面响应。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它在闲置时被终止，在需要时被启动。并不是常驻内存。因此你不能在 onfetch 或是 onmessage 回调中依赖全局状态。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被设计成完全异步。因此在 service worker 中无法使用同步 API （例如同步 XHR，localStorage等）。接口重度依赖于 promise。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只能在 HTTPS 页面加载（唯一的例外：localhost/127.0.0.1，方便调试）。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4725</Words>
  <Application>WPS Presentation</Application>
  <PresentationFormat>宽屏</PresentationFormat>
  <Paragraphs>157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Calibri Light</vt:lpstr>
      <vt:lpstr>Impact</vt:lpstr>
      <vt:lpstr>微软雅黑</vt:lpstr>
      <vt:lpstr>Open Sans</vt:lpstr>
      <vt:lpstr>Segoe Print</vt:lpstr>
      <vt:lpstr>FontAwesome</vt:lpstr>
      <vt:lpstr>Bebas Neue</vt:lpstr>
      <vt:lpstr>Source Sans Pro ExtraLight</vt:lpstr>
      <vt:lpstr>Calibri</vt:lpstr>
      <vt:lpstr>FontAwesome</vt:lpstr>
      <vt:lpstr>Bebas Neue</vt:lpstr>
      <vt:lpstr>Helvetica Light</vt:lpstr>
      <vt:lpstr>Kontrapunkt Bob Bold</vt:lpstr>
      <vt:lpstr>Arial Unicode MS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EDU Test</cp:lastModifiedBy>
  <cp:revision>44</cp:revision>
  <dcterms:created xsi:type="dcterms:W3CDTF">2015-06-27T07:17:30Z</dcterms:created>
  <dcterms:modified xsi:type="dcterms:W3CDTF">2019-07-16T14:01:40Z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