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65" r:id="rId3"/>
    <p:sldId id="270" r:id="rId4"/>
    <p:sldId id="276" r:id="rId5"/>
    <p:sldId id="272" r:id="rId6"/>
    <p:sldId id="277" r:id="rId7"/>
    <p:sldId id="27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45" d="100"/>
          <a:sy n="45" d="100"/>
        </p:scale>
        <p:origin x="828" y="4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8/7/2023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8/7/2023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8/7/2023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8/7/2023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8/7/2023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8/7/2023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8/7/2023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8/7/2023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8/7/2023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8/7/2023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8/7/2023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8/7/2023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032" y="3861048"/>
            <a:ext cx="11653936" cy="846941"/>
          </a:xfrm>
        </p:spPr>
        <p:txBody>
          <a:bodyPr/>
          <a:lstStyle/>
          <a:p>
            <a:r>
              <a:rPr lang="en-US" noProof="1"/>
              <a:t>Menerapkan Perakitan Komputer</a:t>
            </a:r>
          </a:p>
        </p:txBody>
      </p:sp>
      <p:sp>
        <p:nvSpPr>
          <p:cNvPr id="3" name="Subtitle 2"/>
          <p:cNvSpPr>
            <a:spLocks noGrp="1"/>
          </p:cNvSpPr>
          <p:nvPr>
            <p:ph type="subTitle" idx="1"/>
          </p:nvPr>
        </p:nvSpPr>
        <p:spPr>
          <a:xfrm>
            <a:off x="1066800" y="4952999"/>
            <a:ext cx="7045424" cy="1356321"/>
          </a:xfrm>
        </p:spPr>
        <p:txBody>
          <a:bodyPr>
            <a:normAutofit/>
          </a:bodyPr>
          <a:lstStyle/>
          <a:p>
            <a:r>
              <a:rPr lang="en-US" sz="3000" dirty="0"/>
              <a:t>Alan Erik </a:t>
            </a:r>
            <a:r>
              <a:rPr lang="en-US" sz="3000" dirty="0" err="1"/>
              <a:t>Suci</a:t>
            </a:r>
            <a:r>
              <a:rPr lang="en-US" sz="3000" dirty="0"/>
              <a:t> </a:t>
            </a:r>
            <a:r>
              <a:rPr lang="en-US" sz="3000" dirty="0" err="1"/>
              <a:t>Hermenky</a:t>
            </a:r>
            <a:endParaRPr sz="3000" dirty="0"/>
          </a:p>
        </p:txBody>
      </p:sp>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noProof="1"/>
              <a:t>Materi Pembahasan Mera</a:t>
            </a:r>
            <a:r>
              <a:rPr lang="en-US" noProof="1">
                <a:highlight>
                  <a:srgbClr val="000000"/>
                </a:highlight>
              </a:rPr>
              <a:t>ki</a:t>
            </a:r>
            <a:r>
              <a:rPr lang="en-US" noProof="1"/>
              <a:t>t Komputer</a:t>
            </a:r>
          </a:p>
        </p:txBody>
      </p:sp>
      <p:sp>
        <p:nvSpPr>
          <p:cNvPr id="14" name="Content Placeholder 13"/>
          <p:cNvSpPr>
            <a:spLocks noGrp="1"/>
          </p:cNvSpPr>
          <p:nvPr>
            <p:ph idx="1"/>
          </p:nvPr>
        </p:nvSpPr>
        <p:spPr>
          <a:xfrm>
            <a:off x="1524000" y="1828800"/>
            <a:ext cx="9144000" cy="1456184"/>
          </a:xfrm>
        </p:spPr>
        <p:txBody>
          <a:bodyPr/>
          <a:lstStyle/>
          <a:p>
            <a:r>
              <a:rPr lang="en-US" noProof="1"/>
              <a:t>Melaksanakan </a:t>
            </a:r>
            <a:r>
              <a:rPr lang="en-US" noProof="1">
                <a:solidFill>
                  <a:srgbClr val="FF0000"/>
                </a:solidFill>
              </a:rPr>
              <a:t>SOP</a:t>
            </a:r>
            <a:r>
              <a:rPr lang="en-US" noProof="1"/>
              <a:t> dan </a:t>
            </a:r>
            <a:r>
              <a:rPr lang="en-US" noProof="1">
                <a:solidFill>
                  <a:srgbClr val="FF0000"/>
                </a:solidFill>
              </a:rPr>
              <a:t>K3LH </a:t>
            </a:r>
            <a:r>
              <a:rPr lang="en-US" noProof="1">
                <a:solidFill>
                  <a:schemeClr val="tx2"/>
                </a:solidFill>
              </a:rPr>
              <a:t>pada</a:t>
            </a:r>
            <a:r>
              <a:rPr lang="en-US" noProof="1">
                <a:solidFill>
                  <a:schemeClr val="tx1"/>
                </a:solidFill>
              </a:rPr>
              <a:t> </a:t>
            </a:r>
            <a:r>
              <a:rPr lang="en-US" noProof="1">
                <a:solidFill>
                  <a:schemeClr val="tx2"/>
                </a:solidFill>
              </a:rPr>
              <a:t>saat merakit komputer</a:t>
            </a:r>
          </a:p>
          <a:p>
            <a:r>
              <a:rPr lang="en-US" noProof="1"/>
              <a:t>Mengindentifikasikan alat kerja merakit komputer</a:t>
            </a:r>
          </a:p>
          <a:p>
            <a:r>
              <a:rPr lang="en-US" noProof="1"/>
              <a:t>Persiapan merakit komputer dan langkah-langkah merakit komputer</a:t>
            </a:r>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8640"/>
            <a:ext cx="8568952" cy="1506536"/>
          </a:xfrm>
        </p:spPr>
        <p:txBody>
          <a:bodyPr>
            <a:normAutofit fontScale="90000"/>
          </a:bodyPr>
          <a:lstStyle/>
          <a:p>
            <a:r>
              <a:rPr lang="en-US" dirty="0" err="1"/>
              <a:t>Masuk</a:t>
            </a:r>
            <a:r>
              <a:rPr lang="en-US" dirty="0"/>
              <a:t> </a:t>
            </a:r>
            <a:r>
              <a:rPr lang="en-US" dirty="0" err="1"/>
              <a:t>ke</a:t>
            </a:r>
            <a:r>
              <a:rPr lang="en-US" dirty="0"/>
              <a:t> </a:t>
            </a:r>
            <a:r>
              <a:rPr lang="en-US" dirty="0" err="1"/>
              <a:t>materi</a:t>
            </a:r>
            <a:r>
              <a:rPr lang="en-US" dirty="0"/>
              <a:t> </a:t>
            </a:r>
            <a:r>
              <a:rPr lang="en-US" dirty="0" err="1"/>
              <a:t>pertama</a:t>
            </a:r>
            <a:r>
              <a:rPr lang="en-US" dirty="0"/>
              <a:t>, </a:t>
            </a:r>
            <a:r>
              <a:rPr lang="en-US" dirty="0" err="1"/>
              <a:t>apa</a:t>
            </a:r>
            <a:r>
              <a:rPr lang="en-US" dirty="0"/>
              <a:t> </a:t>
            </a:r>
            <a:r>
              <a:rPr lang="en-US" dirty="0" err="1"/>
              <a:t>itu</a:t>
            </a:r>
            <a:r>
              <a:rPr lang="en-US" dirty="0"/>
              <a:t> </a:t>
            </a:r>
            <a:r>
              <a:rPr lang="en-US" dirty="0">
                <a:solidFill>
                  <a:srgbClr val="FF0000"/>
                </a:solidFill>
              </a:rPr>
              <a:t>SOP dan K3LH?</a:t>
            </a:r>
            <a:endParaRPr dirty="0">
              <a:solidFill>
                <a:srgbClr val="FF0000"/>
              </a:solidFill>
            </a:endParaRPr>
          </a:p>
        </p:txBody>
      </p:sp>
      <p:sp>
        <p:nvSpPr>
          <p:cNvPr id="3" name="Text Placeholder 2"/>
          <p:cNvSpPr>
            <a:spLocks noGrp="1"/>
          </p:cNvSpPr>
          <p:nvPr>
            <p:ph type="body" idx="1"/>
          </p:nvPr>
        </p:nvSpPr>
        <p:spPr>
          <a:xfrm>
            <a:off x="214332" y="1695176"/>
            <a:ext cx="11570299" cy="4974184"/>
          </a:xfrm>
        </p:spPr>
        <p:txBody>
          <a:bodyPr>
            <a:normAutofit fontScale="85000" lnSpcReduction="10000"/>
          </a:bodyPr>
          <a:lstStyle/>
          <a:p>
            <a:r>
              <a:rPr lang="en-ID" noProof="1">
                <a:solidFill>
                  <a:srgbClr val="FF0000"/>
                </a:solidFill>
              </a:rPr>
              <a:t>Standard Operating Procedure (SOP): SOP</a:t>
            </a:r>
            <a:r>
              <a:rPr lang="en-ID" noProof="1"/>
              <a:t> adalah serangkaian instruksi atau langkah-langkah tertulis yang ditetapkan untuk menjalankan suatu proses atau tugas secara konsisten dan efisien. </a:t>
            </a:r>
            <a:r>
              <a:rPr lang="en-ID" noProof="1">
                <a:solidFill>
                  <a:srgbClr val="FF0000"/>
                </a:solidFill>
              </a:rPr>
              <a:t>SOP</a:t>
            </a:r>
            <a:r>
              <a:rPr lang="en-ID" noProof="1"/>
              <a:t> digunakan untuk mengatur aktivitas yang berulang dalam berbagai konteks, termasuk dalam lingkup pekerjaan dan industri. Tujuan utama </a:t>
            </a:r>
            <a:r>
              <a:rPr lang="en-ID" noProof="1">
                <a:solidFill>
                  <a:srgbClr val="FF0000"/>
                </a:solidFill>
              </a:rPr>
              <a:t>SOP</a:t>
            </a:r>
            <a:r>
              <a:rPr lang="en-ID" noProof="1"/>
              <a:t> adalah untuk mencapai hasil yang konsisten, mengurangi risiko kesalahan, dan meningkatkan efisiensi dalam pelaksanaan suatu tugas.</a:t>
            </a:r>
            <a:br>
              <a:rPr lang="en-ID" noProof="1"/>
            </a:br>
            <a:br>
              <a:rPr lang="en-ID" noProof="1"/>
            </a:br>
            <a:r>
              <a:rPr lang="en-ID" noProof="1"/>
              <a:t>Dalam konteks </a:t>
            </a:r>
            <a:r>
              <a:rPr lang="en-ID" noProof="1">
                <a:solidFill>
                  <a:schemeClr val="accent3"/>
                </a:solidFill>
              </a:rPr>
              <a:t>merakit komputer</a:t>
            </a:r>
            <a:r>
              <a:rPr lang="en-ID" noProof="1"/>
              <a:t>, </a:t>
            </a:r>
            <a:r>
              <a:rPr lang="en-ID" noProof="1">
                <a:solidFill>
                  <a:srgbClr val="FF0000"/>
                </a:solidFill>
              </a:rPr>
              <a:t>SOP</a:t>
            </a:r>
            <a:r>
              <a:rPr lang="en-ID" noProof="1"/>
              <a:t> akan merinci langkah-langkah yang harus diikuti secara berurutan untuk </a:t>
            </a:r>
            <a:r>
              <a:rPr lang="en-ID" noProof="1">
                <a:solidFill>
                  <a:schemeClr val="accent3"/>
                </a:solidFill>
              </a:rPr>
              <a:t>merakit komputer dengan benar</a:t>
            </a:r>
            <a:r>
              <a:rPr lang="en-ID" noProof="1"/>
              <a:t>. SOP ini meliputi tahap pemeriksaan komponen, metode pemasangan, pengujian, dan proses penyelesaian lainnya. </a:t>
            </a:r>
            <a:r>
              <a:rPr lang="en-ID" noProof="1">
                <a:solidFill>
                  <a:schemeClr val="accent3"/>
                </a:solidFill>
              </a:rPr>
              <a:t>Mengikuti SOP sangat penting </a:t>
            </a:r>
            <a:r>
              <a:rPr lang="en-ID" noProof="1"/>
              <a:t>untuk </a:t>
            </a:r>
            <a:r>
              <a:rPr lang="en-ID" noProof="1">
                <a:solidFill>
                  <a:schemeClr val="accent3"/>
                </a:solidFill>
              </a:rPr>
              <a:t>memastikan kualitas produk akhir dan konsistensi hasil pada setiap merakit komputer.</a:t>
            </a:r>
            <a:br>
              <a:rPr lang="en-ID" noProof="1">
                <a:solidFill>
                  <a:schemeClr val="accent3"/>
                </a:solidFill>
              </a:rPr>
            </a:br>
            <a:br>
              <a:rPr lang="en-ID" noProof="1">
                <a:solidFill>
                  <a:schemeClr val="accent3"/>
                </a:solidFill>
              </a:rPr>
            </a:br>
            <a:r>
              <a:rPr lang="en-ID" noProof="1">
                <a:solidFill>
                  <a:srgbClr val="FF0000"/>
                </a:solidFill>
              </a:rPr>
              <a:t>Keselamatan dan Kesehatan Kerja (K3LH): K3LH </a:t>
            </a:r>
            <a:r>
              <a:rPr lang="en-ID" noProof="1"/>
              <a:t>adalah singkatan dari </a:t>
            </a:r>
            <a:r>
              <a:rPr lang="en-ID" noProof="1">
                <a:solidFill>
                  <a:srgbClr val="FF0000"/>
                </a:solidFill>
              </a:rPr>
              <a:t>Keselamatan dan Kesehatan Kerja</a:t>
            </a:r>
            <a:r>
              <a:rPr lang="en-ID" noProof="1"/>
              <a:t>. Ini adalah pendekatan yang berfokus pada upaya untuk melindungi kesehatan, keamanan, dan kesejahteraan para pekerja di tempat kerja. </a:t>
            </a:r>
            <a:r>
              <a:rPr lang="en-ID" noProof="1">
                <a:solidFill>
                  <a:srgbClr val="FF0000"/>
                </a:solidFill>
              </a:rPr>
              <a:t>K3LH</a:t>
            </a:r>
            <a:r>
              <a:rPr lang="en-ID" noProof="1"/>
              <a:t> melibatkan identifikasi dan pengendalian potensi bahaya yang dapat menyebabkan kecelakaan atau cedera, serta promosi kesehatan untuk menciptakan lingkungan kerja yang aman dan sehat.</a:t>
            </a:r>
            <a:br>
              <a:rPr lang="en-ID" noProof="1"/>
            </a:br>
            <a:endParaRPr lang="en-ID" noProof="1"/>
          </a:p>
          <a:p>
            <a:r>
              <a:rPr lang="en-ID" noProof="1"/>
              <a:t>Dalam konteks </a:t>
            </a:r>
            <a:r>
              <a:rPr lang="en-ID" noProof="1">
                <a:solidFill>
                  <a:schemeClr val="accent3"/>
                </a:solidFill>
              </a:rPr>
              <a:t>merakit komputer</a:t>
            </a:r>
            <a:r>
              <a:rPr lang="en-ID" noProof="1"/>
              <a:t>, </a:t>
            </a:r>
            <a:r>
              <a:rPr lang="en-ID" noProof="1">
                <a:solidFill>
                  <a:srgbClr val="FF0000"/>
                </a:solidFill>
              </a:rPr>
              <a:t>K3LH</a:t>
            </a:r>
            <a:r>
              <a:rPr lang="en-ID" noProof="1"/>
              <a:t> penting untuk memastikan para pekerja yang terlibat dalam proses merakit tetap aman dari potensi risiko yang terkait dengan tugas tersebut. Beberapa aspek </a:t>
            </a:r>
            <a:r>
              <a:rPr lang="en-ID" noProof="1">
                <a:solidFill>
                  <a:srgbClr val="FF0000"/>
                </a:solidFill>
              </a:rPr>
              <a:t>K3LH</a:t>
            </a:r>
            <a:r>
              <a:rPr lang="en-ID" noProof="1"/>
              <a:t> yang perlu diterapkan saat merakit komputer meliputi penggunaan alat pelindung diri (APD), penanganan bahan kimia dengan benar, penataan tempat kerja yang ergonomis, dan pengetahuan tentang tindakan darurat jika terjadi kecelakaan.</a:t>
            </a:r>
          </a:p>
        </p:txBody>
      </p:sp>
    </p:spTree>
    <p:extLst>
      <p:ext uri="{BB962C8B-B14F-4D97-AF65-F5344CB8AC3E}">
        <p14:creationId xmlns:p14="http://schemas.microsoft.com/office/powerpoint/2010/main" val="3444435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32" y="184718"/>
            <a:ext cx="8568952" cy="1506536"/>
          </a:xfrm>
        </p:spPr>
        <p:txBody>
          <a:bodyPr>
            <a:normAutofit fontScale="90000"/>
          </a:bodyPr>
          <a:lstStyle/>
          <a:p>
            <a:r>
              <a:rPr lang="en-US" noProof="1"/>
              <a:t>Mengapa harus ada yang Namanya </a:t>
            </a:r>
            <a:r>
              <a:rPr lang="en-US" noProof="1">
                <a:solidFill>
                  <a:srgbClr val="FF0000"/>
                </a:solidFill>
              </a:rPr>
              <a:t>SOP dan K3LH?</a:t>
            </a:r>
          </a:p>
        </p:txBody>
      </p:sp>
      <p:sp>
        <p:nvSpPr>
          <p:cNvPr id="3" name="Text Placeholder 2"/>
          <p:cNvSpPr>
            <a:spLocks noGrp="1"/>
          </p:cNvSpPr>
          <p:nvPr>
            <p:ph type="body" idx="1"/>
          </p:nvPr>
        </p:nvSpPr>
        <p:spPr>
          <a:xfrm>
            <a:off x="214332" y="1695176"/>
            <a:ext cx="11570299" cy="3750048"/>
          </a:xfrm>
        </p:spPr>
        <p:txBody>
          <a:bodyPr>
            <a:normAutofit/>
          </a:bodyPr>
          <a:lstStyle/>
          <a:p>
            <a:r>
              <a:rPr lang="en-ID" noProof="1"/>
              <a:t>Secara yang telah dijelaskan dari awal, mematuhi </a:t>
            </a:r>
            <a:r>
              <a:rPr lang="en-ID" noProof="1">
                <a:solidFill>
                  <a:srgbClr val="FF0000"/>
                </a:solidFill>
              </a:rPr>
              <a:t>SOP dan K3LH </a:t>
            </a:r>
            <a:r>
              <a:rPr lang="en-ID" noProof="1"/>
              <a:t>adalah langkah kritis untuk mencapai hasil yang baik dalam pekerjaan dan menjaga keselamatan serta kesehatan pekerja serta lingkungan kerja secara keseluruhan.</a:t>
            </a:r>
            <a:br>
              <a:rPr lang="en-ID" noProof="1"/>
            </a:br>
            <a:br>
              <a:rPr lang="en-ID" noProof="1"/>
            </a:br>
            <a:r>
              <a:rPr lang="en-ID" noProof="1"/>
              <a:t>Setiap pekerjaan haruslah mempunyai rencana yang matang, tidak asal kerja hantam saja. Dibuatnya SOP dan K3LH agar pekerjaan dapat lebih terorganisir dengan teratur dan alur pembuatan dapat dipantau langsung. Jadi ketika ada suatu kesalahan, kesalahan tersebut dapat di</a:t>
            </a:r>
            <a:r>
              <a:rPr lang="en-ID" i="1" noProof="1"/>
              <a:t>troubleshooting </a:t>
            </a:r>
            <a:r>
              <a:rPr lang="en-ID" noProof="1"/>
              <a:t>agar tidak memakan waktu yang lama.</a:t>
            </a:r>
            <a:br>
              <a:rPr lang="en-ID" noProof="1"/>
            </a:br>
            <a:br>
              <a:rPr lang="en-ID" noProof="1"/>
            </a:br>
            <a:r>
              <a:rPr lang="en-ID" noProof="1"/>
              <a:t>Selain agar lebih terorganisir, manfaat lainnya adalah pekerjaan dapat dilakukan dengan lebih aman, disebabkan diawal sudah direncanakan dengan matang sehingga segala </a:t>
            </a:r>
            <a:r>
              <a:rPr lang="en-ID" i="1" noProof="1"/>
              <a:t>probabilitas</a:t>
            </a:r>
            <a:r>
              <a:rPr lang="en-ID" noProof="1"/>
              <a:t> kecelakaan kerja dapat dikurangi. </a:t>
            </a:r>
            <a:r>
              <a:rPr lang="en-ID" noProof="1">
                <a:solidFill>
                  <a:schemeClr val="accent3"/>
                </a:solidFill>
              </a:rPr>
              <a:t>Demi keselamatan pekerja.</a:t>
            </a:r>
          </a:p>
        </p:txBody>
      </p:sp>
    </p:spTree>
    <p:extLst>
      <p:ext uri="{BB962C8B-B14F-4D97-AF65-F5344CB8AC3E}">
        <p14:creationId xmlns:p14="http://schemas.microsoft.com/office/powerpoint/2010/main" val="1628029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332656"/>
            <a:ext cx="8136904" cy="1143000"/>
          </a:xfrm>
        </p:spPr>
        <p:txBody>
          <a:bodyPr/>
          <a:lstStyle/>
          <a:p>
            <a:r>
              <a:rPr lang="en-US" noProof="1"/>
              <a:t>Alat-alat apa saja yang diperlukan saat </a:t>
            </a:r>
            <a:r>
              <a:rPr lang="en-US" noProof="1">
                <a:solidFill>
                  <a:schemeClr val="accent5"/>
                </a:solidFill>
              </a:rPr>
              <a:t>Merakit Komputer?</a:t>
            </a:r>
          </a:p>
        </p:txBody>
      </p:sp>
      <p:sp>
        <p:nvSpPr>
          <p:cNvPr id="3" name="TextBox 2">
            <a:extLst>
              <a:ext uri="{FF2B5EF4-FFF2-40B4-BE49-F238E27FC236}">
                <a16:creationId xmlns:a16="http://schemas.microsoft.com/office/drawing/2014/main" id="{5D46B16D-2F86-4C9F-837C-3068DA842E1E}"/>
              </a:ext>
            </a:extLst>
          </p:cNvPr>
          <p:cNvSpPr txBox="1"/>
          <p:nvPr/>
        </p:nvSpPr>
        <p:spPr>
          <a:xfrm>
            <a:off x="-1104800" y="6400800"/>
            <a:ext cx="914400" cy="914400"/>
          </a:xfrm>
          <a:prstGeom prst="rect">
            <a:avLst/>
          </a:prstGeom>
          <a:noFill/>
        </p:spPr>
        <p:txBody>
          <a:bodyPr wrap="square" rtlCol="0">
            <a:spAutoFit/>
          </a:bodyPr>
          <a:lstStyle/>
          <a:p>
            <a:endParaRPr lang="en-ID" dirty="0"/>
          </a:p>
        </p:txBody>
      </p:sp>
      <p:sp>
        <p:nvSpPr>
          <p:cNvPr id="5" name="Rectangle 4">
            <a:extLst>
              <a:ext uri="{FF2B5EF4-FFF2-40B4-BE49-F238E27FC236}">
                <a16:creationId xmlns:a16="http://schemas.microsoft.com/office/drawing/2014/main" id="{8C99CC78-1B8B-43F9-A5EA-79246F4080C5}"/>
              </a:ext>
            </a:extLst>
          </p:cNvPr>
          <p:cNvSpPr/>
          <p:nvPr/>
        </p:nvSpPr>
        <p:spPr>
          <a:xfrm>
            <a:off x="335360" y="1475656"/>
            <a:ext cx="10081120" cy="3877985"/>
          </a:xfrm>
          <a:prstGeom prst="rect">
            <a:avLst/>
          </a:prstGeom>
          <a:noFill/>
        </p:spPr>
        <p:txBody>
          <a:bodyPr wrap="square" lIns="91440" tIns="45720" rIns="91440" bIns="45720">
            <a:spAutoFit/>
          </a:bodyPr>
          <a:lstStyle/>
          <a:p>
            <a:r>
              <a:rPr lang="en-ID" sz="2400" noProof="1">
                <a:solidFill>
                  <a:schemeClr val="accent5"/>
                </a:solidFill>
                <a:sym typeface="Wingdings" panose="05000000000000000000" pitchFamily="2" charset="2"/>
              </a:rPr>
              <a:t></a:t>
            </a:r>
            <a:r>
              <a:rPr lang="en-ID" sz="2400" noProof="1">
                <a:solidFill>
                  <a:schemeClr val="accent5"/>
                </a:solidFill>
              </a:rPr>
              <a:t>Obeng:</a:t>
            </a:r>
            <a:r>
              <a:rPr lang="en-ID" sz="2400" noProof="1"/>
              <a:t> </a:t>
            </a:r>
            <a:r>
              <a:rPr lang="en-ID" noProof="1"/>
              <a:t>Alat ini digunakan untuk mengencangkan dan melonggarkan baut atau sekrup pada komponen komputer seperti motherboard, kartu grafis, dan penyimpanan.</a:t>
            </a:r>
          </a:p>
          <a:p>
            <a:r>
              <a:rPr lang="en-ID" sz="2400" noProof="1">
                <a:solidFill>
                  <a:schemeClr val="accent5"/>
                </a:solidFill>
                <a:sym typeface="Wingdings" panose="05000000000000000000" pitchFamily="2" charset="2"/>
              </a:rPr>
              <a:t></a:t>
            </a:r>
            <a:r>
              <a:rPr lang="en-ID" sz="2400" noProof="1">
                <a:solidFill>
                  <a:schemeClr val="accent5"/>
                </a:solidFill>
              </a:rPr>
              <a:t>Pinset: </a:t>
            </a:r>
            <a:r>
              <a:rPr lang="en-ID" noProof="1"/>
              <a:t>Pinset digunakan untuk menangani komponen kecil yang memerlukan presisi, seperti jumper, kabel, atau konektor kecil.</a:t>
            </a:r>
          </a:p>
          <a:p>
            <a:r>
              <a:rPr lang="en-ID" sz="2400" noProof="1">
                <a:solidFill>
                  <a:schemeClr val="accent5"/>
                </a:solidFill>
                <a:sym typeface="Wingdings" panose="05000000000000000000" pitchFamily="2" charset="2"/>
              </a:rPr>
              <a:t></a:t>
            </a:r>
            <a:r>
              <a:rPr lang="en-ID" sz="2400" noProof="1">
                <a:solidFill>
                  <a:schemeClr val="accent5"/>
                </a:solidFill>
              </a:rPr>
              <a:t>Peniup Udara: </a:t>
            </a:r>
            <a:r>
              <a:rPr lang="en-ID" noProof="1"/>
              <a:t>Peniup udara digunakan untuk membersihkan debu dan kotoran dari komponen-komponen komputer tanpa menyentuhnya secara fisik.</a:t>
            </a:r>
          </a:p>
          <a:p>
            <a:r>
              <a:rPr lang="en-ID" sz="2400" noProof="1">
                <a:solidFill>
                  <a:schemeClr val="accent5"/>
                </a:solidFill>
                <a:sym typeface="Wingdings" panose="05000000000000000000" pitchFamily="2" charset="2"/>
              </a:rPr>
              <a:t></a:t>
            </a:r>
            <a:r>
              <a:rPr lang="en-ID" sz="2400" noProof="1">
                <a:solidFill>
                  <a:schemeClr val="accent5"/>
                </a:solidFill>
              </a:rPr>
              <a:t>Kabel Ties: </a:t>
            </a:r>
            <a:r>
              <a:rPr lang="en-ID" noProof="1"/>
              <a:t>Kabel ties atau tali kabel digunakan untuk mengikat kabel-kabel agar tetap rapi dan terorganisir di dalam casing komputer.</a:t>
            </a:r>
          </a:p>
          <a:p>
            <a:r>
              <a:rPr lang="en-ID" sz="2400" noProof="1">
                <a:solidFill>
                  <a:schemeClr val="accent5"/>
                </a:solidFill>
                <a:sym typeface="Wingdings" panose="05000000000000000000" pitchFamily="2" charset="2"/>
              </a:rPr>
              <a:t></a:t>
            </a:r>
            <a:r>
              <a:rPr lang="en-ID" sz="2400" noProof="1">
                <a:solidFill>
                  <a:schemeClr val="accent5"/>
                </a:solidFill>
              </a:rPr>
              <a:t>Thermal Paste: </a:t>
            </a:r>
            <a:r>
              <a:rPr lang="en-ID" noProof="1"/>
              <a:t>Pasta termal digunakan untuk meningkatkan transfer panas antara prosesor (CPU) dan heatsink (pendingin).</a:t>
            </a:r>
            <a:br>
              <a:rPr lang="en-ID" noProof="1"/>
            </a:br>
            <a:br>
              <a:rPr lang="en-ID" noProof="1"/>
            </a:br>
            <a:r>
              <a:rPr lang="en-ID" noProof="1"/>
              <a:t>Dan banyak yang belum disebutkan, kalian bisa cari sendiri menggunakan referensi dari OpenAI</a:t>
            </a:r>
          </a:p>
        </p:txBody>
      </p:sp>
      <p:pic>
        <p:nvPicPr>
          <p:cNvPr id="7" name="Picture 6">
            <a:extLst>
              <a:ext uri="{FF2B5EF4-FFF2-40B4-BE49-F238E27FC236}">
                <a16:creationId xmlns:a16="http://schemas.microsoft.com/office/drawing/2014/main" id="{6BB09843-546D-40C9-976C-0DC108FAE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76" y="5583256"/>
            <a:ext cx="1248025" cy="1152128"/>
          </a:xfrm>
          <a:prstGeom prst="rect">
            <a:avLst/>
          </a:prstGeom>
        </p:spPr>
      </p:pic>
      <p:pic>
        <p:nvPicPr>
          <p:cNvPr id="9" name="Picture 8">
            <a:extLst>
              <a:ext uri="{FF2B5EF4-FFF2-40B4-BE49-F238E27FC236}">
                <a16:creationId xmlns:a16="http://schemas.microsoft.com/office/drawing/2014/main" id="{5B196EC3-9F09-47DF-9678-2C377A67AA8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91544" y="5589815"/>
            <a:ext cx="1152128" cy="1152128"/>
          </a:xfrm>
          <a:prstGeom prst="rect">
            <a:avLst/>
          </a:prstGeom>
        </p:spPr>
      </p:pic>
      <p:pic>
        <p:nvPicPr>
          <p:cNvPr id="10" name="Picture 9">
            <a:extLst>
              <a:ext uri="{FF2B5EF4-FFF2-40B4-BE49-F238E27FC236}">
                <a16:creationId xmlns:a16="http://schemas.microsoft.com/office/drawing/2014/main" id="{BE1EA006-023F-48CF-A415-833F5983F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7815" y="5583256"/>
            <a:ext cx="1248025" cy="1152128"/>
          </a:xfrm>
          <a:prstGeom prst="rect">
            <a:avLst/>
          </a:prstGeom>
        </p:spPr>
      </p:pic>
      <p:pic>
        <p:nvPicPr>
          <p:cNvPr id="11" name="Picture 10">
            <a:extLst>
              <a:ext uri="{FF2B5EF4-FFF2-40B4-BE49-F238E27FC236}">
                <a16:creationId xmlns:a16="http://schemas.microsoft.com/office/drawing/2014/main" id="{56131E95-316D-410D-B8E2-674006B11F6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02133" y="5583256"/>
            <a:ext cx="1152128" cy="1152128"/>
          </a:xfrm>
          <a:prstGeom prst="rect">
            <a:avLst/>
          </a:prstGeom>
        </p:spPr>
      </p:pic>
    </p:spTree>
    <p:extLst>
      <p:ext uri="{BB962C8B-B14F-4D97-AF65-F5344CB8AC3E}">
        <p14:creationId xmlns:p14="http://schemas.microsoft.com/office/powerpoint/2010/main" val="215988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99BA8C-2437-4593-AFC7-C128E5111472}"/>
              </a:ext>
            </a:extLst>
          </p:cNvPr>
          <p:cNvSpPr>
            <a:spLocks noGrp="1"/>
          </p:cNvSpPr>
          <p:nvPr>
            <p:ph type="title"/>
          </p:nvPr>
        </p:nvSpPr>
        <p:spPr>
          <a:xfrm>
            <a:off x="263352" y="404664"/>
            <a:ext cx="7416824" cy="504056"/>
          </a:xfrm>
        </p:spPr>
        <p:txBody>
          <a:bodyPr>
            <a:normAutofit/>
          </a:bodyPr>
          <a:lstStyle/>
          <a:p>
            <a:r>
              <a:rPr lang="en-US" sz="3000" noProof="1"/>
              <a:t>Langkah-langkah merakit komputer</a:t>
            </a:r>
          </a:p>
        </p:txBody>
      </p:sp>
      <p:sp>
        <p:nvSpPr>
          <p:cNvPr id="7" name="Rectangle 2">
            <a:extLst>
              <a:ext uri="{FF2B5EF4-FFF2-40B4-BE49-F238E27FC236}">
                <a16:creationId xmlns:a16="http://schemas.microsoft.com/office/drawing/2014/main" id="{D7DAD7F1-69AF-4255-A1FC-42E354C70E7A}"/>
              </a:ext>
            </a:extLst>
          </p:cNvPr>
          <p:cNvSpPr>
            <a:spLocks noGrp="1" noChangeArrowheads="1"/>
          </p:cNvSpPr>
          <p:nvPr>
            <p:ph type="body" idx="1"/>
          </p:nvPr>
        </p:nvSpPr>
        <p:spPr bwMode="auto">
          <a:xfrm>
            <a:off x="263352" y="404664"/>
            <a:ext cx="11928648" cy="6556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noProof="1">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noProof="1">
                <a:ln>
                  <a:noFill/>
                </a:ln>
                <a:solidFill>
                  <a:schemeClr val="tx1"/>
                </a:solidFill>
                <a:effectLst/>
                <a:latin typeface="Söhne"/>
              </a:rPr>
              <a:t>Pasang Prosesor (CPU):</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noProof="1">
                <a:ln>
                  <a:noFill/>
                </a:ln>
                <a:solidFill>
                  <a:schemeClr val="tx1"/>
                </a:solidFill>
                <a:effectLst/>
                <a:latin typeface="Söhne"/>
              </a:rPr>
              <a:t>Buka socket prosesor di motherboard.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noProof="1">
                <a:ln>
                  <a:noFill/>
                </a:ln>
                <a:solidFill>
                  <a:schemeClr val="tx1"/>
                </a:solidFill>
                <a:effectLst/>
                <a:latin typeface="Söhne"/>
              </a:rPr>
              <a:t>Perhatikan sudut dan tanda-garis pada CPU, cocokkan dengan socket, kemudian pasang secara hati-hati. Jangan paksa jika tidak masuk dengan mulus.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noProof="1">
                <a:ln>
                  <a:noFill/>
                </a:ln>
                <a:solidFill>
                  <a:schemeClr val="tx1"/>
                </a:solidFill>
                <a:effectLst/>
                <a:latin typeface="Söhne"/>
              </a:rPr>
              <a:t>Pasang Pendingin CPU (Heatsink/Fan):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noProof="1">
                <a:ln>
                  <a:noFill/>
                </a:ln>
                <a:solidFill>
                  <a:schemeClr val="tx1"/>
                </a:solidFill>
                <a:effectLst/>
                <a:latin typeface="Söhne"/>
              </a:rPr>
              <a:t>Oleskan lapisan tipis pasta thermal di atas CPU.</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noProof="1">
                <a:ln>
                  <a:noFill/>
                </a:ln>
                <a:solidFill>
                  <a:schemeClr val="tx1"/>
                </a:solidFill>
                <a:effectLst/>
                <a:latin typeface="Söhne"/>
              </a:rPr>
              <a:t>Pasang heatsink/fan dengan benar dan</a:t>
            </a:r>
            <a:r>
              <a:rPr lang="en-US" altLang="en-US" noProof="1"/>
              <a:t> </a:t>
            </a:r>
            <a:r>
              <a:rPr kumimoji="0" lang="en-US" altLang="en-US" b="0" i="0" u="none" strike="noStrike" cap="none" normalizeH="0" baseline="0" noProof="1">
                <a:ln>
                  <a:noFill/>
                </a:ln>
                <a:solidFill>
                  <a:schemeClr val="tx1"/>
                </a:solidFill>
                <a:effectLst/>
                <a:latin typeface="Söhne"/>
              </a:rPr>
              <a:t>kunci atau kencangkan pemasangan dengan klem atau baut.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noProof="1">
                <a:ln>
                  <a:noFill/>
                </a:ln>
                <a:solidFill>
                  <a:schemeClr val="tx1"/>
                </a:solidFill>
                <a:effectLst/>
                <a:latin typeface="Söhne"/>
              </a:rPr>
              <a:t>Pasang Modul Memori (RAM):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noProof="1">
                <a:ln>
                  <a:noFill/>
                </a:ln>
                <a:solidFill>
                  <a:schemeClr val="tx1"/>
                </a:solidFill>
                <a:effectLst/>
                <a:latin typeface="Söhne"/>
              </a:rPr>
              <a:t>Buka slot RAM di motherboard.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noProof="1">
                <a:ln>
                  <a:noFill/>
                </a:ln>
                <a:solidFill>
                  <a:schemeClr val="tx1"/>
                </a:solidFill>
                <a:effectLst/>
                <a:latin typeface="Söhne"/>
              </a:rPr>
              <a:t>Cocokkan pin pada modul RAM dengan lubang pada slot RAM, kemudian dorong dengan lembut hingga masuk dengan sempurna.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0" i="0" u="none" strike="noStrike" cap="none" normalizeH="0" baseline="0" noProof="1">
                <a:ln>
                  <a:noFill/>
                </a:ln>
                <a:solidFill>
                  <a:schemeClr val="tx1"/>
                </a:solidFill>
                <a:effectLst/>
                <a:latin typeface="Söhne"/>
              </a:rPr>
              <a:t>Pasang Motherboard ke Casing: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noProof="1">
                <a:ln>
                  <a:noFill/>
                </a:ln>
                <a:solidFill>
                  <a:schemeClr val="tx1"/>
                </a:solidFill>
                <a:effectLst/>
                <a:latin typeface="Söhne"/>
              </a:rPr>
              <a:t>Pasang spasi atau stand-off di casing sesuai dengan lubang pada motherboard.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noProof="1">
                <a:ln>
                  <a:noFill/>
                </a:ln>
                <a:solidFill>
                  <a:schemeClr val="tx1"/>
                </a:solidFill>
                <a:effectLst/>
                <a:latin typeface="Söhne"/>
              </a:rPr>
              <a:t>Tempatkan motherboard di atas spasi/stand-off dan kencangkan dengan sekrup.</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0" i="0" u="none" strike="noStrike" cap="none" normalizeH="0" baseline="0" noProof="1">
                <a:ln>
                  <a:noFill/>
                </a:ln>
                <a:solidFill>
                  <a:schemeClr val="tx1"/>
                </a:solidFill>
                <a:effectLst/>
                <a:latin typeface="Söhne"/>
              </a:rPr>
              <a:t>Pasang Kartu Grafis dan Kartu Ekspansi Lainnya: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noProof="1">
                <a:ln>
                  <a:noFill/>
                </a:ln>
                <a:solidFill>
                  <a:schemeClr val="tx1"/>
                </a:solidFill>
                <a:effectLst/>
                <a:latin typeface="Söhne"/>
              </a:rPr>
              <a:t>Pasang kartu grafis dan kartu ekspansi lainnya pada slot PCIe atau PCI di motherboard. Pastikan kencang terpasang dan dikunci dengan baik.</a:t>
            </a:r>
            <a:br>
              <a:rPr kumimoji="0" lang="en-US" altLang="en-US" b="0" i="0" u="none" strike="noStrike" cap="none" normalizeH="0" baseline="0" noProof="1">
                <a:ln>
                  <a:noFill/>
                </a:ln>
                <a:solidFill>
                  <a:schemeClr val="tx1"/>
                </a:solidFill>
                <a:effectLst/>
                <a:latin typeface="Söhne"/>
              </a:rPr>
            </a:br>
            <a:r>
              <a:rPr kumimoji="0" lang="en-US" altLang="en-US" b="0" i="0" u="none" strike="noStrike" cap="none" normalizeH="0" baseline="0" noProof="1">
                <a:ln>
                  <a:noFill/>
                </a:ln>
                <a:solidFill>
                  <a:schemeClr val="tx1"/>
                </a:solidFill>
                <a:effectLst/>
                <a:latin typeface="Söhne"/>
              </a:rPr>
              <a:t>Dan seterusnya.</a:t>
            </a:r>
            <a:br>
              <a:rPr kumimoji="0" lang="en-US" altLang="en-US" b="0" i="0" u="none" strike="noStrike" cap="none" normalizeH="0" baseline="0" noProof="1">
                <a:ln>
                  <a:noFill/>
                </a:ln>
                <a:solidFill>
                  <a:schemeClr val="tx1"/>
                </a:solidFill>
                <a:effectLst/>
              </a:rPr>
            </a:br>
            <a:endParaRPr kumimoji="0" lang="en-US" altLang="en-US" b="0" i="0" u="none" strike="noStrike" cap="none" normalizeH="0" baseline="0" noProof="1">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9468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Selesai.</a:t>
            </a:r>
          </a:p>
        </p:txBody>
      </p:sp>
      <p:pic>
        <p:nvPicPr>
          <p:cNvPr id="8" name="Picture Placeholder 7">
            <a:extLst>
              <a:ext uri="{FF2B5EF4-FFF2-40B4-BE49-F238E27FC236}">
                <a16:creationId xmlns:a16="http://schemas.microsoft.com/office/drawing/2014/main" id="{B4113A09-728C-4C08-8E74-9234E1E19B6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9194" r="9194"/>
          <a:stretch>
            <a:fillRect/>
          </a:stretch>
        </p:blipFill>
        <p:spPr>
          <a:xfrm>
            <a:off x="767408" y="777240"/>
            <a:ext cx="6400800" cy="5303520"/>
          </a:xfrm>
        </p:spPr>
      </p:pic>
      <p:sp>
        <p:nvSpPr>
          <p:cNvPr id="4" name="Text Placeholder 3"/>
          <p:cNvSpPr>
            <a:spLocks noGrp="1"/>
          </p:cNvSpPr>
          <p:nvPr>
            <p:ph type="body" sz="half" idx="2"/>
          </p:nvPr>
        </p:nvSpPr>
        <p:spPr/>
        <p:txBody>
          <a:bodyPr/>
          <a:lstStyle/>
          <a:p>
            <a:r>
              <a:rPr lang="en-US" noProof="1"/>
              <a:t>Jika ada awal, maka ada akhir. Maka akhir dari presentasi kali ini kita tutup dengan terima kasih. Apabila ada yang kurang jelas, bias ditanyakan.</a:t>
            </a:r>
          </a:p>
        </p:txBody>
      </p:sp>
    </p:spTree>
    <p:extLst>
      <p:ext uri="{BB962C8B-B14F-4D97-AF65-F5344CB8AC3E}">
        <p14:creationId xmlns:p14="http://schemas.microsoft.com/office/powerpoint/2010/main" val="1857640680"/>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93</TotalTime>
  <Words>758</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Candara</vt:lpstr>
      <vt:lpstr>Consolas</vt:lpstr>
      <vt:lpstr>Söhne</vt:lpstr>
      <vt:lpstr>Tech Computer 16x9</vt:lpstr>
      <vt:lpstr>Menerapkan Perakitan Komputer</vt:lpstr>
      <vt:lpstr>Materi Pembahasan Merakit Komputer</vt:lpstr>
      <vt:lpstr>Masuk ke materi pertama, apa itu SOP dan K3LH?</vt:lpstr>
      <vt:lpstr>Mengapa harus ada yang Namanya SOP dan K3LH?</vt:lpstr>
      <vt:lpstr>Alat-alat apa saja yang diperlukan saat Merakit Komputer?</vt:lpstr>
      <vt:lpstr>Langkah-langkah merakit komputer</vt:lpstr>
      <vt:lpstr>Selesai.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Menerapkan Perakitan Komputer</dc:title>
  <dc:creator>MyBook14E</dc:creator>
  <cp:lastModifiedBy>MyBook14E</cp:lastModifiedBy>
  <cp:revision>3</cp:revision>
  <dcterms:created xsi:type="dcterms:W3CDTF">2023-07-30T08:57:11Z</dcterms:created>
  <dcterms:modified xsi:type="dcterms:W3CDTF">2023-08-07T13:23:17Z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