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76" r:id="rId13"/>
    <p:sldId id="267" r:id="rId14"/>
    <p:sldId id="268" r:id="rId15"/>
    <p:sldId id="273" r:id="rId16"/>
    <p:sldId id="277" r:id="rId17"/>
    <p:sldId id="272" r:id="rId18"/>
    <p:sldId id="279" r:id="rId19"/>
    <p:sldId id="269" r:id="rId20"/>
    <p:sldId id="278" r:id="rId21"/>
    <p:sldId id="281" r:id="rId22"/>
    <p:sldId id="280" r:id="rId23"/>
    <p:sldId id="270" r:id="rId24"/>
    <p:sldId id="283" r:id="rId25"/>
    <p:sldId id="282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212B82-AC67-4AE6-975E-D4C2A6118736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ción sin título" id="{9849108C-3BE2-4669-95D3-DE93C68A1D60}">
          <p14:sldIdLst>
            <p14:sldId id="266"/>
            <p14:sldId id="275"/>
            <p14:sldId id="276"/>
            <p14:sldId id="267"/>
            <p14:sldId id="268"/>
            <p14:sldId id="273"/>
            <p14:sldId id="277"/>
            <p14:sldId id="272"/>
            <p14:sldId id="279"/>
            <p14:sldId id="269"/>
            <p14:sldId id="278"/>
            <p14:sldId id="281"/>
            <p14:sldId id="280"/>
            <p14:sldId id="270"/>
            <p14:sldId id="283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6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cloud.google.com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openwhisk.apache.org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azure.microsoft.com/services/function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aws.amazon.com/lambda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laudiajs.com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apex.ru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less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gosparta.io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squarespace.com/blog/2018/4/2/how-ipdata-serves-25m-api-calls-from-10-infinitely-scalable.html" TargetMode="External"/><Relationship Id="rId7" Type="http://schemas.openxmlformats.org/officeDocument/2006/relationships/hyperlink" Target="https://aws-de-media.s3.amazonaws.com/images/Webinar/2016-09-28-eBusiness-Web-Day/home24.pdf" TargetMode="External"/><Relationship Id="rId2" Type="http://schemas.openxmlformats.org/officeDocument/2006/relationships/hyperlink" Target="https://dashbird.io/blog/serverless-case-study-netfl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solutions/case-studies/autodesk-serverless/" TargetMode="External"/><Relationship Id="rId5" Type="http://schemas.openxmlformats.org/officeDocument/2006/relationships/hyperlink" Target="https://aws.amazon.com/solutions/case-studies/square-enix/" TargetMode="External"/><Relationship Id="rId4" Type="http://schemas.openxmlformats.org/officeDocument/2006/relationships/hyperlink" Target="https://serverless.com/case-studies/scaling-to-millions-of-request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l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policy.js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  <a:br>
              <a:rPr lang="en-US" sz="3600" dirty="0"/>
            </a:br>
            <a:r>
              <a:rPr lang="en-US" sz="2400" dirty="0"/>
              <a:t>Function as a Service 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7AC8C-C361-4BCA-A3F7-4FF73AC6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1600745"/>
            <a:ext cx="2297633" cy="83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AAD28-17CF-4C9B-86BE-F8FEAC36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84" y="2103448"/>
            <a:ext cx="463680" cy="4796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4F6331-16C7-4FF0-A3A1-4D5A210C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" y="2655768"/>
            <a:ext cx="2481943" cy="18614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ABCC0-F4A8-4EEF-A72A-E151DD78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4592834"/>
            <a:ext cx="2672443" cy="4796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2E896C-E719-4AAB-9D26-FB3845570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6" y="5615551"/>
            <a:ext cx="3976223" cy="10299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724B833-FB1A-4A45-9E56-16ABDC987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8" y="3563945"/>
            <a:ext cx="659639" cy="659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66708-8CDB-4011-8E16-78E2BE18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1" y="6248400"/>
            <a:ext cx="521512" cy="52151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BF29FFB-F821-4CC8-84ED-9D52F820D1EA}"/>
              </a:ext>
            </a:extLst>
          </p:cNvPr>
          <p:cNvSpPr txBox="1"/>
          <p:nvPr/>
        </p:nvSpPr>
        <p:spPr>
          <a:xfrm>
            <a:off x="4546833" y="197395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https://aws.amazon.com/lambda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4EC176-F4EA-4A9D-BBE4-E4B89BC9A236}"/>
              </a:ext>
            </a:extLst>
          </p:cNvPr>
          <p:cNvSpPr txBox="1"/>
          <p:nvPr/>
        </p:nvSpPr>
        <p:spPr>
          <a:xfrm>
            <a:off x="4546833" y="346873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0"/>
              </a:rPr>
              <a:t>https://azure.microsoft.com/services/functions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0B78B6-047C-47E2-8F12-3D5E22850738}"/>
              </a:ext>
            </a:extLst>
          </p:cNvPr>
          <p:cNvSpPr txBox="1"/>
          <p:nvPr/>
        </p:nvSpPr>
        <p:spPr>
          <a:xfrm>
            <a:off x="4547062" y="4676193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1"/>
              </a:rPr>
              <a:t>https://openwhisk.apache.org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E1C42F-5C22-4272-9721-BC528A40C068}"/>
              </a:ext>
            </a:extLst>
          </p:cNvPr>
          <p:cNvSpPr txBox="1"/>
          <p:nvPr/>
        </p:nvSpPr>
        <p:spPr>
          <a:xfrm>
            <a:off x="4555649" y="588728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https://cloud.google.com/functions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Frameworks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" y="1259203"/>
            <a:ext cx="3866283" cy="1156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71BD-C481-4B2A-B9F8-45C94945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44620"/>
            <a:ext cx="1577064" cy="15770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C48260-9E0C-4290-9D84-93331871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84887"/>
            <a:ext cx="1920162" cy="972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ACCFD-A0CD-4DFF-9531-D28B5AB30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6" y="4075378"/>
            <a:ext cx="3106618" cy="122323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22030F-30A1-45A0-9BFD-B51296A5F722}"/>
              </a:ext>
            </a:extLst>
          </p:cNvPr>
          <p:cNvSpPr txBox="1"/>
          <p:nvPr/>
        </p:nvSpPr>
        <p:spPr>
          <a:xfrm>
            <a:off x="4605556" y="165294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https://serverless.com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2E1A60-C847-4A12-B960-6E037F5B255E}"/>
              </a:ext>
            </a:extLst>
          </p:cNvPr>
          <p:cNvSpPr txBox="1"/>
          <p:nvPr/>
        </p:nvSpPr>
        <p:spPr>
          <a:xfrm>
            <a:off x="4605556" y="57543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7"/>
              </a:rPr>
              <a:t>http://apex.run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18BA68-C048-4309-898D-A0103987CB77}"/>
              </a:ext>
            </a:extLst>
          </p:cNvPr>
          <p:cNvSpPr txBox="1"/>
          <p:nvPr/>
        </p:nvSpPr>
        <p:spPr>
          <a:xfrm>
            <a:off x="4605556" y="288094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8"/>
              </a:rPr>
              <a:t>https://claudiajs.com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F406ED-532E-490E-9686-94F36FD16163}"/>
              </a:ext>
            </a:extLst>
          </p:cNvPr>
          <p:cNvSpPr txBox="1"/>
          <p:nvPr/>
        </p:nvSpPr>
        <p:spPr>
          <a:xfrm>
            <a:off x="4605556" y="45023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https://gosparta.io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7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83" y="1378361"/>
            <a:ext cx="3866283" cy="1156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6FDC4B-DC72-4661-A464-910B2312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0" y="1415397"/>
            <a:ext cx="2297633" cy="837725"/>
          </a:xfrm>
          <a:prstGeom prst="rect">
            <a:avLst/>
          </a:prstGeom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54368396-A26E-4901-8490-BE68A218A4CC}"/>
              </a:ext>
            </a:extLst>
          </p:cNvPr>
          <p:cNvSpPr/>
          <p:nvPr/>
        </p:nvSpPr>
        <p:spPr>
          <a:xfrm>
            <a:off x="3926666" y="1727412"/>
            <a:ext cx="527809" cy="575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D247F9-2439-4743-98D7-B2D7E1A9ACF6}"/>
              </a:ext>
            </a:extLst>
          </p:cNvPr>
          <p:cNvCxnSpPr/>
          <p:nvPr/>
        </p:nvCxnSpPr>
        <p:spPr>
          <a:xfrm flipV="1">
            <a:off x="970630" y="2572203"/>
            <a:ext cx="7527418" cy="6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FAF5B54-4740-4783-A062-7BF9F2BA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6" y="3498112"/>
            <a:ext cx="1225798" cy="9188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DCBA38-074C-4604-A6A5-1EC27A2FB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0" y="5500657"/>
            <a:ext cx="1401224" cy="912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BA0E6D-2A84-4D7D-8F51-7C5A2237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23581" r="31199" b="26331"/>
          <a:stretch/>
        </p:blipFill>
        <p:spPr>
          <a:xfrm>
            <a:off x="6118786" y="3367238"/>
            <a:ext cx="951199" cy="13631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9E9A567-723E-400E-ACF7-F37276C8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7588" r="24389" b="22243"/>
          <a:stretch/>
        </p:blipFill>
        <p:spPr>
          <a:xfrm>
            <a:off x="4313758" y="2694274"/>
            <a:ext cx="1087536" cy="12283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F555F8-8425-4759-A53A-8A8B344FC9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r="3300"/>
          <a:stretch/>
        </p:blipFill>
        <p:spPr>
          <a:xfrm>
            <a:off x="6277507" y="4856622"/>
            <a:ext cx="996834" cy="139177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C7956C-02F8-40A1-9266-54DEF181B1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6" r="34632"/>
          <a:stretch/>
        </p:blipFill>
        <p:spPr>
          <a:xfrm>
            <a:off x="4344366" y="3957529"/>
            <a:ext cx="996834" cy="12439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08FB195-E03A-487A-BE05-2E81A2F879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2578993" y="4878856"/>
            <a:ext cx="1143424" cy="1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Por lo general más barato que un contenedor y que un servidor</a:t>
            </a:r>
          </a:p>
          <a:p>
            <a:pPr lvl="1"/>
            <a:r>
              <a:rPr lang="es-ES" dirty="0"/>
              <a:t>Si esta corriendo constantemente, es más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el mantenimiento de servidores, virtuales y/o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</a:t>
            </a:r>
            <a:endParaRPr lang="en-US" dirty="0"/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endParaRPr lang="en-US" sz="1400" dirty="0"/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autoescalables</a:t>
            </a:r>
            <a:endParaRPr lang="es-ES" dirty="0"/>
          </a:p>
          <a:p>
            <a:pPr lvl="1"/>
            <a:r>
              <a:rPr lang="es-ES" sz="1400" dirty="0"/>
              <a:t>Generar </a:t>
            </a:r>
            <a:r>
              <a:rPr lang="es-ES" sz="1400" dirty="0" err="1"/>
              <a:t>APIs</a:t>
            </a:r>
            <a:r>
              <a:rPr lang="es-ES" sz="1400" dirty="0"/>
              <a:t> sin una infraestructura que mantener y/o escalar</a:t>
            </a:r>
          </a:p>
          <a:p>
            <a:r>
              <a:rPr lang="es-ES" dirty="0"/>
              <a:t>Infraestructuras de monitoreo</a:t>
            </a:r>
          </a:p>
          <a:p>
            <a:pPr lvl="1"/>
            <a:r>
              <a:rPr lang="es-ES" sz="1400" dirty="0"/>
              <a:t>En base a eventos poder mantener un monitoreo de todo el sistema.</a:t>
            </a:r>
          </a:p>
          <a:p>
            <a:r>
              <a:rPr lang="es-ES" dirty="0"/>
              <a:t>Servicios de multi-media automatizados</a:t>
            </a:r>
          </a:p>
          <a:p>
            <a:pPr lvl="1"/>
            <a:r>
              <a:rPr lang="es-ES" sz="1400" dirty="0"/>
              <a:t>En base a eventos podemos manipular la multi-media, (cambiar formato, </a:t>
            </a:r>
            <a:r>
              <a:rPr lang="es-ES" sz="1400" dirty="0" err="1"/>
              <a:t>tam</a:t>
            </a:r>
            <a:r>
              <a:rPr lang="en-US" sz="1400" dirty="0"/>
              <a:t>a</a:t>
            </a:r>
            <a:r>
              <a:rPr lang="es-ES" sz="1400" dirty="0" err="1"/>
              <a:t>ño</a:t>
            </a:r>
            <a:r>
              <a:rPr lang="en-US" sz="1400" dirty="0"/>
              <a:t>, etc.)</a:t>
            </a:r>
          </a:p>
          <a:p>
            <a:r>
              <a:rPr lang="en-US" dirty="0" err="1"/>
              <a:t>Continuos</a:t>
            </a:r>
            <a:r>
              <a:rPr lang="en-US" dirty="0"/>
              <a:t> Integration/Deployment</a:t>
            </a:r>
          </a:p>
          <a:p>
            <a:pPr lvl="1"/>
            <a:r>
              <a:rPr lang="en-US" sz="1400" dirty="0"/>
              <a:t>Al ser una </a:t>
            </a:r>
            <a:r>
              <a:rPr lang="en-US" sz="1400" dirty="0" err="1"/>
              <a:t>arquitectura</a:t>
            </a:r>
            <a:r>
              <a:rPr lang="en-US" sz="1400" dirty="0"/>
              <a:t> plug n play, modular. Podemos </a:t>
            </a:r>
            <a:r>
              <a:rPr lang="en-US" sz="1400" dirty="0" err="1"/>
              <a:t>integrar</a:t>
            </a:r>
            <a:r>
              <a:rPr lang="en-US" sz="1400" dirty="0"/>
              <a:t> </a:t>
            </a:r>
            <a:r>
              <a:rPr lang="en-US" sz="1400" dirty="0" err="1"/>
              <a:t>nuevos</a:t>
            </a:r>
            <a:r>
              <a:rPr lang="en-US" sz="1400" dirty="0"/>
              <a:t> features sin downtime.</a:t>
            </a:r>
          </a:p>
          <a:p>
            <a:r>
              <a:rPr lang="en-US" dirty="0"/>
              <a:t>Multi </a:t>
            </a:r>
            <a:r>
              <a:rPr lang="en-US" dirty="0" err="1"/>
              <a:t>Lenguaje-Proveedor</a:t>
            </a:r>
            <a:r>
              <a:rPr lang="en-US" dirty="0"/>
              <a:t> *</a:t>
            </a:r>
            <a:r>
              <a:rPr lang="en-US"/>
              <a:t>Serverless Framework</a:t>
            </a:r>
            <a:endParaRPr lang="en-US" dirty="0"/>
          </a:p>
          <a:p>
            <a:pPr lvl="1"/>
            <a:r>
              <a:rPr lang="en-US" sz="1400" dirty="0" err="1"/>
              <a:t>Aunque</a:t>
            </a:r>
            <a:r>
              <a:rPr lang="en-US" sz="1400" dirty="0"/>
              <a:t> no es </a:t>
            </a:r>
            <a:r>
              <a:rPr lang="en-US" sz="1400" dirty="0" err="1"/>
              <a:t>comun</a:t>
            </a:r>
            <a:r>
              <a:rPr lang="en-US" sz="1400" dirty="0"/>
              <a:t>, es possible </a:t>
            </a:r>
            <a:r>
              <a:rPr lang="en-US" sz="1400" dirty="0" err="1"/>
              <a:t>tener</a:t>
            </a:r>
            <a:r>
              <a:rPr lang="en-US" sz="1400" dirty="0"/>
              <a:t> </a:t>
            </a:r>
            <a:r>
              <a:rPr lang="en-US" sz="1400" dirty="0" err="1"/>
              <a:t>aplicaciones</a:t>
            </a:r>
            <a:r>
              <a:rPr lang="en-US" sz="1400" dirty="0"/>
              <a:t> </a:t>
            </a:r>
            <a:r>
              <a:rPr lang="en-US" sz="1400" dirty="0" err="1"/>
              <a:t>hibridas</a:t>
            </a:r>
            <a:r>
              <a:rPr lang="en-US" sz="1400" dirty="0"/>
              <a:t> con </a:t>
            </a:r>
            <a:r>
              <a:rPr lang="en-US" sz="1400" dirty="0" err="1"/>
              <a:t>servicios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proveedores</a:t>
            </a:r>
            <a:r>
              <a:rPr lang="en-US" sz="1400" dirty="0"/>
              <a:t> (AWS, Google) o in-premises. Al </a:t>
            </a:r>
            <a:r>
              <a:rPr lang="en-US" sz="1400" dirty="0" err="1"/>
              <a:t>igual</a:t>
            </a:r>
            <a:r>
              <a:rPr lang="en-US" sz="1400" dirty="0"/>
              <a:t> que </a:t>
            </a:r>
            <a:r>
              <a:rPr lang="en-US" sz="1400" dirty="0" err="1"/>
              <a:t>diferentes</a:t>
            </a:r>
            <a:r>
              <a:rPr lang="en-US" sz="1400" dirty="0"/>
              <a:t> components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lenguajes</a:t>
            </a:r>
            <a:r>
              <a:rPr lang="en-US" sz="1400" dirty="0"/>
              <a:t> (</a:t>
            </a:r>
            <a:r>
              <a:rPr lang="en-US" sz="1400" dirty="0" err="1"/>
              <a:t>Pyhton</a:t>
            </a:r>
            <a:r>
              <a:rPr lang="en-US" sz="1400" dirty="0"/>
              <a:t>, </a:t>
            </a:r>
            <a:r>
              <a:rPr lang="en-US" sz="1400" dirty="0" err="1"/>
              <a:t>.net</a:t>
            </a:r>
            <a:r>
              <a:rPr lang="en-US" sz="1400" dirty="0"/>
              <a:t>, </a:t>
            </a:r>
            <a:r>
              <a:rPr lang="en-US" sz="1400" dirty="0" err="1"/>
              <a:t>Javascript</a:t>
            </a:r>
            <a:r>
              <a:rPr lang="en-US" sz="1400" dirty="0"/>
              <a:t>)</a:t>
            </a:r>
            <a:endParaRPr lang="es-ES" sz="1400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E8BE5-D233-43EB-858D-545E8159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Exito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8EB7B-0954-4B5B-9D39-DA5DD471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69"/>
            <a:ext cx="8596668" cy="4783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Netflix – Infrastructure, Monitoring, Media Processing, </a:t>
            </a:r>
          </a:p>
          <a:p>
            <a:pPr lvl="1"/>
            <a:r>
              <a:rPr lang="en-US" sz="1400" dirty="0">
                <a:hlinkClick r:id="rId2"/>
              </a:rPr>
              <a:t>https://dashbird.io/blog/serverless-case-study-netflix/</a:t>
            </a:r>
            <a:endParaRPr lang="en-US" sz="1400" dirty="0"/>
          </a:p>
          <a:p>
            <a:r>
              <a:rPr lang="en-US" dirty="0" err="1"/>
              <a:t>IpData</a:t>
            </a:r>
            <a:r>
              <a:rPr lang="en-US" dirty="0"/>
              <a:t> – Scalable API</a:t>
            </a:r>
          </a:p>
          <a:p>
            <a:pPr lvl="1"/>
            <a:r>
              <a:rPr lang="en-US" sz="1400" dirty="0">
                <a:hlinkClick r:id="rId3"/>
              </a:rPr>
              <a:t>http://highscalability.squarespace.com/blog/2018/4/2/how-ipdata-serves-25m-api-calls-from-10-infinitely-scalable.html</a:t>
            </a:r>
            <a:endParaRPr lang="en-US" sz="1400" dirty="0"/>
          </a:p>
          <a:p>
            <a:r>
              <a:rPr lang="en-US" dirty="0"/>
              <a:t>Parallax – David Guetta Campaign</a:t>
            </a:r>
          </a:p>
          <a:p>
            <a:pPr lvl="1"/>
            <a:r>
              <a:rPr lang="en-US" sz="1400" dirty="0">
                <a:hlinkClick r:id="rId4"/>
              </a:rPr>
              <a:t>https://serverless.com/case-studies/scaling-to-millions-of-requests/</a:t>
            </a:r>
            <a:endParaRPr lang="en-US" sz="1400" dirty="0"/>
          </a:p>
          <a:p>
            <a:r>
              <a:rPr lang="en-US" dirty="0" err="1"/>
              <a:t>SquareEnix</a:t>
            </a:r>
            <a:r>
              <a:rPr lang="en-US" dirty="0"/>
              <a:t> – Screenshot System</a:t>
            </a:r>
          </a:p>
          <a:p>
            <a:pPr lvl="1"/>
            <a:r>
              <a:rPr lang="en-US" sz="1400" dirty="0">
                <a:hlinkClick r:id="rId5"/>
              </a:rPr>
              <a:t>https://aws.amazon.com/solutions/case-studies/square-enix/</a:t>
            </a:r>
            <a:endParaRPr lang="en-US" sz="1400" dirty="0"/>
          </a:p>
          <a:p>
            <a:r>
              <a:rPr lang="en-US" dirty="0" err="1"/>
              <a:t>AutoDesk</a:t>
            </a:r>
            <a:r>
              <a:rPr lang="en-US" dirty="0"/>
              <a:t> – Tailor Account Management</a:t>
            </a:r>
          </a:p>
          <a:p>
            <a:pPr lvl="1"/>
            <a:r>
              <a:rPr lang="en-US" sz="1400" dirty="0">
                <a:hlinkClick r:id="rId6"/>
              </a:rPr>
              <a:t>https://aws.amazon.com/solutions/case-studies/autodesk-serverless/</a:t>
            </a:r>
            <a:endParaRPr lang="en-US" sz="1400" dirty="0"/>
          </a:p>
          <a:p>
            <a:r>
              <a:rPr lang="en-US" dirty="0"/>
              <a:t>Home24 – Full Migration to Serverless Architecture</a:t>
            </a:r>
          </a:p>
          <a:p>
            <a:pPr lvl="1"/>
            <a:r>
              <a:rPr lang="en-US" sz="1400" dirty="0">
                <a:hlinkClick r:id="rId7"/>
              </a:rPr>
              <a:t>https://aws-de-media.s3.amazonaws.com/images/Webinar/2016-09-28-eBusiness-Web-Day/home24.pdf</a:t>
            </a:r>
            <a:endParaRPr lang="en-US" sz="1400" dirty="0"/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7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7372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dirty="0" err="1"/>
              <a:t>WildRydes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29" y="2198848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0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AWS CLI</a:t>
            </a:r>
          </a:p>
          <a:p>
            <a:pPr lvl="1"/>
            <a:r>
              <a:rPr lang="es-ES" dirty="0">
                <a:hlinkClick r:id="rId2"/>
              </a:rPr>
              <a:t>https://aws.amazon.com/cli</a:t>
            </a:r>
            <a:endParaRPr lang="es-ES" dirty="0"/>
          </a:p>
          <a:p>
            <a:r>
              <a:rPr lang="es-ES" dirty="0" err="1"/>
              <a:t>Aws</a:t>
            </a:r>
            <a:r>
              <a:rPr lang="es-ES" dirty="0"/>
              <a:t> configure</a:t>
            </a:r>
          </a:p>
          <a:p>
            <a:pPr lvl="1"/>
            <a:r>
              <a:rPr lang="es-ES" sz="1200" dirty="0"/>
              <a:t>Key: AKIAIP6INM6PYH7EN2ZA</a:t>
            </a:r>
          </a:p>
          <a:p>
            <a:pPr lvl="1"/>
            <a:r>
              <a:rPr lang="es-ES" sz="1200" dirty="0" err="1"/>
              <a:t>Secret</a:t>
            </a:r>
            <a:r>
              <a:rPr lang="es-ES" sz="1200" dirty="0"/>
              <a:t>: lBEuwRbiUlLpVposthuNUuuTIpK1kGVJTyOoEv/R</a:t>
            </a:r>
          </a:p>
          <a:p>
            <a:pPr lvl="1"/>
            <a:r>
              <a:rPr lang="es-ES" sz="1200" dirty="0" err="1"/>
              <a:t>Region</a:t>
            </a:r>
            <a:r>
              <a:rPr lang="es-ES" sz="1200" dirty="0"/>
              <a:t>: </a:t>
            </a:r>
            <a:r>
              <a:rPr lang="es-ES" sz="1200" u="sng" dirty="0"/>
              <a:t>us-east-1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74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</a:p>
          <a:p>
            <a:pPr lvl="1"/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Websites</a:t>
            </a:r>
            <a:r>
              <a:rPr lang="es-ES" sz="1400" dirty="0"/>
              <a:t>, </a:t>
            </a:r>
            <a:r>
              <a:rPr lang="es-ES" sz="1400" dirty="0" err="1"/>
              <a:t>SPAs</a:t>
            </a:r>
            <a:endParaRPr lang="es-ES" sz="1400" dirty="0"/>
          </a:p>
          <a:p>
            <a:r>
              <a:rPr lang="es-ES" dirty="0"/>
              <a:t>Permisos dinámicos para acceder a 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609600"/>
            <a:ext cx="2464542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less_Web_App_LP_assets-02">
            <a:extLst>
              <a:ext uri="{FF2B5EF4-FFF2-40B4-BE49-F238E27FC236}">
                <a16:creationId xmlns:a16="http://schemas.microsoft.com/office/drawing/2014/main" id="{5A5DEA11-2214-4E6A-91F5-2BA09369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38" y="1270000"/>
            <a:ext cx="4843261" cy="26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1 (S3)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Crear</a:t>
            </a:r>
            <a:r>
              <a:rPr lang="en-US" sz="1600" dirty="0"/>
              <a:t> Bucket</a:t>
            </a:r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 mb s3://wildrydes-firstname-lastname</a:t>
            </a:r>
            <a:endParaRPr lang="es-ES" sz="1400" dirty="0"/>
          </a:p>
          <a:p>
            <a:r>
              <a:rPr lang="es-ES" sz="1600" dirty="0"/>
              <a:t>Descargar repo/</a:t>
            </a:r>
            <a:r>
              <a:rPr lang="es-ES" sz="1600" dirty="0" err="1"/>
              <a:t>aws-serverless-sample</a:t>
            </a:r>
            <a:r>
              <a:rPr lang="es-ES" sz="1600" dirty="0"/>
              <a:t>/S3</a:t>
            </a:r>
          </a:p>
          <a:p>
            <a:r>
              <a:rPr lang="es-ES" sz="1600" dirty="0"/>
              <a:t>Copiar/</a:t>
            </a:r>
            <a:r>
              <a:rPr lang="es-ES" sz="1600" dirty="0" err="1"/>
              <a:t>Sync</a:t>
            </a:r>
            <a:r>
              <a:rPr lang="es-ES" sz="1600" dirty="0"/>
              <a:t> Archivos a </a:t>
            </a:r>
            <a:r>
              <a:rPr lang="es-ES" sz="1600" dirty="0" err="1"/>
              <a:t>Bucket</a:t>
            </a:r>
            <a:endParaRPr lang="es-ES" sz="1600" dirty="0"/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 sync ./site s3://wildrydes-firstname-lastname</a:t>
            </a:r>
          </a:p>
          <a:p>
            <a:r>
              <a:rPr lang="en-US" sz="1600" dirty="0" err="1"/>
              <a:t>Asignar</a:t>
            </a:r>
            <a:r>
              <a:rPr lang="en-US" sz="1600" dirty="0"/>
              <a:t> Policy al Bucket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Publico</a:t>
            </a:r>
            <a:endParaRPr lang="en-US" sz="1600" dirty="0"/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s3api put-bucket-policy --bucket </a:t>
            </a:r>
            <a:r>
              <a:rPr lang="en-US" sz="1400" dirty="0" err="1"/>
              <a:t>wil</a:t>
            </a:r>
            <a:r>
              <a:rPr lang="pl-PL" sz="1400" dirty="0"/>
              <a:t>drydes-</a:t>
            </a:r>
            <a:r>
              <a:rPr lang="en-US" sz="1400" dirty="0" err="1"/>
              <a:t>firstname</a:t>
            </a:r>
            <a:r>
              <a:rPr lang="pl-PL" sz="1400" dirty="0"/>
              <a:t>-</a:t>
            </a:r>
            <a:r>
              <a:rPr lang="en-US" sz="1400" dirty="0" err="1"/>
              <a:t>lastname</a:t>
            </a:r>
            <a:r>
              <a:rPr lang="pl-PL" sz="1400" dirty="0"/>
              <a:t> --policy </a:t>
            </a:r>
            <a:r>
              <a:rPr lang="pl-PL" sz="1400" dirty="0">
                <a:hlinkClick r:id="rId3" action="ppaction://hlinkfile"/>
              </a:rPr>
              <a:t>file://policy.json</a:t>
            </a:r>
            <a:endParaRPr lang="en-US" sz="1400" dirty="0"/>
          </a:p>
          <a:p>
            <a:r>
              <a:rPr lang="en-US" sz="1600" dirty="0" err="1"/>
              <a:t>Configurar</a:t>
            </a:r>
            <a:r>
              <a:rPr lang="en-US" sz="1600" dirty="0"/>
              <a:t> Bucket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pagina</a:t>
            </a:r>
            <a:r>
              <a:rPr lang="en-US" sz="1600" dirty="0"/>
              <a:t> </a:t>
            </a:r>
            <a:r>
              <a:rPr lang="en-US" sz="1600" dirty="0" err="1"/>
              <a:t>estatica</a:t>
            </a:r>
            <a:endParaRPr lang="en-US" sz="1600" dirty="0"/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s3 website s3://wildrydes-firstname-lastname --index-document index.html --error-document index.html</a:t>
            </a:r>
          </a:p>
          <a:p>
            <a:r>
              <a:rPr lang="en-US" sz="1400" dirty="0" err="1"/>
              <a:t>Ingresar</a:t>
            </a:r>
            <a:r>
              <a:rPr lang="en-US" sz="1400" dirty="0"/>
              <a:t> a http://wildrydes-firstname-lastname.s3-website-us-east-1.amazonaws.com/</a:t>
            </a:r>
          </a:p>
          <a:p>
            <a:pPr lvl="1"/>
            <a:endParaRPr lang="en-US" sz="1400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14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Cognito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/>
              <a:t>Manejador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 y </a:t>
            </a:r>
            <a:r>
              <a:rPr lang="en-US" dirty="0" err="1"/>
              <a:t>Authorizacion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integrarse</a:t>
            </a:r>
            <a:r>
              <a:rPr lang="en-US" dirty="0"/>
              <a:t> con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que </a:t>
            </a:r>
            <a:r>
              <a:rPr lang="en-US" dirty="0" err="1"/>
              <a:t>cuenten</a:t>
            </a:r>
            <a:r>
              <a:rPr lang="en-US" dirty="0"/>
              <a:t> con protocol </a:t>
            </a:r>
            <a:r>
              <a:rPr lang="en-US" dirty="0" err="1"/>
              <a:t>Oauth</a:t>
            </a:r>
            <a:endParaRPr lang="en-US" dirty="0"/>
          </a:p>
          <a:p>
            <a:pPr lvl="1"/>
            <a:r>
              <a:rPr lang="en-US" dirty="0"/>
              <a:t>Google, Amazon, Facebook, Twitter</a:t>
            </a:r>
          </a:p>
        </p:txBody>
      </p:sp>
    </p:spTree>
    <p:extLst>
      <p:ext uri="{BB962C8B-B14F-4D97-AF65-F5344CB8AC3E}">
        <p14:creationId xmlns:p14="http://schemas.microsoft.com/office/powerpoint/2010/main" val="308927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erless_Web_App_LP_assets-03">
            <a:extLst>
              <a:ext uri="{FF2B5EF4-FFF2-40B4-BE49-F238E27FC236}">
                <a16:creationId xmlns:a16="http://schemas.microsoft.com/office/drawing/2014/main" id="{049F285E-D42A-4915-B44A-ED903908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4" y="816638"/>
            <a:ext cx="4250235" cy="236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2 (</a:t>
            </a:r>
            <a:r>
              <a:rPr lang="es-ES" sz="2400" dirty="0" err="1"/>
              <a:t>Cognito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1734" cy="4600938"/>
          </a:xfrm>
        </p:spPr>
        <p:txBody>
          <a:bodyPr>
            <a:normAutofit/>
          </a:bodyPr>
          <a:lstStyle/>
          <a:p>
            <a:r>
              <a:rPr lang="en-US" sz="1400" dirty="0" err="1"/>
              <a:t>Crear</a:t>
            </a:r>
            <a:r>
              <a:rPr lang="en-US" sz="1400" dirty="0"/>
              <a:t> User Pool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cognito-idp</a:t>
            </a:r>
            <a:r>
              <a:rPr lang="en-US" sz="1200" dirty="0"/>
              <a:t> create-user-pool --pool-name &lt;</a:t>
            </a:r>
            <a:r>
              <a:rPr lang="en-US" sz="1200" dirty="0" err="1"/>
              <a:t>pool_name</a:t>
            </a:r>
            <a:r>
              <a:rPr lang="en-US" sz="1200" dirty="0"/>
              <a:t>&gt;</a:t>
            </a:r>
          </a:p>
          <a:p>
            <a:r>
              <a:rPr lang="es-ES" sz="1600" dirty="0"/>
              <a:t>Crear </a:t>
            </a:r>
            <a:r>
              <a:rPr lang="es-ES" sz="1600" dirty="0" err="1"/>
              <a:t>User</a:t>
            </a:r>
            <a:r>
              <a:rPr lang="es-ES" sz="1600" dirty="0"/>
              <a:t> Pool Client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cognito-idp</a:t>
            </a:r>
            <a:r>
              <a:rPr lang="es-ES" sz="1200" dirty="0"/>
              <a:t> </a:t>
            </a:r>
            <a:r>
              <a:rPr lang="es-ES" sz="1200" dirty="0" err="1"/>
              <a:t>create</a:t>
            </a:r>
            <a:r>
              <a:rPr lang="es-ES" sz="1200" dirty="0"/>
              <a:t>-</a:t>
            </a:r>
            <a:r>
              <a:rPr lang="es-ES" sz="1200" dirty="0" err="1"/>
              <a:t>user</a:t>
            </a:r>
            <a:r>
              <a:rPr lang="es-ES" sz="1200" dirty="0"/>
              <a:t>-pool-</a:t>
            </a:r>
            <a:r>
              <a:rPr lang="es-ES" sz="1200" dirty="0" err="1"/>
              <a:t>client</a:t>
            </a:r>
            <a:r>
              <a:rPr lang="es-ES" sz="1200" dirty="0"/>
              <a:t> -–pool-id &lt;</a:t>
            </a:r>
            <a:r>
              <a:rPr lang="es-ES" sz="1200" dirty="0" err="1"/>
              <a:t>pool_id</a:t>
            </a:r>
            <a:r>
              <a:rPr lang="es-ES" sz="1200" dirty="0"/>
              <a:t>&gt;</a:t>
            </a:r>
          </a:p>
          <a:p>
            <a:r>
              <a:rPr lang="en-US" sz="1400" dirty="0" err="1"/>
              <a:t>Modificar</a:t>
            </a:r>
            <a:r>
              <a:rPr lang="en-US" sz="1400" dirty="0"/>
              <a:t> el archive de </a:t>
            </a:r>
            <a:r>
              <a:rPr lang="en-US" sz="1400" dirty="0" err="1"/>
              <a:t>configuracion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sitio.</a:t>
            </a:r>
          </a:p>
          <a:p>
            <a:pPr lvl="1"/>
            <a:r>
              <a:rPr lang="en-US" sz="1100" dirty="0"/>
              <a:t>/site/</a:t>
            </a:r>
            <a:r>
              <a:rPr lang="en-US" sz="1100" dirty="0" err="1"/>
              <a:t>js</a:t>
            </a:r>
            <a:r>
              <a:rPr lang="en-US" sz="1100" dirty="0"/>
              <a:t>/config.js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Sync de nuevo el S3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s3 sync ./site s3://wildrydes-firstname-lastname</a:t>
            </a:r>
          </a:p>
          <a:p>
            <a:r>
              <a:rPr lang="en-US" sz="1200" dirty="0" err="1"/>
              <a:t>Comprobar</a:t>
            </a:r>
            <a:r>
              <a:rPr lang="en-US" sz="1200" dirty="0"/>
              <a:t> </a:t>
            </a:r>
            <a:r>
              <a:rPr lang="en-US" sz="1200" dirty="0" err="1"/>
              <a:t>configuracion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http://wildrydes-firstname-lastname.s3-website-us-east-1.amazonaws.com/register.html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C80DB6-AE07-45F1-868C-6D5138E3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08" y="4243164"/>
            <a:ext cx="4500976" cy="11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0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3 (</a:t>
            </a:r>
            <a:r>
              <a:rPr lang="es-ES" sz="2400" dirty="0" err="1"/>
              <a:t>DynamoDB</a:t>
            </a:r>
            <a:r>
              <a:rPr lang="es-ES" sz="2400" dirty="0"/>
              <a:t> y Lambda)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1734" cy="4600938"/>
          </a:xfrm>
        </p:spPr>
        <p:txBody>
          <a:bodyPr>
            <a:normAutofit/>
          </a:bodyPr>
          <a:lstStyle/>
          <a:p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Tabla</a:t>
            </a:r>
            <a:r>
              <a:rPr lang="en-US" sz="1400" dirty="0"/>
              <a:t> DynamoDB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dynamodb</a:t>
            </a:r>
            <a:r>
              <a:rPr lang="en-US" sz="1200" dirty="0"/>
              <a:t> create-table </a:t>
            </a:r>
          </a:p>
          <a:p>
            <a:pPr lvl="2"/>
            <a:r>
              <a:rPr lang="en-US" sz="1000" dirty="0"/>
              <a:t>--table-name Rides-</a:t>
            </a:r>
            <a:r>
              <a:rPr lang="en-US" sz="1000" dirty="0" err="1"/>
              <a:t>LastName</a:t>
            </a:r>
            <a:r>
              <a:rPr lang="en-US" sz="1000" dirty="0"/>
              <a:t> </a:t>
            </a:r>
          </a:p>
          <a:p>
            <a:pPr lvl="2"/>
            <a:r>
              <a:rPr lang="en-US" sz="1000" dirty="0"/>
              <a:t>--attribute-definitions </a:t>
            </a:r>
            <a:r>
              <a:rPr lang="en-US" sz="1000" dirty="0" err="1"/>
              <a:t>AttributeName</a:t>
            </a:r>
            <a:r>
              <a:rPr lang="en-US" sz="1000" dirty="0"/>
              <a:t>=</a:t>
            </a:r>
            <a:r>
              <a:rPr lang="en-US" sz="1000" dirty="0" err="1"/>
              <a:t>RideId,AttributeType</a:t>
            </a:r>
            <a:r>
              <a:rPr lang="en-US" sz="1000" dirty="0"/>
              <a:t>=S </a:t>
            </a:r>
          </a:p>
          <a:p>
            <a:pPr lvl="2"/>
            <a:r>
              <a:rPr lang="en-US" sz="1000" dirty="0"/>
              <a:t>--key-schema </a:t>
            </a:r>
            <a:r>
              <a:rPr lang="en-US" sz="1000" dirty="0" err="1"/>
              <a:t>AttributeName</a:t>
            </a:r>
            <a:r>
              <a:rPr lang="en-US" sz="1000" dirty="0"/>
              <a:t>=</a:t>
            </a:r>
            <a:r>
              <a:rPr lang="en-US" sz="1000" dirty="0" err="1"/>
              <a:t>RideId,KeyType</a:t>
            </a:r>
            <a:r>
              <a:rPr lang="en-US" sz="1000" dirty="0"/>
              <a:t>=HASH </a:t>
            </a:r>
          </a:p>
          <a:p>
            <a:pPr lvl="2"/>
            <a:r>
              <a:rPr lang="en-US" sz="1000" dirty="0"/>
              <a:t>--provisioned-throughput </a:t>
            </a:r>
            <a:r>
              <a:rPr lang="en-US" sz="1000" dirty="0" err="1"/>
              <a:t>ReadCapacityUnits</a:t>
            </a:r>
            <a:r>
              <a:rPr lang="en-US" sz="1000" dirty="0"/>
              <a:t>=5,WriteCapacityUnits=5</a:t>
            </a:r>
          </a:p>
          <a:p>
            <a:r>
              <a:rPr lang="en-US" sz="1600" dirty="0" err="1"/>
              <a:t>Crear</a:t>
            </a:r>
            <a:r>
              <a:rPr lang="en-US" sz="1600" dirty="0"/>
              <a:t> </a:t>
            </a:r>
            <a:r>
              <a:rPr lang="en-US" sz="1600" dirty="0" err="1"/>
              <a:t>funcion</a:t>
            </a:r>
            <a:r>
              <a:rPr lang="en-US" sz="1600" dirty="0"/>
              <a:t> Lambda</a:t>
            </a:r>
          </a:p>
          <a:p>
            <a:pPr lvl="1"/>
            <a:r>
              <a:rPr lang="en-US" sz="1400" dirty="0" err="1"/>
              <a:t>Comprimir</a:t>
            </a:r>
            <a:r>
              <a:rPr lang="en-US" sz="1400" dirty="0"/>
              <a:t> </a:t>
            </a:r>
            <a:r>
              <a:rPr lang="en-US" sz="1400" dirty="0" err="1"/>
              <a:t>archivo</a:t>
            </a:r>
            <a:r>
              <a:rPr lang="en-US" sz="1400" dirty="0"/>
              <a:t> /</a:t>
            </a:r>
            <a:r>
              <a:rPr lang="en-US" sz="1400" dirty="0" err="1"/>
              <a:t>aws</a:t>
            </a:r>
            <a:r>
              <a:rPr lang="en-US" sz="1400" dirty="0"/>
              <a:t>-serverless-sample/Lambda/requestUnicorn.js a .zip</a:t>
            </a:r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lambda create-function </a:t>
            </a:r>
          </a:p>
          <a:p>
            <a:pPr lvl="2"/>
            <a:r>
              <a:rPr lang="en-US" sz="1200" dirty="0"/>
              <a:t>--function-name </a:t>
            </a:r>
            <a:r>
              <a:rPr lang="en-US" sz="1200" dirty="0" err="1"/>
              <a:t>RequestUnicorn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--runtime nodejs6.10 </a:t>
            </a:r>
          </a:p>
          <a:p>
            <a:pPr lvl="2"/>
            <a:r>
              <a:rPr lang="en-US" sz="1200" dirty="0"/>
              <a:t>--role </a:t>
            </a:r>
            <a:r>
              <a:rPr lang="en-US" sz="1200" dirty="0" err="1"/>
              <a:t>arn:aws:iam</a:t>
            </a:r>
            <a:r>
              <a:rPr lang="en-US" sz="1200" dirty="0"/>
              <a:t>::637446335429:role/</a:t>
            </a:r>
            <a:r>
              <a:rPr lang="en-US" sz="1200" dirty="0" err="1"/>
              <a:t>LambdaRole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--handler </a:t>
            </a:r>
            <a:r>
              <a:rPr lang="en-US" sz="1200" dirty="0" err="1"/>
              <a:t>requestUnicorn.handler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--zip-file </a:t>
            </a:r>
            <a:r>
              <a:rPr lang="en-US" sz="1200" dirty="0" err="1"/>
              <a:t>fileb</a:t>
            </a:r>
            <a:r>
              <a:rPr lang="en-US" sz="1200" dirty="0"/>
              <a:t>://./Lambda/requestUnicorn.zip</a:t>
            </a:r>
          </a:p>
          <a:p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6" name="Picture 2" descr="Serverless_Web_App_LP_assets-04">
            <a:extLst>
              <a:ext uri="{FF2B5EF4-FFF2-40B4-BE49-F238E27FC236}">
                <a16:creationId xmlns:a16="http://schemas.microsoft.com/office/drawing/2014/main" id="{776A40AF-736C-4F9B-BE49-F0A5BFF1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76" y="894860"/>
            <a:ext cx="4138612" cy="23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4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rverless_Web_App_LP_assets-05">
            <a:extLst>
              <a:ext uri="{FF2B5EF4-FFF2-40B4-BE49-F238E27FC236}">
                <a16:creationId xmlns:a16="http://schemas.microsoft.com/office/drawing/2014/main" id="{7DFD85DC-155C-407D-8BF8-4719CE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81" y="609600"/>
            <a:ext cx="4445087" cy="24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4 (</a:t>
            </a:r>
            <a:r>
              <a:rPr lang="es-ES" sz="2400" dirty="0" err="1"/>
              <a:t>ApiGateway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1734" cy="4600938"/>
          </a:xfrm>
        </p:spPr>
        <p:txBody>
          <a:bodyPr>
            <a:normAutofit/>
          </a:bodyPr>
          <a:lstStyle/>
          <a:p>
            <a:r>
              <a:rPr lang="en-US" sz="1200" dirty="0" err="1"/>
              <a:t>Crear</a:t>
            </a:r>
            <a:r>
              <a:rPr lang="en-US" sz="1200" dirty="0"/>
              <a:t> Endpoint </a:t>
            </a:r>
            <a:r>
              <a:rPr lang="en-US" sz="1200" dirty="0" err="1"/>
              <a:t>Api</a:t>
            </a:r>
            <a:r>
              <a:rPr lang="en-US" sz="1200" dirty="0"/>
              <a:t> Gateway</a:t>
            </a:r>
          </a:p>
          <a:p>
            <a:pPr lvl="1"/>
            <a:r>
              <a:rPr lang="en-US" sz="1100" dirty="0" err="1"/>
              <a:t>aws</a:t>
            </a:r>
            <a:r>
              <a:rPr lang="en-US" sz="1100" dirty="0"/>
              <a:t> </a:t>
            </a:r>
            <a:r>
              <a:rPr lang="en-US" sz="1100" dirty="0" err="1"/>
              <a:t>apigateway</a:t>
            </a:r>
            <a:r>
              <a:rPr lang="en-US" sz="1100" dirty="0"/>
              <a:t> create-rest-</a:t>
            </a:r>
            <a:r>
              <a:rPr lang="en-US" sz="1100" dirty="0" err="1"/>
              <a:t>api</a:t>
            </a:r>
            <a:r>
              <a:rPr lang="en-US" sz="1100" dirty="0"/>
              <a:t> --name </a:t>
            </a:r>
            <a:r>
              <a:rPr lang="en-US" sz="1100" dirty="0" err="1"/>
              <a:t>WildRydes-LastName</a:t>
            </a:r>
            <a:endParaRPr lang="en-US" sz="1100" dirty="0"/>
          </a:p>
          <a:p>
            <a:r>
              <a:rPr lang="en-US" sz="1200" dirty="0" err="1"/>
              <a:t>Crear</a:t>
            </a:r>
            <a:r>
              <a:rPr lang="en-US" sz="1200" dirty="0"/>
              <a:t> Authorizer</a:t>
            </a:r>
          </a:p>
          <a:p>
            <a:pPr lvl="1"/>
            <a:r>
              <a:rPr lang="en-US" sz="1100" dirty="0"/>
              <a:t> </a:t>
            </a:r>
            <a:r>
              <a:rPr lang="en-US" sz="1100" dirty="0" err="1"/>
              <a:t>aws</a:t>
            </a:r>
            <a:r>
              <a:rPr lang="en-US" sz="1100" dirty="0"/>
              <a:t> </a:t>
            </a:r>
            <a:r>
              <a:rPr lang="en-US" sz="1100" dirty="0" err="1"/>
              <a:t>apigateway</a:t>
            </a:r>
            <a:r>
              <a:rPr lang="en-US" sz="1100" dirty="0"/>
              <a:t> create-authorizer </a:t>
            </a:r>
          </a:p>
          <a:p>
            <a:pPr lvl="2"/>
            <a:r>
              <a:rPr lang="en-US" sz="900" dirty="0"/>
              <a:t>--rest-</a:t>
            </a:r>
            <a:r>
              <a:rPr lang="en-US" sz="900" dirty="0" err="1"/>
              <a:t>api</a:t>
            </a:r>
            <a:r>
              <a:rPr lang="en-US" sz="900" dirty="0"/>
              <a:t>-id pykpq01e5c </a:t>
            </a:r>
          </a:p>
          <a:p>
            <a:pPr lvl="2"/>
            <a:r>
              <a:rPr lang="en-US" sz="900" dirty="0"/>
              <a:t>--name </a:t>
            </a:r>
            <a:r>
              <a:rPr lang="en-US" sz="900" dirty="0" err="1"/>
              <a:t>WildRydes</a:t>
            </a:r>
            <a:r>
              <a:rPr lang="en-US" sz="900" dirty="0"/>
              <a:t>-Zambrano </a:t>
            </a:r>
          </a:p>
          <a:p>
            <a:pPr lvl="2"/>
            <a:r>
              <a:rPr lang="en-US" sz="900" dirty="0"/>
              <a:t>--type COGNITO_USER_POOLS </a:t>
            </a:r>
          </a:p>
          <a:p>
            <a:pPr lvl="2"/>
            <a:r>
              <a:rPr lang="en-US" sz="900" dirty="0"/>
              <a:t>--provider-</a:t>
            </a:r>
            <a:r>
              <a:rPr lang="en-US" sz="900" dirty="0" err="1"/>
              <a:t>arns</a:t>
            </a:r>
            <a:r>
              <a:rPr lang="en-US" sz="900" dirty="0"/>
              <a:t> arn:aws:cognito-idp:us-east-1:637446335429:userpool/us-east-1_1XAUrz0B0 </a:t>
            </a:r>
          </a:p>
          <a:p>
            <a:pPr lvl="2"/>
            <a:r>
              <a:rPr lang="en-US" sz="900" dirty="0"/>
              <a:t>--identity-source </a:t>
            </a:r>
            <a:r>
              <a:rPr lang="en-US" sz="900" dirty="0" err="1"/>
              <a:t>method.request.header.Authorization</a:t>
            </a:r>
            <a:endParaRPr lang="en-US" sz="900" dirty="0"/>
          </a:p>
          <a:p>
            <a:r>
              <a:rPr lang="en-US" sz="1400" dirty="0" err="1"/>
              <a:t>Obtener</a:t>
            </a:r>
            <a:r>
              <a:rPr lang="en-US" sz="1400" dirty="0"/>
              <a:t> el resource Padre</a:t>
            </a:r>
          </a:p>
          <a:p>
            <a:pPr lvl="1"/>
            <a:r>
              <a:rPr lang="en-US" sz="1100" dirty="0" err="1"/>
              <a:t>aws</a:t>
            </a:r>
            <a:r>
              <a:rPr lang="en-US" sz="1100" dirty="0"/>
              <a:t> </a:t>
            </a:r>
            <a:r>
              <a:rPr lang="en-US" sz="1100" dirty="0" err="1"/>
              <a:t>apigateway</a:t>
            </a:r>
            <a:r>
              <a:rPr lang="en-US" sz="1100" dirty="0"/>
              <a:t> get-resources --rest-</a:t>
            </a:r>
            <a:r>
              <a:rPr lang="en-US" sz="1100" dirty="0" err="1"/>
              <a:t>api</a:t>
            </a:r>
            <a:r>
              <a:rPr lang="en-US" sz="1100" dirty="0"/>
              <a:t>-id pykpq01e5c</a:t>
            </a:r>
          </a:p>
          <a:p>
            <a:r>
              <a:rPr lang="en-US" sz="1400" dirty="0" err="1"/>
              <a:t>Crear</a:t>
            </a:r>
            <a:r>
              <a:rPr lang="en-US" sz="1400" dirty="0"/>
              <a:t> Resource /ride</a:t>
            </a:r>
          </a:p>
          <a:p>
            <a:pPr lvl="1"/>
            <a:r>
              <a:rPr lang="en-US" sz="1100" dirty="0" err="1"/>
              <a:t>aws</a:t>
            </a:r>
            <a:r>
              <a:rPr lang="en-US" sz="1100" dirty="0"/>
              <a:t> </a:t>
            </a:r>
            <a:r>
              <a:rPr lang="en-US" sz="1100" dirty="0" err="1"/>
              <a:t>apigateway</a:t>
            </a:r>
            <a:r>
              <a:rPr lang="en-US" sz="1100" dirty="0"/>
              <a:t> create-resource --rest-</a:t>
            </a:r>
            <a:r>
              <a:rPr lang="en-US" sz="1100" dirty="0" err="1"/>
              <a:t>api</a:t>
            </a:r>
            <a:r>
              <a:rPr lang="en-US" sz="1100" dirty="0"/>
              <a:t>-id pykpq01e5c --parent-id hjsa19uku7 --path-part 'ride’</a:t>
            </a:r>
          </a:p>
          <a:p>
            <a:r>
              <a:rPr lang="en-US" sz="1200" dirty="0" err="1"/>
              <a:t>Asignar</a:t>
            </a:r>
            <a:r>
              <a:rPr lang="en-US" sz="1200" dirty="0"/>
              <a:t> </a:t>
            </a:r>
            <a:r>
              <a:rPr lang="en-US" sz="1200" dirty="0" err="1"/>
              <a:t>Metodo</a:t>
            </a:r>
            <a:r>
              <a:rPr lang="en-US" sz="1200" dirty="0"/>
              <a:t> POST</a:t>
            </a:r>
          </a:p>
          <a:p>
            <a:pPr lvl="1"/>
            <a:r>
              <a:rPr lang="en-US" sz="1050" dirty="0" err="1"/>
              <a:t>aws</a:t>
            </a:r>
            <a:r>
              <a:rPr lang="en-US" sz="1050" dirty="0"/>
              <a:t> </a:t>
            </a:r>
            <a:r>
              <a:rPr lang="en-US" sz="1050" dirty="0" err="1"/>
              <a:t>apigateway</a:t>
            </a:r>
            <a:r>
              <a:rPr lang="en-US" sz="1050" dirty="0"/>
              <a:t> put-method --rest-</a:t>
            </a:r>
            <a:r>
              <a:rPr lang="en-US" sz="1050" dirty="0" err="1"/>
              <a:t>api</a:t>
            </a:r>
            <a:r>
              <a:rPr lang="en-US" sz="1050" dirty="0"/>
              <a:t>-id pykpq01e5c --resource-id dgkcb7 --http-method POST --authorization-type COGNITO_USER_POOLS --authorizer-id mjvw1l</a:t>
            </a:r>
          </a:p>
          <a:p>
            <a:endParaRPr lang="en-US" sz="125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45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endParaRPr lang="en-US" dirty="0"/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CDN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9" y="966100"/>
            <a:ext cx="2635256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" y="4203611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1" y="325651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6" y="1727295"/>
            <a:ext cx="2704392" cy="32003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3" y="4100975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50" y="2976846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997"/>
            <a:ext cx="8596668" cy="3880773"/>
          </a:xfrm>
        </p:spPr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1930400"/>
            <a:ext cx="8282901" cy="4069184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" y="1688357"/>
            <a:ext cx="7952118" cy="4560043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2170</TotalTime>
  <Words>1229</Words>
  <Application>Microsoft Office PowerPoint</Application>
  <PresentationFormat>Panorámica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</vt:lpstr>
      <vt:lpstr>Aplicaciones 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 Function as a Service </vt:lpstr>
      <vt:lpstr>Serverless Frameworks</vt:lpstr>
      <vt:lpstr>Servicios</vt:lpstr>
      <vt:lpstr>Pros</vt:lpstr>
      <vt:lpstr>Cons</vt:lpstr>
      <vt:lpstr>Usos</vt:lpstr>
      <vt:lpstr>Casos de Exito</vt:lpstr>
      <vt:lpstr>AWS Serverless WebApp Sample WildRydes https://aws.amazon.com/getting-started/serverless-web-app/</vt:lpstr>
      <vt:lpstr>AWS Serverless WebApp Sample Step 0</vt:lpstr>
      <vt:lpstr>Amazon S3</vt:lpstr>
      <vt:lpstr>AWS Serverless WebApp Sample Step 1 (S3)</vt:lpstr>
      <vt:lpstr>Amazon Cognito</vt:lpstr>
      <vt:lpstr>AWS Serverless WebApp Sample Step 2 (Cognito)</vt:lpstr>
      <vt:lpstr>Amazon Lambda</vt:lpstr>
      <vt:lpstr>AWS Serverless WebApp Sample Step 3 (DynamoDB y Lambda)</vt:lpstr>
      <vt:lpstr>AWS Serverless WebApp Sample Step 4 (ApiGateway)</vt:lpstr>
      <vt:lpstr>Servicios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 Zambrano</cp:lastModifiedBy>
  <cp:revision>88</cp:revision>
  <dcterms:created xsi:type="dcterms:W3CDTF">2018-05-22T03:26:24Z</dcterms:created>
  <dcterms:modified xsi:type="dcterms:W3CDTF">2018-08-14T23:41:36Z</dcterms:modified>
</cp:coreProperties>
</file>