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67" r:id="rId15"/>
    <p:sldId id="268" r:id="rId16"/>
    <p:sldId id="273" r:id="rId17"/>
    <p:sldId id="277" r:id="rId18"/>
    <p:sldId id="272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212B82-AC67-4AE6-975E-D4C2A6118736}">
          <p14:sldIdLst>
            <p14:sldId id="256"/>
            <p14:sldId id="274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Sección sin título" id="{9849108C-3BE2-4669-95D3-DE93C68A1D60}">
          <p14:sldIdLst>
            <p14:sldId id="266"/>
            <p14:sldId id="275"/>
            <p14:sldId id="276"/>
            <p14:sldId id="267"/>
            <p14:sldId id="268"/>
            <p14:sldId id="273"/>
            <p14:sldId id="277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6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cloud.google.com/func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openwhisk.apache.org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azure.microsoft.com/services/function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aws.amazon.com/lambd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audiajs.com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://apex.ru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erless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https://gosparta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squarespace.com/blog/2018/4/2/how-ipdata-serves-25m-api-calls-from-10-infinitely-scalable.html" TargetMode="External"/><Relationship Id="rId7" Type="http://schemas.openxmlformats.org/officeDocument/2006/relationships/hyperlink" Target="https://aws-de-media.s3.amazonaws.com/images/Webinar/2016-09-28-eBusiness-Web-Day/home24.pdf" TargetMode="External"/><Relationship Id="rId2" Type="http://schemas.openxmlformats.org/officeDocument/2006/relationships/hyperlink" Target="https://dashbird.io/blog/serverless-case-study-netfl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solutions/case-studies/autodesk-serverless/" TargetMode="External"/><Relationship Id="rId5" Type="http://schemas.openxmlformats.org/officeDocument/2006/relationships/hyperlink" Target="https://aws.amazon.com/solutions/case-studies/square-enix/" TargetMode="External"/><Relationship Id="rId4" Type="http://schemas.openxmlformats.org/officeDocument/2006/relationships/hyperlink" Target="https://serverless.com/case-studies/scaling-to-millions-of-request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E0D7-B122-4141-94FB-A6B937A4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Aplicaciones</a:t>
            </a:r>
            <a:r>
              <a:rPr lang="en-US" dirty="0"/>
              <a:t>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699EA-063C-488B-85FB-4A8D20BF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Zambrano</a:t>
            </a:r>
          </a:p>
        </p:txBody>
      </p:sp>
    </p:spTree>
    <p:extLst>
      <p:ext uri="{BB962C8B-B14F-4D97-AF65-F5344CB8AC3E}">
        <p14:creationId xmlns:p14="http://schemas.microsoft.com/office/powerpoint/2010/main" val="151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Abstraccion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4DA864-3F46-4B95-A9BD-3E23771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" y="1688357"/>
            <a:ext cx="7952118" cy="4560043"/>
          </a:xfrm>
        </p:spPr>
      </p:pic>
    </p:spTree>
    <p:extLst>
      <p:ext uri="{BB962C8B-B14F-4D97-AF65-F5344CB8AC3E}">
        <p14:creationId xmlns:p14="http://schemas.microsoft.com/office/powerpoint/2010/main" val="403896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Serverless Providers</a:t>
            </a:r>
            <a:br>
              <a:rPr lang="en-US" sz="3600" dirty="0"/>
            </a:br>
            <a:r>
              <a:rPr lang="en-US" sz="2400" dirty="0"/>
              <a:t>Function as a Service 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E7AC8C-C361-4BCA-A3F7-4FF73AC6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1600745"/>
            <a:ext cx="2297633" cy="837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7AAD28-17CF-4C9B-86BE-F8FEAC36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84" y="2103448"/>
            <a:ext cx="463680" cy="4796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4F6331-16C7-4FF0-A3A1-4D5A210C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" y="2655768"/>
            <a:ext cx="2481943" cy="186145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ABCC0-F4A8-4EEF-A72A-E151DD78E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4592834"/>
            <a:ext cx="2672443" cy="47966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2E896C-E719-4AAB-9D26-FB3845570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6" y="5615551"/>
            <a:ext cx="3976223" cy="102991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724B833-FB1A-4A45-9E56-16ABDC987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8" y="3563945"/>
            <a:ext cx="659639" cy="6596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B366708-8CDB-4011-8E16-78E2BE184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21" y="6248400"/>
            <a:ext cx="521512" cy="52151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BF29FFB-F821-4CC8-84ED-9D52F820D1EA}"/>
              </a:ext>
            </a:extLst>
          </p:cNvPr>
          <p:cNvSpPr txBox="1"/>
          <p:nvPr/>
        </p:nvSpPr>
        <p:spPr>
          <a:xfrm>
            <a:off x="4546833" y="197395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https://aws.amazon.com/lambda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4EC176-F4EA-4A9D-BBE4-E4B89BC9A236}"/>
              </a:ext>
            </a:extLst>
          </p:cNvPr>
          <p:cNvSpPr txBox="1"/>
          <p:nvPr/>
        </p:nvSpPr>
        <p:spPr>
          <a:xfrm>
            <a:off x="4546833" y="346873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0"/>
              </a:rPr>
              <a:t>https://azure.microsoft.com/services/functions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0B78B6-047C-47E2-8F12-3D5E22850738}"/>
              </a:ext>
            </a:extLst>
          </p:cNvPr>
          <p:cNvSpPr txBox="1"/>
          <p:nvPr/>
        </p:nvSpPr>
        <p:spPr>
          <a:xfrm>
            <a:off x="4547062" y="4676193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1"/>
              </a:rPr>
              <a:t>https://openwhisk.apache.org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FE1C42F-5C22-4272-9721-BC528A40C068}"/>
              </a:ext>
            </a:extLst>
          </p:cNvPr>
          <p:cNvSpPr txBox="1"/>
          <p:nvPr/>
        </p:nvSpPr>
        <p:spPr>
          <a:xfrm>
            <a:off x="4555649" y="588728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2"/>
              </a:rPr>
              <a:t>https://cloud.google.com/functions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1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Frameworks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3" y="1259203"/>
            <a:ext cx="3866283" cy="1156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5B71BD-C481-4B2A-B9F8-45C94945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44620"/>
            <a:ext cx="1577064" cy="15770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C48260-9E0C-4290-9D84-93331871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84887"/>
            <a:ext cx="1920162" cy="9728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4ACCFD-A0CD-4DFF-9531-D28B5AB30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6" y="4075378"/>
            <a:ext cx="3106618" cy="1223231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E22030F-30A1-45A0-9BFD-B51296A5F722}"/>
              </a:ext>
            </a:extLst>
          </p:cNvPr>
          <p:cNvSpPr txBox="1"/>
          <p:nvPr/>
        </p:nvSpPr>
        <p:spPr>
          <a:xfrm>
            <a:off x="4605556" y="165294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https://serverless.com</a:t>
            </a:r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2E1A60-C847-4A12-B960-6E037F5B255E}"/>
              </a:ext>
            </a:extLst>
          </p:cNvPr>
          <p:cNvSpPr txBox="1"/>
          <p:nvPr/>
        </p:nvSpPr>
        <p:spPr>
          <a:xfrm>
            <a:off x="4605556" y="575437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7"/>
              </a:rPr>
              <a:t>http://apex.run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18BA68-C048-4309-898D-A0103987CB77}"/>
              </a:ext>
            </a:extLst>
          </p:cNvPr>
          <p:cNvSpPr txBox="1"/>
          <p:nvPr/>
        </p:nvSpPr>
        <p:spPr>
          <a:xfrm>
            <a:off x="4605556" y="2880946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8"/>
              </a:rPr>
              <a:t>https://claudiajs.com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5F406ED-532E-490E-9686-94F36FD16163}"/>
              </a:ext>
            </a:extLst>
          </p:cNvPr>
          <p:cNvSpPr txBox="1"/>
          <p:nvPr/>
        </p:nvSpPr>
        <p:spPr>
          <a:xfrm>
            <a:off x="4605556" y="450232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https://gosparta.io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83" y="1378361"/>
            <a:ext cx="3866283" cy="1156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6FDC4B-DC72-4661-A464-910B2312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0" y="1415397"/>
            <a:ext cx="2297633" cy="837725"/>
          </a:xfrm>
          <a:prstGeom prst="rect">
            <a:avLst/>
          </a:prstGeom>
        </p:spPr>
      </p:pic>
      <p:sp>
        <p:nvSpPr>
          <p:cNvPr id="3" name="Signo más 2">
            <a:extLst>
              <a:ext uri="{FF2B5EF4-FFF2-40B4-BE49-F238E27FC236}">
                <a16:creationId xmlns:a16="http://schemas.microsoft.com/office/drawing/2014/main" id="{54368396-A26E-4901-8490-BE68A218A4CC}"/>
              </a:ext>
            </a:extLst>
          </p:cNvPr>
          <p:cNvSpPr/>
          <p:nvPr/>
        </p:nvSpPr>
        <p:spPr>
          <a:xfrm>
            <a:off x="3926666" y="1727412"/>
            <a:ext cx="527809" cy="575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D247F9-2439-4743-98D7-B2D7E1A9ACF6}"/>
              </a:ext>
            </a:extLst>
          </p:cNvPr>
          <p:cNvCxnSpPr/>
          <p:nvPr/>
        </p:nvCxnSpPr>
        <p:spPr>
          <a:xfrm flipV="1">
            <a:off x="970630" y="2572203"/>
            <a:ext cx="7527418" cy="6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FAF5B54-4740-4783-A062-7BF9F2BAA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6" y="3498112"/>
            <a:ext cx="1225798" cy="9188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DCBA38-074C-4604-A6A5-1EC27A2FB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70" y="5500657"/>
            <a:ext cx="1401224" cy="9127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BA0E6D-2A84-4D7D-8F51-7C5A223788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t="23581" r="31199" b="26331"/>
          <a:stretch/>
        </p:blipFill>
        <p:spPr>
          <a:xfrm>
            <a:off x="6118786" y="3367238"/>
            <a:ext cx="951199" cy="13631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9E9A567-723E-400E-ACF7-F37276C8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27588" r="24389" b="22243"/>
          <a:stretch/>
        </p:blipFill>
        <p:spPr>
          <a:xfrm>
            <a:off x="4313758" y="2694274"/>
            <a:ext cx="1087536" cy="12283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0F555F8-8425-4759-A53A-8A8B344FC9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0" r="3300"/>
          <a:stretch/>
        </p:blipFill>
        <p:spPr>
          <a:xfrm>
            <a:off x="6277507" y="4856622"/>
            <a:ext cx="996834" cy="139177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DC7956C-02F8-40A1-9266-54DEF181B1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6" r="34632"/>
          <a:stretch/>
        </p:blipFill>
        <p:spPr>
          <a:xfrm>
            <a:off x="4344366" y="3957529"/>
            <a:ext cx="996834" cy="124394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08FB195-E03A-487A-BE05-2E81A2F879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6"/>
          <a:stretch/>
        </p:blipFill>
        <p:spPr>
          <a:xfrm>
            <a:off x="2578993" y="4878856"/>
            <a:ext cx="1143424" cy="12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Por lo general más barato que un contenedor y que un servidor</a:t>
            </a:r>
          </a:p>
          <a:p>
            <a:pPr lvl="1"/>
            <a:r>
              <a:rPr lang="es-ES" dirty="0"/>
              <a:t>Si esta corriendo constantemente, es más caro que una instancia o un contender</a:t>
            </a:r>
          </a:p>
          <a:p>
            <a:r>
              <a:rPr lang="es-ES" dirty="0"/>
              <a:t>Auto-escalable (se delega al proveedor)</a:t>
            </a:r>
          </a:p>
          <a:p>
            <a:pPr lvl="1"/>
            <a:r>
              <a:rPr lang="es-ES" dirty="0"/>
              <a:t>Se elimina la preocupación al igual que el control</a:t>
            </a:r>
          </a:p>
          <a:p>
            <a:r>
              <a:rPr lang="es-ES" dirty="0"/>
              <a:t>Se elimina el mantenimiento de servidores, virtuales y/o físicos</a:t>
            </a:r>
          </a:p>
          <a:p>
            <a:pPr lvl="1"/>
            <a:r>
              <a:rPr lang="es-ES" dirty="0"/>
              <a:t>Al igual que sus posibles optimizaciones</a:t>
            </a:r>
          </a:p>
          <a:p>
            <a:r>
              <a:rPr lang="es-ES" dirty="0"/>
              <a:t>Desarrollador puede enfocarse 100% en la aplicación</a:t>
            </a:r>
          </a:p>
          <a:p>
            <a:r>
              <a:rPr lang="es-ES" dirty="0"/>
              <a:t>Multi-lenguaje y plataforma</a:t>
            </a:r>
          </a:p>
          <a:p>
            <a:pPr lvl="1"/>
            <a:r>
              <a:rPr lang="es-ES" dirty="0"/>
              <a:t>Puede crear conflictos entre equipo</a:t>
            </a:r>
          </a:p>
          <a:p>
            <a:r>
              <a:rPr lang="es-ES" dirty="0"/>
              <a:t>Basado en eventos, inmutable y </a:t>
            </a:r>
            <a:r>
              <a:rPr lang="es-ES" dirty="0" err="1"/>
              <a:t>stateless</a:t>
            </a:r>
            <a:endParaRPr lang="es-ES" dirty="0"/>
          </a:p>
          <a:p>
            <a:r>
              <a:rPr lang="es-ES" dirty="0"/>
              <a:t>Arquitectura </a:t>
            </a:r>
            <a:r>
              <a:rPr lang="es-ES" dirty="0" err="1"/>
              <a:t>Pluggable</a:t>
            </a:r>
            <a:r>
              <a:rPr lang="es-ES" dirty="0"/>
              <a:t>/Plug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vs MVC y OOP</a:t>
            </a:r>
          </a:p>
          <a:p>
            <a:r>
              <a:rPr lang="en-US" dirty="0" err="1"/>
              <a:t>Pierdes</a:t>
            </a:r>
            <a:r>
              <a:rPr lang="en-US" dirty="0"/>
              <a:t> control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infraestructura</a:t>
            </a:r>
            <a:r>
              <a:rPr lang="en-US" dirty="0"/>
              <a:t> y sus </a:t>
            </a:r>
            <a:r>
              <a:rPr lang="en-US" dirty="0" err="1"/>
              <a:t>optimizaciones</a:t>
            </a:r>
            <a:endParaRPr lang="en-US" dirty="0"/>
          </a:p>
          <a:p>
            <a:r>
              <a:rPr lang="en-US" dirty="0"/>
              <a:t>Vendor-specific (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amarras</a:t>
            </a:r>
            <a:r>
              <a:rPr lang="en-US" dirty="0"/>
              <a:t> con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de </a:t>
            </a:r>
            <a:r>
              <a:rPr lang="en-US" dirty="0" err="1"/>
              <a:t>FaaS</a:t>
            </a:r>
            <a:r>
              <a:rPr lang="en-US" dirty="0"/>
              <a:t> y Baas)</a:t>
            </a:r>
          </a:p>
          <a:p>
            <a:pPr lvl="1"/>
            <a:r>
              <a:rPr lang="en-US" sz="1400" dirty="0"/>
              <a:t>*Con </a:t>
            </a:r>
            <a:r>
              <a:rPr lang="en-US" sz="1400" dirty="0" err="1"/>
              <a:t>ciertos</a:t>
            </a:r>
            <a:r>
              <a:rPr lang="en-US" sz="1400" dirty="0"/>
              <a:t> frameworks, es </a:t>
            </a:r>
            <a:r>
              <a:rPr lang="en-US" sz="1400" dirty="0" err="1"/>
              <a:t>posible</a:t>
            </a:r>
            <a:r>
              <a:rPr lang="en-US" sz="1400" dirty="0"/>
              <a:t> </a:t>
            </a:r>
            <a:r>
              <a:rPr lang="en-US" sz="1400" dirty="0" err="1"/>
              <a:t>tener</a:t>
            </a:r>
            <a:r>
              <a:rPr lang="en-US" sz="1400" dirty="0"/>
              <a:t> una </a:t>
            </a:r>
            <a:r>
              <a:rPr lang="en-US" sz="1400" dirty="0" err="1"/>
              <a:t>arquitectura</a:t>
            </a:r>
            <a:r>
              <a:rPr lang="en-US" sz="1400" dirty="0"/>
              <a:t> multi-</a:t>
            </a:r>
            <a:r>
              <a:rPr lang="en-US" sz="1400" dirty="0" err="1"/>
              <a:t>proveedor</a:t>
            </a:r>
            <a:endParaRPr lang="en-US" sz="1400" dirty="0"/>
          </a:p>
          <a:p>
            <a:r>
              <a:rPr lang="en-US" dirty="0"/>
              <a:t>No se </a:t>
            </a:r>
            <a:r>
              <a:rPr lang="en-US" dirty="0" err="1"/>
              <a:t>adapta</a:t>
            </a:r>
            <a:r>
              <a:rPr lang="en-US" dirty="0"/>
              <a:t> para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larga</a:t>
            </a:r>
            <a:endParaRPr lang="en-US" dirty="0"/>
          </a:p>
          <a:p>
            <a:pPr lvl="1"/>
            <a:r>
              <a:rPr lang="en-US" sz="1400" dirty="0"/>
              <a:t>*Se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partir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servicios</a:t>
            </a:r>
            <a:r>
              <a:rPr lang="en-US" sz="1400" dirty="0"/>
              <a:t> mas </a:t>
            </a:r>
            <a:r>
              <a:rPr lang="en-US" sz="1400" dirty="0" err="1"/>
              <a:t>peque</a:t>
            </a:r>
            <a:r>
              <a:rPr lang="es-ES" sz="1400" dirty="0" err="1"/>
              <a:t>ños</a:t>
            </a:r>
            <a:r>
              <a:rPr lang="en-US" sz="1400" dirty="0"/>
              <a:t> y </a:t>
            </a:r>
            <a:r>
              <a:rPr lang="en-US" sz="1400" dirty="0" err="1"/>
              <a:t>lograr</a:t>
            </a:r>
            <a:r>
              <a:rPr lang="en-US" sz="1400" dirty="0"/>
              <a:t> </a:t>
            </a:r>
            <a:r>
              <a:rPr lang="en-US" sz="1400" dirty="0" err="1"/>
              <a:t>varias</a:t>
            </a:r>
            <a:r>
              <a:rPr lang="en-US" sz="1400" dirty="0"/>
              <a:t> </a:t>
            </a:r>
            <a:r>
              <a:rPr lang="en-US" sz="1400" dirty="0" err="1"/>
              <a:t>tareas</a:t>
            </a:r>
            <a:endParaRPr lang="en-US" sz="1400" dirty="0"/>
          </a:p>
          <a:p>
            <a:r>
              <a:rPr lang="es-ES" dirty="0"/>
              <a:t>Se debe mejorar comunicación entre equipos y servicios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6BF6-15EE-4011-8774-8A1C3F4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B90BC-FE1B-4349-8843-1DEDE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autoescalables</a:t>
            </a:r>
            <a:endParaRPr lang="es-ES" dirty="0"/>
          </a:p>
          <a:p>
            <a:pPr lvl="1"/>
            <a:r>
              <a:rPr lang="es-ES" sz="1400" dirty="0"/>
              <a:t>Generar </a:t>
            </a:r>
            <a:r>
              <a:rPr lang="es-ES" sz="1400" dirty="0" err="1"/>
              <a:t>APIs</a:t>
            </a:r>
            <a:r>
              <a:rPr lang="es-ES" sz="1400" dirty="0"/>
              <a:t> sin una infraestructura que mantener y/o escalar</a:t>
            </a:r>
          </a:p>
          <a:p>
            <a:r>
              <a:rPr lang="es-ES" dirty="0"/>
              <a:t>Infraestructuras de monitoreo</a:t>
            </a:r>
          </a:p>
          <a:p>
            <a:pPr lvl="1"/>
            <a:r>
              <a:rPr lang="es-ES" sz="1400" dirty="0"/>
              <a:t>En base a eventos poder mantener un monitoreo de todo el sistema.</a:t>
            </a:r>
          </a:p>
          <a:p>
            <a:r>
              <a:rPr lang="es-ES" dirty="0"/>
              <a:t>Servicios de multi-media automatizados</a:t>
            </a:r>
          </a:p>
          <a:p>
            <a:pPr lvl="1"/>
            <a:r>
              <a:rPr lang="es-ES" sz="1400" dirty="0"/>
              <a:t>En base a eventos podemos manipular la multi-media, (cambiar formato, </a:t>
            </a:r>
            <a:r>
              <a:rPr lang="es-ES" sz="1400" dirty="0" err="1"/>
              <a:t>tam</a:t>
            </a:r>
            <a:r>
              <a:rPr lang="en-US" sz="1400" dirty="0"/>
              <a:t>a</a:t>
            </a:r>
            <a:r>
              <a:rPr lang="es-ES" sz="1400" dirty="0" err="1"/>
              <a:t>ño</a:t>
            </a:r>
            <a:r>
              <a:rPr lang="en-US" sz="1400" dirty="0"/>
              <a:t>, etc.)</a:t>
            </a:r>
          </a:p>
          <a:p>
            <a:r>
              <a:rPr lang="en-US" dirty="0" err="1"/>
              <a:t>Continuos</a:t>
            </a:r>
            <a:r>
              <a:rPr lang="en-US" dirty="0"/>
              <a:t> Integration/Deployment</a:t>
            </a:r>
          </a:p>
          <a:p>
            <a:pPr lvl="1"/>
            <a:r>
              <a:rPr lang="en-US" sz="1400" dirty="0"/>
              <a:t>Al ser una </a:t>
            </a:r>
            <a:r>
              <a:rPr lang="en-US" sz="1400" dirty="0" err="1"/>
              <a:t>arquitectura</a:t>
            </a:r>
            <a:r>
              <a:rPr lang="en-US" sz="1400" dirty="0"/>
              <a:t> plug n play, modular. Podemos </a:t>
            </a:r>
            <a:r>
              <a:rPr lang="en-US" sz="1400" dirty="0" err="1"/>
              <a:t>integrar</a:t>
            </a:r>
            <a:r>
              <a:rPr lang="en-US" sz="1400" dirty="0"/>
              <a:t> </a:t>
            </a:r>
            <a:r>
              <a:rPr lang="en-US" sz="1400" dirty="0" err="1"/>
              <a:t>nuevos</a:t>
            </a:r>
            <a:r>
              <a:rPr lang="en-US" sz="1400" dirty="0"/>
              <a:t> features sin downtime.</a:t>
            </a:r>
          </a:p>
          <a:p>
            <a:r>
              <a:rPr lang="en-US" dirty="0"/>
              <a:t>Multi </a:t>
            </a:r>
            <a:r>
              <a:rPr lang="en-US" dirty="0" err="1"/>
              <a:t>Lenguaje-Proveedor</a:t>
            </a:r>
            <a:r>
              <a:rPr lang="en-US" dirty="0"/>
              <a:t> *</a:t>
            </a:r>
            <a:r>
              <a:rPr lang="en-US"/>
              <a:t>Serverless Framework</a:t>
            </a:r>
            <a:endParaRPr lang="en-US" dirty="0"/>
          </a:p>
          <a:p>
            <a:pPr lvl="1"/>
            <a:r>
              <a:rPr lang="en-US" sz="1400" dirty="0" err="1"/>
              <a:t>Aunque</a:t>
            </a:r>
            <a:r>
              <a:rPr lang="en-US" sz="1400" dirty="0"/>
              <a:t> no es </a:t>
            </a:r>
            <a:r>
              <a:rPr lang="en-US" sz="1400" dirty="0" err="1"/>
              <a:t>comun</a:t>
            </a:r>
            <a:r>
              <a:rPr lang="en-US" sz="1400" dirty="0"/>
              <a:t>, es possible </a:t>
            </a:r>
            <a:r>
              <a:rPr lang="en-US" sz="1400" dirty="0" err="1"/>
              <a:t>tener</a:t>
            </a:r>
            <a:r>
              <a:rPr lang="en-US" sz="1400" dirty="0"/>
              <a:t> </a:t>
            </a:r>
            <a:r>
              <a:rPr lang="en-US" sz="1400" dirty="0" err="1"/>
              <a:t>aplicaciones</a:t>
            </a:r>
            <a:r>
              <a:rPr lang="en-US" sz="1400" dirty="0"/>
              <a:t> </a:t>
            </a:r>
            <a:r>
              <a:rPr lang="en-US" sz="1400" dirty="0" err="1"/>
              <a:t>hibridas</a:t>
            </a:r>
            <a:r>
              <a:rPr lang="en-US" sz="1400" dirty="0"/>
              <a:t> con </a:t>
            </a:r>
            <a:r>
              <a:rPr lang="en-US" sz="1400" dirty="0" err="1"/>
              <a:t>servicios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proveedores</a:t>
            </a:r>
            <a:r>
              <a:rPr lang="en-US" sz="1400" dirty="0"/>
              <a:t> (AWS, Google) o in-premises. Al </a:t>
            </a:r>
            <a:r>
              <a:rPr lang="en-US" sz="1400" dirty="0" err="1"/>
              <a:t>igual</a:t>
            </a:r>
            <a:r>
              <a:rPr lang="en-US" sz="1400" dirty="0"/>
              <a:t> que </a:t>
            </a:r>
            <a:r>
              <a:rPr lang="en-US" sz="1400" dirty="0" err="1"/>
              <a:t>diferentes</a:t>
            </a:r>
            <a:r>
              <a:rPr lang="en-US" sz="1400" dirty="0"/>
              <a:t> components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lenguajes</a:t>
            </a:r>
            <a:r>
              <a:rPr lang="en-US" sz="1400" dirty="0"/>
              <a:t> (</a:t>
            </a:r>
            <a:r>
              <a:rPr lang="en-US" sz="1400" dirty="0" err="1"/>
              <a:t>Pyhton</a:t>
            </a:r>
            <a:r>
              <a:rPr lang="en-US" sz="1400" dirty="0"/>
              <a:t>, </a:t>
            </a:r>
            <a:r>
              <a:rPr lang="en-US" sz="1400" dirty="0" err="1"/>
              <a:t>.net</a:t>
            </a:r>
            <a:r>
              <a:rPr lang="en-US" sz="1400" dirty="0"/>
              <a:t>, </a:t>
            </a:r>
            <a:r>
              <a:rPr lang="en-US" sz="1400" dirty="0" err="1"/>
              <a:t>Javascript</a:t>
            </a:r>
            <a:r>
              <a:rPr lang="en-US" sz="1400" dirty="0"/>
              <a:t>)</a:t>
            </a:r>
            <a:endParaRPr lang="es-ES" sz="1400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7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E8BE5-D233-43EB-858D-545E8159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Exito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8EB7B-0954-4B5B-9D39-DA5DD471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669"/>
            <a:ext cx="8596668" cy="4783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Netflix – Infrastructure, Monitoring, Media Processing, </a:t>
            </a:r>
          </a:p>
          <a:p>
            <a:pPr lvl="1"/>
            <a:r>
              <a:rPr lang="en-US" sz="1400" dirty="0">
                <a:hlinkClick r:id="rId2"/>
              </a:rPr>
              <a:t>https://dashbird.io/blog/serverless-case-study-netflix/</a:t>
            </a:r>
            <a:endParaRPr lang="en-US" sz="1400" dirty="0"/>
          </a:p>
          <a:p>
            <a:r>
              <a:rPr lang="en-US" dirty="0" err="1"/>
              <a:t>IpData</a:t>
            </a:r>
            <a:r>
              <a:rPr lang="en-US" dirty="0"/>
              <a:t> – Scalable API</a:t>
            </a:r>
          </a:p>
          <a:p>
            <a:pPr lvl="1"/>
            <a:r>
              <a:rPr lang="en-US" sz="1400" dirty="0">
                <a:hlinkClick r:id="rId3"/>
              </a:rPr>
              <a:t>http://highscalability.squarespace.com/blog/2018/4/2/how-ipdata-serves-25m-api-calls-from-10-infinitely-scalable.html</a:t>
            </a:r>
            <a:endParaRPr lang="en-US" sz="1400" dirty="0"/>
          </a:p>
          <a:p>
            <a:r>
              <a:rPr lang="en-US" dirty="0"/>
              <a:t>Parallax – David Guetta Campaign</a:t>
            </a:r>
          </a:p>
          <a:p>
            <a:pPr lvl="1"/>
            <a:r>
              <a:rPr lang="en-US" sz="1400" dirty="0">
                <a:hlinkClick r:id="rId4"/>
              </a:rPr>
              <a:t>https://serverless.com/case-studies/scaling-to-millions-of-requests/</a:t>
            </a:r>
            <a:endParaRPr lang="en-US" sz="1400" dirty="0"/>
          </a:p>
          <a:p>
            <a:r>
              <a:rPr lang="en-US" dirty="0" err="1"/>
              <a:t>SquareEnix</a:t>
            </a:r>
            <a:r>
              <a:rPr lang="en-US" dirty="0"/>
              <a:t> – Screenshot System</a:t>
            </a:r>
          </a:p>
          <a:p>
            <a:pPr lvl="1"/>
            <a:r>
              <a:rPr lang="en-US" sz="1400" dirty="0">
                <a:hlinkClick r:id="rId5"/>
              </a:rPr>
              <a:t>https://aws.amazon.com/solutions/case-studies/square-enix/</a:t>
            </a:r>
            <a:endParaRPr lang="en-US" sz="1400" dirty="0"/>
          </a:p>
          <a:p>
            <a:r>
              <a:rPr lang="en-US" dirty="0" err="1"/>
              <a:t>AutoDesk</a:t>
            </a:r>
            <a:r>
              <a:rPr lang="en-US" dirty="0"/>
              <a:t> – Tailor Account Management</a:t>
            </a:r>
          </a:p>
          <a:p>
            <a:pPr lvl="1"/>
            <a:r>
              <a:rPr lang="en-US" sz="1400" dirty="0">
                <a:hlinkClick r:id="rId6"/>
              </a:rPr>
              <a:t>https://aws.amazon.com/solutions/case-studies/autodesk-serverless/</a:t>
            </a:r>
            <a:endParaRPr lang="en-US" sz="1400" dirty="0"/>
          </a:p>
          <a:p>
            <a:r>
              <a:rPr lang="en-US" dirty="0"/>
              <a:t>Home24 – Full Migration to Serverless Architecture</a:t>
            </a:r>
          </a:p>
          <a:p>
            <a:pPr lvl="1"/>
            <a:r>
              <a:rPr lang="en-US" sz="1400" dirty="0">
                <a:hlinkClick r:id="rId7"/>
              </a:rPr>
              <a:t>https://aws-de-media.s3.amazonaws.com/images/Webinar/2016-09-28-eBusiness-Web-Day/home24.pdf</a:t>
            </a:r>
            <a:endParaRPr lang="en-US" sz="1400" dirty="0"/>
          </a:p>
          <a:p>
            <a:pPr lvl="1"/>
            <a:endParaRPr lang="en-US" dirty="0"/>
          </a:p>
          <a:p>
            <a:pPr lvl="1"/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7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Ejercicio:</a:t>
            </a:r>
            <a:br>
              <a:rPr lang="es-ES" dirty="0"/>
            </a:br>
            <a:r>
              <a:rPr lang="es-ES" sz="1400" dirty="0"/>
              <a:t>https://aws.amazon.com/getting-started/serverless-web-app/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BDF40B-F9CE-4C3F-94F5-5B9379C7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51" y="2142224"/>
            <a:ext cx="6973273" cy="3848637"/>
          </a:xfrm>
        </p:spPr>
      </p:pic>
    </p:spTree>
    <p:extLst>
      <p:ext uri="{BB962C8B-B14F-4D97-AF65-F5344CB8AC3E}">
        <p14:creationId xmlns:p14="http://schemas.microsoft.com/office/powerpoint/2010/main" val="191749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de archivos (Almacenamiento)</a:t>
            </a:r>
          </a:p>
          <a:p>
            <a:r>
              <a:rPr lang="es-ES" dirty="0"/>
              <a:t>Muy barato y rápido</a:t>
            </a:r>
          </a:p>
          <a:p>
            <a:r>
              <a:rPr lang="es-ES" dirty="0"/>
              <a:t>Configuraciones para seguridad, encriptación</a:t>
            </a:r>
          </a:p>
          <a:p>
            <a:r>
              <a:rPr lang="es-ES" dirty="0"/>
              <a:t>Capacidad de servir sitios web estáticos</a:t>
            </a:r>
          </a:p>
          <a:p>
            <a:pPr lvl="1"/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Websites</a:t>
            </a:r>
            <a:r>
              <a:rPr lang="es-ES" sz="1400" dirty="0"/>
              <a:t>, </a:t>
            </a:r>
            <a:r>
              <a:rPr lang="es-ES" sz="1400" dirty="0" err="1"/>
              <a:t>SPAs</a:t>
            </a:r>
            <a:endParaRPr lang="es-ES" sz="1400" dirty="0"/>
          </a:p>
          <a:p>
            <a:r>
              <a:rPr lang="es-ES" dirty="0"/>
              <a:t>Permisos dinámicos para acceder a 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8B45E-A8ED-4391-81C7-42B35375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FE16-3F8E-442F-B273-2AD1825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r>
              <a:rPr lang="es-ES" dirty="0"/>
              <a:t> es el nivel de abstracción donde el desarrollador no se preocupa por nada más que el código de su aplicación/servicio.</a:t>
            </a:r>
          </a:p>
          <a:p>
            <a:pPr lvl="1"/>
            <a:r>
              <a:rPr lang="en-US" dirty="0" err="1"/>
              <a:t>Abstrae</a:t>
            </a:r>
            <a:r>
              <a:rPr lang="en-US" dirty="0"/>
              <a:t> 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20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Servicios </a:t>
            </a:r>
            <a:r>
              <a:rPr lang="es-ES" dirty="0" err="1"/>
              <a:t>FaaS</a:t>
            </a:r>
            <a:r>
              <a:rPr lang="es-ES" dirty="0"/>
              <a:t> (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r>
              <a:rPr lang="es-ES" dirty="0"/>
              <a:t>)</a:t>
            </a:r>
          </a:p>
          <a:p>
            <a:r>
              <a:rPr lang="es-ES" dirty="0"/>
              <a:t>Fundamento de arquitectura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/>
              <a:t>Control sobre casi todos los servicios de Amazon</a:t>
            </a:r>
          </a:p>
          <a:p>
            <a:r>
              <a:rPr lang="es-ES" dirty="0"/>
              <a:t>Basado en eventos </a:t>
            </a:r>
          </a:p>
          <a:p>
            <a:r>
              <a:rPr lang="es-ES" dirty="0"/>
              <a:t>Solo se cobra por Segundo de utilización</a:t>
            </a:r>
          </a:p>
          <a:p>
            <a:r>
              <a:rPr lang="es-ES" dirty="0"/>
              <a:t>Variedad de lenguajes (C#, </a:t>
            </a:r>
            <a:r>
              <a:rPr lang="es-ES" dirty="0" err="1"/>
              <a:t>nodeJS</a:t>
            </a:r>
            <a:r>
              <a:rPr lang="es-ES" dirty="0"/>
              <a:t>, Python, Java, </a:t>
            </a:r>
            <a:r>
              <a:rPr lang="es-ES" dirty="0" err="1"/>
              <a:t>Go</a:t>
            </a:r>
            <a:r>
              <a:rPr lang="es-ES" dirty="0"/>
              <a:t>)</a:t>
            </a:r>
          </a:p>
          <a:p>
            <a:r>
              <a:rPr lang="es-ES" dirty="0"/>
              <a:t>Limitantes de tiempo y memoria</a:t>
            </a:r>
          </a:p>
          <a:p>
            <a:r>
              <a:rPr lang="es-ES" dirty="0"/>
              <a:t>Capacidad de correr un lambda adentro de otro lambda (misma restricción de &lt; 5 </a:t>
            </a:r>
            <a:r>
              <a:rPr lang="es-ES" dirty="0" err="1"/>
              <a:t>mins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CA91-0199-46BB-9B64-74F35D0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r>
              <a:rPr lang="en-US" dirty="0"/>
              <a:t>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4030B-F4E7-4288-876C-DC261E3E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una API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lambda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para sus </a:t>
            </a:r>
            <a:r>
              <a:rPr lang="en-US" dirty="0" err="1"/>
              <a:t>rutas</a:t>
            </a:r>
            <a:r>
              <a:rPr lang="en-US" dirty="0"/>
              <a:t>.</a:t>
            </a:r>
          </a:p>
          <a:p>
            <a:r>
              <a:rPr lang="en-US" dirty="0"/>
              <a:t>Cognito: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Autorización</a:t>
            </a:r>
            <a:endParaRPr lang="en-US" dirty="0"/>
          </a:p>
          <a:p>
            <a:r>
              <a:rPr lang="en-US" dirty="0"/>
              <a:t>DynamoDB: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CloudFront: CDN</a:t>
            </a:r>
          </a:p>
          <a:p>
            <a:r>
              <a:rPr lang="en-US" dirty="0"/>
              <a:t>CloudFormation: </a:t>
            </a:r>
            <a:r>
              <a:rPr lang="en-US" dirty="0" err="1"/>
              <a:t>Plantillas</a:t>
            </a:r>
            <a:r>
              <a:rPr lang="en-US" dirty="0"/>
              <a:t> (templates) para </a:t>
            </a:r>
            <a:r>
              <a:rPr lang="en-US" dirty="0" err="1"/>
              <a:t>arquitecturas</a:t>
            </a:r>
            <a:r>
              <a:rPr lang="en-US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2069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Server-sided</a:t>
            </a:r>
          </a:p>
          <a:p>
            <a:pPr lvl="1"/>
            <a:r>
              <a:rPr lang="es-ES" dirty="0"/>
              <a:t>Toda la lógica la maneja el servidor.</a:t>
            </a:r>
          </a:p>
          <a:p>
            <a:pPr lvl="1"/>
            <a:r>
              <a:rPr lang="es-ES" dirty="0"/>
              <a:t>Explorador solo recibe </a:t>
            </a:r>
            <a:r>
              <a:rPr lang="es-ES" dirty="0" err="1"/>
              <a:t>redirects</a:t>
            </a:r>
            <a:r>
              <a:rPr lang="es-ES" dirty="0"/>
              <a:t> y envía formas.</a:t>
            </a:r>
          </a:p>
          <a:p>
            <a:pPr lvl="1"/>
            <a:r>
              <a:rPr lang="es-ES" dirty="0"/>
              <a:t>Responsabilidad de código, sistema operativo y máquina.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F3614-B251-454F-91E4-A3D93317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3702774"/>
            <a:ext cx="6881190" cy="303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173DF2-9022-4F26-9ECC-E0F55180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609600"/>
            <a:ext cx="2464542" cy="3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y Client sided</a:t>
            </a:r>
          </a:p>
          <a:p>
            <a:pPr lvl="1"/>
            <a:r>
              <a:rPr lang="es-ES" dirty="0"/>
              <a:t>La lógica de vista o presentación se maneja desde cliente</a:t>
            </a:r>
          </a:p>
          <a:p>
            <a:pPr lvl="1"/>
            <a:r>
              <a:rPr lang="es-ES" dirty="0"/>
              <a:t>La lógica de negocios en el Server</a:t>
            </a:r>
          </a:p>
          <a:p>
            <a:pPr lvl="1"/>
            <a:r>
              <a:rPr lang="es-ES" dirty="0"/>
              <a:t>Separación de responsabilidad, pero no de equipo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ACA95D-7EB5-4D1C-8C14-A6382A40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" y="3747247"/>
            <a:ext cx="6006616" cy="3003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1483A4-24A6-4EB9-B489-27F1EA25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59" y="966100"/>
            <a:ext cx="2635256" cy="2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Repo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repositorio y servicios en el código</a:t>
            </a:r>
          </a:p>
          <a:p>
            <a:r>
              <a:rPr lang="es-ES" dirty="0"/>
              <a:t>Útil para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Lógica separada en clases y servicios en el código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2E65C-754B-4747-A552-62544358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7421063" cy="3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-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Server y Cliente completamente separados</a:t>
            </a:r>
          </a:p>
          <a:p>
            <a:pPr lvl="1"/>
            <a:r>
              <a:rPr lang="es-ES" dirty="0"/>
              <a:t>Arquitectura muy parecida a MVC</a:t>
            </a:r>
          </a:p>
          <a:p>
            <a:pPr lvl="1"/>
            <a:r>
              <a:rPr lang="es-ES" dirty="0"/>
              <a:t>Creación de API, que solo entrega datos (JSON)</a:t>
            </a:r>
          </a:p>
          <a:p>
            <a:pPr lvl="1"/>
            <a:r>
              <a:rPr lang="es-ES" dirty="0" err="1"/>
              <a:t>Frontend</a:t>
            </a:r>
            <a:r>
              <a:rPr lang="es-ES" dirty="0"/>
              <a:t> se encarga de navegación y presentación</a:t>
            </a:r>
          </a:p>
          <a:p>
            <a:pPr lvl="1"/>
            <a:r>
              <a:rPr lang="es-ES" dirty="0"/>
              <a:t>Se delega mucho procesamiento al cliente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D4F15E-D926-4F49-84AC-7656EADC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7" y="4203611"/>
            <a:ext cx="9107461" cy="25672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5D6A88-8ADC-4293-868C-1A96473E2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1" y="325651"/>
            <a:ext cx="2706155" cy="31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Microservicios</a:t>
            </a:r>
            <a:r>
              <a:rPr lang="en-US" dirty="0"/>
              <a:t> (Containers)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estilo SPA - API</a:t>
            </a:r>
          </a:p>
          <a:p>
            <a:pPr lvl="1"/>
            <a:r>
              <a:rPr lang="es-ES" sz="1600" dirty="0"/>
              <a:t>Se separan las clases/servicios en diferentes proyectos</a:t>
            </a:r>
          </a:p>
          <a:p>
            <a:pPr lvl="1"/>
            <a:r>
              <a:rPr lang="es-ES" sz="1600" dirty="0"/>
              <a:t>Cada servicio es responsable de su si mismo</a:t>
            </a:r>
          </a:p>
          <a:p>
            <a:pPr lvl="1"/>
            <a:r>
              <a:rPr lang="es-ES" sz="1600" dirty="0"/>
              <a:t>Se acuerda un protocolo de comunicación entre servicios</a:t>
            </a:r>
          </a:p>
          <a:p>
            <a:pPr lvl="1"/>
            <a:r>
              <a:rPr lang="es-ES" sz="1600" dirty="0"/>
              <a:t>Se elimina el manejo de Sistemas operativos</a:t>
            </a:r>
            <a:endParaRPr lang="en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D29AAF-E8EA-4FE6-8869-2AAB7E9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6" y="1727295"/>
            <a:ext cx="2704392" cy="32003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C61AA4-04B2-408A-9104-4F8FEEE6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3" y="4100975"/>
            <a:ext cx="3484920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E77D4B-D05F-4282-9A01-546035BE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50" y="2976846"/>
            <a:ext cx="5424652" cy="36665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997"/>
            <a:ext cx="8596668" cy="3880773"/>
          </a:xfrm>
        </p:spPr>
        <p:txBody>
          <a:bodyPr/>
          <a:lstStyle/>
          <a:p>
            <a:r>
              <a:rPr lang="es-ES" dirty="0"/>
              <a:t>Corren funciones o servicios con un solo propósito</a:t>
            </a:r>
          </a:p>
          <a:p>
            <a:r>
              <a:rPr lang="es-ES" dirty="0"/>
              <a:t>Se pierde el concepto de servidor</a:t>
            </a:r>
          </a:p>
          <a:p>
            <a:r>
              <a:rPr lang="es-ES" dirty="0"/>
              <a:t>Se elimina la responsabilidad del ambiente y el escalamiento</a:t>
            </a:r>
          </a:p>
          <a:p>
            <a:r>
              <a:rPr lang="es-ES" dirty="0"/>
              <a:t>El </a:t>
            </a:r>
            <a:r>
              <a:rPr lang="es-ES" dirty="0" err="1"/>
              <a:t>frontend</a:t>
            </a:r>
            <a:r>
              <a:rPr lang="es-ES" dirty="0"/>
              <a:t> se puede comunicar a varios servicios </a:t>
            </a:r>
          </a:p>
          <a:p>
            <a:r>
              <a:rPr lang="es-ES" dirty="0"/>
              <a:t>No hay limitante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Responsabilidades</a:t>
            </a:r>
            <a:r>
              <a:rPr lang="en-US" sz="3600" dirty="0"/>
              <a:t> de </a:t>
            </a:r>
            <a:br>
              <a:rPr lang="en-US" sz="3600" dirty="0"/>
            </a:br>
            <a:r>
              <a:rPr lang="en-US" sz="3600" dirty="0" err="1"/>
              <a:t>Servicio</a:t>
            </a:r>
            <a:r>
              <a:rPr lang="en-US" sz="3600" dirty="0"/>
              <a:t> vs </a:t>
            </a:r>
            <a:r>
              <a:rPr lang="en-US" sz="3600" dirty="0" err="1"/>
              <a:t>Usuario</a:t>
            </a:r>
            <a:endParaRPr lang="en-US" sz="3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E27C934-F99B-44EE-8F9E-9A643FE4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1930400"/>
            <a:ext cx="8282901" cy="4069184"/>
          </a:xfrm>
        </p:spPr>
      </p:pic>
    </p:spTree>
    <p:extLst>
      <p:ext uri="{BB962C8B-B14F-4D97-AF65-F5344CB8AC3E}">
        <p14:creationId xmlns:p14="http://schemas.microsoft.com/office/powerpoint/2010/main" val="4108922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1707</TotalTime>
  <Words>836</Words>
  <Application>Microsoft Office PowerPoint</Application>
  <PresentationFormat>Panorámica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Faceta</vt:lpstr>
      <vt:lpstr>Aplicaciones Serverless</vt:lpstr>
      <vt:lpstr>Serverless</vt:lpstr>
      <vt:lpstr>Monolithic</vt:lpstr>
      <vt:lpstr>MVC</vt:lpstr>
      <vt:lpstr>MVC - Repo </vt:lpstr>
      <vt:lpstr>SPA - API</vt:lpstr>
      <vt:lpstr>Microservicios (Containers)</vt:lpstr>
      <vt:lpstr>Serverless</vt:lpstr>
      <vt:lpstr>Responsabilidades de  Servicio vs Usuario</vt:lpstr>
      <vt:lpstr>Abstraccion</vt:lpstr>
      <vt:lpstr>Serverless Providers Function as a Service </vt:lpstr>
      <vt:lpstr>Serverless Frameworks</vt:lpstr>
      <vt:lpstr>Servicios</vt:lpstr>
      <vt:lpstr>Pros</vt:lpstr>
      <vt:lpstr>Cons</vt:lpstr>
      <vt:lpstr>Usos</vt:lpstr>
      <vt:lpstr>Casos de Exito</vt:lpstr>
      <vt:lpstr>Ejercicio: https://aws.amazon.com/getting-started/serverless-web-app/</vt:lpstr>
      <vt:lpstr>Amazon S3</vt:lpstr>
      <vt:lpstr>Amazon Lambda</vt:lpstr>
      <vt:lpstr>Servicios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Serverless</dc:title>
  <dc:creator>Alan Zambrano</dc:creator>
  <cp:lastModifiedBy>alanz</cp:lastModifiedBy>
  <cp:revision>52</cp:revision>
  <dcterms:created xsi:type="dcterms:W3CDTF">2018-05-22T03:26:24Z</dcterms:created>
  <dcterms:modified xsi:type="dcterms:W3CDTF">2018-08-14T14:00:44Z</dcterms:modified>
</cp:coreProperties>
</file>