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735" r:id="rId2"/>
    <p:sldMasterId id="2147483765" r:id="rId3"/>
    <p:sldMasterId id="2147483843" r:id="rId4"/>
    <p:sldMasterId id="2147483844" r:id="rId5"/>
    <p:sldMasterId id="2147483748" r:id="rId6"/>
    <p:sldMasterId id="2147483743" r:id="rId7"/>
  </p:sldMasterIdLst>
  <p:notesMasterIdLst>
    <p:notesMasterId r:id="rId43"/>
  </p:notesMasterIdLst>
  <p:handoutMasterIdLst>
    <p:handoutMasterId r:id="rId44"/>
  </p:handoutMasterIdLst>
  <p:sldIdLst>
    <p:sldId id="256" r:id="rId8"/>
    <p:sldId id="387" r:id="rId9"/>
    <p:sldId id="403" r:id="rId10"/>
    <p:sldId id="483" r:id="rId11"/>
    <p:sldId id="421" r:id="rId12"/>
    <p:sldId id="404" r:id="rId13"/>
    <p:sldId id="468" r:id="rId14"/>
    <p:sldId id="471" r:id="rId15"/>
    <p:sldId id="469" r:id="rId16"/>
    <p:sldId id="473" r:id="rId17"/>
    <p:sldId id="388" r:id="rId18"/>
    <p:sldId id="479" r:id="rId19"/>
    <p:sldId id="480" r:id="rId20"/>
    <p:sldId id="365" r:id="rId21"/>
    <p:sldId id="482" r:id="rId22"/>
    <p:sldId id="405" r:id="rId23"/>
    <p:sldId id="481" r:id="rId24"/>
    <p:sldId id="392" r:id="rId25"/>
    <p:sldId id="470" r:id="rId26"/>
    <p:sldId id="477" r:id="rId27"/>
    <p:sldId id="475" r:id="rId28"/>
    <p:sldId id="474" r:id="rId29"/>
    <p:sldId id="478" r:id="rId30"/>
    <p:sldId id="476" r:id="rId31"/>
    <p:sldId id="484" r:id="rId32"/>
    <p:sldId id="382" r:id="rId33"/>
    <p:sldId id="396" r:id="rId34"/>
    <p:sldId id="491" r:id="rId35"/>
    <p:sldId id="488" r:id="rId36"/>
    <p:sldId id="485" r:id="rId37"/>
    <p:sldId id="489" r:id="rId38"/>
    <p:sldId id="466" r:id="rId39"/>
    <p:sldId id="490" r:id="rId40"/>
    <p:sldId id="492" r:id="rId41"/>
    <p:sldId id="486" r:id="rId4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st Practices overview" id="{0DC8DE3F-C107-40B9-882F-171CD370A138}">
          <p14:sldIdLst>
            <p14:sldId id="256"/>
            <p14:sldId id="387"/>
            <p14:sldId id="403"/>
            <p14:sldId id="483"/>
            <p14:sldId id="421"/>
            <p14:sldId id="404"/>
            <p14:sldId id="468"/>
            <p14:sldId id="471"/>
            <p14:sldId id="469"/>
            <p14:sldId id="473"/>
            <p14:sldId id="388"/>
            <p14:sldId id="479"/>
            <p14:sldId id="480"/>
            <p14:sldId id="365"/>
            <p14:sldId id="482"/>
            <p14:sldId id="405"/>
            <p14:sldId id="481"/>
            <p14:sldId id="392"/>
            <p14:sldId id="470"/>
            <p14:sldId id="477"/>
            <p14:sldId id="475"/>
            <p14:sldId id="474"/>
            <p14:sldId id="478"/>
            <p14:sldId id="476"/>
            <p14:sldId id="484"/>
            <p14:sldId id="382"/>
            <p14:sldId id="396"/>
            <p14:sldId id="491"/>
            <p14:sldId id="488"/>
            <p14:sldId id="485"/>
            <p14:sldId id="489"/>
            <p14:sldId id="466"/>
            <p14:sldId id="490"/>
            <p14:sldId id="492"/>
            <p14:sldId id="486"/>
          </p14:sldIdLst>
        </p14:section>
        <p14:section name="Design and brand consistency" id="{954E286E-3D1D-E14A-B022-AB19462D6ED3}">
          <p14:sldIdLst/>
        </p14:section>
        <p14:section name="Charts and Smart Art" id="{956A3101-3FE2-6C4A-B3E8-3A5665BD8C6C}">
          <p14:sldIdLst/>
        </p14:section>
        <p14:section name="Accessibility" id="{268162D8-4441-0F42-A6AF-469DB676628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DDDDDD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5904" autoAdjust="0"/>
  </p:normalViewPr>
  <p:slideViewPr>
    <p:cSldViewPr snapToGrid="0">
      <p:cViewPr varScale="1">
        <p:scale>
          <a:sx n="58" d="100"/>
          <a:sy n="58" d="100"/>
        </p:scale>
        <p:origin x="944" y="48"/>
      </p:cViewPr>
      <p:guideLst/>
    </p:cSldViewPr>
  </p:slideViewPr>
  <p:outlineViewPr>
    <p:cViewPr>
      <p:scale>
        <a:sx n="33" d="100"/>
        <a:sy n="33" d="100"/>
      </p:scale>
      <p:origin x="0" y="-50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09" d="100"/>
          <a:sy n="109" d="100"/>
        </p:scale>
        <p:origin x="31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29286-6EA3-4D64-9B3E-72BBA6F05B1E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DD71A-418C-4AA8-85AF-49C08B99B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603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594D-CF47-449E-B140-14751C91677D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11ABD-AF0A-4D0D-8CF4-EFB4A19008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05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part of this research, I reviewed 24 examples of “teach the teachers” initiatives in academic libraries.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64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9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46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50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90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0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22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92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37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99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6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focusing on faculty help us with our goal of increasing the integration of information literacy into the curriculum?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73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07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74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92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46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44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71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22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9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59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2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056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881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695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6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55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4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03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11ABD-AF0A-4D0D-8CF4-EFB4A19008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6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resentation title, presenter, branding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65DFC8-D12A-6046-8EB0-F4686FD2E38C}"/>
              </a:ext>
            </a:extLst>
          </p:cNvPr>
          <p:cNvSpPr/>
          <p:nvPr userDrawn="1"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"/>
          <p:cNvSpPr>
            <a:spLocks noGrp="1"/>
          </p:cNvSpPr>
          <p:nvPr>
            <p:ph type="subTitle" idx="1" hasCustomPrompt="1"/>
          </p:nvPr>
        </p:nvSpPr>
        <p:spPr>
          <a:xfrm>
            <a:off x="0" y="4572000"/>
            <a:ext cx="12192000" cy="1005840"/>
          </a:xfrm>
          <a:prstGeom prst="rect">
            <a:avLst/>
          </a:prstGeom>
          <a:solidFill>
            <a:schemeClr val="tx2"/>
          </a:solidFill>
        </p:spPr>
        <p:txBody>
          <a:bodyPr wrap="square" lIns="822960" rIns="82296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3000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presenter name(s) or change background color (dark palette only)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838200" y="548640"/>
            <a:ext cx="10515600" cy="3474720"/>
          </a:xfrm>
          <a:prstGeom prst="rect">
            <a:avLst/>
          </a:prstGeom>
          <a:noFill/>
        </p:spPr>
        <p:txBody>
          <a:bodyPr wrap="square" lIns="0" tIns="0" rIns="0" bIns="0" anchor="b">
            <a:normAutofit/>
          </a:bodyPr>
          <a:lstStyle>
            <a:lvl1pPr algn="ctr">
              <a:lnSpc>
                <a:spcPct val="120000"/>
              </a:lnSpc>
              <a:defRPr sz="6600" b="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Presentation Title or Change Text Color (Dark Palette Only)</a:t>
            </a:r>
          </a:p>
        </p:txBody>
      </p:sp>
    </p:spTree>
    <p:extLst>
      <p:ext uri="{BB962C8B-B14F-4D97-AF65-F5344CB8AC3E}">
        <p14:creationId xmlns:p14="http://schemas.microsoft.com/office/powerpoint/2010/main" val="21803918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ackground color, Block 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C44C7A-51DA-454E-A594-25C2E8430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943600"/>
            <a:ext cx="490859" cy="640080"/>
          </a:xfrm>
          <a:prstGeom prst="rect">
            <a:avLst/>
          </a:prstGeom>
        </p:spPr>
      </p:pic>
      <p:sp>
        <p:nvSpPr>
          <p:cNvPr id="3" name="Title">
            <a:extLst>
              <a:ext uri="{FF2B5EF4-FFF2-40B4-BE49-F238E27FC236}">
                <a16:creationId xmlns:a16="http://schemas.microsoft.com/office/drawing/2014/main" id="{828E9F41-6D1F-D945-B502-D93538C8BB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2482" y="1591056"/>
            <a:ext cx="10515600" cy="365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="0" cap="none" baseline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Slide Title </a:t>
            </a:r>
            <a:br>
              <a:rPr lang="en-US" dirty="0"/>
            </a:br>
            <a:r>
              <a:rPr lang="en-US" dirty="0"/>
              <a:t>Right click background to format slide background color (dark palette only).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C04F35-0503-4E45-BE67-546EAA104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730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ackground image transparency, Block 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DE78B7-F071-2C4B-8D87-B73C1B945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image at 40% (or higher) transparency</a:t>
            </a:r>
            <a:br>
              <a:rPr lang="en-US" dirty="0"/>
            </a:br>
            <a:r>
              <a:rPr lang="en-US" dirty="0"/>
              <a:t>and remember to add alt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C7CE24-CBAA-F242-A433-6B5DD94BD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943600"/>
            <a:ext cx="490859" cy="640080"/>
          </a:xfrm>
          <a:prstGeom prst="rect">
            <a:avLst/>
          </a:prstGeom>
        </p:spPr>
      </p:pic>
      <p:sp>
        <p:nvSpPr>
          <p:cNvPr id="3" name="Title">
            <a:extLst>
              <a:ext uri="{FF2B5EF4-FFF2-40B4-BE49-F238E27FC236}">
                <a16:creationId xmlns:a16="http://schemas.microsoft.com/office/drawing/2014/main" id="{828E9F41-6D1F-D945-B502-D93538C8BB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2482" y="1591056"/>
            <a:ext cx="10515600" cy="365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="0" cap="none" spc="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Add Slide Title</a:t>
            </a:r>
            <a:br>
              <a:rPr lang="en-US" dirty="0"/>
            </a:br>
            <a:r>
              <a:rPr lang="en-US" dirty="0"/>
              <a:t>(emphasize words by selecting and updating font to Arial Black)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C04F35-0503-4E45-BE67-546EAA104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6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Block 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4CCC5C-ECD6-8D4B-B914-D8D97904C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944524"/>
            <a:ext cx="490988" cy="639156"/>
          </a:xfrm>
          <a:prstGeom prst="rect">
            <a:avLst/>
          </a:prstGeom>
        </p:spPr>
      </p:pic>
      <p:sp>
        <p:nvSpPr>
          <p:cNvPr id="3" name="Title">
            <a:extLst>
              <a:ext uri="{FF2B5EF4-FFF2-40B4-BE49-F238E27FC236}">
                <a16:creationId xmlns:a16="http://schemas.microsoft.com/office/drawing/2014/main" id="{828E9F41-6D1F-D945-B502-D93538C8BB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822960" tIns="548640" rIns="822960" bIns="457200" anchor="ctr"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cap="none" baseline="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Slide Title or Change Text Color (Dark Palette Only)</a:t>
            </a:r>
            <a:br>
              <a:rPr lang="en-US" dirty="0"/>
            </a:br>
            <a:r>
              <a:rPr lang="en-US" dirty="0"/>
              <a:t>(emphasize words by selecting and updating font to Arial Black)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82EE16-D83C-AE4F-ACEA-1A2C9A21CC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88100"/>
            <a:ext cx="457200" cy="457200"/>
          </a:xfrm>
        </p:spPr>
        <p:txBody>
          <a:bodyPr/>
          <a:lstStyle/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776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mage">
            <a:extLst>
              <a:ext uri="{FF2B5EF4-FFF2-40B4-BE49-F238E27FC236}">
                <a16:creationId xmlns:a16="http://schemas.microsoft.com/office/drawing/2014/main" id="{E7180453-052E-9F4E-A73C-F73E7ACA71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6400800" cy="3657600"/>
          </a:xfrm>
          <a:prstGeom prst="rect">
            <a:avLst/>
          </a:prstGeom>
          <a:solidFill>
            <a:schemeClr val="bg1"/>
          </a:solidFill>
          <a:effectLst>
            <a:glow rad="254000">
              <a:schemeClr val="bg1">
                <a:alpha val="10000"/>
              </a:schemeClr>
            </a:glow>
          </a:effectLst>
        </p:spPr>
        <p:txBody>
          <a:bodyPr anchor="t">
            <a:normAutofit/>
          </a:bodyPr>
          <a:lstStyle>
            <a:lvl1pPr marL="0" indent="0" algn="l">
              <a:buNone/>
              <a:defRPr sz="2400" i="0"/>
            </a:lvl1pPr>
          </a:lstStyle>
          <a:p>
            <a:r>
              <a:rPr lang="en-US" dirty="0"/>
              <a:t>Click to add image and remember to add alt text</a:t>
            </a:r>
          </a:p>
        </p:txBody>
      </p:sp>
      <p:sp>
        <p:nvSpPr>
          <p:cNvPr id="9" name="Image">
            <a:extLst>
              <a:ext uri="{FF2B5EF4-FFF2-40B4-BE49-F238E27FC236}">
                <a16:creationId xmlns:a16="http://schemas.microsoft.com/office/drawing/2014/main" id="{06AA310E-6962-F94A-BDE7-2C41A9769E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91200" y="1645920"/>
            <a:ext cx="6400800" cy="3657600"/>
          </a:xfrm>
          <a:prstGeom prst="rect">
            <a:avLst/>
          </a:prstGeom>
          <a:solidFill>
            <a:schemeClr val="bg1"/>
          </a:solidFill>
          <a:effectLst>
            <a:glow rad="254000">
              <a:schemeClr val="bg1">
                <a:alpha val="10000"/>
              </a:schemeClr>
            </a:glow>
          </a:effectLst>
        </p:spPr>
        <p:txBody>
          <a:bodyPr anchor="b">
            <a:normAutofit/>
          </a:bodyPr>
          <a:lstStyle>
            <a:lvl1pPr marL="0" indent="0" algn="r">
              <a:buNone/>
              <a:defRPr sz="2400" i="0"/>
            </a:lvl1pPr>
          </a:lstStyle>
          <a:p>
            <a:r>
              <a:rPr lang="en-US" dirty="0"/>
              <a:t>Click to add image and remember to add alt text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3F5DC20E-CBDE-8347-8623-849E329973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5760720"/>
            <a:ext cx="12192000" cy="1097280"/>
          </a:xfrm>
          <a:prstGeom prst="rect">
            <a:avLst/>
          </a:prstGeom>
          <a:noFill/>
        </p:spPr>
        <p:txBody>
          <a:bodyPr wrap="square" lIns="822960" tIns="182880" rIns="822960" bIns="182880" anchor="ctr">
            <a:noAutofit/>
          </a:bodyPr>
          <a:lstStyle>
            <a:lvl1pPr algn="ctr">
              <a:lnSpc>
                <a:spcPct val="90000"/>
              </a:lnSpc>
              <a:defRPr sz="4000" b="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</p:spTree>
    <p:extLst>
      <p:ext uri="{BB962C8B-B14F-4D97-AF65-F5344CB8AC3E}">
        <p14:creationId xmlns:p14="http://schemas.microsoft.com/office/powerpoint/2010/main" val="1490776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mage">
            <a:extLst>
              <a:ext uri="{FF2B5EF4-FFF2-40B4-BE49-F238E27FC236}">
                <a16:creationId xmlns:a16="http://schemas.microsoft.com/office/drawing/2014/main" id="{E7180453-052E-9F4E-A73C-F73E7ACA71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760720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 algn="ctr">
              <a:buNone/>
              <a:defRPr sz="2400" i="0"/>
            </a:lvl1pPr>
          </a:lstStyle>
          <a:p>
            <a:r>
              <a:rPr lang="en-US" dirty="0"/>
              <a:t>Click to add image and remember to add alt text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3F5DC20E-CBDE-8347-8623-849E329973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5760720"/>
            <a:ext cx="12192000" cy="109728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822960" tIns="182880" rIns="822960" bIns="182880" anchor="ctr">
            <a:noAutofit/>
          </a:bodyPr>
          <a:lstStyle>
            <a:lvl1pPr algn="ctr">
              <a:lnSpc>
                <a:spcPct val="90000"/>
              </a:lnSpc>
              <a:defRPr sz="4000" b="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Add Slide Title or Change Background Color (Dark Palette Only)</a:t>
            </a:r>
          </a:p>
        </p:txBody>
      </p:sp>
    </p:spTree>
    <p:extLst>
      <p:ext uri="{BB962C8B-B14F-4D97-AF65-F5344CB8AC3E}">
        <p14:creationId xmlns:p14="http://schemas.microsoft.com/office/powerpoint/2010/main" val="3102548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title, text, Block O f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42F3685D-2F79-0D41-8030-BA88BC4A84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1828800"/>
            <a:ext cx="12192000" cy="4389120"/>
          </a:xfrm>
          <a:prstGeom prst="rect">
            <a:avLst/>
          </a:prstGeom>
        </p:spPr>
        <p:txBody>
          <a:bodyPr lIns="822960" tIns="182880" rIns="822960" bIns="182880" anchor="ctr">
            <a:noAutofit/>
          </a:bodyPr>
          <a:lstStyle>
            <a:lvl1pPr marL="0" indent="0">
              <a:lnSpc>
                <a:spcPct val="100000"/>
              </a:lnSpc>
              <a:buNone/>
              <a:defRPr sz="3600" b="0" u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ED9099-2C19-9649-AA25-A9345A48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3BEB2-63FE-C741-A639-2C1A121650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29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title, text, content, Block O f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">
            <a:extLst>
              <a:ext uri="{FF2B5EF4-FFF2-40B4-BE49-F238E27FC236}">
                <a16:creationId xmlns:a16="http://schemas.microsoft.com/office/drawing/2014/main" id="{778DC997-D926-1C49-BCA9-257266CB89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 flipH="1">
            <a:off x="6096000" y="1828800"/>
            <a:ext cx="5244933" cy="438912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content and remember to add alt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5DBF069D-5CDB-A343-BA3F-21AF6098D2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" y="1828800"/>
            <a:ext cx="6096000" cy="4389120"/>
          </a:xfrm>
          <a:prstGeom prst="rect">
            <a:avLst/>
          </a:prstGeom>
        </p:spPr>
        <p:txBody>
          <a:bodyPr lIns="822960" tIns="182880" rIns="822960" bIns="182880" anchor="ctr">
            <a:noAutofit/>
          </a:bodyPr>
          <a:lstStyle>
            <a:lvl1pPr marL="0" indent="0">
              <a:lnSpc>
                <a:spcPct val="100000"/>
              </a:lnSpc>
              <a:buNone/>
              <a:defRPr sz="3600" b="0" u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2DC651-5B7D-B541-A16C-4D1B819D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9CA172-435D-E342-BC75-275D355E4C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800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eating section, top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FC045DF-6044-C646-8293-210F0B0FD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011680"/>
            <a:ext cx="12188951" cy="4389120"/>
          </a:xfrm>
          <a:prstGeom prst="rect">
            <a:avLst/>
          </a:prstGeom>
        </p:spPr>
        <p:txBody>
          <a:bodyPr vert="horz" lIns="822960" tIns="182880" rIns="822960" bIns="182880" rtlCol="0" anchor="ctr" anchorCtr="0">
            <a:noAutofit/>
          </a:bodyPr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A6556A-7959-3543-A277-BC0873645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Slide Title</a:t>
            </a:r>
            <a:br>
              <a:rPr lang="en-US" dirty="0"/>
            </a:br>
            <a:r>
              <a:rPr lang="en-US" dirty="0"/>
              <a:t>(emphasize words by selecting and updating font to Arial Black)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762FBB-F45E-6049-8788-A6EFC268F56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Repeating Section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2C6E8-B06B-0A40-A842-7C114D1BBE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71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eating section, top title,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">
            <a:extLst>
              <a:ext uri="{FF2B5EF4-FFF2-40B4-BE49-F238E27FC236}">
                <a16:creationId xmlns:a16="http://schemas.microsoft.com/office/drawing/2014/main" id="{AB8C8F00-DE28-794C-8CBC-A775CA4CAD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i="0">
                <a:solidFill>
                  <a:schemeClr val="tx1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to add image at 40% (or higher) transparency </a:t>
            </a:r>
            <a:br>
              <a:rPr lang="en-US" dirty="0"/>
            </a:br>
            <a:r>
              <a:rPr lang="en-US" dirty="0"/>
              <a:t>and remember to add alt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A6556A-7959-3543-A277-BC0873645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Add Slide Title</a:t>
            </a:r>
            <a:br>
              <a:rPr lang="en-US" dirty="0"/>
            </a:br>
            <a:r>
              <a:rPr lang="en-US" dirty="0"/>
              <a:t>(emphasize words by selecting and updating font to Arial Black)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762FBB-F45E-6049-8788-A6EFC268F56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Repeating Section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2C6E8-B06B-0A40-A842-7C114D1BBE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8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eating section, top title, text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">
            <a:extLst>
              <a:ext uri="{FF2B5EF4-FFF2-40B4-BE49-F238E27FC236}">
                <a16:creationId xmlns:a16="http://schemas.microsoft.com/office/drawing/2014/main" id="{778DC997-D926-1C49-BCA9-257266CB89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 flipH="1">
            <a:off x="6096000" y="2030826"/>
            <a:ext cx="5244934" cy="438912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content and remember to add alt text</a:t>
            </a:r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1FEA6796-C0CB-8447-9C14-88AD77091F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011680"/>
            <a:ext cx="6096000" cy="4389120"/>
          </a:xfrm>
          <a:prstGeom prst="rect">
            <a:avLst/>
          </a:prstGeom>
        </p:spPr>
        <p:txBody>
          <a:bodyPr lIns="822960" tIns="182880" rIns="822960" bIns="182880" anchor="ctr">
            <a:noAutofit/>
          </a:bodyPr>
          <a:lstStyle>
            <a:lvl1pPr marL="0" indent="0">
              <a:lnSpc>
                <a:spcPct val="100000"/>
              </a:lnSpc>
              <a:buNone/>
              <a:defRPr sz="3600" b="0" u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13E245-65F7-0F41-9ACB-DE9877B84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Slide Title</a:t>
            </a:r>
            <a:br>
              <a:rPr lang="en-US" dirty="0"/>
            </a:br>
            <a:r>
              <a:rPr lang="en-US" dirty="0"/>
              <a:t>(emphasize words by selecting and updating font to Arial Black)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3E9EE-5212-7448-B84B-7BB17D39E3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Repeating Section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7F63FB-9C9A-784D-90DA-36D4ECBCDF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43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ackground transparency, title, brand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5B9363-A086-C144-94DA-FA993DDEA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557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mag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5577839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i="0"/>
            </a:lvl1pPr>
          </a:lstStyle>
          <a:p>
            <a:r>
              <a:rPr lang="en-US" dirty="0"/>
              <a:t>Click to add image at 40% (or higher) transparency </a:t>
            </a:r>
            <a:br>
              <a:rPr lang="en-US" dirty="0"/>
            </a:br>
            <a:r>
              <a:rPr lang="en-US" dirty="0"/>
              <a:t>and remember to add alt text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0" y="1742440"/>
            <a:ext cx="12192000" cy="2740660"/>
          </a:xfrm>
          <a:prstGeom prst="rect">
            <a:avLst/>
          </a:prstGeom>
          <a:noFill/>
        </p:spPr>
        <p:txBody>
          <a:bodyPr wrap="square" lIns="822960" tIns="91440" rIns="822960" bIns="91440" anchor="ctr">
            <a:noAutofit/>
          </a:bodyPr>
          <a:lstStyle>
            <a:lvl1pPr algn="ctr">
              <a:defRPr sz="4800" b="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Add Presentation Title</a:t>
            </a:r>
            <a:br>
              <a:rPr lang="en-US" dirty="0"/>
            </a:br>
            <a:r>
              <a:rPr lang="en-US" dirty="0"/>
              <a:t>Emphasize words by selecting and updating font to Arial Black</a:t>
            </a:r>
          </a:p>
        </p:txBody>
      </p:sp>
    </p:spTree>
    <p:extLst>
      <p:ext uri="{BB962C8B-B14F-4D97-AF65-F5344CB8AC3E}">
        <p14:creationId xmlns:p14="http://schemas.microsoft.com/office/powerpoint/2010/main" val="867470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, title, text, Block 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">
            <a:extLst>
              <a:ext uri="{FF2B5EF4-FFF2-40B4-BE49-F238E27FC236}">
                <a16:creationId xmlns:a16="http://schemas.microsoft.com/office/drawing/2014/main" id="{E4216CF2-203C-3B45-B3CA-7149C2653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vert="horz" lIns="457200" tIns="457200" rIns="822960" bIns="457200" rtlCol="0" anchor="ctr">
            <a:noAutofit/>
          </a:bodyPr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text</a:t>
            </a:r>
            <a:endParaRPr lang="en-US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6096000" cy="6858000"/>
          </a:xfrm>
        </p:spPr>
        <p:txBody>
          <a:bodyPr tIns="45720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Slide Title or Change Text Color (Dark Palette Only)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737B2F-6467-354C-A401-82CD5D0A73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43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, title, content, Block 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>
            <a:extLst>
              <a:ext uri="{FF2B5EF4-FFF2-40B4-BE49-F238E27FC236}">
                <a16:creationId xmlns:a16="http://schemas.microsoft.com/office/drawing/2014/main" id="{13616031-63B5-9B44-ADEC-FA2D7DB34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83680" y="456581"/>
            <a:ext cx="4572000" cy="5943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3000" u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content and remember to add alt text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095999" cy="6858000"/>
          </a:xfrm>
        </p:spPr>
        <p:txBody>
          <a:bodyPr tIns="45720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Slide Title or Change Text Color (Dark Palette Only)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3AC3A-48C3-554A-9FEB-DA33FDFC73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86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, title, text, image, Block 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67C44F-D1F3-3146-BCDA-45AD9508636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83679" y="0"/>
            <a:ext cx="4572000" cy="6858000"/>
          </a:xfrm>
        </p:spPr>
        <p:txBody>
          <a:bodyPr lIns="0" rIns="0"/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image and remember to add alt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7588F9AF-2AF8-6940-97B2-0084CA6E4B7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4" y="3657600"/>
            <a:ext cx="6095999" cy="3200400"/>
          </a:xfrm>
        </p:spPr>
        <p:txBody>
          <a:bodyPr lIns="822960" tIns="91440" rIns="457200" bIns="45720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3200" b="0" u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095999" cy="3657600"/>
          </a:xfrm>
        </p:spPr>
        <p:txBody>
          <a:bodyPr tIns="457200" bIns="9144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defRPr sz="4000">
                <a:latin typeface="+mn-lt"/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Slide Title or Change Text Color (Dark Palette Only)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3AC3A-48C3-554A-9FEB-DA33FDFC73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388100"/>
            <a:ext cx="457200" cy="457200"/>
          </a:xfrm>
        </p:spPr>
        <p:txBody>
          <a:bodyPr/>
          <a:lstStyle/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37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, title, content, text, Block 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>
            <a:extLst>
              <a:ext uri="{FF2B5EF4-FFF2-40B4-BE49-F238E27FC236}">
                <a16:creationId xmlns:a16="http://schemas.microsoft.com/office/drawing/2014/main" id="{002EBCE2-FA1A-E64C-82FD-AB63AF79A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583678" y="3749040"/>
            <a:ext cx="4572000" cy="2560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 u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1D6F9D92-4401-0847-942A-1B5F882BFD2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83681" y="456581"/>
            <a:ext cx="4572000" cy="2972419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3000" u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content and remember to add alt text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 tIns="45720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Slide Title or Change Text Color (Dark Palette Only)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44FA3C-1778-B749-9C7C-7599673E59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46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itle color background, text, Block 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">
            <a:extLst>
              <a:ext uri="{FF2B5EF4-FFF2-40B4-BE49-F238E27FC236}">
                <a16:creationId xmlns:a16="http://schemas.microsoft.com/office/drawing/2014/main" id="{7E7B4AEE-364F-6141-AA6B-BCD5FFFD5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vert="horz" lIns="457200" tIns="457200" rIns="822960" bIns="457200" rtlCol="0" anchor="ctr">
            <a:noAutofit/>
          </a:bodyPr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FF85A-23D2-9A46-808F-BFB0D79023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822960" tIns="457200" rIns="457200" bIns="45720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Slide Title or Change Background Color (Dark Palette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C85ED-C64F-5C43-A48B-B5B42A3450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471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itle, text color background, Block 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">
            <a:extLst>
              <a:ext uri="{FF2B5EF4-FFF2-40B4-BE49-F238E27FC236}">
                <a16:creationId xmlns:a16="http://schemas.microsoft.com/office/drawing/2014/main" id="{26861F6E-272C-D246-BBF6-E9CE13025F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-1"/>
            <a:ext cx="5029200" cy="6858001"/>
          </a:xfrm>
          <a:solidFill>
            <a:schemeClr val="tx2"/>
          </a:solidFill>
        </p:spPr>
        <p:txBody>
          <a:bodyPr lIns="457200" tIns="457200" rIns="274320" bIns="457200" anchor="ctr">
            <a:noAutofit/>
          </a:bodyPr>
          <a:lstStyle>
            <a:lvl1pPr marL="0" indent="0">
              <a:lnSpc>
                <a:spcPct val="100000"/>
              </a:lnSpc>
              <a:buNone/>
              <a:defRPr sz="3600" b="0" u="none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Slide Title or Change Background Color (Dark Palette Only)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FF85A-23D2-9A46-808F-BFB0D79023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096000" cy="6858000"/>
          </a:xfrm>
          <a:solidFill>
            <a:schemeClr val="bg2"/>
          </a:solidFill>
        </p:spPr>
        <p:txBody>
          <a:bodyPr lIns="82296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18ED-E012-0048-A594-70CC2AA89F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43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itle color background, content, Block 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EB6F9C99-74F0-0B48-B97A-C7C6FA3A439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83680" y="456581"/>
            <a:ext cx="4663440" cy="5943600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3000" u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content and remember to add alt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096000" cy="6858000"/>
          </a:xfrm>
        </p:spPr>
        <p:txBody>
          <a:bodyPr tIns="457200" rIns="457200" bIns="457200"/>
          <a:lstStyle>
            <a:lvl1pPr>
              <a:defRPr/>
            </a:lvl1pPr>
          </a:lstStyle>
          <a:p>
            <a:r>
              <a:rPr lang="en-US" dirty="0"/>
              <a:t>Click To Add Slide Title or Change Background Color (Dark Palette Only)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09AA8-4564-8D46-95D9-2593FABFF4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400181"/>
            <a:ext cx="457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439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itle color background, image, Block 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1EFA1D9-B91A-C143-A5EF-6CD941C055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image and remember to add alt text</a:t>
            </a:r>
          </a:p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 tIns="457200" rIns="457200" bIns="457200"/>
          <a:lstStyle>
            <a:lvl1pPr>
              <a:defRPr/>
            </a:lvl1pPr>
          </a:lstStyle>
          <a:p>
            <a:r>
              <a:rPr lang="en-US" dirty="0"/>
              <a:t>Click To Add Slide Title or Change Background Color (Dark Palette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E2782-1EA5-0944-AF02-3EB1613C55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53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title, text, content,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ecorative shape">
            <a:extLst>
              <a:ext uri="{FF2B5EF4-FFF2-40B4-BE49-F238E27FC236}">
                <a16:creationId xmlns:a16="http://schemas.microsoft.com/office/drawing/2014/main" id="{A6BB5F85-A370-AD4E-A6CE-68A9ACA3C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365760"/>
            <a:ext cx="91440" cy="731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778DC997-D926-1C49-BCA9-257266CB89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 flipH="1">
            <a:off x="6766559" y="1371600"/>
            <a:ext cx="4574375" cy="438912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content and remember to add alt text</a:t>
            </a:r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1FEA6796-C0CB-8447-9C14-88AD77091F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1371600"/>
            <a:ext cx="6766559" cy="4389120"/>
          </a:xfrm>
          <a:prstGeom prst="rect">
            <a:avLst/>
          </a:prstGeom>
        </p:spPr>
        <p:txBody>
          <a:bodyPr lIns="822960" tIns="182880" rIns="822960" bIns="182880" anchor="ctr">
            <a:noAutofit/>
          </a:bodyPr>
          <a:lstStyle>
            <a:lvl1pPr marL="0" indent="0">
              <a:lnSpc>
                <a:spcPct val="100000"/>
              </a:lnSpc>
              <a:buNone/>
              <a:defRPr sz="3600" b="0" u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D35F7BB8-E2C4-B743-BF14-4AFEE6D38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880"/>
            <a:ext cx="12192000" cy="1097280"/>
          </a:xfrm>
          <a:prstGeom prst="rect">
            <a:avLst/>
          </a:prstGeom>
        </p:spPr>
        <p:txBody>
          <a:bodyPr lIns="822960" tIns="365760" rIns="822960" bIns="274320" anchor="ctr" anchorCtr="0"/>
          <a:lstStyle>
            <a:lvl1pPr>
              <a:defRPr sz="44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Slide Title</a:t>
            </a:r>
            <a:br>
              <a:rPr lang="en-US" dirty="0"/>
            </a:br>
            <a:r>
              <a:rPr lang="en-US" dirty="0"/>
              <a:t>(emphasize words by selecting and updating font to Arial Black)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7F63FB-9C9A-784D-90DA-36D4ECBCDF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78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, description,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5C465-2889-3B47-AFBA-477422C8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114799"/>
            <a:ext cx="12192000" cy="14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">
            <a:extLst>
              <a:ext uri="{FF2B5EF4-FFF2-40B4-BE49-F238E27FC236}">
                <a16:creationId xmlns:a16="http://schemas.microsoft.com/office/drawing/2014/main" id="{A0DC7731-EA5E-9D44-81BA-11FEE85506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389120"/>
            <a:ext cx="10515600" cy="91440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short description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4114800"/>
          </a:xfrm>
          <a:prstGeom prst="rect">
            <a:avLst/>
          </a:prstGeom>
          <a:solidFill>
            <a:schemeClr val="tx2"/>
          </a:solidFill>
        </p:spPr>
        <p:txBody>
          <a:bodyPr lIns="822960" tIns="914400" rIns="822960" bIns="457200" anchor="ctr">
            <a:normAutofit/>
          </a:bodyPr>
          <a:lstStyle>
            <a:lvl1pPr algn="ctr">
              <a:lnSpc>
                <a:spcPct val="120000"/>
              </a:lnSpc>
              <a:defRPr sz="4800" b="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Section X:</a:t>
            </a:r>
            <a:br>
              <a:rPr lang="en-US" dirty="0"/>
            </a:br>
            <a:r>
              <a:rPr lang="en-US" dirty="0"/>
              <a:t>Click To Add Section Title Or Change Background Color (Dark Palette Only)</a:t>
            </a:r>
          </a:p>
        </p:txBody>
      </p:sp>
    </p:spTree>
    <p:extLst>
      <p:ext uri="{BB962C8B-B14F-4D97-AF65-F5344CB8AC3E}">
        <p14:creationId xmlns:p14="http://schemas.microsoft.com/office/powerpoint/2010/main" val="58604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/section title, description,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CE32F-10B6-5C4D-AEC9-59EBAB13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468879"/>
            <a:ext cx="12192000" cy="31089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"/>
          <p:cNvSpPr>
            <a:spLocks noGrp="1"/>
          </p:cNvSpPr>
          <p:nvPr>
            <p:ph type="subTitle" idx="1" hasCustomPrompt="1"/>
          </p:nvPr>
        </p:nvSpPr>
        <p:spPr>
          <a:xfrm>
            <a:off x="838200" y="2834640"/>
            <a:ext cx="10515600" cy="228600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contact info, section description,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2468880"/>
          </a:xfrm>
          <a:prstGeom prst="rect">
            <a:avLst/>
          </a:prstGeom>
          <a:noFill/>
        </p:spPr>
        <p:txBody>
          <a:bodyPr lIns="822960" tIns="731520" rIns="822960" bIns="548640" anchor="b">
            <a:noAutofit/>
          </a:bodyPr>
          <a:lstStyle>
            <a:lvl1pPr algn="ctr">
              <a:lnSpc>
                <a:spcPct val="120000"/>
              </a:lnSpc>
              <a:defRPr sz="6600" b="0" spc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Section Title or Change Text Color (Dark Palette Only)</a:t>
            </a:r>
          </a:p>
        </p:txBody>
      </p:sp>
    </p:spTree>
    <p:extLst>
      <p:ext uri="{BB962C8B-B14F-4D97-AF65-F5344CB8AC3E}">
        <p14:creationId xmlns:p14="http://schemas.microsoft.com/office/powerpoint/2010/main" val="4062110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branding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571999"/>
          </a:xfrm>
          <a:prstGeom prst="rect">
            <a:avLst/>
          </a:prstGeom>
          <a:solidFill>
            <a:schemeClr val="bg2"/>
          </a:solidFill>
        </p:spPr>
        <p:txBody>
          <a:bodyPr anchor="t"/>
          <a:lstStyle>
            <a:lvl1pPr marL="0" indent="0" algn="ctr">
              <a:buNone/>
              <a:defRPr i="0"/>
            </a:lvl1pPr>
          </a:lstStyle>
          <a:p>
            <a:r>
              <a:rPr lang="en-US" dirty="0"/>
              <a:t>Click to add image and remember to add alt text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0" y="4572000"/>
            <a:ext cx="12192000" cy="100584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822960" tIns="91440" rIns="822960" bIns="91440" anchor="ctr">
            <a:noAutofit/>
          </a:bodyPr>
          <a:lstStyle>
            <a:lvl1pPr algn="ctr">
              <a:defRPr sz="2800" b="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Slide Title Or Change Background Color (Dark Palette Only)</a:t>
            </a:r>
          </a:p>
        </p:txBody>
      </p:sp>
    </p:spTree>
    <p:extLst>
      <p:ext uri="{BB962C8B-B14F-4D97-AF65-F5344CB8AC3E}">
        <p14:creationId xmlns:p14="http://schemas.microsoft.com/office/powerpoint/2010/main" val="78342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, text,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ecorative shape">
            <a:extLst>
              <a:ext uri="{FF2B5EF4-FFF2-40B4-BE49-F238E27FC236}">
                <a16:creationId xmlns:a16="http://schemas.microsoft.com/office/drawing/2014/main" id="{D02A561B-B725-C84E-8B81-67AA88D01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365760"/>
            <a:ext cx="91440" cy="731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42F3685D-2F79-0D41-8030-BA88BC4A84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1371600"/>
            <a:ext cx="12192000" cy="4389120"/>
          </a:xfrm>
          <a:prstGeom prst="rect">
            <a:avLst/>
          </a:prstGeom>
        </p:spPr>
        <p:txBody>
          <a:bodyPr lIns="822960" tIns="182880" rIns="822960" bIns="182880" anchor="ctr">
            <a:noAutofit/>
          </a:bodyPr>
          <a:lstStyle>
            <a:lvl1pPr marL="0" indent="0">
              <a:lnSpc>
                <a:spcPct val="100000"/>
              </a:lnSpc>
              <a:buNone/>
              <a:defRPr sz="3600" b="0" u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0E9983A1-AADB-E945-B5F8-190C6A926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880"/>
            <a:ext cx="12192000" cy="1097280"/>
          </a:xfrm>
          <a:prstGeom prst="rect">
            <a:avLst/>
          </a:prstGeom>
        </p:spPr>
        <p:txBody>
          <a:bodyPr lIns="822960" tIns="365760" rIns="822960" bIns="274320" anchor="ctr" anchorCtr="0"/>
          <a:lstStyle>
            <a:lvl1pPr>
              <a:defRPr sz="44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Slide Title</a:t>
            </a:r>
            <a:br>
              <a:rPr lang="en-US" dirty="0"/>
            </a:br>
            <a:r>
              <a:rPr lang="en-US" dirty="0"/>
              <a:t>(emphasize words by selecting and updating font to Arial Black)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2C6E8-B06B-0A40-A842-7C114D1BBE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1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, text, content,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ecorative shape">
            <a:extLst>
              <a:ext uri="{FF2B5EF4-FFF2-40B4-BE49-F238E27FC236}">
                <a16:creationId xmlns:a16="http://schemas.microsoft.com/office/drawing/2014/main" id="{A6BB5F85-A370-AD4E-A6CE-68A9ACA3C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365760"/>
            <a:ext cx="91440" cy="731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778DC997-D926-1C49-BCA9-257266CB89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 flipH="1">
            <a:off x="6766559" y="1371600"/>
            <a:ext cx="4574375" cy="438912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content and remember to add alt text</a:t>
            </a:r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1FEA6796-C0CB-8447-9C14-88AD77091F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1371600"/>
            <a:ext cx="6766559" cy="4389120"/>
          </a:xfrm>
          <a:prstGeom prst="rect">
            <a:avLst/>
          </a:prstGeom>
        </p:spPr>
        <p:txBody>
          <a:bodyPr lIns="822960" tIns="182880" rIns="822960" bIns="182880" anchor="ctr">
            <a:noAutofit/>
          </a:bodyPr>
          <a:lstStyle>
            <a:lvl1pPr marL="0" indent="0">
              <a:lnSpc>
                <a:spcPct val="100000"/>
              </a:lnSpc>
              <a:buNone/>
              <a:defRPr sz="3600" b="0" u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D35F7BB8-E2C4-B743-BF14-4AFEE6D38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880"/>
            <a:ext cx="12192000" cy="1097280"/>
          </a:xfrm>
          <a:prstGeom prst="rect">
            <a:avLst/>
          </a:prstGeom>
        </p:spPr>
        <p:txBody>
          <a:bodyPr lIns="822960" tIns="365760" rIns="822960" bIns="274320" anchor="ctr" anchorCtr="0"/>
          <a:lstStyle>
            <a:lvl1pPr>
              <a:defRPr sz="44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Slide Title</a:t>
            </a:r>
            <a:br>
              <a:rPr lang="en-US" dirty="0"/>
            </a:br>
            <a:r>
              <a:rPr lang="en-US" dirty="0"/>
              <a:t>(emphasize words by selecting and updating font to Arial Black)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7F63FB-9C9A-784D-90DA-36D4ECBCDF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962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SU logo, short title, decription,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AE0E-457B-EE4B-99D3-6F1A02C75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25365" y="4937760"/>
            <a:ext cx="9601200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Picture 8" descr="The Ohio State University">
            <a:extLst>
              <a:ext uri="{FF2B5EF4-FFF2-40B4-BE49-F238E27FC236}">
                <a16:creationId xmlns:a16="http://schemas.microsoft.com/office/drawing/2014/main" id="{35DE5150-E388-7545-87CB-251F566D2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69" y="731520"/>
            <a:ext cx="2433861" cy="1645920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31234D1-0C9F-2F4A-8428-9A61B7D06C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6035040"/>
            <a:ext cx="10515600" cy="36576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90000"/>
              </a:lnSpc>
              <a:buNone/>
              <a:defRPr sz="2200"/>
            </a:lvl1pPr>
          </a:lstStyle>
          <a:p>
            <a:pPr lvl="0"/>
            <a:r>
              <a:rPr lang="en-US" dirty="0"/>
              <a:t>Click to add presenter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475391-4A3C-BA4F-BE89-4FA809BBAE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5303520"/>
            <a:ext cx="10515600" cy="7315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90000"/>
              </a:lnSpc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presenter name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EA48C0-2705-4C4E-943A-77F2F52EC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931920"/>
            <a:ext cx="10515600" cy="7315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90000"/>
              </a:lnSpc>
              <a:buNone/>
              <a:defRPr sz="2400"/>
            </a:lvl1pPr>
          </a:lstStyle>
          <a:p>
            <a:pPr lvl="0"/>
            <a:r>
              <a:rPr lang="en-US" dirty="0"/>
              <a:t>Click to add short description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26D1D-3410-AC43-81AA-E2445118D6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17520"/>
            <a:ext cx="10515600" cy="9144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lnSpc>
                <a:spcPct val="100000"/>
              </a:lnSpc>
              <a:defRPr sz="6600" cap="all" spc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85464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color, title, description, Block 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C44C7A-51DA-454E-A594-25C2E8430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943600"/>
            <a:ext cx="490859" cy="640080"/>
          </a:xfrm>
          <a:prstGeom prst="rect">
            <a:avLst/>
          </a:prstGeom>
        </p:spPr>
      </p:pic>
      <p:sp>
        <p:nvSpPr>
          <p:cNvPr id="4" name="Text">
            <a:extLst>
              <a:ext uri="{FF2B5EF4-FFF2-40B4-BE49-F238E27FC236}">
                <a16:creationId xmlns:a16="http://schemas.microsoft.com/office/drawing/2014/main" id="{07885DBB-3D1E-6E43-9ECD-ABEC3138AE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2482" y="3664442"/>
            <a:ext cx="10515600" cy="1828800"/>
          </a:xfrm>
          <a:prstGeom prst="rect">
            <a:avLst/>
          </a:prstGeom>
        </p:spPr>
        <p:txBody>
          <a:bodyPr tIns="182880" anchor="t">
            <a:noAutofit/>
          </a:bodyPr>
          <a:lstStyle>
            <a:lvl1pPr marL="0" indent="0" algn="ctr">
              <a:buNone/>
              <a:defRPr sz="3000" baseline="0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short description. </a:t>
            </a:r>
            <a:br>
              <a:rPr lang="en-US" dirty="0"/>
            </a:br>
            <a:r>
              <a:rPr lang="en-US" dirty="0"/>
              <a:t>Right click background to format slide background color (dark palette only).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828E9F41-6D1F-D945-B502-D93538C8BB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2482" y="1104122"/>
            <a:ext cx="10515600" cy="251433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 b="0" cap="all" spc="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Add Slide Title</a:t>
            </a:r>
            <a:br>
              <a:rPr lang="en-US" dirty="0"/>
            </a:br>
            <a:r>
              <a:rPr lang="en-US" dirty="0"/>
              <a:t>(emphasize words by selecting and updating font to Arial Black)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4D409-825A-2847-80E8-FA5D7A44D5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Footer image" descr="The Ohio State University">
            <a:extLst>
              <a:ext uri="{FF2B5EF4-FFF2-40B4-BE49-F238E27FC236}">
                <a16:creationId xmlns:a16="http://schemas.microsoft.com/office/drawing/2014/main" id="{DE0E212D-C40A-1F42-85B6-408C8F417B4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943600"/>
            <a:ext cx="3916680" cy="548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50CAF-241A-EA40-9C5D-B5F3D0DF32DB}"/>
              </a:ext>
            </a:extLst>
          </p:cNvPr>
          <p:cNvSpPr txBox="1"/>
          <p:nvPr userDrawn="1"/>
        </p:nvSpPr>
        <p:spPr>
          <a:xfrm>
            <a:off x="6096000" y="5943600"/>
            <a:ext cx="6096000" cy="548640"/>
          </a:xfrm>
          <a:prstGeom prst="rect">
            <a:avLst/>
          </a:prstGeom>
          <a:noFill/>
        </p:spPr>
        <p:txBody>
          <a:bodyPr wrap="square" lIns="457200" tIns="0" rIns="822960" bIns="0" rtlCol="0" anchor="ctr">
            <a:norm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chemeClr val="bg2"/>
                  </a:solidFill>
                </a:uFill>
                <a:latin typeface="+mn-lt"/>
                <a:ea typeface="+mn-ea"/>
                <a:cs typeface="+mn-cs"/>
              </a:rPr>
              <a:t>osu.edu</a:t>
            </a:r>
          </a:p>
        </p:txBody>
      </p:sp>
    </p:spTree>
    <p:extLst>
      <p:ext uri="{BB962C8B-B14F-4D97-AF65-F5344CB8AC3E}">
        <p14:creationId xmlns:p14="http://schemas.microsoft.com/office/powerpoint/2010/main" val="3618841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840" r:id="rId2"/>
    <p:sldLayoutId id="2147483700" r:id="rId3"/>
    <p:sldLayoutId id="2147483812" r:id="rId4"/>
    <p:sldLayoutId id="2147483734" r:id="rId5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914377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080" indent="-342891" algn="l" defTabSz="914377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57269" indent="-342891" algn="l" defTabSz="914377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57309" indent="-285744" algn="l" defTabSz="914377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14498" indent="-285744" algn="l" defTabSz="914377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FB78A6-6C92-3A40-9D84-EF7B94401992}"/>
              </a:ext>
            </a:extLst>
          </p:cNvPr>
          <p:cNvSpPr txBox="1"/>
          <p:nvPr userDrawn="1"/>
        </p:nvSpPr>
        <p:spPr>
          <a:xfrm>
            <a:off x="6096000" y="6126480"/>
            <a:ext cx="6096000" cy="457200"/>
          </a:xfrm>
          <a:prstGeom prst="rect">
            <a:avLst/>
          </a:prstGeom>
          <a:noFill/>
        </p:spPr>
        <p:txBody>
          <a:bodyPr wrap="square" lIns="457200" tIns="0" rIns="822960" bIns="0" rtlCol="0" anchor="ctr">
            <a:norm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chemeClr val="bg2"/>
                  </a:solidFill>
                </a:uFill>
                <a:latin typeface="+mn-lt"/>
                <a:ea typeface="+mn-ea"/>
                <a:cs typeface="+mn-cs"/>
              </a:rPr>
              <a:t>osu.edu</a:t>
            </a:r>
          </a:p>
        </p:txBody>
      </p:sp>
      <p:pic>
        <p:nvPicPr>
          <p:cNvPr id="13" name="Footer image" descr="The Ohio State University">
            <a:extLst>
              <a:ext uri="{FF2B5EF4-FFF2-40B4-BE49-F238E27FC236}">
                <a16:creationId xmlns:a16="http://schemas.microsoft.com/office/drawing/2014/main" id="{8134D617-0D7C-8642-9736-8232FA2A6B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6126480"/>
            <a:ext cx="3263900" cy="4572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9F82E39-8719-B648-A708-22EEA2827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371600"/>
            <a:ext cx="12188951" cy="4389120"/>
          </a:xfrm>
          <a:prstGeom prst="rect">
            <a:avLst/>
          </a:prstGeom>
        </p:spPr>
        <p:txBody>
          <a:bodyPr vert="horz" lIns="822960" tIns="182880" rIns="822960" bIns="182880" rtlCol="0" anchor="ctr" anchorCtr="0">
            <a:noAutofit/>
          </a:bodyPr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00B149-F092-2749-BABF-6ACB81BB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79"/>
            <a:ext cx="12188950" cy="1097280"/>
          </a:xfrm>
          <a:prstGeom prst="rect">
            <a:avLst/>
          </a:prstGeom>
        </p:spPr>
        <p:txBody>
          <a:bodyPr vert="horz" lIns="822960" tIns="365760" rIns="822960" bIns="274320" rtlCol="0" anchor="ctr" anchorCtr="0">
            <a:noAutofit/>
          </a:bodyPr>
          <a:lstStyle/>
          <a:p>
            <a:r>
              <a:rPr lang="en-US" dirty="0"/>
              <a:t>Click To Add Slide Title</a:t>
            </a:r>
            <a:br>
              <a:rPr lang="en-US" dirty="0"/>
            </a:br>
            <a:r>
              <a:rPr lang="en-US" dirty="0"/>
              <a:t>(emphasize words by selecting and updating font to Arial Black)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C51723-A56E-E742-AC28-13AE49CC9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00800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32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799" r:id="rId2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None/>
        <a:defRPr sz="36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786F47-4A04-644A-9FCE-114C867BE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00800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90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749" r:id="rId2"/>
    <p:sldLayoutId id="2147483836" r:id="rId3"/>
    <p:sldLayoutId id="2147483837" r:id="rId4"/>
    <p:sldLayoutId id="2147483815" r:id="rId5"/>
    <p:sldLayoutId id="2147483752" r:id="rId6"/>
    <p:sldLayoutId id="2147483835" r:id="rId7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60687BD-6A76-884A-9E76-325DEC9B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74320" y="-10633"/>
            <a:ext cx="914400" cy="1143000"/>
            <a:chOff x="365760" y="7"/>
            <a:chExt cx="910147" cy="1137684"/>
          </a:xfrm>
        </p:grpSpPr>
        <p:sp>
          <p:nvSpPr>
            <p:cNvPr id="9" name="Decorative shape">
              <a:extLst>
                <a:ext uri="{FF2B5EF4-FFF2-40B4-BE49-F238E27FC236}">
                  <a16:creationId xmlns:a16="http://schemas.microsoft.com/office/drawing/2014/main" id="{8DB24BC1-5747-B34A-BF74-0A7C1CE22978}"/>
                </a:ext>
              </a:extLst>
            </p:cNvPr>
            <p:cNvSpPr/>
            <p:nvPr userDrawn="1"/>
          </p:nvSpPr>
          <p:spPr>
            <a:xfrm>
              <a:off x="365760" y="7"/>
              <a:ext cx="910147" cy="11376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127000" dist="38100" dir="1800000" algn="tl" rotWithShape="0">
                <a:schemeClr val="tx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Block O">
              <a:extLst>
                <a:ext uri="{FF2B5EF4-FFF2-40B4-BE49-F238E27FC236}">
                  <a16:creationId xmlns:a16="http://schemas.microsoft.com/office/drawing/2014/main" id="{49695069-CAB6-234E-A08F-5C476775C3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096" y="302500"/>
              <a:ext cx="523475" cy="682611"/>
            </a:xfrm>
            <a:prstGeom prst="rect">
              <a:avLst/>
            </a:prstGeom>
          </p:spPr>
        </p:pic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ABC4A-FD7B-2243-8337-AEE82B0C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828800"/>
            <a:ext cx="12188951" cy="4389120"/>
          </a:xfrm>
          <a:prstGeom prst="rect">
            <a:avLst/>
          </a:prstGeom>
        </p:spPr>
        <p:txBody>
          <a:bodyPr vert="horz" lIns="822960" tIns="182880" rIns="822960" bIns="182880" rtlCol="0" anchor="ctr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70CF9-F65D-5548-BCD7-E9F3D23E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0"/>
            <a:ext cx="11430000" cy="1368829"/>
          </a:xfrm>
          <a:prstGeom prst="rect">
            <a:avLst/>
          </a:prstGeom>
        </p:spPr>
        <p:txBody>
          <a:bodyPr vert="horz" lIns="822960" tIns="182880" rIns="822960" bIns="18288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F28EB36-A30E-0144-9863-CB76747FF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00800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92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9F82E39-8719-B648-A708-22EEA2827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2011680"/>
            <a:ext cx="12188951" cy="4389120"/>
          </a:xfrm>
          <a:prstGeom prst="rect">
            <a:avLst/>
          </a:prstGeom>
        </p:spPr>
        <p:txBody>
          <a:bodyPr vert="horz" lIns="822960" tIns="182880" rIns="822960" bIns="182880" rtlCol="0" anchor="ctr" anchorCtr="0">
            <a:noAutofit/>
          </a:bodyPr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00B149-F092-2749-BABF-6ACB81BB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4400"/>
            <a:ext cx="12188950" cy="1097280"/>
          </a:xfrm>
          <a:prstGeom prst="rect">
            <a:avLst/>
          </a:prstGeom>
        </p:spPr>
        <p:txBody>
          <a:bodyPr vert="horz" lIns="822960" tIns="365760" rIns="822960" bIns="274320" rtlCol="0" anchor="ctr" anchorCtr="0">
            <a:noAutofit/>
          </a:bodyPr>
          <a:lstStyle/>
          <a:p>
            <a:r>
              <a:rPr lang="en-US" dirty="0"/>
              <a:t>Click To Add Slide Title</a:t>
            </a:r>
            <a:br>
              <a:rPr lang="en-US" dirty="0"/>
            </a:br>
            <a:r>
              <a:rPr lang="en-US" dirty="0"/>
              <a:t>(emphasize words by selecting and updating font to Arial Black)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1CD93-B723-BD46-8230-2D8321E70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149999"/>
            <a:ext cx="3191540" cy="4308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182880" tIns="45720" rIns="91440" bIns="45720" rtlCol="0" anchor="ctr">
            <a:spAutoFit/>
          </a:bodyPr>
          <a:lstStyle>
            <a:lvl1pPr algn="r">
              <a:defRPr sz="2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Repeating Section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C51723-A56E-E742-AC28-13AE49CC9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00800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74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7" r:id="rId2"/>
    <p:sldLayoutId id="2147483846" r:id="rId3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None/>
        <a:defRPr sz="36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399387-7A0A-614B-A4E6-D99C4827A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944524"/>
            <a:ext cx="490988" cy="639156"/>
          </a:xfrm>
          <a:prstGeom prst="rect">
            <a:avLst/>
          </a:prstGeom>
        </p:spPr>
      </p:pic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vert="horz" lIns="457200" tIns="457200" rIns="822960" bIns="457200" rtlCol="0" anchor="ctr">
            <a:noAutofit/>
          </a:bodyPr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text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vert="horz" lIns="822960" tIns="457200" rIns="457200" bIns="457200" rtlCol="0" anchor="ctr">
            <a:normAutofit/>
          </a:bodyPr>
          <a:lstStyle/>
          <a:p>
            <a:r>
              <a:rPr lang="en-US" dirty="0"/>
              <a:t>Click To Add Slide Title or Change Text Color (Dark Palette Only)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5A817F61-93AD-9A46-8F37-8EF5D27F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88925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06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838" r:id="rId3"/>
    <p:sldLayoutId id="2147483726" r:id="rId4"/>
  </p:sldLayoutIdLst>
  <p:hf hdr="0" dt="0"/>
  <p:txStyles>
    <p:titleStyle>
      <a:lvl1pPr marL="0" indent="0" algn="r" defTabSz="914377" rtl="0" eaLnBrk="1" latinLnBrk="0" hangingPunct="1">
        <a:lnSpc>
          <a:spcPct val="120000"/>
        </a:lnSpc>
        <a:spcBef>
          <a:spcPts val="2400"/>
        </a:spcBef>
        <a:buNone/>
        <a:defRPr sz="4400" b="0" kern="1200" cap="all" spc="0" baseline="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36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C87A79-FA88-C143-8323-8DE5B0204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944524"/>
            <a:ext cx="490988" cy="639156"/>
          </a:xfrm>
          <a:prstGeom prst="rect">
            <a:avLst/>
          </a:prstGeom>
        </p:spPr>
      </p:pic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vert="horz" lIns="457200" tIns="457200" rIns="822960" bIns="457200" rtlCol="0" anchor="ctr">
            <a:noAutofit/>
          </a:bodyPr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vert="horz" lIns="822960" tIns="457200" rIns="457200" bIns="457200" rtlCol="0" anchor="ctr">
            <a:normAutofit/>
          </a:bodyPr>
          <a:lstStyle/>
          <a:p>
            <a:r>
              <a:rPr lang="en-US" dirty="0"/>
              <a:t>Click To Add Slide Title or Change Background Color (Dark Palette Only)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E7519CB-4029-1A45-BA03-2D482E25E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88925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BAE202C4-42C0-0745-A819-C571BA2B81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0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834" r:id="rId2"/>
    <p:sldLayoutId id="2147483745" r:id="rId3"/>
    <p:sldLayoutId id="2147483839" r:id="rId4"/>
    <p:sldLayoutId id="2147483848" r:id="rId5"/>
  </p:sldLayoutIdLst>
  <p:hf hdr="0" dt="0"/>
  <p:txStyles>
    <p:titleStyle>
      <a:lvl1pPr algn="r" defTabSz="914377" rtl="0" eaLnBrk="1" latinLnBrk="0" hangingPunct="1">
        <a:lnSpc>
          <a:spcPct val="120000"/>
        </a:lnSpc>
        <a:spcBef>
          <a:spcPts val="2400"/>
        </a:spcBef>
        <a:buNone/>
        <a:defRPr sz="4400" b="0" kern="1200" cap="all" spc="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36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use.jhu.edu/article/534492/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esearchgate.net/profile/William_Badke/publication/321171357_Who_Owns_Information_Literacy/links/5a1357f7a6fdcc717b56876d/Who-Owns-Information-Literacy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abs/10.1080/10691310902976451?journalCode=wcul2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andfonline.com/doi/pdf/10.1080/10691310902753983?casa_token=8KuXidFVJU8AAAAA:iJXXa4Qz1STV9RBxNR7peC7uixinOyhmE5Dc542FBWMYvwMu1p6A90DdOfXxnwxh9aXxigDH-MsF" TargetMode="External"/><Relationship Id="rId5" Type="http://schemas.openxmlformats.org/officeDocument/2006/relationships/hyperlink" Target="http://www.istl.org/14-summer/refereed1.html" TargetMode="External"/><Relationship Id="rId4" Type="http://schemas.openxmlformats.org/officeDocument/2006/relationships/hyperlink" Target="https://scholar.google.com/scholar?hl=en&amp;as_sdt=0%2C36&amp;q=Rethinking+roles%3A+Librarians+and+faculty+collaborate+to+develop+students%27+information+literacy&amp;btnG=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su.box.com/s/ono9bhk5fgc3tn4izyizk1m5jb04yqv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su.box.com/s/ywjrygpml5fi9837l8h32xi766mdz5q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rln.acrl.org/index.php/crlnews/article/view/2453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ibrary.osu.edu/covid19/virtual-experiences/recorded-sessions/information-literacy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su.box.com/s/nc2rm9brxq1oekvm4awrsgxmx8bp8vh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tl.org/14-summer/refereed1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commons.trinity.edu/lib_faculty/53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crln.acrl.org/index.php/crlnews/article/view/24536" TargetMode="External"/><Relationship Id="rId3" Type="http://schemas.openxmlformats.org/officeDocument/2006/relationships/hyperlink" Target="https://www.researchgate.net/profile/William_Badke/publication/321171357_Who_Owns_Information_Literacy/links/5a1357f7a6fdcc717b56876d/Who-Owns-Information-Literacy.pdf" TargetMode="External"/><Relationship Id="rId7" Type="http://schemas.openxmlformats.org/officeDocument/2006/relationships/hyperlink" Target="https://doi.org/10.1016/j.acalib.2020.102196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://homepages.gac.edu/~fister/LIfacultydevelopment.pdf" TargetMode="External"/><Relationship Id="rId5" Type="http://schemas.openxmlformats.org/officeDocument/2006/relationships/hyperlink" Target="https://pdxscholar.library.pdx.edu/comminfolit/vol10/iss2/10/" TargetMode="External"/><Relationship Id="rId4" Type="http://schemas.openxmlformats.org/officeDocument/2006/relationships/hyperlink" Target="https://muse.jhu.edu/article/534492/pdf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scholar?hl=en&amp;as_sdt=0%2C36&amp;q=Rethinking+roles%3A+Librarians+and+faculty+collaborate+to+develop+students%27+information+literacy&amp;btnG=" TargetMode="External"/><Relationship Id="rId3" Type="http://schemas.openxmlformats.org/officeDocument/2006/relationships/hyperlink" Target="http://www.istl.org/14-summer/refereed1.html" TargetMode="External"/><Relationship Id="rId7" Type="http://schemas.openxmlformats.org/officeDocument/2006/relationships/hyperlink" Target="http://www.ala.org/acrl/publications/whitepapers/nashville/smith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www.tandfonline.com/doi/abs/10.1080/10691310902976451?journalCode=wcul20" TargetMode="External"/><Relationship Id="rId5" Type="http://schemas.openxmlformats.org/officeDocument/2006/relationships/hyperlink" Target="https://scholarshare.temple.edu/bitstream/handle/20.500.12613/134/Bell-JournalArticle-2005-05.pdf?sequence=1" TargetMode="External"/><Relationship Id="rId4" Type="http://schemas.openxmlformats.org/officeDocument/2006/relationships/hyperlink" Target="https://digitalcommons.trinity.edu/lib_faculty/53/" TargetMode="External"/><Relationship Id="rId9" Type="http://schemas.openxmlformats.org/officeDocument/2006/relationships/hyperlink" Target="https://www.tandfonline.com/doi/pdf/10.1080/10691310902753983?casa_token=8KuXidFVJU8AAAAA:iJXXa4Qz1STV9RBxNR7peC7uixinOyhmE5Dc542FBWMYvwMu1p6A90DdOfXxnwxh9aXxigDH-MsF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osu.box.com/s/ono9bhk5fgc3tn4izyizk1m5jb04yqvu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osu.box.com/s/nc2rm9brxq1oekvm4awrsgxmx8bp8vhe" TargetMode="External"/><Relationship Id="rId5" Type="http://schemas.openxmlformats.org/officeDocument/2006/relationships/hyperlink" Target="Workshop%20Recordings:%20https:/library.osu.edu/covid19/virtual-experiences/recorded-sessions/information-literacy" TargetMode="External"/><Relationship Id="rId4" Type="http://schemas.openxmlformats.org/officeDocument/2006/relationships/hyperlink" Target="https://osu.box.com/s/ywjrygpml5fi9837l8h32xi766mdz5qn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acalib.2020.10219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a.org/acrl/publications/whitepapers/nashville/smit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a.org/acrl/publications/whitepapers/nashville/smit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scholarshare.temple.edu/bitstream/handle/20.500.12613/134/Bell-JournalArticle-2005-05.pdf?sequence=1" TargetMode="External"/><Relationship Id="rId4" Type="http://schemas.openxmlformats.org/officeDocument/2006/relationships/hyperlink" Target="https://pdxscholar.library.pdx.edu/comminfolit/vol10/iss2/1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gac.edu/~fister/LIfacultydevelopment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cholarshare.temple.edu/bitstream/handle/20.500.12613/134/Bell-JournalArticle-2005-05.pdf?sequence=1" TargetMode="External"/><Relationship Id="rId5" Type="http://schemas.openxmlformats.org/officeDocument/2006/relationships/hyperlink" Target="http://www.ala.org/acrl/publications/whitepapers/nashville/smith" TargetMode="External"/><Relationship Id="rId4" Type="http://schemas.openxmlformats.org/officeDocument/2006/relationships/hyperlink" Target="https://pdxscholar.library.pdx.edu/comminfolit/vol10/iss2/1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dxscholar.library.pdx.edu/comminfolit/vol10/iss2/1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0" y="3771901"/>
            <a:ext cx="12192000" cy="1805940"/>
          </a:xfrm>
        </p:spPr>
        <p:txBody>
          <a:bodyPr/>
          <a:lstStyle/>
          <a:p>
            <a:r>
              <a:rPr lang="en-US" sz="3600" dirty="0"/>
              <a:t>ALAO Conference</a:t>
            </a:r>
          </a:p>
          <a:p>
            <a:r>
              <a:rPr lang="en-US" sz="3600" dirty="0"/>
              <a:t>October 2020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9344" y="250166"/>
            <a:ext cx="11231592" cy="3381555"/>
          </a:xfrm>
        </p:spPr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4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Teaching the Faculty to Teach Information Literacy: Examples and Considerations</a:t>
            </a:r>
            <a:endParaRPr lang="en-US" sz="4900" i="1" spc="-150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712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74771" y="1434397"/>
            <a:ext cx="11642458" cy="4534368"/>
          </a:xfrm>
        </p:spPr>
        <p:txBody>
          <a:bodyPr/>
          <a:lstStyle/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Librarians have played primary role in developing the concept of information literacy</a:t>
            </a:r>
          </a:p>
          <a:p>
            <a:pPr marL="1028683" lvl="1" indent="-342900"/>
            <a:r>
              <a:rPr lang="en-US" dirty="0"/>
              <a:t>IL as “…perhaps the most profound evidence of success in the modern academic library” (</a:t>
            </a:r>
            <a:r>
              <a:rPr lang="en-US" dirty="0">
                <a:hlinkClick r:id="rId3"/>
              </a:rPr>
              <a:t>Cowan, 2014, p. 27</a:t>
            </a:r>
            <a:r>
              <a:rPr lang="en-US" dirty="0"/>
              <a:t>)</a:t>
            </a:r>
          </a:p>
          <a:p>
            <a:pPr marL="1028683" lvl="1" indent="-342900"/>
            <a:r>
              <a:rPr lang="en-US" dirty="0"/>
              <a:t>Concerns over loss of professional legitimacy and relevance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 faculty want the responsibility?</a:t>
            </a:r>
          </a:p>
          <a:p>
            <a:pPr marL="1257283" lvl="1" indent="-571500"/>
            <a:r>
              <a:rPr lang="en-US" dirty="0"/>
              <a:t>…most faculty “seem unwilling to value information literacy sufficiently to take viable ownership of it” (</a:t>
            </a:r>
            <a:r>
              <a:rPr lang="en-US" dirty="0">
                <a:hlinkClick r:id="rId4"/>
              </a:rPr>
              <a:t>Badke, 2014, p. 69</a:t>
            </a:r>
            <a:r>
              <a:rPr lang="en-US" dirty="0"/>
              <a:t>). </a:t>
            </a:r>
          </a:p>
          <a:p>
            <a:pPr marL="342900" indent="-342900"/>
            <a:endParaRPr lang="en-US" sz="5600" dirty="0"/>
          </a:p>
          <a:p>
            <a:pPr marL="1028683" lvl="1" indent="-342900"/>
            <a:endParaRPr lang="en-US" sz="800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-1" y="182880"/>
            <a:ext cx="12845667" cy="1097280"/>
          </a:xfrm>
        </p:spPr>
        <p:txBody>
          <a:bodyPr/>
          <a:lstStyle/>
          <a:p>
            <a:r>
              <a:rPr lang="en-US" dirty="0">
                <a:latin typeface="+mj-lt"/>
              </a:rPr>
              <a:t>Arguments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1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Faculty Development Initiatives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1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" y="1280160"/>
            <a:ext cx="7227064" cy="4534368"/>
          </a:xfrm>
        </p:spPr>
        <p:txBody>
          <a:bodyPr/>
          <a:lstStyle/>
          <a:p>
            <a:endParaRPr lang="en-US" sz="2400" dirty="0">
              <a:solidFill>
                <a:srgbClr val="282828"/>
              </a:solidFill>
              <a:latin typeface="proximanova"/>
            </a:endParaRP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400" dirty="0"/>
              <a:t>Workshops (standalone, series, multi-day)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400" dirty="0"/>
              <a:t>Online workshops, courses, curriculum guides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400" dirty="0"/>
              <a:t>Training sessions (instructors, graduate teaching assistants)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400" dirty="0"/>
              <a:t>Learning communities, faculty fellows programs, course redesign programs/grants</a:t>
            </a:r>
          </a:p>
          <a:p>
            <a:pPr lvl="0" fontAlgn="base"/>
            <a:endParaRPr lang="en-US" sz="3200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Research Findings—Formats 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E95FBC-D610-47B5-80A3-FA21CFF9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079" y="1181581"/>
            <a:ext cx="4954721" cy="50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0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0" y="1304397"/>
            <a:ext cx="7270021" cy="4534368"/>
          </a:xfrm>
        </p:spPr>
        <p:txBody>
          <a:bodyPr/>
          <a:lstStyle/>
          <a:p>
            <a:endParaRPr lang="en-US" sz="2400" dirty="0">
              <a:solidFill>
                <a:srgbClr val="282828"/>
              </a:solidFill>
              <a:latin typeface="proximanova"/>
            </a:endParaRP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Increase faculty knowledge of IL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Assignment or course revision to integrate IL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Change responsibility for teaching IL in specific courses</a:t>
            </a:r>
          </a:p>
          <a:p>
            <a:pPr lvl="0" fontAlgn="base"/>
            <a:endParaRPr lang="en-US" sz="3200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Research Findings—Goals 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A5DE3-6172-4F2C-82B3-849677EE9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96" y="1140610"/>
            <a:ext cx="4877206" cy="486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0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-141383" y="1161816"/>
            <a:ext cx="11876183" cy="4534368"/>
          </a:xfrm>
        </p:spPr>
        <p:txBody>
          <a:bodyPr/>
          <a:lstStyle/>
          <a:p>
            <a:endParaRPr lang="en-US" sz="2400" dirty="0">
              <a:solidFill>
                <a:srgbClr val="282828"/>
              </a:solidFill>
              <a:latin typeface="proximanova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200" dirty="0"/>
              <a:t>Information Literacy Quality Enhancement Plan, Trinity University (TX), (</a:t>
            </a:r>
            <a:r>
              <a:rPr lang="en-US" sz="1800" dirty="0">
                <a:hlinkClick r:id="rId3"/>
              </a:rPr>
              <a:t>Millet, M. S., Donald, J., &amp; Wilson, D. W., 2009</a:t>
            </a:r>
            <a:r>
              <a:rPr lang="en-US" sz="1800" dirty="0"/>
              <a:t>)</a:t>
            </a:r>
            <a:endParaRPr lang="en-US" sz="2200" dirty="0"/>
          </a:p>
          <a:p>
            <a:pPr marL="1142983" lvl="1" indent="-457200" fontAlgn="base"/>
            <a:r>
              <a:rPr lang="en-US" sz="1000" dirty="0"/>
              <a:t> </a:t>
            </a:r>
            <a:r>
              <a:rPr lang="en-US" sz="2200" dirty="0"/>
              <a:t>Workshops, Course Redesign Grant Program </a:t>
            </a:r>
            <a:endParaRPr lang="en-US" sz="10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200" dirty="0"/>
              <a:t>Information Literacy Learning Community, Westminster College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VanderPol, D. &amp; Swanson, E., 2013</a:t>
            </a:r>
            <a:r>
              <a:rPr lang="en-US" sz="1800" dirty="0"/>
              <a:t>)</a:t>
            </a:r>
          </a:p>
          <a:p>
            <a:pPr marL="1142983" lvl="1" indent="-457200" fontAlgn="base"/>
            <a:r>
              <a:rPr lang="en-US" sz="2200" dirty="0"/>
              <a:t>Monthly meetings focused on ACRL Standards</a:t>
            </a:r>
          </a:p>
          <a:p>
            <a:pPr marL="1142983" lvl="1" indent="-457200" fontAlgn="base"/>
            <a:r>
              <a:rPr lang="en-US" sz="2200" dirty="0"/>
              <a:t>Goal: Each participant add IL to an assignment or course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200" dirty="0"/>
              <a:t>Graduate Teaching Assistant Training, University of Kentucky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Hartman, P. J., Newhouse, R., &amp; Perry, V. E., 2014</a:t>
            </a:r>
            <a:r>
              <a:rPr lang="en-US" sz="1800" dirty="0"/>
              <a:t>)</a:t>
            </a:r>
          </a:p>
          <a:p>
            <a:pPr marL="1142983" lvl="1" indent="-457200" fontAlgn="base"/>
            <a:r>
              <a:rPr lang="en-US" sz="2200" dirty="0"/>
              <a:t>Goal: Teach graduate students to teach IL in intro BIO courses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200" dirty="0"/>
              <a:t>Online Information Literacy Course, Southeastern University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Veach, 2009</a:t>
            </a:r>
            <a:r>
              <a:rPr lang="en-US" sz="1800" dirty="0"/>
              <a:t>)</a:t>
            </a:r>
          </a:p>
          <a:p>
            <a:pPr marL="1142983" lvl="1" indent="-457200" fontAlgn="base"/>
            <a:r>
              <a:rPr lang="en-US" sz="2200" dirty="0"/>
              <a:t>Required of all faculty as part of technology training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Examples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2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0" y="1280160"/>
            <a:ext cx="7810959" cy="4534368"/>
          </a:xfrm>
        </p:spPr>
        <p:txBody>
          <a:bodyPr/>
          <a:lstStyle/>
          <a:p>
            <a:endParaRPr lang="en-US" sz="2400" dirty="0">
              <a:solidFill>
                <a:srgbClr val="282828"/>
              </a:solidFill>
              <a:latin typeface="proximanova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Connection to campus developments</a:t>
            </a:r>
          </a:p>
          <a:p>
            <a:pPr marL="1142983" lvl="1" indent="-457200" fontAlgn="base"/>
            <a:r>
              <a:rPr lang="en-US" sz="2000" dirty="0"/>
              <a:t>Accreditation, Strategic Plan, Course Grant Programs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Collaboration with other campus units</a:t>
            </a:r>
          </a:p>
          <a:p>
            <a:pPr marL="1142983" lvl="1" indent="-457200" fontAlgn="base"/>
            <a:r>
              <a:rPr lang="en-US" sz="2000" dirty="0"/>
              <a:t>Teaching &amp; learning centers, writing programs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Incentives for participants</a:t>
            </a:r>
          </a:p>
          <a:p>
            <a:pPr marL="1142983" lvl="1" indent="-457200" fontAlgn="base"/>
            <a:r>
              <a:rPr lang="en-US" sz="2000" dirty="0"/>
              <a:t>Stipends, credit</a:t>
            </a:r>
          </a:p>
          <a:p>
            <a:pPr marL="1142983" lvl="1" indent="-457200" fontAlgn="base"/>
            <a:endParaRPr lang="en-US" sz="1600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Research Findings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757555-7554-4E20-B882-2C022F8F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749" y="1138466"/>
            <a:ext cx="4367844" cy="43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4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Faculty Development Initiatives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63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-295025" y="1161816"/>
            <a:ext cx="7216048" cy="45343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Information Literacy Faculty Ambassador Program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Northern Kentucky University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GEARUP with Information Literacy Quality </a:t>
            </a:r>
            <a:r>
              <a:rPr lang="en-US" sz="3200" dirty="0"/>
              <a:t>Enhancement Plan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Faculty Summer Institute on Information Literacy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840D59B3-62D4-42FB-BE42-C33B2FD022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12" b="5210"/>
          <a:stretch/>
        </p:blipFill>
        <p:spPr>
          <a:xfrm>
            <a:off x="7119326" y="1304948"/>
            <a:ext cx="3875508" cy="4441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FAD5C2-06D7-42B0-B1AF-0FE4C5DDB78B}"/>
              </a:ext>
            </a:extLst>
          </p:cNvPr>
          <p:cNvSpPr/>
          <p:nvPr/>
        </p:nvSpPr>
        <p:spPr>
          <a:xfrm>
            <a:off x="4463829" y="5936456"/>
            <a:ext cx="63327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Hammons, J., Brooks, A., Chesnut, M., &amp; Warner, L. (2019). Beyond the library walls: How a faculty institute transformed information literacy education across campus.</a:t>
            </a:r>
            <a:r>
              <a:rPr lang="en-US" sz="1200" i="1" dirty="0"/>
              <a:t> Kentucky Libraries</a:t>
            </a:r>
            <a:r>
              <a:rPr lang="en-US" sz="1200" dirty="0"/>
              <a:t>, 83(1), 7-11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33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-537453" y="1280160"/>
            <a:ext cx="7940790" cy="45343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Self-paced, online course in Canvas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Offered as a Teaching Endorsement through Drake Institute for Teaching and Learning at Ohio State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0" y="182880"/>
            <a:ext cx="12041436" cy="1097280"/>
          </a:xfrm>
        </p:spPr>
        <p:txBody>
          <a:bodyPr/>
          <a:lstStyle/>
          <a:p>
            <a:r>
              <a:rPr lang="en-US" dirty="0">
                <a:latin typeface="+mj-lt"/>
              </a:rPr>
              <a:t>Teaching Information Literacy Course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8CE20-DFFD-403B-BD52-7F7E3DC4E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55" y="1515797"/>
            <a:ext cx="5493745" cy="38264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4490BF-3BEE-44BE-8C74-37B8F04ADBDD}"/>
              </a:ext>
            </a:extLst>
          </p:cNvPr>
          <p:cNvSpPr txBox="1"/>
          <p:nvPr/>
        </p:nvSpPr>
        <p:spPr>
          <a:xfrm>
            <a:off x="5332164" y="5814528"/>
            <a:ext cx="3536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Materials: </a:t>
            </a:r>
            <a:r>
              <a:rPr lang="en-US" dirty="0">
                <a:hlinkClick r:id="rId4"/>
              </a:rPr>
              <a:t>https://osu.box.com/s/ywjrygpml5fi9837l8h32xi766mdz5qn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408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-603555" y="1487365"/>
            <a:ext cx="7092490" cy="45343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Course Modules</a:t>
            </a:r>
          </a:p>
          <a:p>
            <a:pPr marL="1257283" lvl="1" indent="-571500"/>
            <a:r>
              <a:rPr lang="en-US" sz="2000" dirty="0"/>
              <a:t>The Information Environment &amp; Information Literacy</a:t>
            </a:r>
          </a:p>
          <a:p>
            <a:pPr marL="1257283" lvl="1" indent="-571500"/>
            <a:r>
              <a:rPr lang="en-US" sz="2000" dirty="0"/>
              <a:t>The Framework for Information Literacy Part I</a:t>
            </a:r>
          </a:p>
          <a:p>
            <a:pPr marL="1257283" lvl="1" indent="-571500"/>
            <a:r>
              <a:rPr lang="en-US" sz="2000" dirty="0"/>
              <a:t>The Framework for Information Literacy Part II</a:t>
            </a:r>
          </a:p>
          <a:p>
            <a:pPr marL="1257283" lvl="1" indent="-571500"/>
            <a:r>
              <a:rPr lang="en-US" sz="2000" dirty="0"/>
              <a:t>Teaching Information Literacy Part I</a:t>
            </a:r>
          </a:p>
          <a:p>
            <a:pPr marL="1257283" lvl="1" indent="-571500"/>
            <a:r>
              <a:rPr lang="en-US" sz="2000" dirty="0"/>
              <a:t>Teaching Information Literacy Part II</a:t>
            </a:r>
          </a:p>
          <a:p>
            <a:pPr marL="1257283" lvl="1" indent="-571500"/>
            <a:r>
              <a:rPr lang="en-US" sz="2000" dirty="0"/>
              <a:t>Bringing It All Together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Deliverable: Information Literacy Action Plan 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Teaching Information Literacy Course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81D7E-85E7-444F-9F88-74EE2F690717}"/>
              </a:ext>
            </a:extLst>
          </p:cNvPr>
          <p:cNvSpPr/>
          <p:nvPr/>
        </p:nvSpPr>
        <p:spPr>
          <a:xfrm>
            <a:off x="5827687" y="5409104"/>
            <a:ext cx="6536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Hammons, J. (2020). </a:t>
            </a:r>
            <a:r>
              <a:rPr lang="en-US" sz="1200" dirty="0">
                <a:hlinkClick r:id="rId3"/>
              </a:rPr>
              <a:t>Teaching information literacy: Developing an online course for faculty</a:t>
            </a:r>
            <a:r>
              <a:rPr lang="en-US" sz="1200" dirty="0"/>
              <a:t>. </a:t>
            </a:r>
            <a:r>
              <a:rPr lang="en-US" sz="1200" i="1" dirty="0"/>
              <a:t>College &amp; Research Libraries News, 81(7</a:t>
            </a:r>
            <a:r>
              <a:rPr lang="en-US" sz="1200" dirty="0"/>
              <a:t>), 337.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C9476B-3660-49FE-88A1-6C32AF634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43" y="1594792"/>
            <a:ext cx="6408232" cy="34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0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5161085" cy="6858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Presenter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8C8E1-72E9-468C-883F-A306C550D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899" y="400278"/>
            <a:ext cx="1950889" cy="2231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26B5C2-5BD5-4A9A-978C-1AB6BAD666C9}"/>
              </a:ext>
            </a:extLst>
          </p:cNvPr>
          <p:cNvSpPr txBox="1"/>
          <p:nvPr/>
        </p:nvSpPr>
        <p:spPr>
          <a:xfrm>
            <a:off x="7579602" y="1247846"/>
            <a:ext cx="5161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Jane Hammons</a:t>
            </a:r>
          </a:p>
          <a:p>
            <a:r>
              <a:rPr lang="en-US" sz="3200" dirty="0"/>
              <a:t>hammons.73@osu.edu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F2C19-C6EC-45D0-90E9-EB68CE9D1A24}"/>
              </a:ext>
            </a:extLst>
          </p:cNvPr>
          <p:cNvSpPr txBox="1"/>
          <p:nvPr/>
        </p:nvSpPr>
        <p:spPr>
          <a:xfrm>
            <a:off x="5505203" y="2918292"/>
            <a:ext cx="59303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Assistant Professor, University Libraries, The Ohio State University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Teaching and Learning Engagement Librarian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0286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-383217" y="1573296"/>
            <a:ext cx="11477204" cy="45343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62 total enrolled, 16 completed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Departments include: Sociology, Teaching &amp; Learning, Horticulture and Crop Science, English, ESL, Theatre, Electrical and Computer Engineering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Teaching Information Literacy Course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4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-603556" y="1663635"/>
            <a:ext cx="7235709" cy="45343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Instructional Redesign Cohort</a:t>
            </a:r>
          </a:p>
          <a:p>
            <a:pPr marL="1257283" lvl="1" indent="-571500"/>
            <a:r>
              <a:rPr lang="en-US" sz="2800" dirty="0"/>
              <a:t>3 week program (Summer 2020)</a:t>
            </a:r>
          </a:p>
          <a:p>
            <a:pPr marL="1257283" lvl="1" indent="-571500"/>
            <a:r>
              <a:rPr lang="en-US" sz="2800" dirty="0"/>
              <a:t>5 week program (Autumn 2020)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Participants complete Teaching Info Lit course as a group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Summer: 6 of 11 completed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Teaching Information Literacy Course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55D43-0ECB-44AD-B7AB-1BBA0616B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13" y="1979627"/>
            <a:ext cx="5521487" cy="260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3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-493386" y="1337448"/>
            <a:ext cx="6376394" cy="45343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6 Virtual Workshops</a:t>
            </a:r>
          </a:p>
          <a:p>
            <a:pPr marL="1257283" lvl="1" indent="-571500"/>
            <a:r>
              <a:rPr lang="en-US" dirty="0"/>
              <a:t>Summer 2020 </a:t>
            </a:r>
          </a:p>
          <a:p>
            <a:pPr marL="1257283" lvl="1" indent="-571500"/>
            <a:r>
              <a:rPr lang="en-US" dirty="0"/>
              <a:t>Autumn 2020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workshop focusing on a different Framework concept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IL Workshop Series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E2050-741A-4905-BB81-3091EA928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028" y="1795581"/>
            <a:ext cx="6498372" cy="3618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818B3-1EAD-4024-AA06-B4CE0EDFA66F}"/>
              </a:ext>
            </a:extLst>
          </p:cNvPr>
          <p:cNvSpPr txBox="1"/>
          <p:nvPr/>
        </p:nvSpPr>
        <p:spPr>
          <a:xfrm>
            <a:off x="4707872" y="5939135"/>
            <a:ext cx="559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Workshop Recordings: </a:t>
            </a:r>
            <a:r>
              <a:rPr lang="en-US" sz="1200" dirty="0">
                <a:hlinkClick r:id="rId4"/>
              </a:rPr>
              <a:t>https://library.osu.edu/covid19/virtual-experiences/recorded-sessions/information-literacy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1177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8F56E3-C895-4315-A196-B2D32268F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97" y="2145272"/>
            <a:ext cx="10880028" cy="2567456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IL Workshop Series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9BDD0-C83C-48F6-B2DF-7536872EB2F0}"/>
              </a:ext>
            </a:extLst>
          </p:cNvPr>
          <p:cNvSpPr txBox="1"/>
          <p:nvPr/>
        </p:nvSpPr>
        <p:spPr>
          <a:xfrm>
            <a:off x="4526096" y="5023692"/>
            <a:ext cx="313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Summer 2020 Attendance</a:t>
            </a:r>
          </a:p>
        </p:txBody>
      </p:sp>
    </p:spTree>
    <p:extLst>
      <p:ext uri="{BB962C8B-B14F-4D97-AF65-F5344CB8AC3E}">
        <p14:creationId xmlns:p14="http://schemas.microsoft.com/office/powerpoint/2010/main" val="880058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-493386" y="1337448"/>
            <a:ext cx="5065386" cy="45343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Each workshop focused on one Framework concept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Workshop materials in Box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Participants work at their own pace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IL Self-Guided Workshops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DC8B30-E0D7-4F6F-9CF4-8169415E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72" y="2266118"/>
            <a:ext cx="7973028" cy="2325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917E8-CA57-46A4-A412-130364EF5F87}"/>
              </a:ext>
            </a:extLst>
          </p:cNvPr>
          <p:cNvSpPr txBox="1"/>
          <p:nvPr/>
        </p:nvSpPr>
        <p:spPr>
          <a:xfrm>
            <a:off x="5801055" y="5034675"/>
            <a:ext cx="435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Workshop Links: </a:t>
            </a:r>
            <a:r>
              <a:rPr lang="en-US" dirty="0">
                <a:hlinkClick r:id="rId4"/>
              </a:rPr>
              <a:t>https://osu.box.com/s/nc2rm9brxq1oekvm4awrsgxmx8bp8vhe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4788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-350167" y="1496178"/>
            <a:ext cx="13283970" cy="45343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Time and planning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on the lookout for opportunities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Willingness to try new things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Not everything will 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Need for patience</a:t>
            </a:r>
          </a:p>
          <a:p>
            <a:endParaRPr lang="en-US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I’ve Learned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78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Benefits &amp; Challenges of </a:t>
            </a:r>
            <a:br>
              <a:rPr lang="en-US" sz="4000" dirty="0"/>
            </a:br>
            <a:r>
              <a:rPr lang="en-US" sz="4000" dirty="0"/>
              <a:t>Faculty Development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62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-284010" y="1280160"/>
            <a:ext cx="12476010" cy="45343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Positive participant feedback at multiple institutions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Faculty may be more willing to engage with library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allow for library instruction to reach more students</a:t>
            </a:r>
          </a:p>
          <a:p>
            <a:pPr marL="1257283" lvl="1" indent="-571500"/>
            <a:r>
              <a:rPr lang="en-US" sz="3200" dirty="0"/>
              <a:t>At University of Kentucky, training graduate students allowed for 78 instruction sessions over 2 semesters in BIO courses, reaching more than 2000 students, librarian teaching/attending 14 sessions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Hartman et al., 2014</a:t>
            </a:r>
            <a:r>
              <a:rPr lang="en-US" dirty="0"/>
              <a:t>)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Research Findings—Benefits 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53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-284010" y="1280160"/>
            <a:ext cx="12476010" cy="45343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Multiple examples of faculty revising courses to integrate IL concepts</a:t>
            </a:r>
          </a:p>
          <a:p>
            <a:pPr marL="1257283" lvl="1" indent="-571500"/>
            <a:r>
              <a:rPr lang="en-US" sz="3200" dirty="0"/>
              <a:t>At Trinity University, faculty were awarded 86 grants to revise courses, and 54 grants to develop new courses </a:t>
            </a:r>
            <a:r>
              <a:rPr lang="en-US" sz="2800" dirty="0"/>
              <a:t>(</a:t>
            </a:r>
            <a:r>
              <a:rPr lang="en-US" dirty="0">
                <a:hlinkClick r:id="rId3"/>
              </a:rPr>
              <a:t>Jumonville, 2014</a:t>
            </a:r>
            <a:r>
              <a:rPr lang="en-US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Some (limited) evidence of increase in student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Increased visibility of the library as a partner in teaching and learning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Research Findings—Benefits 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79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-306043" y="1573296"/>
            <a:ext cx="6949214" cy="4530049"/>
          </a:xfrm>
        </p:spPr>
        <p:txBody>
          <a:bodyPr/>
          <a:lstStyle/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Time and effort to develop initiatives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Difficulty of assessing the impact of initiatives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Inability to maintain funding to incentivize faculty to participate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Research Findings—Challenges 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DDB2B3-7643-4326-95BF-F3F75BB6D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171" y="1168534"/>
            <a:ext cx="4742131" cy="46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0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5161085" cy="6858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Presentation Outcomes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249008" y="0"/>
            <a:ext cx="6942992" cy="6858000"/>
          </a:xfrm>
        </p:spPr>
        <p:txBody>
          <a:bodyPr/>
          <a:lstStyle/>
          <a:p>
            <a:pPr>
              <a:buNone/>
            </a:pPr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42900" indent="-342900"/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Explore how faculty development can be used to support the increased integration of information literacy into the curriculum</a:t>
            </a:r>
          </a:p>
          <a:p>
            <a:pPr marL="342900" indent="-342900"/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Review multiple examples of library-led faculty development programming</a:t>
            </a:r>
          </a:p>
          <a:p>
            <a:pPr marL="342900" indent="-342900"/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Consider how you can support faculty development efforts at your institution</a:t>
            </a:r>
          </a:p>
          <a:p>
            <a:pPr>
              <a:buNone/>
            </a:pPr>
            <a:endParaRPr lang="en-US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81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 Getting Started with Faculty Development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57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-549733" y="1366416"/>
            <a:ext cx="8161968" cy="45343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Consider your context</a:t>
            </a:r>
          </a:p>
          <a:p>
            <a:pPr marL="1257283" lvl="1" indent="-571500"/>
            <a:r>
              <a:rPr lang="en-US" sz="2800" dirty="0"/>
              <a:t>What are your library’s goals?</a:t>
            </a:r>
          </a:p>
          <a:p>
            <a:pPr marL="1257283" lvl="1" indent="-571500"/>
            <a:r>
              <a:rPr lang="en-US" sz="2800" dirty="0"/>
              <a:t>What assets do you have? How much time do you have? </a:t>
            </a:r>
          </a:p>
          <a:p>
            <a:pPr marL="1257283" lvl="1" indent="-571500"/>
            <a:r>
              <a:rPr lang="en-US" sz="2800" dirty="0"/>
              <a:t>What will work for your faculty?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Take advantage of campus partnerships and developments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Start small, assess, revise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Recommendations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13FB6E-4410-4FDE-8685-3B5889D0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501" y="1136401"/>
            <a:ext cx="4900899" cy="499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45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18468" y="1423074"/>
            <a:ext cx="12073532" cy="4847098"/>
          </a:xfrm>
        </p:spPr>
        <p:txBody>
          <a:bodyPr/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3200" dirty="0"/>
          </a:p>
          <a:p>
            <a:endParaRPr lang="en-US" sz="3200" dirty="0"/>
          </a:p>
          <a:p>
            <a:pPr marL="1142983" lvl="1" indent="-457200"/>
            <a:endParaRPr lang="en-US" sz="20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4400" dirty="0"/>
          </a:p>
          <a:p>
            <a:endParaRPr lang="en-US" sz="4400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728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2"/>
                </a:solidFill>
                <a:latin typeface="+mj-lt"/>
              </a:rPr>
              <a:t>References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BB5CCB-96AD-4499-8566-4E15D97708BC}"/>
              </a:ext>
            </a:extLst>
          </p:cNvPr>
          <p:cNvSpPr/>
          <p:nvPr/>
        </p:nvSpPr>
        <p:spPr>
          <a:xfrm>
            <a:off x="228600" y="1585793"/>
            <a:ext cx="1162297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Badke, W. (2014).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Who owns information literacy? 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Searcher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38(4), 68-70.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Cowan, S. M. (2014).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Information literacy: the battle we won that we lost? 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portal: Libraries and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Academy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(1), 23-32.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Cowan, S., &amp; Eva, N. C. (2016).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Changing our aim: infiltrating faculty with information literacy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 in Information Literacy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(2), 163-77.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Fister, B. (2009).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Fostering information literacy through faculty development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Issues: Briefings for Faculty and Administrator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s, 29(4), 1-4. 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Hammons, J. (2020).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Teaching the teachers to teach information literacy: A literature review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Journal of Academic Librarianship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46(5). 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Hammons, J. (2020).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Teaching information literacy: Developing an online course for faculty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&amp; Research Libraries News, 81(7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337.</a:t>
            </a:r>
          </a:p>
          <a:p>
            <a:pPr marL="28575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Hammons, J., Brooks, A., Chesnut, M., &amp; Warner, L. (2019). Beyond the library walls: How a faculty institute transformed information literacy education across campus. </a:t>
            </a:r>
            <a:r>
              <a:rPr lang="en-US" sz="1600" i="1" dirty="0">
                <a:solidFill>
                  <a:schemeClr val="bg1"/>
                </a:solidFill>
              </a:rPr>
              <a:t>Kentucky Libraries, 83(1</a:t>
            </a:r>
            <a:r>
              <a:rPr lang="en-US" sz="1600" dirty="0">
                <a:solidFill>
                  <a:schemeClr val="bg1"/>
                </a:solidFill>
              </a:rPr>
              <a:t>), 7-11.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74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18468" y="1423074"/>
            <a:ext cx="12073532" cy="4847098"/>
          </a:xfrm>
        </p:spPr>
        <p:txBody>
          <a:bodyPr/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3200" dirty="0"/>
          </a:p>
          <a:p>
            <a:endParaRPr lang="en-US" sz="3200" dirty="0"/>
          </a:p>
          <a:p>
            <a:pPr marL="1142983" lvl="1" indent="-457200"/>
            <a:endParaRPr lang="en-US" sz="20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4400" dirty="0"/>
          </a:p>
          <a:p>
            <a:endParaRPr lang="en-US" sz="4400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728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2"/>
                </a:solidFill>
                <a:latin typeface="+mj-lt"/>
              </a:rPr>
              <a:t>References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BB5CCB-96AD-4499-8566-4E15D97708BC}"/>
              </a:ext>
            </a:extLst>
          </p:cNvPr>
          <p:cNvSpPr/>
          <p:nvPr/>
        </p:nvSpPr>
        <p:spPr>
          <a:xfrm>
            <a:off x="228600" y="1585793"/>
            <a:ext cx="11622974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Hartman, P. J., Newhouse, R., &amp; Perry, V. E. (2014).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Building a sustainable life science information literacy program using the train-the-trainer model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 in Science and Technology Librarianship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77. http://dx.doi.org/10.5062/F4G15XTM 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Jumonville, A. (2014).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The role of faculty autonomy in a course-integrated information literacy program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Services Review, 42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(4), 536-551.doi: 10.1108/RSR-07-2014-0020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Miller, W., &amp; Bell, S. (2005).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 new strategy for enhancing library use: Faculty-led information literacy instruction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Issues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25(5), 1-4. Retrieved June 10, 2020 from https://hcommons.org/deposits/item/hc:14889/ 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Millet, M. S., Donald, J., &amp; Wilson, D. W. (2009).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Information literacy across the curriculum: expanding horizons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&amp; Undergraduate Libraries, 16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(2-3), 180-193. doi: 10.1080/10691310902976451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Smith, R. L. (1997).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Philosophical shift: Teach the faculty to teach information literacy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Paper presented at the 8th National Conference of the Association of College and Research Libraries. 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VanderPol, D. (2013).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Rethinking Roles: Librarians and Faculty Collaborate to Develop Students’ Information Literacy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Library Innovation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4(2), 134–148.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Veach, G. L. (2009).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Teaching information literacy to faculty: An experiment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&amp; Undergraduate Libraries, 16(1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58–70. doi: 10.1080/10691310902753983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31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18468" y="1423074"/>
            <a:ext cx="12073532" cy="4847098"/>
          </a:xfrm>
        </p:spPr>
        <p:txBody>
          <a:bodyPr/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2800" dirty="0"/>
              <a:t>Hammons, J. (2018). </a:t>
            </a:r>
            <a:r>
              <a:rPr lang="en-US" sz="2800" dirty="0">
                <a:hlinkClick r:id="rId3"/>
              </a:rPr>
              <a:t>Faculty Sumer Institute on Information Literacy: Curriculum Guide</a:t>
            </a:r>
            <a:endParaRPr lang="en-US" sz="2800" dirty="0"/>
          </a:p>
          <a:p>
            <a:r>
              <a:rPr lang="en-US" sz="2800" dirty="0">
                <a:hlinkClick r:id="rId4"/>
              </a:rPr>
              <a:t>Teaching Information Literacy Online Course Materials</a:t>
            </a:r>
            <a:endParaRPr lang="en-US" sz="2800" dirty="0"/>
          </a:p>
          <a:p>
            <a:r>
              <a:rPr lang="en-US" sz="2800" dirty="0">
                <a:hlinkClick r:id="rId5"/>
              </a:rPr>
              <a:t>Information Literacy Virtual Workshop Series (Recordings)</a:t>
            </a:r>
            <a:endParaRPr lang="en-US" sz="2800" dirty="0"/>
          </a:p>
          <a:p>
            <a:r>
              <a:rPr lang="en-US" sz="2800" dirty="0">
                <a:hlinkClick r:id="rId6"/>
              </a:rPr>
              <a:t>Information Literacy Self-Guided Workshops</a:t>
            </a:r>
            <a:endParaRPr lang="en-US" sz="2800" dirty="0"/>
          </a:p>
          <a:p>
            <a:endParaRPr lang="en-US" sz="28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3200" dirty="0"/>
          </a:p>
          <a:p>
            <a:endParaRPr lang="en-US" sz="3200" dirty="0"/>
          </a:p>
          <a:p>
            <a:pPr marL="1142983" lvl="1" indent="-457200"/>
            <a:endParaRPr lang="en-US" sz="20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4400" dirty="0"/>
          </a:p>
          <a:p>
            <a:endParaRPr lang="en-US" sz="4400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728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2"/>
                </a:solidFill>
                <a:latin typeface="+mj-lt"/>
              </a:rPr>
              <a:t>Resources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11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18468" y="1423074"/>
            <a:ext cx="12073532" cy="4847098"/>
          </a:xfrm>
        </p:spPr>
        <p:txBody>
          <a:bodyPr/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3200" dirty="0"/>
          </a:p>
          <a:p>
            <a:endParaRPr lang="en-US" sz="3200" dirty="0"/>
          </a:p>
          <a:p>
            <a:pPr marL="1142983" lvl="1" indent="-457200"/>
            <a:endParaRPr lang="en-US" sz="20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4400" dirty="0"/>
          </a:p>
          <a:p>
            <a:endParaRPr lang="en-US" sz="4400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0" y="39188"/>
            <a:ext cx="12192000" cy="109728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2"/>
                </a:solidFill>
                <a:latin typeface="+mj-lt"/>
              </a:rPr>
              <a:t>Icon Attributions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BB5CCB-96AD-4499-8566-4E15D97708BC}"/>
              </a:ext>
            </a:extLst>
          </p:cNvPr>
          <p:cNvSpPr/>
          <p:nvPr/>
        </p:nvSpPr>
        <p:spPr>
          <a:xfrm>
            <a:off x="228600" y="1585793"/>
            <a:ext cx="11622974" cy="4811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by visual language from the Noun Project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by supalerk laipawat from the Noun Project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by Adrien Coquet from the Noun Project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 sheet by Vectors Point from the Noun Project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by Olivia from the Noun Project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by Nithinan Tatah from the Noun Project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Teaching by Hoeda from the Noun Project</a:t>
            </a:r>
          </a:p>
          <a:p>
            <a:pPr marL="285750" lvl="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9713" y="1276004"/>
            <a:ext cx="4315675" cy="4534368"/>
          </a:xfrm>
        </p:spPr>
        <p:txBody>
          <a:bodyPr/>
          <a:lstStyle/>
          <a:p>
            <a:r>
              <a:rPr lang="en-US" sz="1800" dirty="0"/>
              <a:t>Hammons, J. (2020). </a:t>
            </a:r>
            <a:r>
              <a:rPr lang="en-US" sz="1800" dirty="0">
                <a:hlinkClick r:id="rId3"/>
              </a:rPr>
              <a:t>Teaching the teachers to teach information literacy: A literature review</a:t>
            </a:r>
            <a:r>
              <a:rPr lang="en-US" sz="1800" dirty="0"/>
              <a:t>. </a:t>
            </a:r>
            <a:r>
              <a:rPr lang="en-US" sz="1800" i="1" dirty="0"/>
              <a:t>The Journal of Academic Librarianship</a:t>
            </a:r>
            <a:r>
              <a:rPr lang="en-US" sz="1800" dirty="0"/>
              <a:t>, </a:t>
            </a:r>
            <a:r>
              <a:rPr lang="en-US" sz="1800" i="1" dirty="0"/>
              <a:t>46</a:t>
            </a:r>
            <a:r>
              <a:rPr lang="en-US" sz="1800" dirty="0"/>
              <a:t>(5). 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Research Background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9AF49-AE65-4845-AA9E-5186B8EFE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12" y="1397190"/>
            <a:ext cx="7547701" cy="460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7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Why Faculty Development?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86636" y="1573296"/>
            <a:ext cx="11642458" cy="4534368"/>
          </a:xfrm>
        </p:spPr>
        <p:txBody>
          <a:bodyPr/>
          <a:lstStyle/>
          <a:p>
            <a:r>
              <a:rPr lang="en-US" sz="4400" dirty="0"/>
              <a:t>“The time has come to shift our focus from the students to the faculty---to teach the faculty to teach information literacy.” </a:t>
            </a:r>
          </a:p>
          <a:p>
            <a:r>
              <a:rPr lang="en-US" sz="2400" dirty="0"/>
              <a:t>Risë L. Smith, 1997, </a:t>
            </a:r>
            <a:r>
              <a:rPr lang="en-US" sz="2400" dirty="0">
                <a:hlinkClick r:id="rId3"/>
              </a:rPr>
              <a:t>Philosophical Shift: Teach the Faculty to Teach Information Literacy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-1" y="182880"/>
            <a:ext cx="12845667" cy="1097280"/>
          </a:xfrm>
        </p:spPr>
        <p:txBody>
          <a:bodyPr/>
          <a:lstStyle/>
          <a:p>
            <a:r>
              <a:rPr lang="en-US" dirty="0">
                <a:latin typeface="+mj-lt"/>
              </a:rPr>
              <a:t>Arguments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1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-496410" y="1573296"/>
            <a:ext cx="8726010" cy="45343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Scalability</a:t>
            </a:r>
          </a:p>
          <a:p>
            <a:pPr marL="1257283" lvl="1" indent="-571500"/>
            <a:r>
              <a:rPr lang="en-US" sz="2800" dirty="0"/>
              <a:t>Limited staffing &amp; time (</a:t>
            </a:r>
            <a:r>
              <a:rPr lang="en-US" sz="2800" dirty="0">
                <a:hlinkClick r:id="rId3"/>
              </a:rPr>
              <a:t>Smith, 1997</a:t>
            </a:r>
            <a:r>
              <a:rPr lang="en-US" sz="2800" dirty="0"/>
              <a:t>)</a:t>
            </a:r>
          </a:p>
          <a:p>
            <a:pPr marL="1257283" lvl="1" indent="-571500"/>
            <a:r>
              <a:rPr lang="en-US" sz="2800" dirty="0"/>
              <a:t>Inconsistent reach to students (</a:t>
            </a:r>
            <a:r>
              <a:rPr lang="en-US" sz="2800" dirty="0">
                <a:hlinkClick r:id="rId4"/>
              </a:rPr>
              <a:t>Cowan &amp; Eva, 2016</a:t>
            </a:r>
            <a:r>
              <a:rPr lang="en-US" sz="28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Integration of IL into course</a:t>
            </a:r>
          </a:p>
          <a:p>
            <a:pPr marL="1257283" lvl="1" indent="-571500"/>
            <a:r>
              <a:rPr lang="en-US" sz="2800" dirty="0"/>
              <a:t>May be seen as separate from other course content when taught by librarian (</a:t>
            </a:r>
            <a:r>
              <a:rPr lang="en-US" sz="2800" dirty="0">
                <a:hlinkClick r:id="rId5"/>
              </a:rPr>
              <a:t>Miller &amp; Bell, 2005</a:t>
            </a:r>
            <a:r>
              <a:rPr lang="en-US" sz="2800" dirty="0"/>
              <a:t>)</a:t>
            </a:r>
          </a:p>
          <a:p>
            <a:endParaRPr lang="en-US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-1" y="182880"/>
            <a:ext cx="12845667" cy="1097280"/>
          </a:xfrm>
        </p:spPr>
        <p:txBody>
          <a:bodyPr/>
          <a:lstStyle/>
          <a:p>
            <a:r>
              <a:rPr lang="en-US" dirty="0">
                <a:latin typeface="+mj-lt"/>
              </a:rPr>
              <a:t>Arguments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1FF41-B201-4200-9C45-237E04B1F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2855" y="1882133"/>
            <a:ext cx="3863504" cy="391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5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-463359" y="1456430"/>
            <a:ext cx="9001432" cy="45343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Faculty Role in Classroom</a:t>
            </a:r>
          </a:p>
          <a:p>
            <a:pPr marL="1257283" lvl="1" indent="-571500"/>
            <a:r>
              <a:rPr lang="en-US" dirty="0"/>
              <a:t>Time with students (</a:t>
            </a:r>
            <a:r>
              <a:rPr lang="en-US" dirty="0">
                <a:hlinkClick r:id="rId3"/>
              </a:rPr>
              <a:t>Fister, 2009</a:t>
            </a:r>
            <a:r>
              <a:rPr lang="en-US" dirty="0"/>
              <a:t>)</a:t>
            </a:r>
          </a:p>
          <a:p>
            <a:pPr marL="1257283" lvl="1" indent="-571500"/>
            <a:r>
              <a:rPr lang="en-US" dirty="0"/>
              <a:t>Control over grades (</a:t>
            </a:r>
            <a:r>
              <a:rPr lang="en-US" dirty="0">
                <a:hlinkClick r:id="rId4"/>
              </a:rPr>
              <a:t>Cowan &amp; Eva, 2016</a:t>
            </a:r>
            <a:r>
              <a:rPr lang="en-US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Information Literacy in the Disciplinary Context</a:t>
            </a:r>
          </a:p>
          <a:p>
            <a:pPr marL="1257283" lvl="1" indent="-571500"/>
            <a:r>
              <a:rPr lang="en-US" dirty="0"/>
              <a:t>IL as essential part of discipline (</a:t>
            </a:r>
            <a:r>
              <a:rPr lang="en-US" dirty="0">
                <a:hlinkClick r:id="rId5"/>
              </a:rPr>
              <a:t>Smith, 1997</a:t>
            </a:r>
            <a:r>
              <a:rPr lang="en-US" dirty="0"/>
              <a:t>)</a:t>
            </a:r>
          </a:p>
          <a:p>
            <a:pPr marL="1257283" lvl="1" indent="-571500"/>
            <a:r>
              <a:rPr lang="en-US" dirty="0"/>
              <a:t>IL too big for librarians alone to teach (</a:t>
            </a:r>
            <a:r>
              <a:rPr lang="en-US" dirty="0">
                <a:hlinkClick r:id="rId4"/>
              </a:rPr>
              <a:t>Cowan &amp; Eva, 2016</a:t>
            </a:r>
            <a:r>
              <a:rPr lang="en-US" dirty="0"/>
              <a:t>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Librarians would continue to support IL in a meaningful capacity (</a:t>
            </a:r>
            <a:r>
              <a:rPr lang="en-US" sz="2400" dirty="0">
                <a:hlinkClick r:id="rId6"/>
              </a:rPr>
              <a:t>Miller &amp; Bell, 2005</a:t>
            </a:r>
            <a:r>
              <a:rPr lang="en-US" sz="2400" dirty="0"/>
              <a:t>)</a:t>
            </a:r>
          </a:p>
          <a:p>
            <a:pPr marL="1257283" lvl="1" indent="-571500"/>
            <a:endParaRPr lang="en-US" sz="3600" dirty="0"/>
          </a:p>
          <a:p>
            <a:pPr marL="1257283" lvl="1" indent="-571500"/>
            <a:endParaRPr lang="en-US" sz="3600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-1" y="182880"/>
            <a:ext cx="12845667" cy="1097280"/>
          </a:xfrm>
        </p:spPr>
        <p:txBody>
          <a:bodyPr/>
          <a:lstStyle/>
          <a:p>
            <a:r>
              <a:rPr lang="en-US" dirty="0">
                <a:latin typeface="+mj-lt"/>
              </a:rPr>
              <a:t>Arguments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977985-048A-40E4-B0D1-CBAEA28D2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8857" y="1552170"/>
            <a:ext cx="4175677" cy="42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6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74771" y="1434397"/>
            <a:ext cx="11642458" cy="4534368"/>
          </a:xfrm>
        </p:spPr>
        <p:txBody>
          <a:bodyPr/>
          <a:lstStyle/>
          <a:p>
            <a:endParaRPr lang="en-US" sz="2800" dirty="0"/>
          </a:p>
          <a:p>
            <a:r>
              <a:rPr lang="en-US" dirty="0"/>
              <a:t>This “teach the teachers” model, which puts the instruction of information literacy (IL) in the hands of those who actually teach classes, may seem like a radical idea; it certainly runs counter to what most librarians have internalized from our graduate studies and professional lives.</a:t>
            </a:r>
          </a:p>
          <a:p>
            <a:r>
              <a:rPr lang="en-US" sz="2000" dirty="0"/>
              <a:t>Cowan, S., &amp; Eva, N. C. (2016). </a:t>
            </a:r>
            <a:r>
              <a:rPr lang="en-US" sz="2000" dirty="0">
                <a:hlinkClick r:id="rId3"/>
              </a:rPr>
              <a:t>Changing our aim: infiltrating faculty with information literacy</a:t>
            </a:r>
            <a:r>
              <a:rPr lang="en-US" sz="2000" dirty="0"/>
              <a:t>. </a:t>
            </a:r>
            <a:r>
              <a:rPr lang="en-US" sz="2000" i="1" dirty="0"/>
              <a:t>Communications in Information Literacy</a:t>
            </a:r>
            <a:r>
              <a:rPr lang="en-US" sz="2000" dirty="0"/>
              <a:t>, </a:t>
            </a:r>
            <a:r>
              <a:rPr lang="en-US" sz="2000" i="1" dirty="0"/>
              <a:t>10</a:t>
            </a:r>
            <a:r>
              <a:rPr lang="en-US" sz="2000" dirty="0"/>
              <a:t>(2), 163-177.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-1" y="182880"/>
            <a:ext cx="12845667" cy="1097280"/>
          </a:xfrm>
        </p:spPr>
        <p:txBody>
          <a:bodyPr/>
          <a:lstStyle/>
          <a:p>
            <a:r>
              <a:rPr lang="en-US" dirty="0">
                <a:latin typeface="+mj-lt"/>
              </a:rPr>
              <a:t>Arguments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A07A986-B169-4E7E-B1D0-9EEE3D07DFD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1350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and section titles">
  <a:themeElements>
    <a:clrScheme name="OSU 1">
      <a:dk1>
        <a:srgbClr val="000000"/>
      </a:dk1>
      <a:lt1>
        <a:srgbClr val="666666"/>
      </a:lt1>
      <a:dk2>
        <a:srgbClr val="FFFFFF"/>
      </a:dk2>
      <a:lt2>
        <a:srgbClr val="BB0000"/>
      </a:lt2>
      <a:accent1>
        <a:srgbClr val="222222"/>
      </a:accent1>
      <a:accent2>
        <a:srgbClr val="555555"/>
      </a:accent2>
      <a:accent3>
        <a:srgbClr val="767676"/>
      </a:accent3>
      <a:accent4>
        <a:srgbClr val="EEEEEE"/>
      </a:accent4>
      <a:accent5>
        <a:srgbClr val="DDDDDD"/>
      </a:accent5>
      <a:accent6>
        <a:srgbClr val="CCCCCC"/>
      </a:accent6>
      <a:hlink>
        <a:srgbClr val="BB0000"/>
      </a:hlink>
      <a:folHlink>
        <a:srgbClr val="BB00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DEE" id="{99B8EA57-AD2C-41D2-A2C5-AFC1E777E411}" vid="{8262A340-5E4B-461F-B46C-6B5D40961036}"/>
    </a:ext>
  </a:extLst>
</a:theme>
</file>

<file path=ppt/theme/theme2.xml><?xml version="1.0" encoding="utf-8"?>
<a:theme xmlns:a="http://schemas.openxmlformats.org/drawingml/2006/main" name="top titles, OSU logo, unit url">
  <a:themeElements>
    <a:clrScheme name="OSU 1">
      <a:dk1>
        <a:srgbClr val="000000"/>
      </a:dk1>
      <a:lt1>
        <a:srgbClr val="666666"/>
      </a:lt1>
      <a:dk2>
        <a:srgbClr val="FFFFFF"/>
      </a:dk2>
      <a:lt2>
        <a:srgbClr val="BB0000"/>
      </a:lt2>
      <a:accent1>
        <a:srgbClr val="222222"/>
      </a:accent1>
      <a:accent2>
        <a:srgbClr val="555555"/>
      </a:accent2>
      <a:accent3>
        <a:srgbClr val="767676"/>
      </a:accent3>
      <a:accent4>
        <a:srgbClr val="EEEEEE"/>
      </a:accent4>
      <a:accent5>
        <a:srgbClr val="DDDDDD"/>
      </a:accent5>
      <a:accent6>
        <a:srgbClr val="CCCCCC"/>
      </a:accent6>
      <a:hlink>
        <a:srgbClr val="BB0000"/>
      </a:hlink>
      <a:folHlink>
        <a:srgbClr val="BB00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DEE" id="{99B8EA57-AD2C-41D2-A2C5-AFC1E777E411}" vid="{C026A870-64EB-43AA-9763-BDA86A97E9A1}"/>
    </a:ext>
  </a:extLst>
</a:theme>
</file>

<file path=ppt/theme/theme3.xml><?xml version="1.0" encoding="utf-8"?>
<a:theme xmlns:a="http://schemas.openxmlformats.org/drawingml/2006/main" name="miscellaneous">
  <a:themeElements>
    <a:clrScheme name="OSU 1">
      <a:dk1>
        <a:srgbClr val="000000"/>
      </a:dk1>
      <a:lt1>
        <a:srgbClr val="666666"/>
      </a:lt1>
      <a:dk2>
        <a:srgbClr val="FFFFFF"/>
      </a:dk2>
      <a:lt2>
        <a:srgbClr val="BB0000"/>
      </a:lt2>
      <a:accent1>
        <a:srgbClr val="222222"/>
      </a:accent1>
      <a:accent2>
        <a:srgbClr val="555555"/>
      </a:accent2>
      <a:accent3>
        <a:srgbClr val="767676"/>
      </a:accent3>
      <a:accent4>
        <a:srgbClr val="EEEEEE"/>
      </a:accent4>
      <a:accent5>
        <a:srgbClr val="DDDDDD"/>
      </a:accent5>
      <a:accent6>
        <a:srgbClr val="CCCCCC"/>
      </a:accent6>
      <a:hlink>
        <a:srgbClr val="BB0000"/>
      </a:hlink>
      <a:folHlink>
        <a:srgbClr val="BB00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DEE" id="{99B8EA57-AD2C-41D2-A2C5-AFC1E777E411}" vid="{8262A340-5E4B-461F-B46C-6B5D40961036}"/>
    </a:ext>
  </a:extLst>
</a:theme>
</file>

<file path=ppt/theme/theme4.xml><?xml version="1.0" encoding="utf-8"?>
<a:theme xmlns:a="http://schemas.openxmlformats.org/drawingml/2006/main" name="bold title, Block O flag">
  <a:themeElements>
    <a:clrScheme name="OSU 1">
      <a:dk1>
        <a:srgbClr val="000000"/>
      </a:dk1>
      <a:lt1>
        <a:srgbClr val="666666"/>
      </a:lt1>
      <a:dk2>
        <a:srgbClr val="FFFFFF"/>
      </a:dk2>
      <a:lt2>
        <a:srgbClr val="BB0000"/>
      </a:lt2>
      <a:accent1>
        <a:srgbClr val="222222"/>
      </a:accent1>
      <a:accent2>
        <a:srgbClr val="555555"/>
      </a:accent2>
      <a:accent3>
        <a:srgbClr val="767676"/>
      </a:accent3>
      <a:accent4>
        <a:srgbClr val="EEEEEE"/>
      </a:accent4>
      <a:accent5>
        <a:srgbClr val="DDDDDD"/>
      </a:accent5>
      <a:accent6>
        <a:srgbClr val="CCCCCC"/>
      </a:accent6>
      <a:hlink>
        <a:srgbClr val="BB0000"/>
      </a:hlink>
      <a:folHlink>
        <a:srgbClr val="BB00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repeating section titles">
  <a:themeElements>
    <a:clrScheme name="OSU 1">
      <a:dk1>
        <a:srgbClr val="000000"/>
      </a:dk1>
      <a:lt1>
        <a:srgbClr val="666666"/>
      </a:lt1>
      <a:dk2>
        <a:srgbClr val="FFFFFF"/>
      </a:dk2>
      <a:lt2>
        <a:srgbClr val="BB0000"/>
      </a:lt2>
      <a:accent1>
        <a:srgbClr val="222222"/>
      </a:accent1>
      <a:accent2>
        <a:srgbClr val="555555"/>
      </a:accent2>
      <a:accent3>
        <a:srgbClr val="767676"/>
      </a:accent3>
      <a:accent4>
        <a:srgbClr val="EEEEEE"/>
      </a:accent4>
      <a:accent5>
        <a:srgbClr val="DDDDDD"/>
      </a:accent5>
      <a:accent6>
        <a:srgbClr val="CCCCCC"/>
      </a:accent6>
      <a:hlink>
        <a:srgbClr val="BB0000"/>
      </a:hlink>
      <a:folHlink>
        <a:srgbClr val="BB00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DEE" id="{99B8EA57-AD2C-41D2-A2C5-AFC1E777E411}" vid="{C026A870-64EB-43AA-9763-BDA86A97E9A1}"/>
    </a:ext>
  </a:extLst>
</a:theme>
</file>

<file path=ppt/theme/theme6.xml><?xml version="1.0" encoding="utf-8"?>
<a:theme xmlns:a="http://schemas.openxmlformats.org/drawingml/2006/main" name="2 column, Block O">
  <a:themeElements>
    <a:clrScheme name="OSU 1">
      <a:dk1>
        <a:srgbClr val="000000"/>
      </a:dk1>
      <a:lt1>
        <a:srgbClr val="666666"/>
      </a:lt1>
      <a:dk2>
        <a:srgbClr val="FFFFFF"/>
      </a:dk2>
      <a:lt2>
        <a:srgbClr val="BB0000"/>
      </a:lt2>
      <a:accent1>
        <a:srgbClr val="222222"/>
      </a:accent1>
      <a:accent2>
        <a:srgbClr val="555555"/>
      </a:accent2>
      <a:accent3>
        <a:srgbClr val="767676"/>
      </a:accent3>
      <a:accent4>
        <a:srgbClr val="EEEEEE"/>
      </a:accent4>
      <a:accent5>
        <a:srgbClr val="DDDDDD"/>
      </a:accent5>
      <a:accent6>
        <a:srgbClr val="CCCCCC"/>
      </a:accent6>
      <a:hlink>
        <a:srgbClr val="BB0000"/>
      </a:hlink>
      <a:folHlink>
        <a:srgbClr val="BB00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 column color background, Block O">
  <a:themeElements>
    <a:clrScheme name="OSU 1">
      <a:dk1>
        <a:srgbClr val="000000"/>
      </a:dk1>
      <a:lt1>
        <a:srgbClr val="666666"/>
      </a:lt1>
      <a:dk2>
        <a:srgbClr val="FFFFFF"/>
      </a:dk2>
      <a:lt2>
        <a:srgbClr val="BB0000"/>
      </a:lt2>
      <a:accent1>
        <a:srgbClr val="222222"/>
      </a:accent1>
      <a:accent2>
        <a:srgbClr val="555555"/>
      </a:accent2>
      <a:accent3>
        <a:srgbClr val="767676"/>
      </a:accent3>
      <a:accent4>
        <a:srgbClr val="EEEEEE"/>
      </a:accent4>
      <a:accent5>
        <a:srgbClr val="DDDDDD"/>
      </a:accent5>
      <a:accent6>
        <a:srgbClr val="CCCCCC"/>
      </a:accent6>
      <a:hlink>
        <a:srgbClr val="BB0000"/>
      </a:hlink>
      <a:folHlink>
        <a:srgbClr val="BB00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DEE" id="{99B8EA57-AD2C-41D2-A2C5-AFC1E777E411}" vid="{6D5F3C7E-079F-48B2-8344-39695E3FB6D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ODEE</Template>
  <TotalTime>70279</TotalTime>
  <Words>1937</Words>
  <Application>Microsoft Office PowerPoint</Application>
  <PresentationFormat>Widescreen</PresentationFormat>
  <Paragraphs>314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Arial Black</vt:lpstr>
      <vt:lpstr>Calibri</vt:lpstr>
      <vt:lpstr>proximanova</vt:lpstr>
      <vt:lpstr>presentation and section titles</vt:lpstr>
      <vt:lpstr>top titles, OSU logo, unit url</vt:lpstr>
      <vt:lpstr>miscellaneous</vt:lpstr>
      <vt:lpstr>bold title, Block O flag</vt:lpstr>
      <vt:lpstr>repeating section titles</vt:lpstr>
      <vt:lpstr>2 column, Block O</vt:lpstr>
      <vt:lpstr>2 column color background, Block O</vt:lpstr>
      <vt:lpstr>     Teaching the Faculty to Teach Information Literacy: Examples and Considerations</vt:lpstr>
      <vt:lpstr>Presenter</vt:lpstr>
      <vt:lpstr>Presentation Outcomes</vt:lpstr>
      <vt:lpstr>Research Background</vt:lpstr>
      <vt:lpstr>Why Faculty Development? </vt:lpstr>
      <vt:lpstr>Arguments</vt:lpstr>
      <vt:lpstr>Arguments</vt:lpstr>
      <vt:lpstr>Arguments</vt:lpstr>
      <vt:lpstr>Arguments</vt:lpstr>
      <vt:lpstr>Arguments</vt:lpstr>
      <vt:lpstr>Faculty Development Initiatives</vt:lpstr>
      <vt:lpstr>Research Findings—Formats </vt:lpstr>
      <vt:lpstr>Research Findings—Goals </vt:lpstr>
      <vt:lpstr>Examples</vt:lpstr>
      <vt:lpstr>Research Findings</vt:lpstr>
      <vt:lpstr>Faculty Development Initiatives</vt:lpstr>
      <vt:lpstr>Faculty Summer Institute on Information Literacy</vt:lpstr>
      <vt:lpstr>Teaching Information Literacy Course</vt:lpstr>
      <vt:lpstr>Teaching Information Literacy Course</vt:lpstr>
      <vt:lpstr>Teaching Information Literacy Course</vt:lpstr>
      <vt:lpstr>Teaching Information Literacy Course</vt:lpstr>
      <vt:lpstr>IL Workshop Series</vt:lpstr>
      <vt:lpstr>IL Workshop Series</vt:lpstr>
      <vt:lpstr>IL Self-Guided Workshops</vt:lpstr>
      <vt:lpstr>What I’ve Learned</vt:lpstr>
      <vt:lpstr>Benefits &amp; Challenges of  Faculty Development  </vt:lpstr>
      <vt:lpstr>Research Findings—Benefits </vt:lpstr>
      <vt:lpstr>Research Findings—Benefits </vt:lpstr>
      <vt:lpstr>Research Findings—Challenges </vt:lpstr>
      <vt:lpstr> Getting Started with Faculty Development  </vt:lpstr>
      <vt:lpstr>Recommendations</vt:lpstr>
      <vt:lpstr>References</vt:lpstr>
      <vt:lpstr>References</vt:lpstr>
      <vt:lpstr>Resources</vt:lpstr>
      <vt:lpstr>Icon Attributions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INSTRUCTIONS</dc:title>
  <dc:creator>Adrianna Andretta</dc:creator>
  <cp:lastModifiedBy>Jane Hammons</cp:lastModifiedBy>
  <cp:revision>488</cp:revision>
  <cp:lastPrinted>2017-06-06T19:48:32Z</cp:lastPrinted>
  <dcterms:created xsi:type="dcterms:W3CDTF">2017-05-27T14:56:24Z</dcterms:created>
  <dcterms:modified xsi:type="dcterms:W3CDTF">2020-10-09T19:36:04Z</dcterms:modified>
</cp:coreProperties>
</file>