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Barlow SemiBold"/>
      <p:regular r:id="rId24"/>
      <p:bold r:id="rId25"/>
      <p:italic r:id="rId26"/>
      <p:boldItalic r:id="rId27"/>
    </p:embeddedFont>
    <p:embeddedFont>
      <p:font typeface="Barlow Light"/>
      <p:regular r:id="rId28"/>
      <p:bold r:id="rId29"/>
      <p:italic r:id="rId30"/>
      <p:boldItalic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SemiBold-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Bold-italic.fntdata"/><Relationship Id="rId25" Type="http://schemas.openxmlformats.org/officeDocument/2006/relationships/font" Target="fonts/BarlowSemiBold-bold.fntdata"/><Relationship Id="rId28" Type="http://schemas.openxmlformats.org/officeDocument/2006/relationships/font" Target="fonts/BarlowLight-regular.fntdata"/><Relationship Id="rId27" Type="http://schemas.openxmlformats.org/officeDocument/2006/relationships/font" Target="fonts/Barlow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boldItalic.fntdata"/><Relationship Id="rId30" Type="http://schemas.openxmlformats.org/officeDocument/2006/relationships/font" Target="fonts/BarlowLight-italic.fntdata"/><Relationship Id="rId11" Type="http://schemas.openxmlformats.org/officeDocument/2006/relationships/slide" Target="slides/slide7.xml"/><Relationship Id="rId33" Type="http://schemas.openxmlformats.org/officeDocument/2006/relationships/font" Target="fonts/Barlow-bold.fntdata"/><Relationship Id="rId10" Type="http://schemas.openxmlformats.org/officeDocument/2006/relationships/slide" Target="slides/slide6.xml"/><Relationship Id="rId32" Type="http://schemas.openxmlformats.org/officeDocument/2006/relationships/font" Target="fonts/Barlow-regular.fntdata"/><Relationship Id="rId13" Type="http://schemas.openxmlformats.org/officeDocument/2006/relationships/slide" Target="slides/slide9.xml"/><Relationship Id="rId35" Type="http://schemas.openxmlformats.org/officeDocument/2006/relationships/font" Target="fonts/Barlow-boldItalic.fntdata"/><Relationship Id="rId12" Type="http://schemas.openxmlformats.org/officeDocument/2006/relationships/slide" Target="slides/slide8.xml"/><Relationship Id="rId34" Type="http://schemas.openxmlformats.org/officeDocument/2006/relationships/font" Target="fonts/Barlow-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e0d0b9c94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e0d0b9c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9e0d0b9c94_0_6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9e0d0b9c9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9e0d0b9c94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9e0d0b9c9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e0d0b9c94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e0d0b9c9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9e0d0b9c94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9e0d0b9c9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9e0d0b9c94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9e0d0b9c9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9e0d0b9c94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9e0d0b9c9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9e0d0b9c9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9e0d0b9c9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e0d0b9c94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e0d0b9c9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e0d0b9c9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e0d0b9c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9e0d0b9c9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9e0d0b9c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e0d0b9c94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9e0d0b9c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e0d0b9c94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9e0d0b9c9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e0d0b9c94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e0d0b9c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e0d0b9c94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e0d0b9c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9e0d0b9c94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9e0d0b9c9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9e0d0b9c94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9e0d0b9c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doi.org/10.5195/jmla.2019.62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doi.org/10.15760/comminfolit.2015.9.1.174" TargetMode="External"/><Relationship Id="rId10" Type="http://schemas.openxmlformats.org/officeDocument/2006/relationships/hyperlink" Target="https://doi.org/10.33137/cjal-rcbu.v1.24308" TargetMode="External"/><Relationship Id="rId13" Type="http://schemas.openxmlformats.org/officeDocument/2006/relationships/hyperlink" Target="http://inthelibrarywiththeleadpipe.org/2016/putting-critical-information-literacy-into-context-how-and-why-librarians-adopt-critical-practices-in-their-teaching/" TargetMode="External"/><Relationship Id="rId12" Type="http://schemas.openxmlformats.org/officeDocument/2006/relationships/hyperlink" Target="https://doi.org/10.15760/comminfolit.2015.9.1.174" TargetMode="External"/><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doi.org/10.5195/jmla.2019.620" TargetMode="External"/><Relationship Id="rId4" Type="http://schemas.openxmlformats.org/officeDocument/2006/relationships/hyperlink" Target="https://doi.org/10.15760/comminfolit.2015.9.2.188" TargetMode="External"/><Relationship Id="rId9" Type="http://schemas.openxmlformats.org/officeDocument/2006/relationships/hyperlink" Target="https://doi.org/10.15760/comminfolit.2017.11.1.47" TargetMode="External"/><Relationship Id="rId15" Type="http://schemas.openxmlformats.org/officeDocument/2006/relationships/hyperlink" Target="https://doi.org/10.5860/crl.79.1.10" TargetMode="External"/><Relationship Id="rId14" Type="http://schemas.openxmlformats.org/officeDocument/2006/relationships/hyperlink" Target="https://doi.org/10.5860/crl.79.1.10" TargetMode="External"/><Relationship Id="rId5" Type="http://schemas.openxmlformats.org/officeDocument/2006/relationships/hyperlink" Target="http://www.inthelibrarywiththeleadpipe.org/2015/beyond-the-threshold-conformity-resistance-and-the-aclr-information-literacy-framework-for-higher-education/" TargetMode="External"/><Relationship Id="rId6" Type="http://schemas.openxmlformats.org/officeDocument/2006/relationships/hyperlink" Target="https://doi.org/10.1086/669547" TargetMode="External"/><Relationship Id="rId7" Type="http://schemas.openxmlformats.org/officeDocument/2006/relationships/hyperlink" Target="https://doi.org/10.15760/comminfolit.2020.14.1.2" TargetMode="External"/><Relationship Id="rId8" Type="http://schemas.openxmlformats.org/officeDocument/2006/relationships/hyperlink" Target="https://doi.org/10.11645/11.2.224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3"/>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Libraries are not neutral: Implementing social justice and critical information literacy into one-shot instruction</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Arguments that the Framework doesn’t do enough to </a:t>
            </a:r>
            <a:r>
              <a:rPr lang="en" sz="2400"/>
              <a:t>advocate</a:t>
            </a:r>
            <a:r>
              <a:rPr lang="en" sz="2400"/>
              <a:t> for social justice</a:t>
            </a:r>
            <a:endParaRPr sz="2400"/>
          </a:p>
        </p:txBody>
      </p:sp>
      <p:sp>
        <p:nvSpPr>
          <p:cNvPr id="580" name="Google Shape;580;p22"/>
          <p:cNvSpPr txBox="1"/>
          <p:nvPr>
            <p:ph idx="1" type="body"/>
          </p:nvPr>
        </p:nvSpPr>
        <p:spPr>
          <a:xfrm>
            <a:off x="919950" y="1640050"/>
            <a:ext cx="7584300" cy="28902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000000"/>
              </a:buClr>
              <a:buSzPts val="1700"/>
              <a:buChar char="❏"/>
            </a:pPr>
            <a:r>
              <a:rPr lang="en" sz="1700">
                <a:solidFill>
                  <a:srgbClr val="000000"/>
                </a:solidFill>
                <a:latin typeface="Arial"/>
                <a:ea typeface="Arial"/>
                <a:cs typeface="Arial"/>
                <a:sym typeface="Arial"/>
              </a:rPr>
              <a:t>Battista et al. (2015) argue that the framework is missing a clear statement connecting information literacy to social justice.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Char char="❏"/>
            </a:pPr>
            <a:r>
              <a:rPr lang="en" sz="1700">
                <a:solidFill>
                  <a:srgbClr val="000000"/>
                </a:solidFill>
                <a:latin typeface="Arial"/>
                <a:ea typeface="Arial"/>
                <a:cs typeface="Arial"/>
                <a:sym typeface="Arial"/>
              </a:rPr>
              <a:t>Saunders (2017) argues that the language used in the framework is too passive and proposes an additional frame “Information for social justice.”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Char char="❏"/>
            </a:pPr>
            <a:r>
              <a:rPr lang="en" sz="1700">
                <a:solidFill>
                  <a:srgbClr val="000000"/>
                </a:solidFill>
                <a:latin typeface="Arial"/>
                <a:ea typeface="Arial"/>
                <a:cs typeface="Arial"/>
                <a:sym typeface="Arial"/>
              </a:rPr>
              <a:t>Both Beatty (2014) and Seale (2020) argue that the Frames, while better than the Standards, still promote a neoliberal agenda and thus cannot advocate for true social justice.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Char char="❏"/>
            </a:pPr>
            <a:r>
              <a:rPr lang="en" sz="1700">
                <a:solidFill>
                  <a:srgbClr val="000000"/>
                </a:solidFill>
                <a:latin typeface="Arial"/>
                <a:ea typeface="Arial"/>
                <a:cs typeface="Arial"/>
                <a:sym typeface="Arial"/>
              </a:rPr>
              <a:t>Rapchak (2019) argues that the Framework participates in neoliberal colorblind culture because the Framework never mentions race.</a:t>
            </a:r>
            <a:endParaRPr sz="1700">
              <a:solidFill>
                <a:srgbClr val="000000"/>
              </a:solidFill>
            </a:endParaRPr>
          </a:p>
        </p:txBody>
      </p:sp>
      <p:sp>
        <p:nvSpPr>
          <p:cNvPr id="581" name="Google Shape;581;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3"/>
          <p:cNvSpPr txBox="1"/>
          <p:nvPr>
            <p:ph idx="1" type="body"/>
          </p:nvPr>
        </p:nvSpPr>
        <p:spPr>
          <a:xfrm>
            <a:off x="711825" y="1461925"/>
            <a:ext cx="6582600" cy="2633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300">
                <a:solidFill>
                  <a:srgbClr val="000000"/>
                </a:solidFill>
                <a:latin typeface="Calibri"/>
                <a:ea typeface="Calibri"/>
                <a:cs typeface="Calibri"/>
                <a:sym typeface="Calibri"/>
              </a:rPr>
              <a:t>The taskforce who wrote the Framework considered a frame related to social justice in a draft of the document but, “felt that social justice was not its own frame and that social justice components were better served as pieces of other frames. In the end, we incorporated many of its components into other frames in descriptions, practices, and assignments.” </a:t>
            </a:r>
            <a:endParaRPr b="1" sz="4500">
              <a:latin typeface="Barlow"/>
              <a:ea typeface="Barlow"/>
              <a:cs typeface="Barlow"/>
              <a:sym typeface="Barlow"/>
            </a:endParaRPr>
          </a:p>
        </p:txBody>
      </p:sp>
      <p:sp>
        <p:nvSpPr>
          <p:cNvPr id="587" name="Google Shape;587;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88" name="Google Shape;588;p23"/>
          <p:cNvSpPr txBox="1"/>
          <p:nvPr/>
        </p:nvSpPr>
        <p:spPr>
          <a:xfrm>
            <a:off x="1408350" y="673550"/>
            <a:ext cx="62994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arlow Light"/>
                <a:ea typeface="Barlow Light"/>
                <a:cs typeface="Barlow Light"/>
                <a:sym typeface="Barlow Light"/>
              </a:rPr>
              <a:t>ACRL has responded to arguments saying,</a:t>
            </a:r>
            <a:r>
              <a:rPr lang="en" sz="2600">
                <a:latin typeface="Barlow Light"/>
                <a:ea typeface="Barlow Light"/>
                <a:cs typeface="Barlow Light"/>
                <a:sym typeface="Barlow Light"/>
              </a:rPr>
              <a:t> </a:t>
            </a:r>
            <a:endParaRPr sz="2600">
              <a:latin typeface="Barlow Light"/>
              <a:ea typeface="Barlow Light"/>
              <a:cs typeface="Barlow Light"/>
              <a:sym typeface="Barlow Light"/>
            </a:endParaRPr>
          </a:p>
        </p:txBody>
      </p:sp>
      <p:sp>
        <p:nvSpPr>
          <p:cNvPr id="589" name="Google Shape;589;p23"/>
          <p:cNvSpPr txBox="1"/>
          <p:nvPr/>
        </p:nvSpPr>
        <p:spPr>
          <a:xfrm>
            <a:off x="2590950" y="4842300"/>
            <a:ext cx="59133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Barlow Light"/>
                <a:ea typeface="Barlow Light"/>
                <a:cs typeface="Barlow Light"/>
                <a:sym typeface="Barlow Light"/>
              </a:rPr>
              <a:t>Saunders, L. (2017). Connecting Information Literacy and Social Justice: Why and How. </a:t>
            </a:r>
            <a:r>
              <a:rPr i="1" lang="en" sz="700">
                <a:latin typeface="Barlow Light"/>
                <a:ea typeface="Barlow Light"/>
                <a:cs typeface="Barlow Light"/>
                <a:sym typeface="Barlow Light"/>
              </a:rPr>
              <a:t>Communications in Information Literacy 11</a:t>
            </a:r>
            <a:r>
              <a:rPr lang="en" sz="700">
                <a:latin typeface="Barlow Light"/>
                <a:ea typeface="Barlow Light"/>
                <a:cs typeface="Barlow Light"/>
                <a:sym typeface="Barlow Light"/>
              </a:rPr>
              <a:t>(1), 66.</a:t>
            </a:r>
            <a:endParaRPr sz="700">
              <a:latin typeface="Barlow Light"/>
              <a:ea typeface="Barlow Light"/>
              <a:cs typeface="Barlow Light"/>
              <a:sym typeface="Barlow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4"/>
          <p:cNvSpPr txBox="1"/>
          <p:nvPr>
            <p:ph type="ctrTitle"/>
          </p:nvPr>
        </p:nvSpPr>
        <p:spPr>
          <a:xfrm>
            <a:off x="603425" y="1683550"/>
            <a:ext cx="5497200" cy="87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do you think?</a:t>
            </a:r>
            <a:endParaRPr/>
          </a:p>
        </p:txBody>
      </p:sp>
      <p:sp>
        <p:nvSpPr>
          <p:cNvPr id="595" name="Google Shape;595;p24"/>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Does the Framework do enough in terms of social justice? </a:t>
            </a:r>
            <a:endParaRPr/>
          </a:p>
        </p:txBody>
      </p:sp>
      <p:sp>
        <p:nvSpPr>
          <p:cNvPr id="596" name="Google Shape;596;p24"/>
          <p:cNvSpPr txBox="1"/>
          <p:nvPr/>
        </p:nvSpPr>
        <p:spPr>
          <a:xfrm>
            <a:off x="88350" y="291525"/>
            <a:ext cx="58575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Barlow Light"/>
                <a:ea typeface="Barlow Light"/>
                <a:cs typeface="Barlow Light"/>
                <a:sym typeface="Barlow Light"/>
              </a:rPr>
              <a:t>DISCUSSION QUESTION</a:t>
            </a:r>
            <a:endParaRPr sz="4100">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5"/>
          <p:cNvSpPr txBox="1"/>
          <p:nvPr>
            <p:ph type="ctrTitle"/>
          </p:nvPr>
        </p:nvSpPr>
        <p:spPr>
          <a:xfrm>
            <a:off x="685800" y="1541675"/>
            <a:ext cx="61644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Ways librarians can implement social justice work into one-shot information literacy sessions</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6"/>
          <p:cNvSpPr txBox="1"/>
          <p:nvPr>
            <p:ph idx="1" type="body"/>
          </p:nvPr>
        </p:nvSpPr>
        <p:spPr>
          <a:xfrm>
            <a:off x="766700" y="1527075"/>
            <a:ext cx="7737600" cy="29628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Font typeface="Barlow"/>
              <a:buChar char="❏"/>
            </a:pPr>
            <a:r>
              <a:rPr b="1" lang="en">
                <a:latin typeface="Barlow"/>
                <a:ea typeface="Barlow"/>
                <a:cs typeface="Barlow"/>
                <a:sym typeface="Barlow"/>
              </a:rPr>
              <a:t>Use diverse examples in the material you already cover</a:t>
            </a:r>
            <a:endParaRPr b="1">
              <a:latin typeface="Barlow"/>
              <a:ea typeface="Barlow"/>
              <a:cs typeface="Barlow"/>
              <a:sym typeface="Barlow"/>
            </a:endParaRPr>
          </a:p>
          <a:p>
            <a:pPr indent="-342900" lvl="1" marL="914400" rtl="0" algn="l">
              <a:spcBef>
                <a:spcPts val="0"/>
              </a:spcBef>
              <a:spcAft>
                <a:spcPts val="0"/>
              </a:spcAft>
              <a:buSzPts val="1800"/>
              <a:buChar char="❏"/>
            </a:pPr>
            <a:r>
              <a:rPr b="1" lang="en" sz="1800"/>
              <a:t>When you demo a database, have students look something up during class, or compare and contrast two sources, etc. use social justice, BIPOC, and LGBTQ+ examples</a:t>
            </a:r>
            <a:endParaRPr b="1" sz="1800"/>
          </a:p>
          <a:p>
            <a:pPr indent="-342900" lvl="1" marL="914400" rtl="0" algn="l">
              <a:spcBef>
                <a:spcPts val="0"/>
              </a:spcBef>
              <a:spcAft>
                <a:spcPts val="0"/>
              </a:spcAft>
              <a:buSzPts val="1800"/>
              <a:buChar char="❏"/>
            </a:pPr>
            <a:r>
              <a:rPr b="1" lang="en" sz="1800"/>
              <a:t>For example, as the art librarian, I could use Great </a:t>
            </a:r>
            <a:r>
              <a:rPr b="1" lang="en" sz="1800"/>
              <a:t>Zimbabwe instead of Stonehenge or Jacob Lawrence instead of Pablo Picasso</a:t>
            </a:r>
            <a:r>
              <a:rPr b="1" lang="en" sz="1800"/>
              <a:t> </a:t>
            </a:r>
            <a:endParaRPr b="1" sz="1800"/>
          </a:p>
          <a:p>
            <a:pPr indent="0" lvl="0" marL="0" rtl="0" algn="l">
              <a:spcBef>
                <a:spcPts val="600"/>
              </a:spcBef>
              <a:spcAft>
                <a:spcPts val="0"/>
              </a:spcAft>
              <a:buNone/>
            </a:pPr>
            <a:r>
              <a:t/>
            </a:r>
            <a:endParaRPr b="1" sz="1800"/>
          </a:p>
          <a:p>
            <a:pPr indent="0" lvl="0" marL="457200" rtl="0" algn="l">
              <a:spcBef>
                <a:spcPts val="600"/>
              </a:spcBef>
              <a:spcAft>
                <a:spcPts val="0"/>
              </a:spcAft>
              <a:buNone/>
            </a:pPr>
            <a:r>
              <a:t/>
            </a:r>
            <a:endParaRPr b="1"/>
          </a:p>
        </p:txBody>
      </p:sp>
      <p:sp>
        <p:nvSpPr>
          <p:cNvPr id="607" name="Google Shape;607;p2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If you have no time...</a:t>
            </a:r>
            <a:r>
              <a:rPr lang="en"/>
              <a:t> </a:t>
            </a:r>
            <a:endParaRPr/>
          </a:p>
        </p:txBody>
      </p:sp>
      <p:sp>
        <p:nvSpPr>
          <p:cNvPr id="608" name="Google Shape;608;p2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09" name="Google Shape;609;p26"/>
          <p:cNvSpPr txBox="1"/>
          <p:nvPr/>
        </p:nvSpPr>
        <p:spPr>
          <a:xfrm>
            <a:off x="1856350" y="4758450"/>
            <a:ext cx="68094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Barlow Light"/>
                <a:ea typeface="Barlow Light"/>
                <a:cs typeface="Barlow Light"/>
                <a:sym typeface="Barlow Light"/>
              </a:rPr>
              <a:t>Barr-Walker, J., &amp; Sharifi, C. (2019). Critical librarianship in health sciences libraries: an introduction. Journal of the Medical Library Association, 107(2), 258–264. </a:t>
            </a:r>
            <a:r>
              <a:rPr lang="en" sz="600" u="sng">
                <a:solidFill>
                  <a:schemeClr val="dk1"/>
                </a:solidFill>
                <a:latin typeface="Barlow Light"/>
                <a:ea typeface="Barlow Light"/>
                <a:cs typeface="Barlow Light"/>
                <a:sym typeface="Barlow Light"/>
                <a:hlinkClick r:id="rId3">
                  <a:extLst>
                    <a:ext uri="{A12FA001-AC4F-418D-AE19-62706E023703}">
                      <ahyp:hlinkClr val="tx"/>
                    </a:ext>
                  </a:extLst>
                </a:hlinkClick>
              </a:rPr>
              <a:t>https://doi.org/10.5195/jmla.2019.620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7"/>
          <p:cNvSpPr txBox="1"/>
          <p:nvPr>
            <p:ph idx="1" type="body"/>
          </p:nvPr>
        </p:nvSpPr>
        <p:spPr>
          <a:xfrm>
            <a:off x="766700" y="1458800"/>
            <a:ext cx="8235900" cy="2890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Barlow"/>
              <a:buChar char="❏"/>
            </a:pPr>
            <a:r>
              <a:rPr b="1" lang="en" sz="1800">
                <a:latin typeface="Barlow"/>
                <a:ea typeface="Barlow"/>
                <a:cs typeface="Barlow"/>
                <a:sym typeface="Barlow"/>
              </a:rPr>
              <a:t>Discuss how library systems aren’t neutral</a:t>
            </a:r>
            <a:endParaRPr b="1" sz="1800">
              <a:latin typeface="Barlow"/>
              <a:ea typeface="Barlow"/>
              <a:cs typeface="Barlow"/>
              <a:sym typeface="Barlow"/>
            </a:endParaRPr>
          </a:p>
          <a:p>
            <a:pPr indent="-330200" lvl="1" marL="914400" rtl="0" algn="l">
              <a:spcBef>
                <a:spcPts val="0"/>
              </a:spcBef>
              <a:spcAft>
                <a:spcPts val="0"/>
              </a:spcAft>
              <a:buSzPts val="1600"/>
              <a:buChar char="❏"/>
            </a:pPr>
            <a:r>
              <a:rPr b="1" lang="en" sz="1600"/>
              <a:t>I</a:t>
            </a:r>
            <a:r>
              <a:rPr b="1" lang="en" sz="1600"/>
              <a:t>ntentionally perform searches that demonstrate biases in subject headings and/or the library’s classification system</a:t>
            </a:r>
            <a:endParaRPr b="1" sz="1600"/>
          </a:p>
          <a:p>
            <a:pPr indent="-330200" lvl="1" marL="914400" rtl="0" algn="l">
              <a:spcBef>
                <a:spcPts val="0"/>
              </a:spcBef>
              <a:spcAft>
                <a:spcPts val="0"/>
              </a:spcAft>
              <a:buSzPts val="1600"/>
              <a:buChar char="❏"/>
            </a:pPr>
            <a:r>
              <a:rPr b="1" lang="en" sz="1600"/>
              <a:t>For example, the indiginous arts of Africa, Oceania, and the Americas are still found under the subject heading “primitive” in LCSH</a:t>
            </a:r>
            <a:endParaRPr b="1" sz="1600"/>
          </a:p>
          <a:p>
            <a:pPr indent="-342900" lvl="0" marL="457200" rtl="0" algn="l">
              <a:spcBef>
                <a:spcPts val="0"/>
              </a:spcBef>
              <a:spcAft>
                <a:spcPts val="0"/>
              </a:spcAft>
              <a:buSzPts val="1800"/>
              <a:buFont typeface="Barlow"/>
              <a:buChar char="❏"/>
            </a:pPr>
            <a:r>
              <a:rPr b="1" lang="en" sz="1800">
                <a:latin typeface="Barlow"/>
                <a:ea typeface="Barlow"/>
                <a:cs typeface="Barlow"/>
                <a:sym typeface="Barlow"/>
              </a:rPr>
              <a:t>Discuss the peer-review process and how it creates power and privilege</a:t>
            </a:r>
            <a:endParaRPr b="1" sz="1800">
              <a:latin typeface="Barlow"/>
              <a:ea typeface="Barlow"/>
              <a:cs typeface="Barlow"/>
              <a:sym typeface="Barlow"/>
            </a:endParaRPr>
          </a:p>
          <a:p>
            <a:pPr indent="-330200" lvl="1" marL="914400" rtl="0" algn="l">
              <a:spcBef>
                <a:spcPts val="0"/>
              </a:spcBef>
              <a:spcAft>
                <a:spcPts val="0"/>
              </a:spcAft>
              <a:buSzPts val="1600"/>
              <a:buChar char="❏"/>
            </a:pPr>
            <a:r>
              <a:rPr b="1" lang="en" sz="1600"/>
              <a:t>Whose voices are heard? Whose voices aren’t?</a:t>
            </a:r>
            <a:endParaRPr b="1" sz="1600"/>
          </a:p>
          <a:p>
            <a:pPr indent="-342900" lvl="0" marL="457200" rtl="0" algn="l">
              <a:spcBef>
                <a:spcPts val="0"/>
              </a:spcBef>
              <a:spcAft>
                <a:spcPts val="0"/>
              </a:spcAft>
              <a:buSzPts val="1800"/>
              <a:buFont typeface="Barlow"/>
              <a:buChar char="❏"/>
            </a:pPr>
            <a:r>
              <a:rPr b="1" lang="en" sz="1800">
                <a:latin typeface="Barlow"/>
                <a:ea typeface="Barlow"/>
                <a:cs typeface="Barlow"/>
                <a:sym typeface="Barlow"/>
              </a:rPr>
              <a:t>Discuss information privilege</a:t>
            </a:r>
            <a:endParaRPr b="1" sz="1800">
              <a:latin typeface="Barlow"/>
              <a:ea typeface="Barlow"/>
              <a:cs typeface="Barlow"/>
              <a:sym typeface="Barlow"/>
            </a:endParaRPr>
          </a:p>
          <a:p>
            <a:pPr indent="-330200" lvl="1" marL="914400" rtl="0" algn="l">
              <a:spcBef>
                <a:spcPts val="0"/>
              </a:spcBef>
              <a:spcAft>
                <a:spcPts val="0"/>
              </a:spcAft>
              <a:buSzPts val="1600"/>
              <a:buChar char="❏"/>
            </a:pPr>
            <a:r>
              <a:rPr b="1" lang="en" sz="1600"/>
              <a:t>Who has access to the library’s databases? Who doesn’t?</a:t>
            </a:r>
            <a:endParaRPr b="1" sz="1600"/>
          </a:p>
        </p:txBody>
      </p:sp>
      <p:sp>
        <p:nvSpPr>
          <p:cNvPr id="615" name="Google Shape;615;p2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If you have 10 - 15 minutes...</a:t>
            </a:r>
            <a:endParaRPr/>
          </a:p>
        </p:txBody>
      </p:sp>
      <p:sp>
        <p:nvSpPr>
          <p:cNvPr id="616" name="Google Shape;616;p2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17" name="Google Shape;617;p27"/>
          <p:cNvSpPr txBox="1"/>
          <p:nvPr/>
        </p:nvSpPr>
        <p:spPr>
          <a:xfrm>
            <a:off x="1889550" y="4604425"/>
            <a:ext cx="5544900" cy="2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Barlow Light"/>
                <a:ea typeface="Barlow Light"/>
                <a:cs typeface="Barlow Light"/>
                <a:sym typeface="Barlow Light"/>
              </a:rPr>
              <a:t>Drabinski, E. (2008). Teaching the Radical Catalog. In K. R. Roberto (Ed.) </a:t>
            </a:r>
            <a:r>
              <a:rPr i="1" lang="en" sz="600">
                <a:solidFill>
                  <a:schemeClr val="dk1"/>
                </a:solidFill>
                <a:latin typeface="Barlow Light"/>
                <a:ea typeface="Barlow Light"/>
                <a:cs typeface="Barlow Light"/>
                <a:sym typeface="Barlow Light"/>
              </a:rPr>
              <a:t>Radical Cataloging: Essays at the Front</a:t>
            </a:r>
            <a:r>
              <a:rPr lang="en" sz="600">
                <a:solidFill>
                  <a:schemeClr val="dk1"/>
                </a:solidFill>
                <a:latin typeface="Barlow Light"/>
                <a:ea typeface="Barlow Light"/>
                <a:cs typeface="Barlow Light"/>
                <a:sym typeface="Barlow Light"/>
              </a:rPr>
              <a:t> (pp. 198-204). Jefferson, N.C.: McFarland.</a:t>
            </a:r>
            <a:endParaRPr/>
          </a:p>
        </p:txBody>
      </p:sp>
      <p:sp>
        <p:nvSpPr>
          <p:cNvPr id="618" name="Google Shape;618;p27"/>
          <p:cNvSpPr txBox="1"/>
          <p:nvPr/>
        </p:nvSpPr>
        <p:spPr>
          <a:xfrm>
            <a:off x="1889550" y="4693425"/>
            <a:ext cx="6614700" cy="4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600">
                <a:solidFill>
                  <a:schemeClr val="dk1"/>
                </a:solidFill>
                <a:latin typeface="Barlow Light"/>
                <a:ea typeface="Barlow Light"/>
                <a:cs typeface="Barlow Light"/>
                <a:sym typeface="Barlow Light"/>
              </a:rPr>
              <a:t>Tewell, E. (2016, October 12). </a:t>
            </a:r>
            <a:r>
              <a:rPr i="1" lang="en" sz="600">
                <a:solidFill>
                  <a:schemeClr val="dk1"/>
                </a:solidFill>
                <a:latin typeface="Barlow Light"/>
                <a:ea typeface="Barlow Light"/>
                <a:cs typeface="Barlow Light"/>
                <a:sym typeface="Barlow Light"/>
              </a:rPr>
              <a:t>Putting  Critical Information Literacy into Context: How and Why Librarians Adopt Critical Practices in their Teaching</a:t>
            </a:r>
            <a:r>
              <a:rPr lang="en" sz="600">
                <a:solidFill>
                  <a:schemeClr val="dk1"/>
                </a:solidFill>
                <a:latin typeface="Barlow Light"/>
                <a:ea typeface="Barlow Light"/>
                <a:cs typeface="Barlow Light"/>
                <a:sym typeface="Barlow Light"/>
              </a:rPr>
              <a:t>. In the Library, with the Lead Pipe. http://inthelibrarywiththeleadpipe.org/2016/putting-critical-information-literacy-into-context-how-and-why-librarians-adopt-critical-practices-in-their-teaching/</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8"/>
          <p:cNvSpPr txBox="1"/>
          <p:nvPr>
            <p:ph idx="1" type="body"/>
          </p:nvPr>
        </p:nvSpPr>
        <p:spPr>
          <a:xfrm>
            <a:off x="661100" y="1374000"/>
            <a:ext cx="8209800" cy="28902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Font typeface="Barlow"/>
              <a:buChar char="❏"/>
            </a:pPr>
            <a:r>
              <a:rPr b="1" lang="en" sz="1800">
                <a:solidFill>
                  <a:srgbClr val="000000"/>
                </a:solidFill>
                <a:latin typeface="Barlow"/>
                <a:ea typeface="Barlow"/>
                <a:cs typeface="Barlow"/>
                <a:sym typeface="Barlow"/>
              </a:rPr>
              <a:t>Have students compare and contrast two sources from different time periods to point out bias </a:t>
            </a:r>
            <a:endParaRPr b="1" sz="1800">
              <a:solidFill>
                <a:srgbClr val="000000"/>
              </a:solidFill>
              <a:latin typeface="Barlow"/>
              <a:ea typeface="Barlow"/>
              <a:cs typeface="Barlow"/>
              <a:sym typeface="Barlow"/>
            </a:endParaRPr>
          </a:p>
          <a:p>
            <a:pPr indent="-330200" lvl="1" marL="914400" rtl="0" algn="l">
              <a:spcBef>
                <a:spcPts val="0"/>
              </a:spcBef>
              <a:spcAft>
                <a:spcPts val="0"/>
              </a:spcAft>
              <a:buSzPts val="1600"/>
              <a:buFont typeface="Barlow"/>
              <a:buChar char="❏"/>
            </a:pPr>
            <a:r>
              <a:rPr lang="en" sz="1600">
                <a:solidFill>
                  <a:srgbClr val="000000"/>
                </a:solidFill>
                <a:latin typeface="Barlow"/>
                <a:ea typeface="Barlow"/>
                <a:cs typeface="Barlow"/>
                <a:sym typeface="Barlow"/>
              </a:rPr>
              <a:t>For example, a book about African art from the 1950s would likely use racist language, like the previously mentioned term “</a:t>
            </a:r>
            <a:r>
              <a:rPr lang="en" sz="1600">
                <a:solidFill>
                  <a:srgbClr val="000000"/>
                </a:solidFill>
                <a:latin typeface="Barlow"/>
                <a:ea typeface="Barlow"/>
                <a:cs typeface="Barlow"/>
                <a:sym typeface="Barlow"/>
              </a:rPr>
              <a:t>primitive</a:t>
            </a:r>
            <a:r>
              <a:rPr lang="en" sz="1600">
                <a:solidFill>
                  <a:srgbClr val="000000"/>
                </a:solidFill>
                <a:latin typeface="Barlow"/>
                <a:ea typeface="Barlow"/>
                <a:cs typeface="Barlow"/>
                <a:sym typeface="Barlow"/>
              </a:rPr>
              <a:t>”  </a:t>
            </a:r>
            <a:endParaRPr sz="1600">
              <a:solidFill>
                <a:srgbClr val="000000"/>
              </a:solidFill>
              <a:latin typeface="Barlow"/>
              <a:ea typeface="Barlow"/>
              <a:cs typeface="Barlow"/>
              <a:sym typeface="Barlow"/>
            </a:endParaRPr>
          </a:p>
          <a:p>
            <a:pPr indent="-381000" lvl="0" marL="457200" rtl="0" algn="l">
              <a:spcBef>
                <a:spcPts val="0"/>
              </a:spcBef>
              <a:spcAft>
                <a:spcPts val="0"/>
              </a:spcAft>
              <a:buSzPts val="2400"/>
              <a:buFont typeface="Barlow"/>
              <a:buChar char="❏"/>
            </a:pPr>
            <a:r>
              <a:rPr b="1" lang="en" sz="1800">
                <a:solidFill>
                  <a:srgbClr val="000000"/>
                </a:solidFill>
                <a:latin typeface="Barlow"/>
                <a:ea typeface="Barlow"/>
                <a:cs typeface="Barlow"/>
                <a:sym typeface="Barlow"/>
              </a:rPr>
              <a:t>Have students look at LCSH or Dewey like “an archeologist from 2815”</a:t>
            </a:r>
            <a:endParaRPr b="1" sz="1800">
              <a:solidFill>
                <a:srgbClr val="000000"/>
              </a:solidFill>
              <a:latin typeface="Barlow"/>
              <a:ea typeface="Barlow"/>
              <a:cs typeface="Barlow"/>
              <a:sym typeface="Barlow"/>
            </a:endParaRPr>
          </a:p>
          <a:p>
            <a:pPr indent="-330200" lvl="1" marL="914400" rtl="0" algn="l">
              <a:spcBef>
                <a:spcPts val="0"/>
              </a:spcBef>
              <a:spcAft>
                <a:spcPts val="0"/>
              </a:spcAft>
              <a:buSzPts val="1600"/>
              <a:buFont typeface="Barlow"/>
              <a:buChar char="❏"/>
            </a:pPr>
            <a:r>
              <a:rPr lang="en" sz="1600">
                <a:solidFill>
                  <a:srgbClr val="000000"/>
                </a:solidFill>
                <a:latin typeface="Barlow"/>
                <a:ea typeface="Barlow"/>
                <a:cs typeface="Barlow"/>
                <a:sym typeface="Barlow"/>
              </a:rPr>
              <a:t>What can you conclude about this society based on how they organized information?</a:t>
            </a:r>
            <a:endParaRPr sz="1600">
              <a:solidFill>
                <a:srgbClr val="000000"/>
              </a:solidFill>
              <a:latin typeface="Barlow"/>
              <a:ea typeface="Barlow"/>
              <a:cs typeface="Barlow"/>
              <a:sym typeface="Barlow"/>
            </a:endParaRPr>
          </a:p>
          <a:p>
            <a:pPr indent="-381000" lvl="0" marL="457200" rtl="0" algn="l">
              <a:spcBef>
                <a:spcPts val="0"/>
              </a:spcBef>
              <a:spcAft>
                <a:spcPts val="0"/>
              </a:spcAft>
              <a:buSzPts val="2400"/>
              <a:buFont typeface="Barlow"/>
              <a:buChar char="❏"/>
            </a:pPr>
            <a:r>
              <a:rPr b="1" lang="en" sz="1800">
                <a:solidFill>
                  <a:srgbClr val="000000"/>
                </a:solidFill>
                <a:latin typeface="Barlow"/>
                <a:ea typeface="Barlow"/>
                <a:cs typeface="Barlow"/>
                <a:sym typeface="Barlow"/>
              </a:rPr>
              <a:t>Challenge students to find research on their topic by BIPOC folks</a:t>
            </a:r>
            <a:endParaRPr b="1" sz="1800">
              <a:solidFill>
                <a:srgbClr val="000000"/>
              </a:solidFill>
              <a:latin typeface="Barlow"/>
              <a:ea typeface="Barlow"/>
              <a:cs typeface="Barlow"/>
              <a:sym typeface="Barlow"/>
            </a:endParaRPr>
          </a:p>
          <a:p>
            <a:pPr indent="-330200" lvl="1" marL="914400" rtl="0" algn="l">
              <a:spcBef>
                <a:spcPts val="0"/>
              </a:spcBef>
              <a:spcAft>
                <a:spcPts val="0"/>
              </a:spcAft>
              <a:buSzPts val="1600"/>
              <a:buChar char="❏"/>
            </a:pPr>
            <a:r>
              <a:rPr b="1" lang="en" sz="1600"/>
              <a:t>What does it mean if they can’t find any? Who is represented in the academic literature? Who isn’t? Who gets to be an expert or authority? Who doesn’t?</a:t>
            </a:r>
            <a:endParaRPr b="1" sz="1600"/>
          </a:p>
        </p:txBody>
      </p:sp>
      <p:sp>
        <p:nvSpPr>
          <p:cNvPr id="624" name="Google Shape;624;p2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If you have 20 minutes (or more!)</a:t>
            </a:r>
            <a:r>
              <a:rPr lang="en"/>
              <a:t> </a:t>
            </a:r>
            <a:endParaRPr/>
          </a:p>
        </p:txBody>
      </p:sp>
      <p:sp>
        <p:nvSpPr>
          <p:cNvPr id="625" name="Google Shape;625;p2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6" name="Google Shape;626;p28"/>
          <p:cNvSpPr txBox="1"/>
          <p:nvPr/>
        </p:nvSpPr>
        <p:spPr>
          <a:xfrm>
            <a:off x="1645575" y="4523275"/>
            <a:ext cx="7173300" cy="3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600">
                <a:solidFill>
                  <a:schemeClr val="dk1"/>
                </a:solidFill>
                <a:latin typeface="Barlow Light"/>
                <a:ea typeface="Barlow Light"/>
                <a:cs typeface="Barlow Light"/>
                <a:sym typeface="Barlow Light"/>
              </a:rPr>
              <a:t>Tewell, E. (2016, October 12). </a:t>
            </a:r>
            <a:r>
              <a:rPr i="1" lang="en" sz="600">
                <a:solidFill>
                  <a:schemeClr val="dk1"/>
                </a:solidFill>
                <a:latin typeface="Barlow Light"/>
                <a:ea typeface="Barlow Light"/>
                <a:cs typeface="Barlow Light"/>
                <a:sym typeface="Barlow Light"/>
              </a:rPr>
              <a:t>Putting  Critical Information Literacy into Context: How and Why Librarians Adopt Critical Practices in their Teaching</a:t>
            </a:r>
            <a:r>
              <a:rPr lang="en" sz="600">
                <a:solidFill>
                  <a:schemeClr val="dk1"/>
                </a:solidFill>
                <a:latin typeface="Barlow Light"/>
                <a:ea typeface="Barlow Light"/>
                <a:cs typeface="Barlow Light"/>
                <a:sym typeface="Barlow Light"/>
              </a:rPr>
              <a:t>. In the Library, with the Lead Pipe. http://inthelibrarywiththeleadpipe.org/2016/putting-critical-information-literacy-into-context-how-and-why-librarians-adopt-critical-practices-in-their-teaching/</a:t>
            </a:r>
            <a:endParaRPr sz="600">
              <a:highlight>
                <a:srgbClr val="FFFF00"/>
              </a:highlight>
            </a:endParaRPr>
          </a:p>
        </p:txBody>
      </p:sp>
      <p:sp>
        <p:nvSpPr>
          <p:cNvPr id="627" name="Google Shape;627;p28"/>
          <p:cNvSpPr txBox="1"/>
          <p:nvPr/>
        </p:nvSpPr>
        <p:spPr>
          <a:xfrm>
            <a:off x="1645575" y="4871925"/>
            <a:ext cx="8871000" cy="2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Barlow Light"/>
                <a:ea typeface="Barlow Light"/>
                <a:cs typeface="Barlow Light"/>
                <a:sym typeface="Barlow Light"/>
              </a:rPr>
              <a:t>Elliot, L. &amp; Harvey, A. (2019, July 17). </a:t>
            </a:r>
            <a:r>
              <a:rPr i="1" lang="en" sz="600">
                <a:solidFill>
                  <a:schemeClr val="dk1"/>
                </a:solidFill>
                <a:latin typeface="Barlow Light"/>
                <a:ea typeface="Barlow Light"/>
                <a:cs typeface="Barlow Light"/>
                <a:sym typeface="Barlow Light"/>
              </a:rPr>
              <a:t>Liberate Our Library: Embedding Social Justice Work in Everyday Practice</a:t>
            </a:r>
            <a:r>
              <a:rPr lang="en" sz="600">
                <a:solidFill>
                  <a:schemeClr val="dk1"/>
                </a:solidFill>
                <a:latin typeface="Barlow Light"/>
                <a:ea typeface="Barlow Light"/>
                <a:cs typeface="Barlow Light"/>
                <a:sym typeface="Barlow Light"/>
              </a:rPr>
              <a:t> [conference presentation]. ARLIS UK &amp; Ireland 50th Anniversary Conference, Glasgow, Scotland.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9"/>
          <p:cNvSpPr txBox="1"/>
          <p:nvPr>
            <p:ph type="ctrTitle"/>
          </p:nvPr>
        </p:nvSpPr>
        <p:spPr>
          <a:xfrm>
            <a:off x="524575" y="1813200"/>
            <a:ext cx="6513000" cy="151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could you work critical information literacy into your one-shot instruction</a:t>
            </a:r>
            <a:r>
              <a:rPr lang="en"/>
              <a:t>?</a:t>
            </a:r>
            <a:endParaRPr/>
          </a:p>
        </p:txBody>
      </p:sp>
      <p:sp>
        <p:nvSpPr>
          <p:cNvPr id="633" name="Google Shape;633;p29"/>
          <p:cNvSpPr txBox="1"/>
          <p:nvPr/>
        </p:nvSpPr>
        <p:spPr>
          <a:xfrm>
            <a:off x="150200" y="344575"/>
            <a:ext cx="61491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Barlow Light"/>
                <a:ea typeface="Barlow Light"/>
                <a:cs typeface="Barlow Light"/>
                <a:sym typeface="Barlow Light"/>
              </a:rPr>
              <a:t>DISCUSSION QUESTION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0"/>
          <p:cNvSpPr txBox="1"/>
          <p:nvPr>
            <p:ph idx="1" type="body"/>
          </p:nvPr>
        </p:nvSpPr>
        <p:spPr>
          <a:xfrm>
            <a:off x="698700" y="1429325"/>
            <a:ext cx="8332200" cy="36165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600"/>
              <a:t>Barr-Walker, J., &amp; Sharifi, C. (2019). Critical librarianship in health sciences libraries: an introduction. Journal of the Medical Library Association, 107(2), 258–264. </a:t>
            </a:r>
            <a:r>
              <a:rPr lang="en" sz="600" u="sng">
                <a:solidFill>
                  <a:schemeClr val="hlink"/>
                </a:solidFill>
                <a:hlinkClick r:id="rId3"/>
              </a:rPr>
              <a:t>https://doi.org/10.5195/jmla.2019.620</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Battista, A., Ellenwood, D., Gregory, L., Higgins, S., Lilburn, J., Harker, Y. S., &amp; Sweet, C. (2015). Seeking Social Justice in the ACRL Framework. Communications in Information Literacy, 9(2), 111–125. </a:t>
            </a:r>
            <a:r>
              <a:rPr lang="en" sz="600" u="sng">
                <a:solidFill>
                  <a:schemeClr val="hlink"/>
                </a:solidFill>
                <a:hlinkClick r:id="rId4"/>
              </a:rPr>
              <a:t>https://doi.org/10.15760/comminfolit.2015.9.2.188</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Beilin, I. (2015, </a:t>
            </a:r>
            <a:r>
              <a:rPr lang="en" sz="600"/>
              <a:t>February 25). </a:t>
            </a:r>
            <a:r>
              <a:rPr i="1" lang="en" sz="600"/>
              <a:t>Beyond the Threshold: Conformity, Resistance, and the ACRL Information Literacy Framework for Higher Education</a:t>
            </a:r>
            <a:r>
              <a:rPr lang="en" sz="600"/>
              <a:t>. In the Library, with the Lead Pipe. </a:t>
            </a:r>
            <a:endParaRPr sz="600"/>
          </a:p>
          <a:p>
            <a:pPr indent="457200" lvl="0" marL="0" rtl="0" algn="l">
              <a:lnSpc>
                <a:spcPct val="100000"/>
              </a:lnSpc>
              <a:spcBef>
                <a:spcPts val="0"/>
              </a:spcBef>
              <a:spcAft>
                <a:spcPts val="0"/>
              </a:spcAft>
              <a:buNone/>
            </a:pPr>
            <a:r>
              <a:rPr lang="en" sz="600" u="sng">
                <a:solidFill>
                  <a:schemeClr val="hlink"/>
                </a:solidFill>
                <a:hlinkClick r:id="rId5"/>
              </a:rPr>
              <a:t>http://www.inthelibrarywiththeleadpipe.org/2015/beyond-the-threshold-conformity-resistance-and-the-aclr-information-literacy-framework-for-higher-education/</a:t>
            </a:r>
            <a:endParaRPr sz="600"/>
          </a:p>
          <a:p>
            <a:pPr indent="45720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Drabinski, E. (2013). Queering the Catalog: Queer Theory and the Politics of Correction. Library Quarterly, 83(2), 94–111. </a:t>
            </a:r>
            <a:r>
              <a:rPr lang="en" sz="600" u="sng">
                <a:solidFill>
                  <a:schemeClr val="hlink"/>
                </a:solidFill>
                <a:hlinkClick r:id="rId6"/>
              </a:rPr>
              <a:t>https://doi.org/10.1086/669547</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Drabinski, E. (2008). Teaching the Radical Catalog. In K. R. Roberto (Ed.) </a:t>
            </a:r>
            <a:r>
              <a:rPr i="1" lang="en" sz="600"/>
              <a:t>Radical Cataloging: Essays at the Front</a:t>
            </a:r>
            <a:r>
              <a:rPr lang="en" sz="600"/>
              <a:t> (pp. 198-204). Jefferson, N.C.: McFarland.</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Elliot, L. &amp; Harvey, A. (2019, July 17). </a:t>
            </a:r>
            <a:r>
              <a:rPr i="1" lang="en" sz="600"/>
              <a:t>Liberate Our Library: Embedding Social Justice Work in Everyday Practice</a:t>
            </a:r>
            <a:r>
              <a:rPr lang="en" sz="600"/>
              <a:t> [conference presentation]. ARLIS UK &amp; Ireland 50th Anniversary Conference, Glasgow, Scotland.</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Leung, S. Y., &amp; López-McKnight, J. R. (2020). Dreaming Revolutionary Futures: Critical Race’s Centrality to Ending White Supremacy. Communications in Information Literacy, 14(1), 12–26. </a:t>
            </a:r>
            <a:r>
              <a:rPr lang="en" sz="600" u="sng">
                <a:solidFill>
                  <a:schemeClr val="hlink"/>
                </a:solidFill>
                <a:hlinkClick r:id="rId7"/>
              </a:rPr>
              <a:t>https://doi.org/10.15760/comminfolit.2020.14.1.2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Pashia, A. (2017). Examining structural oppression as a component of information literacy: A call for librarians to support #BlackLivesMatter through our teaching. Journal of Information Literacy, 11(2), 86–104. </a:t>
            </a:r>
            <a:r>
              <a:rPr lang="en" sz="600" u="sng">
                <a:solidFill>
                  <a:schemeClr val="hlink"/>
                </a:solidFill>
                <a:hlinkClick r:id="rId8"/>
              </a:rPr>
              <a:t>https://doi.org/10.11645/11.2.2245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Rapchak, M. (2019). That Which Cannot Be Named: The Absence of Race in the Framework for Information Literacy for Higher Education. Journal of Radical Librarianship 5, 173-196.</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Saunders, L. (2017). Connecting Information Literacy and Social Justice: Why and How. Communications in Information Literacy, 11(1), 55–75. </a:t>
            </a:r>
            <a:r>
              <a:rPr lang="en" sz="600" u="sng">
                <a:solidFill>
                  <a:schemeClr val="hlink"/>
                </a:solidFill>
                <a:hlinkClick r:id="rId9"/>
              </a:rPr>
              <a:t>https://doi.org/10.15760/comminfolit.2017.11.1.47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Schachter, D. (2020). Information Literacy Teaching in BC Academic Libraries: Research into Critical Approaches to Library Practices. Canadian Journal of Information &amp; Library Sciences, 43(1), 48–65.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Seale, M. (2016). Enlightenment, neoliberalism, and information literacy. Canadian Journal of Academic Librarianship, 1(1), 80–91. </a:t>
            </a:r>
            <a:r>
              <a:rPr lang="en" sz="600" u="sng">
                <a:solidFill>
                  <a:schemeClr val="hlink"/>
                </a:solidFill>
                <a:hlinkClick r:id="rId10"/>
              </a:rPr>
              <a:t>https://doi.org/10.33137/cjal-rcbu.v1.24308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Tewell, E. (2015). A Decade of Critical Information Literacy: A Review of the Literature. Communications in Information Literacy, 9(1), 24–43. </a:t>
            </a:r>
            <a:r>
              <a:rPr lang="en" sz="600" u="sng">
                <a:solidFill>
                  <a:schemeClr val="hlink"/>
                </a:solidFill>
                <a:hlinkClick r:id="rId11"/>
              </a:rPr>
              <a:t>https://doi.org/10.15760/comminfolit.2015.9.1.174</a:t>
            </a:r>
            <a:r>
              <a:rPr lang="en" sz="600">
                <a:solidFill>
                  <a:srgbClr val="38A6CB"/>
                </a:solidFill>
                <a:uFill>
                  <a:noFill/>
                </a:uFill>
                <a:latin typeface="Arial"/>
                <a:ea typeface="Arial"/>
                <a:cs typeface="Arial"/>
                <a:sym typeface="Arial"/>
                <a:hlinkClick r:id="rId12">
                  <a:extLst>
                    <a:ext uri="{A12FA001-AC4F-418D-AE19-62706E023703}">
                      <ahyp:hlinkClr val="tx"/>
                    </a:ext>
                  </a:extLst>
                </a:hlinkClick>
              </a:rPr>
              <a:t> </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600"/>
              <a:t>Tewell, E. (2016, October 12). </a:t>
            </a:r>
            <a:r>
              <a:rPr i="1" lang="en" sz="600"/>
              <a:t>Putting  Critical Information Literacy into Context: How and Why Librarians Adopt Critical Practices in their Teaching</a:t>
            </a:r>
            <a:r>
              <a:rPr lang="en" sz="600"/>
              <a:t>. In the Library, with the Lead Pipe. </a:t>
            </a:r>
            <a:endParaRPr sz="600"/>
          </a:p>
          <a:p>
            <a:pPr indent="457200" lvl="0" marL="0" rtl="0" algn="l">
              <a:lnSpc>
                <a:spcPct val="100000"/>
              </a:lnSpc>
              <a:spcBef>
                <a:spcPts val="0"/>
              </a:spcBef>
              <a:spcAft>
                <a:spcPts val="0"/>
              </a:spcAft>
              <a:buNone/>
            </a:pPr>
            <a:r>
              <a:rPr lang="en" sz="600" u="sng">
                <a:solidFill>
                  <a:schemeClr val="hlink"/>
                </a:solidFill>
                <a:hlinkClick r:id="rId13"/>
              </a:rPr>
              <a:t>http://inthelibrarywiththeleadpipe.org/2016/putting-critical-information-literacy-into-context-how-and-why-librarians-adopt-critical-practices-in-their-teaching/</a:t>
            </a:r>
            <a:endParaRPr b="1" sz="600">
              <a:solidFill>
                <a:srgbClr val="323232"/>
              </a:solidFill>
              <a:latin typeface="Arial"/>
              <a:ea typeface="Arial"/>
              <a:cs typeface="Arial"/>
              <a:sym typeface="Arial"/>
            </a:endParaRPr>
          </a:p>
          <a:p>
            <a:pPr indent="457200" lvl="0" marL="0" rtl="0" algn="l">
              <a:lnSpc>
                <a:spcPct val="100000"/>
              </a:lnSpc>
              <a:spcBef>
                <a:spcPts val="0"/>
              </a:spcBef>
              <a:spcAft>
                <a:spcPts val="0"/>
              </a:spcAft>
              <a:buNone/>
            </a:pPr>
            <a:r>
              <a:t/>
            </a:r>
            <a:endParaRPr b="1" sz="600">
              <a:solidFill>
                <a:srgbClr val="323232"/>
              </a:solidFill>
              <a:latin typeface="Arial"/>
              <a:ea typeface="Arial"/>
              <a:cs typeface="Arial"/>
              <a:sym typeface="Arial"/>
            </a:endParaRPr>
          </a:p>
          <a:p>
            <a:pPr indent="0" lvl="0" marL="0" rtl="0" algn="l">
              <a:lnSpc>
                <a:spcPct val="100000"/>
              </a:lnSpc>
              <a:spcBef>
                <a:spcPts val="0"/>
              </a:spcBef>
              <a:spcAft>
                <a:spcPts val="0"/>
              </a:spcAft>
              <a:buNone/>
            </a:pPr>
            <a:r>
              <a:rPr lang="en" sz="600"/>
              <a:t>Tewell, E. C. (2018). The Practice and Promise of Critical Information Literacy: Academic Librarians’ Involvement in Critical Library Instruction. College &amp; Research Libraries, 79(1), 10–34. </a:t>
            </a:r>
            <a:r>
              <a:rPr lang="en" sz="600" u="sng">
                <a:solidFill>
                  <a:schemeClr val="hlink"/>
                </a:solidFill>
                <a:hlinkClick r:id="rId14"/>
              </a:rPr>
              <a:t>https://doi.org/10.5860/crl.79.1.10</a:t>
            </a:r>
            <a:r>
              <a:rPr lang="en" sz="600">
                <a:solidFill>
                  <a:srgbClr val="38A6CB"/>
                </a:solidFill>
                <a:uFill>
                  <a:noFill/>
                </a:uFill>
                <a:latin typeface="Arial"/>
                <a:ea typeface="Arial"/>
                <a:cs typeface="Arial"/>
                <a:sym typeface="Arial"/>
                <a:hlinkClick r:id="rId15">
                  <a:extLst>
                    <a:ext uri="{A12FA001-AC4F-418D-AE19-62706E023703}">
                      <ahyp:hlinkClr val="tx"/>
                    </a:ext>
                  </a:extLst>
                </a:hlinkClick>
              </a:rPr>
              <a:t> </a:t>
            </a:r>
            <a:endParaRPr sz="600">
              <a:solidFill>
                <a:srgbClr val="000000"/>
              </a:solidFill>
              <a:latin typeface="Barlow"/>
              <a:ea typeface="Barlow"/>
              <a:cs typeface="Barlow"/>
              <a:sym typeface="Barlow"/>
            </a:endParaRPr>
          </a:p>
          <a:p>
            <a:pPr indent="0" lvl="0" marL="457200" rtl="0" algn="l">
              <a:spcBef>
                <a:spcPts val="600"/>
              </a:spcBef>
              <a:spcAft>
                <a:spcPts val="0"/>
              </a:spcAft>
              <a:buNone/>
            </a:pPr>
            <a:r>
              <a:t/>
            </a:r>
            <a:endParaRPr b="1"/>
          </a:p>
        </p:txBody>
      </p:sp>
      <p:sp>
        <p:nvSpPr>
          <p:cNvPr id="639" name="Google Shape;639;p30"/>
          <p:cNvSpPr txBox="1"/>
          <p:nvPr>
            <p:ph type="title"/>
          </p:nvPr>
        </p:nvSpPr>
        <p:spPr>
          <a:xfrm>
            <a:off x="6504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References </a:t>
            </a:r>
            <a:r>
              <a:rPr lang="en"/>
              <a:t> </a:t>
            </a:r>
            <a:endParaRPr/>
          </a:p>
        </p:txBody>
      </p:sp>
      <p:sp>
        <p:nvSpPr>
          <p:cNvPr id="640" name="Google Shape;640;p3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4" name="Shape 644"/>
        <p:cNvGrpSpPr/>
        <p:nvPr/>
      </p:nvGrpSpPr>
      <p:grpSpPr>
        <a:xfrm>
          <a:off x="0" y="0"/>
          <a:ext cx="0" cy="0"/>
          <a:chOff x="0" y="0"/>
          <a:chExt cx="0" cy="0"/>
        </a:xfrm>
      </p:grpSpPr>
      <p:sp>
        <p:nvSpPr>
          <p:cNvPr id="645" name="Google Shape;645;p31"/>
          <p:cNvSpPr txBox="1"/>
          <p:nvPr>
            <p:ph idx="4294967295" type="ctrTitle"/>
          </p:nvPr>
        </p:nvSpPr>
        <p:spPr>
          <a:xfrm>
            <a:off x="2666738" y="972050"/>
            <a:ext cx="4438200" cy="1491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200"/>
              <a:t>Thank you!</a:t>
            </a:r>
            <a:endParaRPr sz="7200"/>
          </a:p>
          <a:p>
            <a:pPr indent="0" lvl="0" marL="0" rtl="0" algn="l">
              <a:spcBef>
                <a:spcPts val="0"/>
              </a:spcBef>
              <a:spcAft>
                <a:spcPts val="0"/>
              </a:spcAft>
              <a:buNone/>
            </a:pPr>
            <a:r>
              <a:t/>
            </a:r>
            <a:endParaRPr sz="7200"/>
          </a:p>
        </p:txBody>
      </p:sp>
      <p:sp>
        <p:nvSpPr>
          <p:cNvPr id="646" name="Google Shape;646;p31"/>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647" name="Google Shape;647;p31"/>
          <p:cNvSpPr txBox="1"/>
          <p:nvPr/>
        </p:nvSpPr>
        <p:spPr>
          <a:xfrm>
            <a:off x="2463200" y="2194850"/>
            <a:ext cx="4845300" cy="10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Barlow"/>
                <a:ea typeface="Barlow"/>
                <a:cs typeface="Barlow"/>
                <a:sym typeface="Barlow"/>
              </a:rPr>
              <a:t>Stefanie Hilles, M.A., M.L.I.S</a:t>
            </a:r>
            <a:endParaRPr b="1" sz="1700">
              <a:latin typeface="Barlow"/>
              <a:ea typeface="Barlow"/>
              <a:cs typeface="Barlow"/>
              <a:sym typeface="Barlow"/>
            </a:endParaRPr>
          </a:p>
          <a:p>
            <a:pPr indent="0" lvl="0" marL="0" rtl="0" algn="ctr">
              <a:spcBef>
                <a:spcPts val="0"/>
              </a:spcBef>
              <a:spcAft>
                <a:spcPts val="0"/>
              </a:spcAft>
              <a:buNone/>
            </a:pPr>
            <a:r>
              <a:rPr lang="en" sz="1700">
                <a:latin typeface="Barlow Light"/>
                <a:ea typeface="Barlow Light"/>
                <a:cs typeface="Barlow Light"/>
                <a:sym typeface="Barlow Light"/>
              </a:rPr>
              <a:t>Arts and Humanities Librarian</a:t>
            </a:r>
            <a:endParaRPr sz="1700">
              <a:latin typeface="Barlow Light"/>
              <a:ea typeface="Barlow Light"/>
              <a:cs typeface="Barlow Light"/>
              <a:sym typeface="Barlow Light"/>
            </a:endParaRPr>
          </a:p>
          <a:p>
            <a:pPr indent="0" lvl="0" marL="0" rtl="0" algn="ctr">
              <a:spcBef>
                <a:spcPts val="0"/>
              </a:spcBef>
              <a:spcAft>
                <a:spcPts val="0"/>
              </a:spcAft>
              <a:buNone/>
            </a:pPr>
            <a:r>
              <a:rPr lang="en" sz="1700">
                <a:latin typeface="Barlow Light"/>
                <a:ea typeface="Barlow Light"/>
                <a:cs typeface="Barlow Light"/>
                <a:sym typeface="Barlow Light"/>
              </a:rPr>
              <a:t>Wertz Art and Architecture Library</a:t>
            </a:r>
            <a:endParaRPr sz="1700">
              <a:latin typeface="Barlow Light"/>
              <a:ea typeface="Barlow Light"/>
              <a:cs typeface="Barlow Light"/>
              <a:sym typeface="Barlow Light"/>
            </a:endParaRPr>
          </a:p>
          <a:p>
            <a:pPr indent="0" lvl="0" marL="0" rtl="0" algn="ctr">
              <a:spcBef>
                <a:spcPts val="0"/>
              </a:spcBef>
              <a:spcAft>
                <a:spcPts val="0"/>
              </a:spcAft>
              <a:buNone/>
            </a:pPr>
            <a:r>
              <a:rPr lang="en" sz="1700">
                <a:latin typeface="Barlow Light"/>
                <a:ea typeface="Barlow Light"/>
                <a:cs typeface="Barlow Light"/>
                <a:sym typeface="Barlow Light"/>
              </a:rPr>
              <a:t>Miami University</a:t>
            </a:r>
            <a:endParaRPr sz="1700">
              <a:latin typeface="Barlow Light"/>
              <a:ea typeface="Barlow Light"/>
              <a:cs typeface="Barlow Light"/>
              <a:sym typeface="Barlow Light"/>
            </a:endParaRPr>
          </a:p>
          <a:p>
            <a:pPr indent="0" lvl="0" marL="0" rtl="0" algn="ctr">
              <a:spcBef>
                <a:spcPts val="0"/>
              </a:spcBef>
              <a:spcAft>
                <a:spcPts val="0"/>
              </a:spcAft>
              <a:buNone/>
            </a:pPr>
            <a:r>
              <a:rPr lang="en" sz="1700">
                <a:latin typeface="Barlow Light"/>
                <a:ea typeface="Barlow Light"/>
                <a:cs typeface="Barlow Light"/>
                <a:sym typeface="Barlow Light"/>
              </a:rPr>
              <a:t>hillessa@miamioh.edu</a:t>
            </a:r>
            <a:endParaRPr sz="1700">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648" name="Google Shape;648;p31"/>
          <p:cNvPicPr preferRelativeResize="0"/>
          <p:nvPr/>
        </p:nvPicPr>
        <p:blipFill>
          <a:blip r:embed="rId3">
            <a:alphaModFix/>
          </a:blip>
          <a:stretch>
            <a:fillRect/>
          </a:stretch>
        </p:blipFill>
        <p:spPr>
          <a:xfrm>
            <a:off x="4023413" y="4110225"/>
            <a:ext cx="1724825" cy="70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4"/>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critical information literacy?</a:t>
            </a:r>
            <a:endParaRPr/>
          </a:p>
        </p:txBody>
      </p:sp>
      <p:sp>
        <p:nvSpPr>
          <p:cNvPr id="522" name="Google Shape;522;p14"/>
          <p:cNvSpPr txBox="1"/>
          <p:nvPr>
            <p:ph idx="1" type="body"/>
          </p:nvPr>
        </p:nvSpPr>
        <p:spPr>
          <a:xfrm>
            <a:off x="988475" y="1448050"/>
            <a:ext cx="7515900" cy="2314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400">
                <a:solidFill>
                  <a:srgbClr val="000000"/>
                </a:solidFill>
                <a:latin typeface="Barlow"/>
                <a:ea typeface="Barlow"/>
                <a:cs typeface="Barlow"/>
                <a:sym typeface="Barlow"/>
              </a:rPr>
              <a:t>Critical information literacy is, “a way of thinking and teaching that examines the social construction and political dimensions of libraries and information, problematizing information’s production and use so that library users may think critically about these sources.”</a:t>
            </a:r>
            <a:endParaRPr b="1" sz="2400">
              <a:solidFill>
                <a:srgbClr val="000000"/>
              </a:solidFill>
              <a:latin typeface="Barlow"/>
              <a:ea typeface="Barlow"/>
              <a:cs typeface="Barlow"/>
              <a:sym typeface="Barlow"/>
            </a:endParaRPr>
          </a:p>
          <a:p>
            <a:pPr indent="0" lvl="0" marL="0" rtl="0" algn="l">
              <a:spcBef>
                <a:spcPts val="600"/>
              </a:spcBef>
              <a:spcAft>
                <a:spcPts val="0"/>
              </a:spcAft>
              <a:buNone/>
            </a:pPr>
            <a:r>
              <a:t/>
            </a:r>
            <a:endParaRPr b="1" sz="1900">
              <a:solidFill>
                <a:srgbClr val="000000"/>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b="1" sz="2300">
              <a:solidFill>
                <a:srgbClr val="000000"/>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sz="1800">
              <a:solidFill>
                <a:srgbClr val="000000"/>
              </a:solidFill>
              <a:latin typeface="Barlow"/>
              <a:ea typeface="Barlow"/>
              <a:cs typeface="Barlow"/>
              <a:sym typeface="Barlow"/>
            </a:endParaRPr>
          </a:p>
        </p:txBody>
      </p:sp>
      <p:sp>
        <p:nvSpPr>
          <p:cNvPr id="523" name="Google Shape;523;p14"/>
          <p:cNvSpPr txBox="1"/>
          <p:nvPr>
            <p:ph idx="2" type="body"/>
          </p:nvPr>
        </p:nvSpPr>
        <p:spPr>
          <a:xfrm>
            <a:off x="2291975" y="3936525"/>
            <a:ext cx="6212400" cy="653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n" sz="1400">
                <a:solidFill>
                  <a:srgbClr val="000000"/>
                </a:solidFill>
                <a:latin typeface="Barlow"/>
                <a:ea typeface="Barlow"/>
                <a:cs typeface="Barlow"/>
                <a:sym typeface="Barlow"/>
              </a:rPr>
              <a:t>Tewell, E.C. (2018). The Practice and Promise of Critical Information Literacy: Academic Librarians’ Involvement in Critical Library Instruction. </a:t>
            </a:r>
            <a:r>
              <a:rPr i="1" lang="en" sz="1400">
                <a:solidFill>
                  <a:srgbClr val="000000"/>
                </a:solidFill>
                <a:latin typeface="Barlow"/>
                <a:ea typeface="Barlow"/>
                <a:cs typeface="Barlow"/>
                <a:sym typeface="Barlow"/>
              </a:rPr>
              <a:t>College &amp; Research Libraries 79</a:t>
            </a:r>
            <a:r>
              <a:rPr lang="en" sz="1400">
                <a:solidFill>
                  <a:srgbClr val="000000"/>
                </a:solidFill>
                <a:latin typeface="Barlow"/>
                <a:ea typeface="Barlow"/>
                <a:cs typeface="Barlow"/>
                <a:sym typeface="Barlow"/>
              </a:rPr>
              <a:t>(1), 10.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524" name="Google Shape;524;p1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5"/>
          <p:cNvSpPr txBox="1"/>
          <p:nvPr>
            <p:ph type="ctrTitle"/>
          </p:nvPr>
        </p:nvSpPr>
        <p:spPr>
          <a:xfrm>
            <a:off x="468075" y="1775525"/>
            <a:ext cx="6448500" cy="1518600"/>
          </a:xfrm>
          <a:prstGeom prst="rect">
            <a:avLst/>
          </a:prstGeom>
        </p:spPr>
        <p:txBody>
          <a:bodyPr anchorCtr="0" anchor="b" bIns="0" lIns="0" spcFirstLastPara="1" rIns="0" wrap="square" tIns="0">
            <a:noAutofit/>
          </a:bodyPr>
          <a:lstStyle/>
          <a:p>
            <a:pPr indent="0" lvl="0" marL="0" rtl="0" algn="l">
              <a:lnSpc>
                <a:spcPct val="115000"/>
              </a:lnSpc>
              <a:spcBef>
                <a:spcPts val="600"/>
              </a:spcBef>
              <a:spcAft>
                <a:spcPts val="0"/>
              </a:spcAft>
              <a:buNone/>
            </a:pPr>
            <a:r>
              <a:rPr b="1" lang="en" sz="2700">
                <a:solidFill>
                  <a:srgbClr val="000000"/>
                </a:solidFill>
                <a:latin typeface="Barlow"/>
                <a:ea typeface="Barlow"/>
                <a:cs typeface="Barlow"/>
                <a:sym typeface="Barlow"/>
              </a:rPr>
              <a:t>By taking a critical approach to information literacy, librarians can address </a:t>
            </a:r>
            <a:r>
              <a:rPr b="1" lang="en" sz="2700">
                <a:solidFill>
                  <a:srgbClr val="FFFFFF"/>
                </a:solidFill>
                <a:latin typeface="Barlow"/>
                <a:ea typeface="Barlow"/>
                <a:cs typeface="Barlow"/>
                <a:sym typeface="Barlow"/>
              </a:rPr>
              <a:t>social justice </a:t>
            </a:r>
            <a:r>
              <a:rPr b="1" lang="en" sz="2700">
                <a:solidFill>
                  <a:srgbClr val="000000"/>
                </a:solidFill>
                <a:latin typeface="Barlow"/>
                <a:ea typeface="Barlow"/>
                <a:cs typeface="Barlow"/>
                <a:sym typeface="Barlow"/>
              </a:rPr>
              <a:t>in their classrooms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16"/>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The ACRL Framework for Information Literacy </a:t>
            </a:r>
            <a:endParaRPr sz="3200"/>
          </a:p>
        </p:txBody>
      </p:sp>
      <p:sp>
        <p:nvSpPr>
          <p:cNvPr id="535" name="Google Shape;535;p16"/>
          <p:cNvSpPr txBox="1"/>
          <p:nvPr/>
        </p:nvSpPr>
        <p:spPr>
          <a:xfrm>
            <a:off x="161400" y="3841575"/>
            <a:ext cx="5520300" cy="10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Barlow"/>
                <a:ea typeface="Barlow"/>
                <a:cs typeface="Barlow"/>
                <a:sym typeface="Barlow"/>
              </a:rPr>
              <a:t>Unlike the former ACRL Standards for Information Literacy, the Framework is concerned with power and how power and </a:t>
            </a:r>
            <a:r>
              <a:rPr b="1" lang="en" sz="1900">
                <a:latin typeface="Barlow"/>
                <a:ea typeface="Barlow"/>
                <a:cs typeface="Barlow"/>
                <a:sym typeface="Barlow"/>
              </a:rPr>
              <a:t>privilege</a:t>
            </a:r>
            <a:r>
              <a:rPr b="1" lang="en" sz="1900">
                <a:latin typeface="Barlow"/>
                <a:ea typeface="Barlow"/>
                <a:cs typeface="Barlow"/>
                <a:sym typeface="Barlow"/>
              </a:rPr>
              <a:t> relate to information.</a:t>
            </a:r>
            <a:endParaRPr b="1" sz="19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7"/>
          <p:cNvSpPr/>
          <p:nvPr/>
        </p:nvSpPr>
        <p:spPr>
          <a:xfrm>
            <a:off x="933350" y="2219650"/>
            <a:ext cx="1473300" cy="1516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41" name="Google Shape;541;p17"/>
          <p:cNvSpPr txBox="1"/>
          <p:nvPr>
            <p:ph idx="1" type="body"/>
          </p:nvPr>
        </p:nvSpPr>
        <p:spPr>
          <a:xfrm>
            <a:off x="661100" y="2219650"/>
            <a:ext cx="2017800" cy="11634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2900">
                <a:latin typeface="Barlow"/>
                <a:ea typeface="Barlow"/>
                <a:cs typeface="Barlow"/>
                <a:sym typeface="Barlow"/>
              </a:rPr>
              <a:t>Information has value</a:t>
            </a:r>
            <a:endParaRPr b="1" sz="2900">
              <a:latin typeface="Barlow"/>
              <a:ea typeface="Barlow"/>
              <a:cs typeface="Barlow"/>
              <a:sym typeface="Barlow"/>
            </a:endParaRPr>
          </a:p>
        </p:txBody>
      </p:sp>
      <p:sp>
        <p:nvSpPr>
          <p:cNvPr id="542" name="Google Shape;542;p17"/>
          <p:cNvSpPr/>
          <p:nvPr/>
        </p:nvSpPr>
        <p:spPr>
          <a:xfrm>
            <a:off x="3718600" y="2219650"/>
            <a:ext cx="1473300" cy="1516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43" name="Google Shape;543;p17"/>
          <p:cNvSpPr txBox="1"/>
          <p:nvPr>
            <p:ph idx="2" type="body"/>
          </p:nvPr>
        </p:nvSpPr>
        <p:spPr>
          <a:xfrm>
            <a:off x="2859400" y="2219650"/>
            <a:ext cx="3191700" cy="1374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2900">
                <a:latin typeface="Barlow"/>
                <a:ea typeface="Barlow"/>
                <a:cs typeface="Barlow"/>
                <a:sym typeface="Barlow"/>
              </a:rPr>
              <a:t>Scholarship as conversation</a:t>
            </a:r>
            <a:endParaRPr b="1" sz="2900">
              <a:latin typeface="Barlow"/>
              <a:ea typeface="Barlow"/>
              <a:cs typeface="Barlow"/>
              <a:sym typeface="Barlow"/>
            </a:endParaRPr>
          </a:p>
        </p:txBody>
      </p:sp>
      <p:sp>
        <p:nvSpPr>
          <p:cNvPr id="544" name="Google Shape;544;p17"/>
          <p:cNvSpPr/>
          <p:nvPr/>
        </p:nvSpPr>
        <p:spPr>
          <a:xfrm>
            <a:off x="6687700" y="2264225"/>
            <a:ext cx="1473300" cy="1516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45" name="Google Shape;545;p17"/>
          <p:cNvSpPr txBox="1"/>
          <p:nvPr>
            <p:ph idx="3" type="body"/>
          </p:nvPr>
        </p:nvSpPr>
        <p:spPr>
          <a:xfrm>
            <a:off x="6051100" y="2219650"/>
            <a:ext cx="2746500" cy="28902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2900">
                <a:latin typeface="Barlow"/>
                <a:ea typeface="Barlow"/>
                <a:cs typeface="Barlow"/>
                <a:sym typeface="Barlow"/>
              </a:rPr>
              <a:t>Authority is constructed and contextual</a:t>
            </a:r>
            <a:endParaRPr b="1" sz="2900">
              <a:latin typeface="Barlow"/>
              <a:ea typeface="Barlow"/>
              <a:cs typeface="Barlow"/>
              <a:sym typeface="Barlow"/>
            </a:endParaRPr>
          </a:p>
          <a:p>
            <a:pPr indent="0" lvl="0" marL="0" rtl="0" algn="l">
              <a:spcBef>
                <a:spcPts val="600"/>
              </a:spcBef>
              <a:spcAft>
                <a:spcPts val="0"/>
              </a:spcAft>
              <a:buNone/>
            </a:pPr>
            <a:r>
              <a:t/>
            </a:r>
            <a:endParaRPr/>
          </a:p>
        </p:txBody>
      </p:sp>
      <p:sp>
        <p:nvSpPr>
          <p:cNvPr id="546" name="Google Shape;546;p1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Three frames discuss </a:t>
            </a:r>
            <a:r>
              <a:rPr i="1" lang="en"/>
              <a:t>POWER </a:t>
            </a:r>
            <a:r>
              <a:rPr lang="en"/>
              <a:t>and</a:t>
            </a:r>
            <a:r>
              <a:rPr i="1" lang="en"/>
              <a:t> PRIVILEGE </a:t>
            </a:r>
            <a:r>
              <a:rPr lang="en"/>
              <a:t> </a:t>
            </a:r>
            <a:endParaRPr/>
          </a:p>
        </p:txBody>
      </p:sp>
      <p:sp>
        <p:nvSpPr>
          <p:cNvPr id="547" name="Google Shape;547;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Information has value </a:t>
            </a:r>
            <a:endParaRPr sz="3000"/>
          </a:p>
        </p:txBody>
      </p:sp>
      <p:sp>
        <p:nvSpPr>
          <p:cNvPr id="553" name="Google Shape;553;p18"/>
          <p:cNvSpPr txBox="1"/>
          <p:nvPr>
            <p:ph idx="1" type="body"/>
          </p:nvPr>
        </p:nvSpPr>
        <p:spPr>
          <a:xfrm>
            <a:off x="1000825" y="1510925"/>
            <a:ext cx="7231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000">
                <a:latin typeface="Barlow"/>
                <a:ea typeface="Barlow"/>
                <a:cs typeface="Barlow"/>
                <a:sym typeface="Barlow"/>
              </a:rPr>
              <a:t>States:</a:t>
            </a:r>
            <a:endParaRPr b="1" sz="3000">
              <a:latin typeface="Barlow"/>
              <a:ea typeface="Barlow"/>
              <a:cs typeface="Barlow"/>
              <a:sym typeface="Barlow"/>
            </a:endParaRPr>
          </a:p>
          <a:p>
            <a:pPr indent="-342900" lvl="0" marL="457200" rtl="0" algn="l">
              <a:spcBef>
                <a:spcPts val="600"/>
              </a:spcBef>
              <a:spcAft>
                <a:spcPts val="0"/>
              </a:spcAft>
              <a:buClr>
                <a:srgbClr val="000000"/>
              </a:buClr>
              <a:buSzPts val="1800"/>
              <a:buChar char="❏"/>
            </a:pPr>
            <a:r>
              <a:rPr lang="en">
                <a:solidFill>
                  <a:srgbClr val="000000"/>
                </a:solidFill>
                <a:latin typeface="Barlow"/>
                <a:ea typeface="Barlow"/>
                <a:cs typeface="Barlow"/>
                <a:sym typeface="Barlow"/>
              </a:rPr>
              <a:t>“Experts understand that value may be wielded by powerful interests in ways that marginalize certain voices.” </a:t>
            </a:r>
            <a:endParaRPr>
              <a:solidFill>
                <a:srgbClr val="000000"/>
              </a:solidFill>
              <a:latin typeface="Barlow"/>
              <a:ea typeface="Barlow"/>
              <a:cs typeface="Barlow"/>
              <a:sym typeface="Barlow"/>
            </a:endParaRPr>
          </a:p>
          <a:p>
            <a:pPr indent="-342900" lvl="0" marL="457200" rtl="0" algn="l">
              <a:spcBef>
                <a:spcPts val="0"/>
              </a:spcBef>
              <a:spcAft>
                <a:spcPts val="0"/>
              </a:spcAft>
              <a:buClr>
                <a:srgbClr val="000000"/>
              </a:buClr>
              <a:buSzPts val="1800"/>
              <a:buFont typeface="Barlow"/>
              <a:buChar char="❏"/>
            </a:pPr>
            <a:r>
              <a:rPr lang="en">
                <a:solidFill>
                  <a:srgbClr val="000000"/>
                </a:solidFill>
                <a:latin typeface="Barlow"/>
                <a:ea typeface="Barlow"/>
                <a:cs typeface="Barlow"/>
                <a:sym typeface="Barlow"/>
              </a:rPr>
              <a:t>That learners should “understand how and why some individuals or groups of individuals may be underrepresented or systematically marginalized within the systems that produce and disseminate information.”</a:t>
            </a:r>
            <a:endParaRPr>
              <a:solidFill>
                <a:srgbClr val="000000"/>
              </a:solidFill>
              <a:latin typeface="Barlow"/>
              <a:ea typeface="Barlow"/>
              <a:cs typeface="Barlow"/>
              <a:sym typeface="Barlow"/>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Barlow"/>
                <a:ea typeface="Barlow"/>
                <a:cs typeface="Barlow"/>
                <a:sym typeface="Barlow"/>
              </a:rPr>
              <a:t>That learners should be “inclined to examine their own information privilege.” </a:t>
            </a:r>
            <a:endParaRPr>
              <a:solidFill>
                <a:srgbClr val="000000"/>
              </a:solidFill>
              <a:latin typeface="Barlow"/>
              <a:ea typeface="Barlow"/>
              <a:cs typeface="Barlow"/>
              <a:sym typeface="Barlow"/>
            </a:endParaRPr>
          </a:p>
          <a:p>
            <a:pPr indent="0" lvl="0" marL="0" rtl="0" algn="l">
              <a:spcBef>
                <a:spcPts val="600"/>
              </a:spcBef>
              <a:spcAft>
                <a:spcPts val="0"/>
              </a:spcAft>
              <a:buNone/>
            </a:pPr>
            <a:r>
              <a:t/>
            </a:r>
            <a:endParaRPr sz="1200">
              <a:solidFill>
                <a:srgbClr val="000000"/>
              </a:solidFill>
              <a:latin typeface="Calibri"/>
              <a:ea typeface="Calibri"/>
              <a:cs typeface="Calibri"/>
              <a:sym typeface="Calibri"/>
            </a:endParaRPr>
          </a:p>
        </p:txBody>
      </p:sp>
      <p:sp>
        <p:nvSpPr>
          <p:cNvPr id="554" name="Google Shape;554;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5" name="Google Shape;555;p18"/>
          <p:cNvSpPr txBox="1"/>
          <p:nvPr/>
        </p:nvSpPr>
        <p:spPr>
          <a:xfrm>
            <a:off x="2792425" y="4212850"/>
            <a:ext cx="54396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Scholarship as conversation</a:t>
            </a:r>
            <a:r>
              <a:rPr i="1" lang="en"/>
              <a:t> </a:t>
            </a:r>
            <a:r>
              <a:rPr lang="en"/>
              <a:t> </a:t>
            </a:r>
            <a:r>
              <a:rPr lang="en"/>
              <a:t> </a:t>
            </a:r>
            <a:endParaRPr/>
          </a:p>
        </p:txBody>
      </p:sp>
      <p:sp>
        <p:nvSpPr>
          <p:cNvPr id="561" name="Google Shape;561;p19"/>
          <p:cNvSpPr txBox="1"/>
          <p:nvPr>
            <p:ph idx="1" type="body"/>
          </p:nvPr>
        </p:nvSpPr>
        <p:spPr>
          <a:xfrm>
            <a:off x="1033075" y="1543200"/>
            <a:ext cx="7231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000">
                <a:latin typeface="Barlow"/>
                <a:ea typeface="Barlow"/>
                <a:cs typeface="Barlow"/>
                <a:sym typeface="Barlow"/>
              </a:rPr>
              <a:t>States:</a:t>
            </a:r>
            <a:endParaRPr b="1" sz="3000">
              <a:latin typeface="Barlow"/>
              <a:ea typeface="Barlow"/>
              <a:cs typeface="Barlow"/>
              <a:sym typeface="Barlow"/>
            </a:endParaRPr>
          </a:p>
          <a:p>
            <a:pPr indent="0" lvl="0" marL="0" rtl="0" algn="l">
              <a:spcBef>
                <a:spcPts val="600"/>
              </a:spcBef>
              <a:spcAft>
                <a:spcPts val="0"/>
              </a:spcAft>
              <a:buNone/>
            </a:pPr>
            <a:r>
              <a:t/>
            </a:r>
            <a:endParaRPr b="1" sz="100">
              <a:latin typeface="Barlow"/>
              <a:ea typeface="Barlow"/>
              <a:cs typeface="Barlow"/>
              <a:sym typeface="Barlow"/>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Barlow"/>
                <a:ea typeface="Barlow"/>
                <a:cs typeface="Barlow"/>
                <a:sym typeface="Barlow"/>
              </a:rPr>
              <a:t>“Established power and authority structures may influence [learners’] ability to participate and can privilege certain voices and information.”</a:t>
            </a:r>
            <a:endParaRPr>
              <a:solidFill>
                <a:srgbClr val="000000"/>
              </a:solidFill>
              <a:latin typeface="Barlow"/>
              <a:ea typeface="Barlow"/>
              <a:cs typeface="Barlow"/>
              <a:sym typeface="Barlow"/>
            </a:endParaRPr>
          </a:p>
          <a:p>
            <a:pPr indent="-342900" lvl="0" marL="457200" rtl="0" algn="l">
              <a:spcBef>
                <a:spcPts val="0"/>
              </a:spcBef>
              <a:spcAft>
                <a:spcPts val="0"/>
              </a:spcAft>
              <a:buClr>
                <a:srgbClr val="000000"/>
              </a:buClr>
              <a:buSzPts val="1800"/>
              <a:buFont typeface="Barlow"/>
              <a:buChar char="❏"/>
            </a:pPr>
            <a:r>
              <a:rPr lang="en">
                <a:solidFill>
                  <a:srgbClr val="000000"/>
                </a:solidFill>
                <a:latin typeface="Barlow"/>
                <a:ea typeface="Barlow"/>
                <a:cs typeface="Barlow"/>
                <a:sym typeface="Barlow"/>
              </a:rPr>
              <a:t>That learners should “recognize that systems privilege authorities.” </a:t>
            </a:r>
            <a:endParaRPr>
              <a:solidFill>
                <a:srgbClr val="000000"/>
              </a:solidFill>
              <a:latin typeface="Barlow"/>
              <a:ea typeface="Barlow"/>
              <a:cs typeface="Barlow"/>
              <a:sym typeface="Barlow"/>
            </a:endParaRPr>
          </a:p>
          <a:p>
            <a:pPr indent="0" lvl="0" marL="0" rtl="0" algn="l">
              <a:spcBef>
                <a:spcPts val="0"/>
              </a:spcBef>
              <a:spcAft>
                <a:spcPts val="0"/>
              </a:spcAft>
              <a:buNone/>
            </a:pPr>
            <a:r>
              <a:t/>
            </a:r>
            <a:endParaRPr sz="1400">
              <a:solidFill>
                <a:srgbClr val="000000"/>
              </a:solidFill>
              <a:latin typeface="Barlow"/>
              <a:ea typeface="Barlow"/>
              <a:cs typeface="Barlow"/>
              <a:sym typeface="Barlow"/>
            </a:endParaRPr>
          </a:p>
          <a:p>
            <a:pPr indent="0" lvl="0" marL="0" rtl="0" algn="l">
              <a:spcBef>
                <a:spcPts val="600"/>
              </a:spcBef>
              <a:spcAft>
                <a:spcPts val="0"/>
              </a:spcAft>
              <a:buNone/>
            </a:pPr>
            <a:r>
              <a:t/>
            </a:r>
            <a:endParaRPr sz="1200">
              <a:solidFill>
                <a:srgbClr val="000000"/>
              </a:solidFill>
              <a:latin typeface="Calibri"/>
              <a:ea typeface="Calibri"/>
              <a:cs typeface="Calibri"/>
              <a:sym typeface="Calibri"/>
            </a:endParaRPr>
          </a:p>
        </p:txBody>
      </p:sp>
      <p:sp>
        <p:nvSpPr>
          <p:cNvPr id="562" name="Google Shape;562;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0"/>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Authority is constructed and contextual </a:t>
            </a:r>
            <a:r>
              <a:rPr lang="en"/>
              <a:t> </a:t>
            </a:r>
            <a:endParaRPr/>
          </a:p>
        </p:txBody>
      </p:sp>
      <p:sp>
        <p:nvSpPr>
          <p:cNvPr id="568" name="Google Shape;568;p20"/>
          <p:cNvSpPr txBox="1"/>
          <p:nvPr>
            <p:ph idx="1" type="body"/>
          </p:nvPr>
        </p:nvSpPr>
        <p:spPr>
          <a:xfrm>
            <a:off x="1008825" y="1599700"/>
            <a:ext cx="7231200" cy="2890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400">
                <a:latin typeface="Barlow"/>
                <a:ea typeface="Barlow"/>
                <a:cs typeface="Barlow"/>
                <a:sym typeface="Barlow"/>
              </a:rPr>
              <a:t>States:</a:t>
            </a:r>
            <a:endParaRPr b="1" sz="2400">
              <a:latin typeface="Barlow"/>
              <a:ea typeface="Barlow"/>
              <a:cs typeface="Barlow"/>
              <a:sym typeface="Barlow"/>
            </a:endParaRPr>
          </a:p>
          <a:p>
            <a:pPr indent="-342900" lvl="0" marL="457200" rtl="0" algn="l">
              <a:spcBef>
                <a:spcPts val="0"/>
              </a:spcBef>
              <a:spcAft>
                <a:spcPts val="0"/>
              </a:spcAft>
              <a:buClr>
                <a:srgbClr val="000000"/>
              </a:buClr>
              <a:buSzPts val="1800"/>
              <a:buFont typeface="Barlow"/>
              <a:buChar char="❏"/>
            </a:pPr>
            <a:r>
              <a:rPr lang="en">
                <a:solidFill>
                  <a:srgbClr val="000000"/>
                </a:solidFill>
                <a:latin typeface="Barlow"/>
                <a:ea typeface="Barlow"/>
                <a:cs typeface="Barlow"/>
                <a:sym typeface="Barlow"/>
              </a:rPr>
              <a:t>“Experts understand the need to determine the validity of information created by different authorities and to acknowledge biases that privilege some sources of authority over others, especially in terms of others’ worldviews, gender, sexual orientation, and cultural orientations.” </a:t>
            </a:r>
            <a:endParaRPr>
              <a:solidFill>
                <a:srgbClr val="000000"/>
              </a:solidFill>
              <a:latin typeface="Barlow"/>
              <a:ea typeface="Barlow"/>
              <a:cs typeface="Barlow"/>
              <a:sym typeface="Barlow"/>
            </a:endParaRPr>
          </a:p>
          <a:p>
            <a:pPr indent="-342900" lvl="0" marL="457200" rtl="0" algn="l">
              <a:spcBef>
                <a:spcPts val="0"/>
              </a:spcBef>
              <a:spcAft>
                <a:spcPts val="0"/>
              </a:spcAft>
              <a:buClr>
                <a:srgbClr val="000000"/>
              </a:buClr>
              <a:buSzPts val="1800"/>
              <a:buFont typeface="Barlow"/>
              <a:buChar char="❏"/>
            </a:pPr>
            <a:r>
              <a:rPr lang="en">
                <a:solidFill>
                  <a:srgbClr val="000000"/>
                </a:solidFill>
                <a:latin typeface="Barlow"/>
                <a:ea typeface="Barlow"/>
                <a:cs typeface="Barlow"/>
                <a:sym typeface="Barlow"/>
              </a:rPr>
              <a:t>That learners should “remain skeptical ”of authority granting systems and to “recognize that unlikely voices can be authoritative.”  </a:t>
            </a:r>
            <a:endParaRPr>
              <a:solidFill>
                <a:srgbClr val="000000"/>
              </a:solidFill>
              <a:latin typeface="Barlow"/>
              <a:ea typeface="Barlow"/>
              <a:cs typeface="Barlow"/>
              <a:sym typeface="Barlow"/>
            </a:endParaRPr>
          </a:p>
          <a:p>
            <a:pPr indent="0" lvl="0" marL="0" rtl="0" algn="l">
              <a:spcBef>
                <a:spcPts val="0"/>
              </a:spcBef>
              <a:spcAft>
                <a:spcPts val="0"/>
              </a:spcAft>
              <a:buNone/>
            </a:pPr>
            <a:r>
              <a:t/>
            </a:r>
            <a:endParaRPr sz="1400">
              <a:solidFill>
                <a:srgbClr val="000000"/>
              </a:solidFill>
              <a:latin typeface="Barlow"/>
              <a:ea typeface="Barlow"/>
              <a:cs typeface="Barlow"/>
              <a:sym typeface="Barlow"/>
            </a:endParaRPr>
          </a:p>
          <a:p>
            <a:pPr indent="0" lvl="0" marL="0" rtl="0" algn="l">
              <a:spcBef>
                <a:spcPts val="600"/>
              </a:spcBef>
              <a:spcAft>
                <a:spcPts val="0"/>
              </a:spcAft>
              <a:buNone/>
            </a:pPr>
            <a:r>
              <a:t/>
            </a:r>
            <a:endParaRPr sz="1200">
              <a:solidFill>
                <a:srgbClr val="000000"/>
              </a:solidFill>
              <a:latin typeface="Calibri"/>
              <a:ea typeface="Calibri"/>
              <a:cs typeface="Calibri"/>
              <a:sym typeface="Calibri"/>
            </a:endParaRPr>
          </a:p>
        </p:txBody>
      </p:sp>
      <p:sp>
        <p:nvSpPr>
          <p:cNvPr id="569" name="Google Shape;569;p2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1"/>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Critiques of </a:t>
            </a:r>
            <a:r>
              <a:rPr lang="en" sz="3200"/>
              <a:t>The ACRL Framework for Information Literacy: Does it go far enough for social justice?</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