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65" r:id="rId3"/>
    <p:sldId id="264" r:id="rId4"/>
    <p:sldId id="266" r:id="rId5"/>
    <p:sldId id="299" r:id="rId6"/>
    <p:sldId id="268" r:id="rId7"/>
    <p:sldId id="269" r:id="rId8"/>
    <p:sldId id="272" r:id="rId9"/>
    <p:sldId id="261" r:id="rId10"/>
    <p:sldId id="263" r:id="rId11"/>
    <p:sldId id="270" r:id="rId12"/>
    <p:sldId id="273" r:id="rId13"/>
    <p:sldId id="275" r:id="rId14"/>
    <p:sldId id="278" r:id="rId15"/>
    <p:sldId id="279" r:id="rId16"/>
    <p:sldId id="280" r:id="rId17"/>
    <p:sldId id="281" r:id="rId18"/>
    <p:sldId id="282" r:id="rId19"/>
    <p:sldId id="283" r:id="rId20"/>
    <p:sldId id="284" r:id="rId21"/>
    <p:sldId id="285" r:id="rId22"/>
    <p:sldId id="286" r:id="rId23"/>
    <p:sldId id="287" r:id="rId24"/>
    <p:sldId id="288" r:id="rId25"/>
    <p:sldId id="295" r:id="rId26"/>
    <p:sldId id="296" r:id="rId27"/>
    <p:sldId id="289" r:id="rId28"/>
    <p:sldId id="290" r:id="rId29"/>
    <p:sldId id="293" r:id="rId30"/>
    <p:sldId id="294" r:id="rId31"/>
    <p:sldId id="297" r:id="rId32"/>
    <p:sldId id="298" r:id="rId33"/>
    <p:sldId id="274" r:id="rId34"/>
    <p:sldId id="276" r:id="rId35"/>
    <p:sldId id="277" r:id="rId36"/>
    <p:sldId id="260" r:id="rId37"/>
    <p:sldId id="300" r:id="rId38"/>
    <p:sldId id="257" r:id="rId39"/>
    <p:sldId id="262" r:id="rId40"/>
    <p:sldId id="2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963" autoAdjust="0"/>
  </p:normalViewPr>
  <p:slideViewPr>
    <p:cSldViewPr snapToGrid="0">
      <p:cViewPr varScale="1">
        <p:scale>
          <a:sx n="40" d="100"/>
          <a:sy n="40" d="100"/>
        </p:scale>
        <p:origin x="16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41E55-0D2B-4EC4-A427-2613B597311D}"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5AAB8-83F9-4FA3-A7F4-AE36AC1BAC25}" type="slidenum">
              <a:rPr lang="en-US" smtClean="0"/>
              <a:t>‹#›</a:t>
            </a:fld>
            <a:endParaRPr lang="en-US"/>
          </a:p>
        </p:txBody>
      </p:sp>
    </p:spTree>
    <p:extLst>
      <p:ext uri="{BB962C8B-B14F-4D97-AF65-F5344CB8AC3E}">
        <p14:creationId xmlns:p14="http://schemas.microsoft.com/office/powerpoint/2010/main" val="11468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a:t>
            </a:fld>
            <a:endParaRPr lang="en-US"/>
          </a:p>
        </p:txBody>
      </p:sp>
    </p:spTree>
    <p:extLst>
      <p:ext uri="{BB962C8B-B14F-4D97-AF65-F5344CB8AC3E}">
        <p14:creationId xmlns:p14="http://schemas.microsoft.com/office/powerpoint/2010/main" val="1230647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10</a:t>
            </a:fld>
            <a:endParaRPr lang="en-US"/>
          </a:p>
        </p:txBody>
      </p:sp>
    </p:spTree>
    <p:extLst>
      <p:ext uri="{BB962C8B-B14F-4D97-AF65-F5344CB8AC3E}">
        <p14:creationId xmlns:p14="http://schemas.microsoft.com/office/powerpoint/2010/main" val="212474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11</a:t>
            </a:fld>
            <a:endParaRPr lang="en-US"/>
          </a:p>
        </p:txBody>
      </p:sp>
    </p:spTree>
    <p:extLst>
      <p:ext uri="{BB962C8B-B14F-4D97-AF65-F5344CB8AC3E}">
        <p14:creationId xmlns:p14="http://schemas.microsoft.com/office/powerpoint/2010/main" val="1521940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12</a:t>
            </a:fld>
            <a:endParaRPr lang="en-US"/>
          </a:p>
        </p:txBody>
      </p:sp>
    </p:spTree>
    <p:extLst>
      <p:ext uri="{BB962C8B-B14F-4D97-AF65-F5344CB8AC3E}">
        <p14:creationId xmlns:p14="http://schemas.microsoft.com/office/powerpoint/2010/main" val="3085712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13</a:t>
            </a:fld>
            <a:endParaRPr lang="en-US"/>
          </a:p>
        </p:txBody>
      </p:sp>
    </p:spTree>
    <p:extLst>
      <p:ext uri="{BB962C8B-B14F-4D97-AF65-F5344CB8AC3E}">
        <p14:creationId xmlns:p14="http://schemas.microsoft.com/office/powerpoint/2010/main" val="226185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14</a:t>
            </a:fld>
            <a:endParaRPr lang="en-US"/>
          </a:p>
        </p:txBody>
      </p:sp>
    </p:spTree>
    <p:extLst>
      <p:ext uri="{BB962C8B-B14F-4D97-AF65-F5344CB8AC3E}">
        <p14:creationId xmlns:p14="http://schemas.microsoft.com/office/powerpoint/2010/main" val="396469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15</a:t>
            </a:fld>
            <a:endParaRPr lang="en-US"/>
          </a:p>
        </p:txBody>
      </p:sp>
    </p:spTree>
    <p:extLst>
      <p:ext uri="{BB962C8B-B14F-4D97-AF65-F5344CB8AC3E}">
        <p14:creationId xmlns:p14="http://schemas.microsoft.com/office/powerpoint/2010/main" val="43505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16</a:t>
            </a:fld>
            <a:endParaRPr lang="en-US"/>
          </a:p>
        </p:txBody>
      </p:sp>
    </p:spTree>
    <p:extLst>
      <p:ext uri="{BB962C8B-B14F-4D97-AF65-F5344CB8AC3E}">
        <p14:creationId xmlns:p14="http://schemas.microsoft.com/office/powerpoint/2010/main" val="28414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17</a:t>
            </a:fld>
            <a:endParaRPr lang="en-US"/>
          </a:p>
        </p:txBody>
      </p:sp>
    </p:spTree>
    <p:extLst>
      <p:ext uri="{BB962C8B-B14F-4D97-AF65-F5344CB8AC3E}">
        <p14:creationId xmlns:p14="http://schemas.microsoft.com/office/powerpoint/2010/main" val="382887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18</a:t>
            </a:fld>
            <a:endParaRPr lang="en-US"/>
          </a:p>
        </p:txBody>
      </p:sp>
    </p:spTree>
    <p:extLst>
      <p:ext uri="{BB962C8B-B14F-4D97-AF65-F5344CB8AC3E}">
        <p14:creationId xmlns:p14="http://schemas.microsoft.com/office/powerpoint/2010/main" val="375499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19</a:t>
            </a:fld>
            <a:endParaRPr lang="en-US"/>
          </a:p>
        </p:txBody>
      </p:sp>
    </p:spTree>
    <p:extLst>
      <p:ext uri="{BB962C8B-B14F-4D97-AF65-F5344CB8AC3E}">
        <p14:creationId xmlns:p14="http://schemas.microsoft.com/office/powerpoint/2010/main" val="392979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2</a:t>
            </a:fld>
            <a:endParaRPr lang="en-US"/>
          </a:p>
        </p:txBody>
      </p:sp>
    </p:spTree>
    <p:extLst>
      <p:ext uri="{BB962C8B-B14F-4D97-AF65-F5344CB8AC3E}">
        <p14:creationId xmlns:p14="http://schemas.microsoft.com/office/powerpoint/2010/main" val="2066470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20</a:t>
            </a:fld>
            <a:endParaRPr lang="en-US"/>
          </a:p>
        </p:txBody>
      </p:sp>
    </p:spTree>
    <p:extLst>
      <p:ext uri="{BB962C8B-B14F-4D97-AF65-F5344CB8AC3E}">
        <p14:creationId xmlns:p14="http://schemas.microsoft.com/office/powerpoint/2010/main" val="1097634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21</a:t>
            </a:fld>
            <a:endParaRPr lang="en-US"/>
          </a:p>
        </p:txBody>
      </p:sp>
    </p:spTree>
    <p:extLst>
      <p:ext uri="{BB962C8B-B14F-4D97-AF65-F5344CB8AC3E}">
        <p14:creationId xmlns:p14="http://schemas.microsoft.com/office/powerpoint/2010/main" val="2222987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22</a:t>
            </a:fld>
            <a:endParaRPr lang="en-US"/>
          </a:p>
        </p:txBody>
      </p:sp>
    </p:spTree>
    <p:extLst>
      <p:ext uri="{BB962C8B-B14F-4D97-AF65-F5344CB8AC3E}">
        <p14:creationId xmlns:p14="http://schemas.microsoft.com/office/powerpoint/2010/main" val="3478985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23</a:t>
            </a:fld>
            <a:endParaRPr lang="en-US"/>
          </a:p>
        </p:txBody>
      </p:sp>
    </p:spTree>
    <p:extLst>
      <p:ext uri="{BB962C8B-B14F-4D97-AF65-F5344CB8AC3E}">
        <p14:creationId xmlns:p14="http://schemas.microsoft.com/office/powerpoint/2010/main" val="4188371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24</a:t>
            </a:fld>
            <a:endParaRPr lang="en-US"/>
          </a:p>
        </p:txBody>
      </p:sp>
    </p:spTree>
    <p:extLst>
      <p:ext uri="{BB962C8B-B14F-4D97-AF65-F5344CB8AC3E}">
        <p14:creationId xmlns:p14="http://schemas.microsoft.com/office/powerpoint/2010/main" val="304301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25</a:t>
            </a:fld>
            <a:endParaRPr lang="en-US"/>
          </a:p>
        </p:txBody>
      </p:sp>
    </p:spTree>
    <p:extLst>
      <p:ext uri="{BB962C8B-B14F-4D97-AF65-F5344CB8AC3E}">
        <p14:creationId xmlns:p14="http://schemas.microsoft.com/office/powerpoint/2010/main" val="431246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26</a:t>
            </a:fld>
            <a:endParaRPr lang="en-US"/>
          </a:p>
        </p:txBody>
      </p:sp>
    </p:spTree>
    <p:extLst>
      <p:ext uri="{BB962C8B-B14F-4D97-AF65-F5344CB8AC3E}">
        <p14:creationId xmlns:p14="http://schemas.microsoft.com/office/powerpoint/2010/main" val="1580142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27</a:t>
            </a:fld>
            <a:endParaRPr lang="en-US"/>
          </a:p>
        </p:txBody>
      </p:sp>
    </p:spTree>
    <p:extLst>
      <p:ext uri="{BB962C8B-B14F-4D97-AF65-F5344CB8AC3E}">
        <p14:creationId xmlns:p14="http://schemas.microsoft.com/office/powerpoint/2010/main" val="3492291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28</a:t>
            </a:fld>
            <a:endParaRPr lang="en-US"/>
          </a:p>
        </p:txBody>
      </p:sp>
    </p:spTree>
    <p:extLst>
      <p:ext uri="{BB962C8B-B14F-4D97-AF65-F5344CB8AC3E}">
        <p14:creationId xmlns:p14="http://schemas.microsoft.com/office/powerpoint/2010/main" val="4127142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29</a:t>
            </a:fld>
            <a:endParaRPr lang="en-US"/>
          </a:p>
        </p:txBody>
      </p:sp>
    </p:spTree>
    <p:extLst>
      <p:ext uri="{BB962C8B-B14F-4D97-AF65-F5344CB8AC3E}">
        <p14:creationId xmlns:p14="http://schemas.microsoft.com/office/powerpoint/2010/main" val="77947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a:t>
            </a:fld>
            <a:endParaRPr lang="en-US"/>
          </a:p>
        </p:txBody>
      </p:sp>
    </p:spTree>
    <p:extLst>
      <p:ext uri="{BB962C8B-B14F-4D97-AF65-F5344CB8AC3E}">
        <p14:creationId xmlns:p14="http://schemas.microsoft.com/office/powerpoint/2010/main" val="571564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30</a:t>
            </a:fld>
            <a:endParaRPr lang="en-US"/>
          </a:p>
        </p:txBody>
      </p:sp>
    </p:spTree>
    <p:extLst>
      <p:ext uri="{BB962C8B-B14F-4D97-AF65-F5344CB8AC3E}">
        <p14:creationId xmlns:p14="http://schemas.microsoft.com/office/powerpoint/2010/main" val="3417525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31</a:t>
            </a:fld>
            <a:endParaRPr lang="en-US"/>
          </a:p>
        </p:txBody>
      </p:sp>
    </p:spTree>
    <p:extLst>
      <p:ext uri="{BB962C8B-B14F-4D97-AF65-F5344CB8AC3E}">
        <p14:creationId xmlns:p14="http://schemas.microsoft.com/office/powerpoint/2010/main" val="1394042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32</a:t>
            </a:fld>
            <a:endParaRPr lang="en-US"/>
          </a:p>
        </p:txBody>
      </p:sp>
    </p:spTree>
    <p:extLst>
      <p:ext uri="{BB962C8B-B14F-4D97-AF65-F5344CB8AC3E}">
        <p14:creationId xmlns:p14="http://schemas.microsoft.com/office/powerpoint/2010/main" val="1764090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33</a:t>
            </a:fld>
            <a:endParaRPr lang="en-US"/>
          </a:p>
        </p:txBody>
      </p:sp>
    </p:spTree>
    <p:extLst>
      <p:ext uri="{BB962C8B-B14F-4D97-AF65-F5344CB8AC3E}">
        <p14:creationId xmlns:p14="http://schemas.microsoft.com/office/powerpoint/2010/main" val="2740563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34</a:t>
            </a:fld>
            <a:endParaRPr lang="en-US"/>
          </a:p>
        </p:txBody>
      </p:sp>
    </p:spTree>
    <p:extLst>
      <p:ext uri="{BB962C8B-B14F-4D97-AF65-F5344CB8AC3E}">
        <p14:creationId xmlns:p14="http://schemas.microsoft.com/office/powerpoint/2010/main" val="3615553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35</a:t>
            </a:fld>
            <a:endParaRPr lang="en-US"/>
          </a:p>
        </p:txBody>
      </p:sp>
    </p:spTree>
    <p:extLst>
      <p:ext uri="{BB962C8B-B14F-4D97-AF65-F5344CB8AC3E}">
        <p14:creationId xmlns:p14="http://schemas.microsoft.com/office/powerpoint/2010/main" val="499882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36</a:t>
            </a:fld>
            <a:endParaRPr lang="en-US"/>
          </a:p>
        </p:txBody>
      </p:sp>
    </p:spTree>
    <p:extLst>
      <p:ext uri="{BB962C8B-B14F-4D97-AF65-F5344CB8AC3E}">
        <p14:creationId xmlns:p14="http://schemas.microsoft.com/office/powerpoint/2010/main" val="237201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4</a:t>
            </a:fld>
            <a:endParaRPr lang="en-US"/>
          </a:p>
        </p:txBody>
      </p:sp>
    </p:spTree>
    <p:extLst>
      <p:ext uri="{BB962C8B-B14F-4D97-AF65-F5344CB8AC3E}">
        <p14:creationId xmlns:p14="http://schemas.microsoft.com/office/powerpoint/2010/main" val="3194230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5</a:t>
            </a:fld>
            <a:endParaRPr lang="en-US"/>
          </a:p>
        </p:txBody>
      </p:sp>
    </p:spTree>
    <p:extLst>
      <p:ext uri="{BB962C8B-B14F-4D97-AF65-F5344CB8AC3E}">
        <p14:creationId xmlns:p14="http://schemas.microsoft.com/office/powerpoint/2010/main" val="73520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035AAB8-83F9-4FA3-A7F4-AE36AC1BAC25}" type="slidenum">
              <a:rPr lang="en-US" smtClean="0"/>
              <a:t>6</a:t>
            </a:fld>
            <a:endParaRPr lang="en-US"/>
          </a:p>
        </p:txBody>
      </p:sp>
    </p:spTree>
    <p:extLst>
      <p:ext uri="{BB962C8B-B14F-4D97-AF65-F5344CB8AC3E}">
        <p14:creationId xmlns:p14="http://schemas.microsoft.com/office/powerpoint/2010/main" val="318629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7</a:t>
            </a:fld>
            <a:endParaRPr lang="en-US"/>
          </a:p>
        </p:txBody>
      </p:sp>
    </p:spTree>
    <p:extLst>
      <p:ext uri="{BB962C8B-B14F-4D97-AF65-F5344CB8AC3E}">
        <p14:creationId xmlns:p14="http://schemas.microsoft.com/office/powerpoint/2010/main" val="3571940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8</a:t>
            </a:fld>
            <a:endParaRPr lang="en-US"/>
          </a:p>
        </p:txBody>
      </p:sp>
    </p:spTree>
    <p:extLst>
      <p:ext uri="{BB962C8B-B14F-4D97-AF65-F5344CB8AC3E}">
        <p14:creationId xmlns:p14="http://schemas.microsoft.com/office/powerpoint/2010/main" val="86167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5AAB8-83F9-4FA3-A7F4-AE36AC1BAC25}" type="slidenum">
              <a:rPr lang="en-US" smtClean="0"/>
              <a:t>9</a:t>
            </a:fld>
            <a:endParaRPr lang="en-US"/>
          </a:p>
        </p:txBody>
      </p:sp>
    </p:spTree>
    <p:extLst>
      <p:ext uri="{BB962C8B-B14F-4D97-AF65-F5344CB8AC3E}">
        <p14:creationId xmlns:p14="http://schemas.microsoft.com/office/powerpoint/2010/main" val="50838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76029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253330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25457C-02A4-4142-906B-F9B04872FB4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3092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413720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25457C-02A4-4142-906B-F9B04872FB4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435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3157547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145242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16591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35266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957AD-1F10-4BC2-8EAF-5AE14F551CAD}"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40759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21021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E957AD-1F10-4BC2-8EAF-5AE14F551CAD}"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421426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E957AD-1F10-4BC2-8EAF-5AE14F551CAD}"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397721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957AD-1F10-4BC2-8EAF-5AE14F551CAD}"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380768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49097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E957AD-1F10-4BC2-8EAF-5AE14F551CAD}"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25457C-02A4-4142-906B-F9B04872FB46}" type="slidenum">
              <a:rPr lang="en-US" smtClean="0"/>
              <a:t>‹#›</a:t>
            </a:fld>
            <a:endParaRPr lang="en-US"/>
          </a:p>
        </p:txBody>
      </p:sp>
    </p:spTree>
    <p:extLst>
      <p:ext uri="{BB962C8B-B14F-4D97-AF65-F5344CB8AC3E}">
        <p14:creationId xmlns:p14="http://schemas.microsoft.com/office/powerpoint/2010/main" val="316200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E957AD-1F10-4BC2-8EAF-5AE14F551CAD}" type="datetimeFigureOut">
              <a:rPr lang="en-US" smtClean="0"/>
              <a:t>10/26/2020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25457C-02A4-4142-906B-F9B04872FB46}" type="slidenum">
              <a:rPr lang="en-US" smtClean="0"/>
              <a:t>‹#›</a:t>
            </a:fld>
            <a:endParaRPr lang="en-US"/>
          </a:p>
        </p:txBody>
      </p:sp>
    </p:spTree>
    <p:extLst>
      <p:ext uri="{BB962C8B-B14F-4D97-AF65-F5344CB8AC3E}">
        <p14:creationId xmlns:p14="http://schemas.microsoft.com/office/powerpoint/2010/main" val="281335767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damasco1@udayto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youtu.be/P2pnoUcF_o4"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inthelibrarywiththeleadpipe.org/2015/soliciting-performance-hiding-bias-whiteness-and-librarianship/" TargetMode="External"/><Relationship Id="rId2" Type="http://schemas.openxmlformats.org/officeDocument/2006/relationships/hyperlink" Target="https://www.dismantlingracism.org/white-supremacy-culture.html" TargetMode="External"/><Relationship Id="rId1" Type="http://schemas.openxmlformats.org/officeDocument/2006/relationships/slideLayout" Target="../slideLayouts/slideLayout2.xml"/><Relationship Id="rId4" Type="http://schemas.openxmlformats.org/officeDocument/2006/relationships/hyperlink" Target="https://ssir.org/articles/entry/the_bias_of_professionalism_standard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P2pnoUcF_o4" TargetMode="External"/><Relationship Id="rId2" Type="http://schemas.openxmlformats.org/officeDocument/2006/relationships/hyperlink" Target="https://www.youtube.com/watch?v=viCeoxO20BI&amp;feature=youtu.be" TargetMode="External"/><Relationship Id="rId1" Type="http://schemas.openxmlformats.org/officeDocument/2006/relationships/slideLayout" Target="../slideLayouts/slideLayout2.xml"/><Relationship Id="rId4" Type="http://schemas.openxmlformats.org/officeDocument/2006/relationships/hyperlink" Target="http://dismantlingracism.org/uploads/4/3/5/7/43579015/whitesupcul13.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carla.umn.edu/culture/definitions.html" TargetMode="External"/><Relationship Id="rId2" Type="http://schemas.openxmlformats.org/officeDocument/2006/relationships/hyperlink" Target="https://www.torbenrick.eu/blog/culture/organizational-culture-is-like-an-iceberg/" TargetMode="External"/><Relationship Id="rId1" Type="http://schemas.openxmlformats.org/officeDocument/2006/relationships/slideLayout" Target="../slideLayouts/slideLayout2.xml"/><Relationship Id="rId6" Type="http://schemas.openxmlformats.org/officeDocument/2006/relationships/hyperlink" Target="https://www.cacgrants.org/assets/ce/Documents/2019/WhiteDominantCulture.pdf" TargetMode="External"/><Relationship Id="rId5" Type="http://schemas.openxmlformats.org/officeDocument/2006/relationships/hyperlink" Target="https://www.youtube.com/watch?v=n9HczX_tK-o" TargetMode="External"/><Relationship Id="rId4" Type="http://schemas.openxmlformats.org/officeDocument/2006/relationships/hyperlink" Target="https://www.naspa.org/blog/professionalism-or-socialized-white-supremac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0531-BF1E-4D3F-9D7E-212EC5C9C9D9}"/>
              </a:ext>
            </a:extLst>
          </p:cNvPr>
          <p:cNvSpPr>
            <a:spLocks noGrp="1"/>
          </p:cNvSpPr>
          <p:nvPr>
            <p:ph type="ctrTitle"/>
          </p:nvPr>
        </p:nvSpPr>
        <p:spPr>
          <a:xfrm>
            <a:off x="2589213" y="2514600"/>
            <a:ext cx="9251805" cy="2262781"/>
          </a:xfrm>
        </p:spPr>
        <p:txBody>
          <a:bodyPr>
            <a:normAutofit fontScale="90000"/>
          </a:bodyPr>
          <a:lstStyle/>
          <a:p>
            <a:r>
              <a:rPr lang="en-US" dirty="0"/>
              <a:t>From Being to Doing: </a:t>
            </a:r>
            <a:br>
              <a:rPr lang="en-US" dirty="0"/>
            </a:br>
            <a:r>
              <a:rPr lang="en-US" dirty="0"/>
              <a:t>Anti-racism as Action at Work</a:t>
            </a:r>
          </a:p>
        </p:txBody>
      </p:sp>
      <p:sp>
        <p:nvSpPr>
          <p:cNvPr id="3" name="Subtitle 2">
            <a:extLst>
              <a:ext uri="{FF2B5EF4-FFF2-40B4-BE49-F238E27FC236}">
                <a16:creationId xmlns:a16="http://schemas.microsoft.com/office/drawing/2014/main" id="{009F76A2-3426-49F9-BF07-DA1DEE0BEF31}"/>
              </a:ext>
            </a:extLst>
          </p:cNvPr>
          <p:cNvSpPr>
            <a:spLocks noGrp="1"/>
          </p:cNvSpPr>
          <p:nvPr>
            <p:ph type="subTitle" idx="1"/>
          </p:nvPr>
        </p:nvSpPr>
        <p:spPr>
          <a:xfrm>
            <a:off x="2589213" y="4777379"/>
            <a:ext cx="8915399" cy="1126283"/>
          </a:xfrm>
        </p:spPr>
        <p:txBody>
          <a:bodyPr>
            <a:normAutofit fontScale="70000" lnSpcReduction="20000"/>
          </a:bodyPr>
          <a:lstStyle/>
          <a:p>
            <a:r>
              <a:rPr lang="en-US" dirty="0"/>
              <a:t>Ione T. Damasco, M.L.I.S. (she/her)</a:t>
            </a:r>
          </a:p>
          <a:p>
            <a:r>
              <a:rPr lang="en-US" dirty="0"/>
              <a:t>Professor &amp; Director of Information Acquisition &amp; Organization</a:t>
            </a:r>
          </a:p>
          <a:p>
            <a:r>
              <a:rPr lang="en-US" dirty="0"/>
              <a:t>University of Dayton</a:t>
            </a:r>
          </a:p>
          <a:p>
            <a:r>
              <a:rPr lang="en-US" dirty="0">
                <a:hlinkClick r:id="rId3"/>
              </a:rPr>
              <a:t>idamasco1@udayton.edu</a:t>
            </a:r>
            <a:r>
              <a:rPr lang="en-US" dirty="0"/>
              <a:t> </a:t>
            </a:r>
          </a:p>
        </p:txBody>
      </p:sp>
    </p:spTree>
    <p:extLst>
      <p:ext uri="{BB962C8B-B14F-4D97-AF65-F5344CB8AC3E}">
        <p14:creationId xmlns:p14="http://schemas.microsoft.com/office/powerpoint/2010/main" val="3766821929"/>
      </p:ext>
    </p:extLst>
  </p:cSld>
  <p:clrMapOvr>
    <a:masterClrMapping/>
  </p:clrMapOvr>
  <mc:AlternateContent xmlns:mc="http://schemas.openxmlformats.org/markup-compatibility/2006" xmlns:p14="http://schemas.microsoft.com/office/powerpoint/2010/main">
    <mc:Choice Requires="p14">
      <p:transition spd="slow" p14:dur="2000" advTm="61896"/>
    </mc:Choice>
    <mc:Fallback xmlns="">
      <p:transition spd="slow" advTm="618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56E6-A65D-48F8-A665-9322C1B5C70D}"/>
              </a:ext>
            </a:extLst>
          </p:cNvPr>
          <p:cNvSpPr>
            <a:spLocks noGrp="1"/>
          </p:cNvSpPr>
          <p:nvPr>
            <p:ph type="title"/>
          </p:nvPr>
        </p:nvSpPr>
        <p:spPr/>
        <p:txBody>
          <a:bodyPr/>
          <a:lstStyle/>
          <a:p>
            <a:r>
              <a:rPr lang="en-US" dirty="0"/>
              <a:t>Defining anti-racism</a:t>
            </a:r>
          </a:p>
        </p:txBody>
      </p:sp>
      <p:sp>
        <p:nvSpPr>
          <p:cNvPr id="3" name="Content Placeholder 2">
            <a:extLst>
              <a:ext uri="{FF2B5EF4-FFF2-40B4-BE49-F238E27FC236}">
                <a16:creationId xmlns:a16="http://schemas.microsoft.com/office/drawing/2014/main" id="{EDD451B4-644C-4DB7-A68E-B2E5B7390925}"/>
              </a:ext>
            </a:extLst>
          </p:cNvPr>
          <p:cNvSpPr>
            <a:spLocks noGrp="1"/>
          </p:cNvSpPr>
          <p:nvPr>
            <p:ph idx="1"/>
          </p:nvPr>
        </p:nvSpPr>
        <p:spPr>
          <a:xfrm>
            <a:off x="2589212" y="2133601"/>
            <a:ext cx="8915400" cy="3776472"/>
          </a:xfrm>
        </p:spPr>
        <p:txBody>
          <a:bodyPr>
            <a:normAutofit fontScale="92500" lnSpcReduction="20000"/>
          </a:bodyPr>
          <a:lstStyle/>
          <a:p>
            <a:pPr marL="0" indent="0">
              <a:buNone/>
            </a:pPr>
            <a:r>
              <a:rPr lang="en-US" sz="3200" dirty="0" err="1"/>
              <a:t>Kendi</a:t>
            </a:r>
            <a:r>
              <a:rPr lang="en-US" sz="3200" dirty="0"/>
              <a:t> defines antiracism in the following ways:</a:t>
            </a:r>
          </a:p>
          <a:p>
            <a:r>
              <a:rPr lang="en-US" sz="3200" dirty="0"/>
              <a:t>Antiracism is a powerful collection of antiracist policies that lead to racial equity and are substantiated by antiracist ideas.</a:t>
            </a:r>
          </a:p>
          <a:p>
            <a:pPr lvl="1"/>
            <a:r>
              <a:rPr lang="en-US" sz="3000" dirty="0"/>
              <a:t>Antiracist policies are any measures that produce and sustain equity between racial groups.</a:t>
            </a:r>
          </a:p>
          <a:p>
            <a:pPr lvl="1"/>
            <a:r>
              <a:rPr lang="en-US" sz="3000" dirty="0"/>
              <a:t>Antiracist ideas argue that racist policies are the cause of racial inequities.</a:t>
            </a:r>
          </a:p>
          <a:p>
            <a:endParaRPr lang="en-US" sz="3200" dirty="0"/>
          </a:p>
          <a:p>
            <a:endParaRPr lang="en-US" sz="3200" dirty="0"/>
          </a:p>
        </p:txBody>
      </p:sp>
    </p:spTree>
    <p:extLst>
      <p:ext uri="{BB962C8B-B14F-4D97-AF65-F5344CB8AC3E}">
        <p14:creationId xmlns:p14="http://schemas.microsoft.com/office/powerpoint/2010/main" val="2542342773"/>
      </p:ext>
    </p:extLst>
  </p:cSld>
  <p:clrMapOvr>
    <a:masterClrMapping/>
  </p:clrMapOvr>
  <mc:AlternateContent xmlns:mc="http://schemas.openxmlformats.org/markup-compatibility/2006" xmlns:p14="http://schemas.microsoft.com/office/powerpoint/2010/main">
    <mc:Choice Requires="p14">
      <p:transition spd="slow" p14:dur="2000" advTm="47925"/>
    </mc:Choice>
    <mc:Fallback xmlns="">
      <p:transition spd="slow" advTm="479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7DB8D-9BA6-47F6-BA8B-EB6073B39CC3}"/>
              </a:ext>
            </a:extLst>
          </p:cNvPr>
          <p:cNvSpPr txBox="1">
            <a:spLocks noGrp="1"/>
          </p:cNvSpPr>
          <p:nvPr>
            <p:ph type="title"/>
          </p:nvPr>
        </p:nvSpPr>
        <p:spPr>
          <a:xfrm>
            <a:off x="2408459" y="1659285"/>
            <a:ext cx="8915400" cy="3539430"/>
          </a:xfrm>
          <a:prstGeom prst="rect">
            <a:avLst/>
          </a:prstGeom>
          <a:noFill/>
        </p:spPr>
        <p:txBody>
          <a:bodyPr wrap="square" rtlCol="0">
            <a:spAutoFit/>
          </a:bodyPr>
          <a:lstStyle/>
          <a:p>
            <a:r>
              <a:rPr lang="en-US" sz="3200" dirty="0"/>
              <a:t>Given these definitions, how can we think critically about antiracist actions at work?</a:t>
            </a:r>
            <a:br>
              <a:rPr lang="en-US" sz="3200" dirty="0"/>
            </a:br>
            <a:br>
              <a:rPr lang="en-US" sz="3200" dirty="0"/>
            </a:br>
            <a:r>
              <a:rPr lang="en-US" sz="3200" dirty="0"/>
              <a:t>How do the definitions of white supremacy culture, racism, and antiracism intersect with the iceberg model of culture in our workspaces?</a:t>
            </a:r>
          </a:p>
        </p:txBody>
      </p:sp>
    </p:spTree>
    <p:extLst>
      <p:ext uri="{BB962C8B-B14F-4D97-AF65-F5344CB8AC3E}">
        <p14:creationId xmlns:p14="http://schemas.microsoft.com/office/powerpoint/2010/main" val="1225565219"/>
      </p:ext>
    </p:extLst>
  </p:cSld>
  <p:clrMapOvr>
    <a:masterClrMapping/>
  </p:clrMapOvr>
  <mc:AlternateContent xmlns:mc="http://schemas.openxmlformats.org/markup-compatibility/2006" xmlns:p14="http://schemas.microsoft.com/office/powerpoint/2010/main">
    <mc:Choice Requires="p14">
      <p:transition spd="slow" p14:dur="2000" advTm="43379"/>
    </mc:Choice>
    <mc:Fallback xmlns="">
      <p:transition spd="slow" advTm="433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BDCC-9A6C-40E3-8B60-8134072AB155}"/>
              </a:ext>
            </a:extLst>
          </p:cNvPr>
          <p:cNvSpPr>
            <a:spLocks noGrp="1"/>
          </p:cNvSpPr>
          <p:nvPr>
            <p:ph type="title"/>
          </p:nvPr>
        </p:nvSpPr>
        <p:spPr>
          <a:xfrm>
            <a:off x="2592924" y="390194"/>
            <a:ext cx="8911687" cy="1280890"/>
          </a:xfrm>
        </p:spPr>
        <p:txBody>
          <a:bodyPr/>
          <a:lstStyle/>
          <a:p>
            <a:r>
              <a:rPr lang="en-US" dirty="0"/>
              <a:t>Characteristics and norms of white supremacy culture in organizations</a:t>
            </a:r>
          </a:p>
        </p:txBody>
      </p:sp>
      <p:sp>
        <p:nvSpPr>
          <p:cNvPr id="4" name="Content Placeholder 3">
            <a:extLst>
              <a:ext uri="{FF2B5EF4-FFF2-40B4-BE49-F238E27FC236}">
                <a16:creationId xmlns:a16="http://schemas.microsoft.com/office/drawing/2014/main" id="{F8977A17-9CC8-49FC-B025-D9F15179594E}"/>
              </a:ext>
            </a:extLst>
          </p:cNvPr>
          <p:cNvSpPr>
            <a:spLocks noGrp="1"/>
          </p:cNvSpPr>
          <p:nvPr>
            <p:ph sz="half" idx="1"/>
          </p:nvPr>
        </p:nvSpPr>
        <p:spPr>
          <a:xfrm>
            <a:off x="2592924" y="1671084"/>
            <a:ext cx="4313864" cy="4458031"/>
          </a:xfrm>
        </p:spPr>
        <p:txBody>
          <a:bodyPr>
            <a:noAutofit/>
          </a:bodyPr>
          <a:lstStyle/>
          <a:p>
            <a:pPr fontAlgn="base"/>
            <a:r>
              <a:rPr lang="en-US" sz="1600" b="1" dirty="0"/>
              <a:t>Perfectionism</a:t>
            </a:r>
          </a:p>
          <a:p>
            <a:pPr fontAlgn="base"/>
            <a:r>
              <a:rPr lang="en-US" sz="1600" b="1" dirty="0"/>
              <a:t>Sense of urgency</a:t>
            </a:r>
          </a:p>
          <a:p>
            <a:pPr fontAlgn="base"/>
            <a:r>
              <a:rPr lang="en-US" sz="1400" dirty="0"/>
              <a:t>Defensiveness</a:t>
            </a:r>
          </a:p>
          <a:p>
            <a:pPr fontAlgn="base"/>
            <a:r>
              <a:rPr lang="en-US" sz="1600" b="1" dirty="0"/>
              <a:t>Quantity over quality</a:t>
            </a:r>
          </a:p>
          <a:p>
            <a:pPr fontAlgn="base"/>
            <a:r>
              <a:rPr lang="en-US" sz="1600" b="1" dirty="0"/>
              <a:t>Worship of the written word</a:t>
            </a:r>
          </a:p>
          <a:p>
            <a:pPr fontAlgn="base"/>
            <a:r>
              <a:rPr lang="en-US" sz="1400" dirty="0"/>
              <a:t>Only one right way</a:t>
            </a:r>
          </a:p>
          <a:p>
            <a:pPr fontAlgn="base"/>
            <a:r>
              <a:rPr lang="en-US" sz="1400" dirty="0"/>
              <a:t>Paternalism</a:t>
            </a:r>
          </a:p>
          <a:p>
            <a:pPr fontAlgn="base"/>
            <a:r>
              <a:rPr lang="en-US" sz="1600" b="1" dirty="0"/>
              <a:t>Either/or thinking</a:t>
            </a:r>
          </a:p>
          <a:p>
            <a:pPr fontAlgn="base"/>
            <a:r>
              <a:rPr lang="en-US" sz="1400" dirty="0"/>
              <a:t>Power hoarding</a:t>
            </a:r>
          </a:p>
          <a:p>
            <a:pPr fontAlgn="base"/>
            <a:r>
              <a:rPr lang="en-US" sz="1400" dirty="0"/>
              <a:t>Fear of open conflict</a:t>
            </a:r>
          </a:p>
          <a:p>
            <a:pPr fontAlgn="base"/>
            <a:r>
              <a:rPr lang="en-US" sz="1600" b="1" dirty="0"/>
              <a:t>Individualism/competition</a:t>
            </a:r>
          </a:p>
          <a:p>
            <a:pPr fontAlgn="base"/>
            <a:r>
              <a:rPr lang="en-US" sz="1400" dirty="0"/>
              <a:t>I’m the only one</a:t>
            </a:r>
          </a:p>
          <a:p>
            <a:pPr fontAlgn="base"/>
            <a:r>
              <a:rPr lang="en-US" sz="1400" dirty="0"/>
              <a:t>Progress is bigger, more</a:t>
            </a:r>
          </a:p>
        </p:txBody>
      </p:sp>
      <p:sp>
        <p:nvSpPr>
          <p:cNvPr id="5" name="Content Placeholder 4">
            <a:extLst>
              <a:ext uri="{FF2B5EF4-FFF2-40B4-BE49-F238E27FC236}">
                <a16:creationId xmlns:a16="http://schemas.microsoft.com/office/drawing/2014/main" id="{9A56C40E-BE2C-4936-A49F-50FD91D5FBC6}"/>
              </a:ext>
            </a:extLst>
          </p:cNvPr>
          <p:cNvSpPr>
            <a:spLocks noGrp="1"/>
          </p:cNvSpPr>
          <p:nvPr>
            <p:ph sz="half" idx="2"/>
          </p:nvPr>
        </p:nvSpPr>
        <p:spPr>
          <a:xfrm>
            <a:off x="7190747" y="1671084"/>
            <a:ext cx="4313864" cy="4458031"/>
          </a:xfrm>
        </p:spPr>
        <p:txBody>
          <a:bodyPr>
            <a:noAutofit/>
          </a:bodyPr>
          <a:lstStyle/>
          <a:p>
            <a:pPr fontAlgn="base"/>
            <a:r>
              <a:rPr lang="en-US" sz="1600" b="1" dirty="0"/>
              <a:t>Objectivity</a:t>
            </a:r>
          </a:p>
          <a:p>
            <a:pPr fontAlgn="base"/>
            <a:r>
              <a:rPr lang="en-US" sz="1600" b="1" dirty="0"/>
              <a:t>Right to comfort</a:t>
            </a:r>
          </a:p>
          <a:p>
            <a:pPr fontAlgn="base"/>
            <a:r>
              <a:rPr lang="en-US" sz="1400" dirty="0"/>
              <a:t>Comfort with predominantly white leadership</a:t>
            </a:r>
          </a:p>
          <a:p>
            <a:pPr fontAlgn="base"/>
            <a:r>
              <a:rPr lang="en-US" sz="1400" dirty="0"/>
              <a:t>Comprehensiveness</a:t>
            </a:r>
          </a:p>
          <a:p>
            <a:pPr fontAlgn="base"/>
            <a:r>
              <a:rPr lang="en-US" sz="1400" dirty="0"/>
              <a:t>Transactional relationships </a:t>
            </a:r>
          </a:p>
          <a:p>
            <a:pPr fontAlgn="base"/>
            <a:r>
              <a:rPr lang="en-US" sz="1400" dirty="0"/>
              <a:t>Transactional goals</a:t>
            </a:r>
          </a:p>
          <a:p>
            <a:pPr fontAlgn="base"/>
            <a:r>
              <a:rPr lang="en-US" sz="1600" b="1" dirty="0"/>
              <a:t>Over-working as unstated norm</a:t>
            </a:r>
          </a:p>
          <a:p>
            <a:pPr fontAlgn="base"/>
            <a:r>
              <a:rPr lang="en-US" sz="1400" dirty="0"/>
              <a:t>Skeptical management</a:t>
            </a:r>
          </a:p>
          <a:p>
            <a:pPr fontAlgn="base"/>
            <a:r>
              <a:rPr lang="en-US" sz="1400" dirty="0"/>
              <a:t>Official title outweighs experience</a:t>
            </a:r>
          </a:p>
          <a:p>
            <a:pPr fontAlgn="base"/>
            <a:r>
              <a:rPr lang="en-US" sz="1400" dirty="0"/>
              <a:t>White mediocrity</a:t>
            </a:r>
          </a:p>
          <a:p>
            <a:pPr fontAlgn="base"/>
            <a:r>
              <a:rPr lang="en-US" sz="1400" dirty="0"/>
              <a:t>Narrow valuation of intelligence/performance</a:t>
            </a:r>
          </a:p>
          <a:p>
            <a:pPr fontAlgn="base"/>
            <a:r>
              <a:rPr lang="en-US" sz="1600" b="1" dirty="0"/>
              <a:t>Unwillingness to discuss race</a:t>
            </a:r>
          </a:p>
        </p:txBody>
      </p:sp>
    </p:spTree>
    <p:extLst>
      <p:ext uri="{BB962C8B-B14F-4D97-AF65-F5344CB8AC3E}">
        <p14:creationId xmlns:p14="http://schemas.microsoft.com/office/powerpoint/2010/main" val="1145232748"/>
      </p:ext>
    </p:extLst>
  </p:cSld>
  <p:clrMapOvr>
    <a:masterClrMapping/>
  </p:clrMapOvr>
  <mc:AlternateContent xmlns:mc="http://schemas.openxmlformats.org/markup-compatibility/2006" xmlns:p14="http://schemas.microsoft.com/office/powerpoint/2010/main">
    <mc:Choice Requires="p14">
      <p:transition spd="slow" p14:dur="2000" advTm="95606"/>
    </mc:Choice>
    <mc:Fallback xmlns="">
      <p:transition spd="slow" advTm="9560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Perfectionism</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000" b="1" dirty="0"/>
              <a:t>Oppressive</a:t>
            </a:r>
          </a:p>
          <a:p>
            <a:r>
              <a:rPr lang="en-US" sz="2000" dirty="0"/>
              <a:t>Appreciation for work rarely shared; when it is, directed at those most often get credited for the work (even if others contributed)</a:t>
            </a:r>
          </a:p>
          <a:p>
            <a:r>
              <a:rPr lang="en-US" sz="2000" dirty="0"/>
              <a:t>More common to point out how a person or their  work is inadequate</a:t>
            </a:r>
          </a:p>
          <a:p>
            <a:r>
              <a:rPr lang="en-US" sz="2000" dirty="0"/>
              <a:t>Mistakes are seen as personal</a:t>
            </a:r>
          </a:p>
          <a:p>
            <a:r>
              <a:rPr lang="en-US" sz="2000" dirty="0"/>
              <a:t>Making a mistake is confused with being a mistake</a:t>
            </a:r>
          </a:p>
          <a:p>
            <a:r>
              <a:rPr lang="en-US" sz="2000" dirty="0"/>
              <a:t>Little to no investment in reflection or identifying lessons learned that can improve practice</a:t>
            </a:r>
          </a:p>
          <a:p>
            <a:r>
              <a:rPr lang="en-US" sz="2000" dirty="0"/>
              <a:t>Tendency to identify what’s wrong; little ability to identify, name, and appreciate what’s right</a:t>
            </a:r>
          </a:p>
          <a:p>
            <a:r>
              <a:rPr lang="en-US" sz="2000" dirty="0"/>
              <a:t>Often internalized leading to overemphasis on “faults” or “failures” rather than acknowledging good work</a:t>
            </a:r>
          </a:p>
        </p:txBody>
      </p:sp>
    </p:spTree>
    <p:extLst>
      <p:ext uri="{BB962C8B-B14F-4D97-AF65-F5344CB8AC3E}">
        <p14:creationId xmlns:p14="http://schemas.microsoft.com/office/powerpoint/2010/main" val="2628722341"/>
      </p:ext>
    </p:extLst>
  </p:cSld>
  <p:clrMapOvr>
    <a:masterClrMapping/>
  </p:clrMapOvr>
  <mc:AlternateContent xmlns:mc="http://schemas.openxmlformats.org/markup-compatibility/2006" xmlns:p14="http://schemas.microsoft.com/office/powerpoint/2010/main">
    <mc:Choice Requires="p14">
      <p:transition spd="slow" p14:dur="2000" advTm="55813"/>
    </mc:Choice>
    <mc:Fallback xmlns="">
      <p:transition spd="slow" advTm="5581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Perfectionism</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5"/>
            <a:ext cx="8915400" cy="5178057"/>
          </a:xfrm>
        </p:spPr>
        <p:txBody>
          <a:bodyPr>
            <a:noAutofit/>
          </a:bodyPr>
          <a:lstStyle/>
          <a:p>
            <a:pPr marL="0" indent="0">
              <a:buNone/>
            </a:pPr>
            <a:r>
              <a:rPr lang="en-US" sz="2000" b="1" dirty="0"/>
              <a:t>Liberating</a:t>
            </a:r>
          </a:p>
          <a:p>
            <a:r>
              <a:rPr lang="en-US" sz="2000" dirty="0"/>
              <a:t>Develop a culture of appreciation where the organization takes the time to show that everyone’s efforts are appreciated</a:t>
            </a:r>
          </a:p>
          <a:p>
            <a:r>
              <a:rPr lang="en-US" sz="2000" dirty="0"/>
              <a:t>Create the expectation that everyone will make mistakes and those mistakes are learning opportunities that can lead to positive results</a:t>
            </a:r>
          </a:p>
          <a:p>
            <a:r>
              <a:rPr lang="en-US" sz="2000" dirty="0"/>
              <a:t>Separate the person from the mistake</a:t>
            </a:r>
          </a:p>
          <a:p>
            <a:r>
              <a:rPr lang="en-US" sz="2000" dirty="0"/>
              <a:t>Offer constructive feedback that opens with what went well before offering criticism</a:t>
            </a:r>
          </a:p>
          <a:p>
            <a:r>
              <a:rPr lang="en-US" sz="2000" dirty="0"/>
              <a:t>Ask people to offer specific suggestions for how to do things differently when offering criticism </a:t>
            </a:r>
          </a:p>
          <a:p>
            <a:r>
              <a:rPr lang="en-US" sz="2000" dirty="0"/>
              <a:t>Recognize being your own worst critic is an impediment to actual  improvement, contributes to low morale among the group, and does not help anyone realize the benefit of learning from mistakes</a:t>
            </a:r>
          </a:p>
        </p:txBody>
      </p:sp>
    </p:spTree>
    <p:extLst>
      <p:ext uri="{BB962C8B-B14F-4D97-AF65-F5344CB8AC3E}">
        <p14:creationId xmlns:p14="http://schemas.microsoft.com/office/powerpoint/2010/main" val="3824295612"/>
      </p:ext>
    </p:extLst>
  </p:cSld>
  <p:clrMapOvr>
    <a:masterClrMapping/>
  </p:clrMapOvr>
  <mc:AlternateContent xmlns:mc="http://schemas.openxmlformats.org/markup-compatibility/2006" xmlns:p14="http://schemas.microsoft.com/office/powerpoint/2010/main">
    <mc:Choice Requires="p14">
      <p:transition spd="slow" p14:dur="2000" advTm="58409"/>
    </mc:Choice>
    <mc:Fallback xmlns="">
      <p:transition spd="slow" advTm="5840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Sense of urgency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200" b="1" dirty="0"/>
              <a:t>Oppressive</a:t>
            </a:r>
          </a:p>
          <a:p>
            <a:r>
              <a:rPr lang="en-US" sz="2200" dirty="0"/>
              <a:t>Continued sense of urgency that makes it difficult to take time to be inclusive, encourage democratic and/or thoughtful decision-making, to think long-term, to consider consequences</a:t>
            </a:r>
          </a:p>
          <a:p>
            <a:r>
              <a:rPr lang="en-US" sz="2200" dirty="0"/>
              <a:t>Frequently results in sacrificing potential allies for quick or highly visible results, for example sacrificing interests of communities of color in order to win victories for white people (seen as default or norm community)</a:t>
            </a:r>
          </a:p>
          <a:p>
            <a:r>
              <a:rPr lang="en-US" sz="2200" dirty="0"/>
              <a:t>Emphasis is on deliverables, not prioritizing community-building, capacity-building, or equity work implementation</a:t>
            </a:r>
          </a:p>
          <a:p>
            <a:r>
              <a:rPr lang="en-US" sz="2200" dirty="0"/>
              <a:t>Reinforced by promises of more deliverables with less resources</a:t>
            </a:r>
          </a:p>
          <a:p>
            <a:pPr marL="0" indent="0">
              <a:buNone/>
            </a:pPr>
            <a:endParaRPr lang="en-US" sz="2400" dirty="0"/>
          </a:p>
          <a:p>
            <a:endParaRPr lang="en-US" sz="2000" dirty="0"/>
          </a:p>
        </p:txBody>
      </p:sp>
    </p:spTree>
    <p:extLst>
      <p:ext uri="{BB962C8B-B14F-4D97-AF65-F5344CB8AC3E}">
        <p14:creationId xmlns:p14="http://schemas.microsoft.com/office/powerpoint/2010/main" val="4121331160"/>
      </p:ext>
    </p:extLst>
  </p:cSld>
  <p:clrMapOvr>
    <a:masterClrMapping/>
  </p:clrMapOvr>
  <mc:AlternateContent xmlns:mc="http://schemas.openxmlformats.org/markup-compatibility/2006" xmlns:p14="http://schemas.microsoft.com/office/powerpoint/2010/main">
    <mc:Choice Requires="p14">
      <p:transition spd="slow" p14:dur="2000" advTm="54527"/>
    </mc:Choice>
    <mc:Fallback xmlns="">
      <p:transition spd="slow" advTm="545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Sense of urgency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5"/>
            <a:ext cx="8915400" cy="5103629"/>
          </a:xfrm>
        </p:spPr>
        <p:txBody>
          <a:bodyPr>
            <a:noAutofit/>
          </a:bodyPr>
          <a:lstStyle/>
          <a:p>
            <a:pPr marL="0" indent="0">
              <a:buNone/>
            </a:pPr>
            <a:r>
              <a:rPr lang="en-US" sz="2800" b="1" dirty="0"/>
              <a:t>Liberating</a:t>
            </a:r>
          </a:p>
          <a:p>
            <a:r>
              <a:rPr lang="en-US" sz="2800" dirty="0"/>
              <a:t>Priorities and timelines are set for sustainability and equity</a:t>
            </a:r>
          </a:p>
          <a:p>
            <a:r>
              <a:rPr lang="en-US" sz="2800" dirty="0"/>
              <a:t>People are given the space to address important issues as they come up in the moment</a:t>
            </a:r>
          </a:p>
          <a:p>
            <a:r>
              <a:rPr lang="en-US" sz="2800" dirty="0"/>
              <a:t>Setting realistic timeframes</a:t>
            </a:r>
          </a:p>
          <a:p>
            <a:r>
              <a:rPr lang="en-US" sz="2800" dirty="0"/>
              <a:t>Allow for the unexpected and build timeframes on how long prior processes actually took</a:t>
            </a:r>
          </a:p>
        </p:txBody>
      </p:sp>
    </p:spTree>
    <p:extLst>
      <p:ext uri="{BB962C8B-B14F-4D97-AF65-F5344CB8AC3E}">
        <p14:creationId xmlns:p14="http://schemas.microsoft.com/office/powerpoint/2010/main" val="2734721978"/>
      </p:ext>
    </p:extLst>
  </p:cSld>
  <p:clrMapOvr>
    <a:masterClrMapping/>
  </p:clrMapOvr>
  <mc:AlternateContent xmlns:mc="http://schemas.openxmlformats.org/markup-compatibility/2006" xmlns:p14="http://schemas.microsoft.com/office/powerpoint/2010/main">
    <mc:Choice Requires="p14">
      <p:transition spd="slow" p14:dur="2000" advTm="37447"/>
    </mc:Choice>
    <mc:Fallback xmlns="">
      <p:transition spd="slow" advTm="3744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Quantity over quality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400" b="1" dirty="0"/>
              <a:t>Oppressive</a:t>
            </a:r>
          </a:p>
          <a:p>
            <a:r>
              <a:rPr lang="en-US" sz="2400" dirty="0"/>
              <a:t>Focus and value is placed on quantity</a:t>
            </a:r>
          </a:p>
          <a:p>
            <a:r>
              <a:rPr lang="en-US" sz="2400" dirty="0"/>
              <a:t>Less focus is put on the cost of growth of people, communities, and relationships</a:t>
            </a:r>
          </a:p>
          <a:p>
            <a:r>
              <a:rPr lang="en-US" sz="2400" dirty="0"/>
              <a:t>Value is not placed on process, only measurable outcomes</a:t>
            </a:r>
          </a:p>
          <a:p>
            <a:r>
              <a:rPr lang="en-US" sz="2400" dirty="0"/>
              <a:t>No understanding that when there is a conflict between content and process, process will prevail</a:t>
            </a:r>
          </a:p>
          <a:p>
            <a:r>
              <a:rPr lang="en-US" sz="2400" dirty="0"/>
              <a:t>Discomfort with emotion and feelings</a:t>
            </a:r>
          </a:p>
          <a:p>
            <a:endParaRPr lang="en-US" sz="2000" dirty="0"/>
          </a:p>
        </p:txBody>
      </p:sp>
    </p:spTree>
    <p:extLst>
      <p:ext uri="{BB962C8B-B14F-4D97-AF65-F5344CB8AC3E}">
        <p14:creationId xmlns:p14="http://schemas.microsoft.com/office/powerpoint/2010/main" val="3163466863"/>
      </p:ext>
    </p:extLst>
  </p:cSld>
  <p:clrMapOvr>
    <a:masterClrMapping/>
  </p:clrMapOvr>
  <mc:AlternateContent xmlns:mc="http://schemas.openxmlformats.org/markup-compatibility/2006" xmlns:p14="http://schemas.microsoft.com/office/powerpoint/2010/main">
    <mc:Choice Requires="p14">
      <p:transition spd="slow" p14:dur="2000" advTm="70608"/>
    </mc:Choice>
    <mc:Fallback xmlns="">
      <p:transition spd="slow" advTm="7060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Quantity over quality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107764"/>
          </a:xfrm>
        </p:spPr>
        <p:txBody>
          <a:bodyPr>
            <a:noAutofit/>
          </a:bodyPr>
          <a:lstStyle/>
          <a:p>
            <a:pPr marL="0" indent="0">
              <a:buNone/>
            </a:pPr>
            <a:r>
              <a:rPr lang="en-US" sz="2800" b="1" dirty="0"/>
              <a:t>Liberating</a:t>
            </a:r>
          </a:p>
          <a:p>
            <a:r>
              <a:rPr lang="en-US" sz="2800" dirty="0"/>
              <a:t>Focus is on sustainability</a:t>
            </a:r>
          </a:p>
          <a:p>
            <a:r>
              <a:rPr lang="en-US" sz="2800" dirty="0"/>
              <a:t>A cost-benefit analysis includes all costs, including human costs</a:t>
            </a:r>
          </a:p>
          <a:p>
            <a:r>
              <a:rPr lang="en-US" sz="2800" dirty="0"/>
              <a:t>Include process or quality goals in your planning</a:t>
            </a:r>
          </a:p>
          <a:p>
            <a:r>
              <a:rPr lang="en-US" sz="2800" dirty="0"/>
              <a:t>Look for ways to measure process goals</a:t>
            </a:r>
          </a:p>
          <a:p>
            <a:r>
              <a:rPr lang="en-US" sz="2800" dirty="0"/>
              <a:t>Learn to recognize those times when you need to get off the agenda in order to address people’s underlying concerns</a:t>
            </a:r>
          </a:p>
        </p:txBody>
      </p:sp>
    </p:spTree>
    <p:extLst>
      <p:ext uri="{BB962C8B-B14F-4D97-AF65-F5344CB8AC3E}">
        <p14:creationId xmlns:p14="http://schemas.microsoft.com/office/powerpoint/2010/main" val="3668555900"/>
      </p:ext>
    </p:extLst>
  </p:cSld>
  <p:clrMapOvr>
    <a:masterClrMapping/>
  </p:clrMapOvr>
  <mc:AlternateContent xmlns:mc="http://schemas.openxmlformats.org/markup-compatibility/2006" xmlns:p14="http://schemas.microsoft.com/office/powerpoint/2010/main">
    <mc:Choice Requires="p14">
      <p:transition spd="slow" p14:dur="2000" advTm="44077"/>
    </mc:Choice>
    <mc:Fallback xmlns="">
      <p:transition spd="slow" advTm="4407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Worship of the written word</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145864"/>
          </a:xfrm>
        </p:spPr>
        <p:txBody>
          <a:bodyPr>
            <a:noAutofit/>
          </a:bodyPr>
          <a:lstStyle/>
          <a:p>
            <a:pPr marL="0" indent="0">
              <a:buNone/>
            </a:pPr>
            <a:r>
              <a:rPr lang="en-US" sz="2400" b="1" dirty="0"/>
              <a:t>Oppressive</a:t>
            </a:r>
          </a:p>
          <a:p>
            <a:r>
              <a:rPr lang="en-US" sz="2400" dirty="0"/>
              <a:t>If it’s not in written down in a memo or other document, it doesn’t exist</a:t>
            </a:r>
          </a:p>
          <a:p>
            <a:r>
              <a:rPr lang="en-US" sz="2400" dirty="0"/>
              <a:t>The organization does not take into account or value other ways in which information gets shared</a:t>
            </a:r>
          </a:p>
          <a:p>
            <a:r>
              <a:rPr lang="en-US" sz="2400" dirty="0"/>
              <a:t>Those with strong documentation and writing skills are more highly valued, even in organizations where ability to relate to others is key to the mission</a:t>
            </a:r>
          </a:p>
          <a:p>
            <a:r>
              <a:rPr lang="en-US" sz="2400" dirty="0"/>
              <a:t>If it’s written down in any way other than “Standard American English,” it is seen as incorrect or less intelligent</a:t>
            </a:r>
          </a:p>
        </p:txBody>
      </p:sp>
    </p:spTree>
    <p:extLst>
      <p:ext uri="{BB962C8B-B14F-4D97-AF65-F5344CB8AC3E}">
        <p14:creationId xmlns:p14="http://schemas.microsoft.com/office/powerpoint/2010/main" val="4004738767"/>
      </p:ext>
    </p:extLst>
  </p:cSld>
  <p:clrMapOvr>
    <a:masterClrMapping/>
  </p:clrMapOvr>
  <mc:AlternateContent xmlns:mc="http://schemas.openxmlformats.org/markup-compatibility/2006" xmlns:p14="http://schemas.microsoft.com/office/powerpoint/2010/main">
    <mc:Choice Requires="p14">
      <p:transition spd="slow" p14:dur="2000" advTm="65013"/>
    </mc:Choice>
    <mc:Fallback xmlns="">
      <p:transition spd="slow" advTm="650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8765-3553-4A22-AAFF-A94EA6A0F8F8}"/>
              </a:ext>
            </a:extLst>
          </p:cNvPr>
          <p:cNvSpPr>
            <a:spLocks noGrp="1"/>
          </p:cNvSpPr>
          <p:nvPr>
            <p:ph type="title"/>
          </p:nvPr>
        </p:nvSpPr>
        <p:spPr/>
        <p:txBody>
          <a:bodyPr/>
          <a:lstStyle/>
          <a:p>
            <a:r>
              <a:rPr lang="en-US" dirty="0"/>
              <a:t>Land acknowledgment</a:t>
            </a:r>
          </a:p>
        </p:txBody>
      </p:sp>
      <p:sp>
        <p:nvSpPr>
          <p:cNvPr id="3" name="Content Placeholder 2">
            <a:extLst>
              <a:ext uri="{FF2B5EF4-FFF2-40B4-BE49-F238E27FC236}">
                <a16:creationId xmlns:a16="http://schemas.microsoft.com/office/drawing/2014/main" id="{50ECA70B-2271-4510-8C47-57776322BF35}"/>
              </a:ext>
            </a:extLst>
          </p:cNvPr>
          <p:cNvSpPr>
            <a:spLocks noGrp="1"/>
          </p:cNvSpPr>
          <p:nvPr>
            <p:ph idx="1"/>
          </p:nvPr>
        </p:nvSpPr>
        <p:spPr/>
        <p:txBody>
          <a:bodyPr/>
          <a:lstStyle/>
          <a:p>
            <a:pPr marL="0" indent="0">
              <a:buNone/>
            </a:pPr>
            <a:r>
              <a:rPr lang="en-US" dirty="0"/>
              <a:t>I am presenting from the University of Dayton on the traditional land of the Shawnee and Miami Peoples, as well as many other sovereign nations of this region, both past and present. As we come together to focus our attention on issues of equity and social justice, let us take a moment to honor with gratitude the Indigenous peoples who have stewarded this land throughout the generations and who continue to deal with the painful legacy of colonization, genocide, and forced removal.</a:t>
            </a:r>
          </a:p>
          <a:p>
            <a:r>
              <a:rPr lang="en-US" dirty="0"/>
              <a:t>Do you know whose land you are on?</a:t>
            </a:r>
          </a:p>
          <a:p>
            <a:r>
              <a:rPr lang="en-US" dirty="0"/>
              <a:t>What does it mean for you to be a guest on those lands?</a:t>
            </a:r>
          </a:p>
          <a:p>
            <a:r>
              <a:rPr lang="en-US" dirty="0"/>
              <a:t>What action steps can you take in solidarity with the indigenous peoples on whose land you live and work?</a:t>
            </a:r>
          </a:p>
          <a:p>
            <a:pPr marL="0" indent="0">
              <a:buNone/>
            </a:pPr>
            <a:endParaRPr lang="en-US" dirty="0"/>
          </a:p>
        </p:txBody>
      </p:sp>
    </p:spTree>
    <p:extLst>
      <p:ext uri="{BB962C8B-B14F-4D97-AF65-F5344CB8AC3E}">
        <p14:creationId xmlns:p14="http://schemas.microsoft.com/office/powerpoint/2010/main" val="1026763438"/>
      </p:ext>
    </p:extLst>
  </p:cSld>
  <p:clrMapOvr>
    <a:masterClrMapping/>
  </p:clrMapOvr>
  <mc:AlternateContent xmlns:mc="http://schemas.openxmlformats.org/markup-compatibility/2006" xmlns:p14="http://schemas.microsoft.com/office/powerpoint/2010/main">
    <mc:Choice Requires="p14">
      <p:transition spd="slow" p14:dur="2000" advTm="46891"/>
    </mc:Choice>
    <mc:Fallback xmlns="">
      <p:transition spd="slow" advTm="4689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Worship of the written word</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209364"/>
          </a:xfrm>
        </p:spPr>
        <p:txBody>
          <a:bodyPr>
            <a:noAutofit/>
          </a:bodyPr>
          <a:lstStyle/>
          <a:p>
            <a:pPr marL="0" indent="0">
              <a:buNone/>
            </a:pPr>
            <a:r>
              <a:rPr lang="en-US" sz="2400" b="1" dirty="0"/>
              <a:t>Liberating</a:t>
            </a:r>
          </a:p>
          <a:p>
            <a:r>
              <a:rPr lang="en-US" sz="2400" dirty="0"/>
              <a:t>Take the time to analyze how people inside and outside the organization get and share information</a:t>
            </a:r>
          </a:p>
          <a:p>
            <a:r>
              <a:rPr lang="en-US" sz="2400" dirty="0"/>
              <a:t>Figure out which things need to be written down and come up with alternative ways to document what is happening</a:t>
            </a:r>
          </a:p>
          <a:p>
            <a:r>
              <a:rPr lang="en-US" sz="2400" dirty="0"/>
              <a:t>Recognize that language involves culture, power, lived experience, and geography</a:t>
            </a:r>
          </a:p>
          <a:p>
            <a:r>
              <a:rPr lang="en-US" sz="2400" dirty="0"/>
              <a:t>All forms of communication are valued—for example, in some communities information is shared through relationship networks and the spoken word</a:t>
            </a:r>
          </a:p>
          <a:p>
            <a:r>
              <a:rPr lang="en-US" sz="2400" dirty="0"/>
              <a:t>Make sure anything written can be clearly understood</a:t>
            </a:r>
          </a:p>
        </p:txBody>
      </p:sp>
    </p:spTree>
    <p:extLst>
      <p:ext uri="{BB962C8B-B14F-4D97-AF65-F5344CB8AC3E}">
        <p14:creationId xmlns:p14="http://schemas.microsoft.com/office/powerpoint/2010/main" val="3830531640"/>
      </p:ext>
    </p:extLst>
  </p:cSld>
  <p:clrMapOvr>
    <a:masterClrMapping/>
  </p:clrMapOvr>
  <mc:AlternateContent xmlns:mc="http://schemas.openxmlformats.org/markup-compatibility/2006" xmlns:p14="http://schemas.microsoft.com/office/powerpoint/2010/main">
    <mc:Choice Requires="p14">
      <p:transition spd="slow" p14:dur="2000" advTm="46842"/>
    </mc:Choice>
    <mc:Fallback xmlns="">
      <p:transition spd="slow" advTm="4684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Either/or thinking</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158564"/>
          </a:xfrm>
        </p:spPr>
        <p:txBody>
          <a:bodyPr>
            <a:noAutofit/>
          </a:bodyPr>
          <a:lstStyle/>
          <a:p>
            <a:pPr marL="0" indent="0">
              <a:buNone/>
            </a:pPr>
            <a:r>
              <a:rPr lang="en-US" sz="2400" b="1" dirty="0"/>
              <a:t>Oppressive</a:t>
            </a:r>
          </a:p>
          <a:p>
            <a:r>
              <a:rPr lang="en-US" sz="2000" dirty="0"/>
              <a:t>Things are either/or — good/bad, right/wrong, with us/against us</a:t>
            </a:r>
          </a:p>
          <a:p>
            <a:r>
              <a:rPr lang="en-US" sz="2000" dirty="0"/>
              <a:t>Linked to perfectionism in making it difficult to learn from mistakes or accommodate conflict</a:t>
            </a:r>
          </a:p>
          <a:p>
            <a:r>
              <a:rPr lang="en-US" sz="2000" dirty="0"/>
              <a:t>No sense that things can be both/and</a:t>
            </a:r>
          </a:p>
          <a:p>
            <a:r>
              <a:rPr lang="en-US" sz="2000" dirty="0"/>
              <a:t>Results in trying to simplify complex things</a:t>
            </a:r>
          </a:p>
          <a:p>
            <a:r>
              <a:rPr lang="en-US" sz="2000" dirty="0"/>
              <a:t>Creates conflict and increases sense of urgency—people feel they have to make decisions to do either this or that with no time or encouragement to be creative and consider alternatives</a:t>
            </a:r>
          </a:p>
          <a:p>
            <a:r>
              <a:rPr lang="en-US" sz="2000" dirty="0"/>
              <a:t>Can be used by those with a clear agenda or goal to push those who are still thinking or reflecting to make a choice between ‘a’ or ‘b’ and/or to suppress alternative ideas</a:t>
            </a:r>
          </a:p>
          <a:p>
            <a:pPr marL="0" indent="0">
              <a:buNone/>
            </a:pPr>
            <a:endParaRPr lang="en-US" sz="2000" dirty="0"/>
          </a:p>
        </p:txBody>
      </p:sp>
    </p:spTree>
    <p:extLst>
      <p:ext uri="{BB962C8B-B14F-4D97-AF65-F5344CB8AC3E}">
        <p14:creationId xmlns:p14="http://schemas.microsoft.com/office/powerpoint/2010/main" val="1155356308"/>
      </p:ext>
    </p:extLst>
  </p:cSld>
  <p:clrMapOvr>
    <a:masterClrMapping/>
  </p:clrMapOvr>
  <mc:AlternateContent xmlns:mc="http://schemas.openxmlformats.org/markup-compatibility/2006" xmlns:p14="http://schemas.microsoft.com/office/powerpoint/2010/main">
    <mc:Choice Requires="p14">
      <p:transition spd="slow" p14:dur="2000" advTm="43655"/>
    </mc:Choice>
    <mc:Fallback xmlns="">
      <p:transition spd="slow" advTm="436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Either/or thinking</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196664"/>
          </a:xfrm>
        </p:spPr>
        <p:txBody>
          <a:bodyPr>
            <a:noAutofit/>
          </a:bodyPr>
          <a:lstStyle/>
          <a:p>
            <a:pPr marL="0" indent="0">
              <a:buNone/>
            </a:pPr>
            <a:r>
              <a:rPr lang="en-US" sz="2400" b="1" dirty="0"/>
              <a:t>Liberating</a:t>
            </a:r>
          </a:p>
          <a:p>
            <a:r>
              <a:rPr lang="en-US" sz="2000" dirty="0"/>
              <a:t>Systems and complexity thinking</a:t>
            </a:r>
          </a:p>
          <a:p>
            <a:r>
              <a:rPr lang="en-US" sz="2000" dirty="0"/>
              <a:t>Develop an understanding of context and intersectionality</a:t>
            </a:r>
          </a:p>
          <a:p>
            <a:r>
              <a:rPr lang="en-US" sz="2000" dirty="0"/>
              <a:t>Recognize patterns and the ability to hold contradictory thoughts and feelings simultaneously.</a:t>
            </a:r>
          </a:p>
          <a:p>
            <a:r>
              <a:rPr lang="en-US" sz="2000" dirty="0"/>
              <a:t>Push for more than two alternatives when either/or language comes up</a:t>
            </a:r>
          </a:p>
          <a:p>
            <a:r>
              <a:rPr lang="en-US" sz="2000" dirty="0"/>
              <a:t>Notice when oversimplification of complex issues occurs and surface aspects of those issues that are being missed</a:t>
            </a:r>
          </a:p>
          <a:p>
            <a:r>
              <a:rPr lang="en-US" sz="2000" dirty="0"/>
              <a:t>Slow down decision-making processes and encourage deeper analysis</a:t>
            </a:r>
          </a:p>
          <a:p>
            <a:r>
              <a:rPr lang="en-US" sz="2000" dirty="0"/>
              <a:t>When people are faced with an urgent decision, take a break and give people some breathing room to think creatively</a:t>
            </a:r>
          </a:p>
          <a:p>
            <a:endParaRPr lang="en-US" sz="2000" dirty="0"/>
          </a:p>
        </p:txBody>
      </p:sp>
    </p:spTree>
    <p:extLst>
      <p:ext uri="{BB962C8B-B14F-4D97-AF65-F5344CB8AC3E}">
        <p14:creationId xmlns:p14="http://schemas.microsoft.com/office/powerpoint/2010/main" val="1006350402"/>
      </p:ext>
    </p:extLst>
  </p:cSld>
  <p:clrMapOvr>
    <a:masterClrMapping/>
  </p:clrMapOvr>
  <mc:AlternateContent xmlns:mc="http://schemas.openxmlformats.org/markup-compatibility/2006" xmlns:p14="http://schemas.microsoft.com/office/powerpoint/2010/main">
    <mc:Choice Requires="p14">
      <p:transition spd="slow" p14:dur="2000" advTm="52634"/>
    </mc:Choice>
    <mc:Fallback xmlns="">
      <p:transition spd="slow" advTm="5263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Individualism/competition</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272864"/>
          </a:xfrm>
        </p:spPr>
        <p:txBody>
          <a:bodyPr>
            <a:noAutofit/>
          </a:bodyPr>
          <a:lstStyle/>
          <a:p>
            <a:pPr marL="0" indent="0">
              <a:buNone/>
            </a:pPr>
            <a:r>
              <a:rPr lang="en-US" sz="2400" b="1" dirty="0"/>
              <a:t>Oppressive</a:t>
            </a:r>
          </a:p>
          <a:p>
            <a:r>
              <a:rPr lang="en-US" sz="2000" dirty="0"/>
              <a:t>Focus is on single charismatic leaders</a:t>
            </a:r>
          </a:p>
          <a:p>
            <a:r>
              <a:rPr lang="en-US" sz="2000" dirty="0"/>
              <a:t>Working in isolation from each other and from other organizations</a:t>
            </a:r>
          </a:p>
          <a:p>
            <a:r>
              <a:rPr lang="en-US" sz="2000" dirty="0"/>
              <a:t>Little experience or comfort working as part of a team</a:t>
            </a:r>
          </a:p>
          <a:p>
            <a:r>
              <a:rPr lang="en-US" sz="2000" dirty="0"/>
              <a:t>People believe they are responsible for solving problems alone</a:t>
            </a:r>
          </a:p>
          <a:p>
            <a:r>
              <a:rPr lang="en-US" sz="2000" dirty="0"/>
              <a:t>Accountability, if any, goes up and down, not sideways to peers or to those the organization is set up to serve</a:t>
            </a:r>
          </a:p>
          <a:p>
            <a:r>
              <a:rPr lang="en-US" sz="2000" dirty="0"/>
              <a:t>Desire for individual recognition and credit</a:t>
            </a:r>
          </a:p>
          <a:p>
            <a:r>
              <a:rPr lang="en-US" sz="2000" dirty="0"/>
              <a:t>Competition more highly valued than cooperation</a:t>
            </a:r>
          </a:p>
          <a:p>
            <a:r>
              <a:rPr lang="en-US" sz="2000" dirty="0"/>
              <a:t>Creates a lack of accountability, as the organization values those who can get things done on their own without guidance</a:t>
            </a:r>
            <a:endParaRPr lang="en-US" sz="2000" b="1" dirty="0"/>
          </a:p>
          <a:p>
            <a:endParaRPr lang="en-US" sz="2000" dirty="0"/>
          </a:p>
        </p:txBody>
      </p:sp>
    </p:spTree>
    <p:extLst>
      <p:ext uri="{BB962C8B-B14F-4D97-AF65-F5344CB8AC3E}">
        <p14:creationId xmlns:p14="http://schemas.microsoft.com/office/powerpoint/2010/main" val="1301273345"/>
      </p:ext>
    </p:extLst>
  </p:cSld>
  <p:clrMapOvr>
    <a:masterClrMapping/>
  </p:clrMapOvr>
  <mc:AlternateContent xmlns:mc="http://schemas.openxmlformats.org/markup-compatibility/2006" xmlns:p14="http://schemas.microsoft.com/office/powerpoint/2010/main">
    <mc:Choice Requires="p14">
      <p:transition spd="slow" p14:dur="2000" advTm="47030"/>
    </mc:Choice>
    <mc:Fallback xmlns="">
      <p:transition spd="slow" advTm="4703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Individualism/competition</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209364"/>
          </a:xfrm>
        </p:spPr>
        <p:txBody>
          <a:bodyPr>
            <a:noAutofit/>
          </a:bodyPr>
          <a:lstStyle/>
          <a:p>
            <a:pPr marL="0" indent="0">
              <a:buNone/>
            </a:pPr>
            <a:r>
              <a:rPr lang="en-US" sz="2400" b="1" dirty="0"/>
              <a:t>Liberating</a:t>
            </a:r>
          </a:p>
          <a:p>
            <a:r>
              <a:rPr lang="en-US" sz="2000" dirty="0"/>
              <a:t>Collaboration, community, and collectivism</a:t>
            </a:r>
          </a:p>
          <a:p>
            <a:r>
              <a:rPr lang="en-US" sz="2000" dirty="0"/>
              <a:t>Understand that creating change and transformation takes everyone</a:t>
            </a:r>
          </a:p>
          <a:p>
            <a:r>
              <a:rPr lang="en-US" sz="2000" dirty="0"/>
              <a:t>Focus on “building a bigger pie” rather than fighting over a single slice</a:t>
            </a:r>
          </a:p>
          <a:p>
            <a:r>
              <a:rPr lang="en-US" sz="2000" dirty="0"/>
              <a:t>Engage in mutual support</a:t>
            </a:r>
          </a:p>
          <a:p>
            <a:r>
              <a:rPr lang="en-US" sz="2000" dirty="0"/>
              <a:t>Hold groups accountable, not just individuals</a:t>
            </a:r>
          </a:p>
          <a:p>
            <a:r>
              <a:rPr lang="en-US" sz="2000" dirty="0"/>
              <a:t>Create a culture where people bring problems to the group</a:t>
            </a:r>
          </a:p>
          <a:p>
            <a:r>
              <a:rPr lang="en-US" sz="2000" dirty="0"/>
              <a:t>Use team meetings for problem-solving, not just reporting</a:t>
            </a:r>
          </a:p>
          <a:p>
            <a:r>
              <a:rPr lang="en-US" sz="2000" dirty="0"/>
              <a:t>Teamwork is a stated organizational value and people are evaluated by their ability to work in teams, not just their ability to get a job done</a:t>
            </a:r>
          </a:p>
          <a:p>
            <a:pPr marL="0" indent="0">
              <a:buNone/>
            </a:pPr>
            <a:endParaRPr lang="en-US" sz="2000" dirty="0"/>
          </a:p>
          <a:p>
            <a:endParaRPr lang="en-US" sz="2000" dirty="0"/>
          </a:p>
        </p:txBody>
      </p:sp>
    </p:spTree>
    <p:extLst>
      <p:ext uri="{BB962C8B-B14F-4D97-AF65-F5344CB8AC3E}">
        <p14:creationId xmlns:p14="http://schemas.microsoft.com/office/powerpoint/2010/main" val="2286754153"/>
      </p:ext>
    </p:extLst>
  </p:cSld>
  <p:clrMapOvr>
    <a:masterClrMapping/>
  </p:clrMapOvr>
  <mc:AlternateContent xmlns:mc="http://schemas.openxmlformats.org/markup-compatibility/2006" xmlns:p14="http://schemas.microsoft.com/office/powerpoint/2010/main">
    <mc:Choice Requires="p14">
      <p:transition spd="slow" p14:dur="2000" advTm="59565"/>
    </mc:Choice>
    <mc:Fallback xmlns="">
      <p:transition spd="slow" advTm="5956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Objectivity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400" b="1" dirty="0"/>
              <a:t>Oppressive</a:t>
            </a:r>
          </a:p>
          <a:p>
            <a:r>
              <a:rPr lang="en-US" sz="2400" dirty="0"/>
              <a:t>Maintaining the belief that there is such a thing as being objective or “neutral”</a:t>
            </a:r>
          </a:p>
          <a:p>
            <a:r>
              <a:rPr lang="en-US" sz="2400" dirty="0"/>
              <a:t>Maintaining the belief that emotions are irrational and should not play a role in decision-making </a:t>
            </a:r>
          </a:p>
          <a:p>
            <a:r>
              <a:rPr lang="en-US" sz="2400" dirty="0"/>
              <a:t>Dismissing people who show emotion</a:t>
            </a:r>
          </a:p>
          <a:p>
            <a:r>
              <a:rPr lang="en-US" sz="2400" dirty="0"/>
              <a:t>Requiring people to think in a linear (logical) fashion and ignoring/dismissing those who think in other ways</a:t>
            </a:r>
          </a:p>
          <a:p>
            <a:r>
              <a:rPr lang="en-US" sz="2400" dirty="0"/>
              <a:t>Dismissing any thinking that does not appear ‘logical’</a:t>
            </a:r>
          </a:p>
          <a:p>
            <a:pPr marL="0" indent="0">
              <a:buNone/>
            </a:pPr>
            <a:endParaRPr lang="en-US" sz="2000" dirty="0"/>
          </a:p>
        </p:txBody>
      </p:sp>
    </p:spTree>
    <p:extLst>
      <p:ext uri="{BB962C8B-B14F-4D97-AF65-F5344CB8AC3E}">
        <p14:creationId xmlns:p14="http://schemas.microsoft.com/office/powerpoint/2010/main" val="3963763370"/>
      </p:ext>
    </p:extLst>
  </p:cSld>
  <p:clrMapOvr>
    <a:masterClrMapping/>
  </p:clrMapOvr>
  <mc:AlternateContent xmlns:mc="http://schemas.openxmlformats.org/markup-compatibility/2006" xmlns:p14="http://schemas.microsoft.com/office/powerpoint/2010/main">
    <mc:Choice Requires="p14">
      <p:transition spd="slow" p14:dur="2000" advTm="55283"/>
    </mc:Choice>
    <mc:Fallback xmlns="">
      <p:transition spd="slow" advTm="5528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Objectivity</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400" b="1" dirty="0"/>
              <a:t>Liberating</a:t>
            </a:r>
          </a:p>
          <a:p>
            <a:r>
              <a:rPr lang="en-US" sz="2400" dirty="0"/>
              <a:t>Accept that everybody has a world view and that everybody’s world view affects the way they understand things</a:t>
            </a:r>
          </a:p>
          <a:p>
            <a:r>
              <a:rPr lang="en-US" sz="2400" dirty="0"/>
              <a:t>Accept that this means you too</a:t>
            </a:r>
          </a:p>
          <a:p>
            <a:r>
              <a:rPr lang="en-US" sz="2400" dirty="0"/>
              <a:t>Actively listen when people are expressing themselves in ways which are not familiar to you, even if it makes you uncomfortable</a:t>
            </a:r>
          </a:p>
          <a:p>
            <a:r>
              <a:rPr lang="en-US" sz="2400" dirty="0"/>
              <a:t>Assume that everybody has a perspective that comes from their lived experiences, and it is your responsibility to understand that perspective</a:t>
            </a:r>
          </a:p>
        </p:txBody>
      </p:sp>
    </p:spTree>
    <p:extLst>
      <p:ext uri="{BB962C8B-B14F-4D97-AF65-F5344CB8AC3E}">
        <p14:creationId xmlns:p14="http://schemas.microsoft.com/office/powerpoint/2010/main" val="2105603703"/>
      </p:ext>
    </p:extLst>
  </p:cSld>
  <p:clrMapOvr>
    <a:masterClrMapping/>
  </p:clrMapOvr>
  <mc:AlternateContent xmlns:mc="http://schemas.openxmlformats.org/markup-compatibility/2006" xmlns:p14="http://schemas.microsoft.com/office/powerpoint/2010/main">
    <mc:Choice Requires="p14">
      <p:transition spd="slow" p14:dur="2000" advTm="49561"/>
    </mc:Choice>
    <mc:Fallback xmlns="">
      <p:transition spd="slow" advTm="4956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Right to comfort</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069664"/>
          </a:xfrm>
        </p:spPr>
        <p:txBody>
          <a:bodyPr>
            <a:noAutofit/>
          </a:bodyPr>
          <a:lstStyle/>
          <a:p>
            <a:pPr marL="0" indent="0">
              <a:buNone/>
            </a:pPr>
            <a:r>
              <a:rPr lang="en-US" sz="2800" b="1" dirty="0"/>
              <a:t>Oppressive</a:t>
            </a:r>
          </a:p>
          <a:p>
            <a:r>
              <a:rPr lang="en-US" sz="2800" dirty="0"/>
              <a:t>The belief that those with power have a right to emotional and psychological comfort (another aspect of valuing “logic” over emotion)</a:t>
            </a:r>
          </a:p>
          <a:p>
            <a:r>
              <a:rPr lang="en-US" sz="2800" dirty="0"/>
              <a:t>Scapegoating those who cause discomfort</a:t>
            </a:r>
          </a:p>
          <a:p>
            <a:r>
              <a:rPr lang="en-US" sz="2800" dirty="0"/>
              <a:t>Equating individual acts of unfairness against white people with systemic racism which daily targets people of color</a:t>
            </a:r>
          </a:p>
          <a:p>
            <a:r>
              <a:rPr lang="en-US" sz="2800" dirty="0"/>
              <a:t>Connects to a fear of open conflict</a:t>
            </a:r>
          </a:p>
        </p:txBody>
      </p:sp>
    </p:spTree>
    <p:extLst>
      <p:ext uri="{BB962C8B-B14F-4D97-AF65-F5344CB8AC3E}">
        <p14:creationId xmlns:p14="http://schemas.microsoft.com/office/powerpoint/2010/main" val="2764406096"/>
      </p:ext>
    </p:extLst>
  </p:cSld>
  <p:clrMapOvr>
    <a:masterClrMapping/>
  </p:clrMapOvr>
  <mc:AlternateContent xmlns:mc="http://schemas.openxmlformats.org/markup-compatibility/2006" xmlns:p14="http://schemas.microsoft.com/office/powerpoint/2010/main">
    <mc:Choice Requires="p14">
      <p:transition spd="slow" p14:dur="2000" advTm="71036"/>
    </mc:Choice>
    <mc:Fallback xmlns="">
      <p:transition spd="slow" advTm="7103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Right to comfort</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915454"/>
          </a:xfrm>
        </p:spPr>
        <p:txBody>
          <a:bodyPr>
            <a:noAutofit/>
          </a:bodyPr>
          <a:lstStyle/>
          <a:p>
            <a:pPr marL="0" indent="0">
              <a:buNone/>
            </a:pPr>
            <a:r>
              <a:rPr lang="en-US" sz="2400" b="1" dirty="0"/>
              <a:t>Liberating</a:t>
            </a:r>
          </a:p>
          <a:p>
            <a:r>
              <a:rPr lang="en-US" sz="2400" dirty="0"/>
              <a:t>Welcome/embrace discomfort</a:t>
            </a:r>
          </a:p>
          <a:p>
            <a:r>
              <a:rPr lang="en-US" sz="2400" dirty="0"/>
              <a:t>Understand discomfort is the root of all learning and growth</a:t>
            </a:r>
          </a:p>
          <a:p>
            <a:r>
              <a:rPr lang="en-US" sz="2400" dirty="0"/>
              <a:t>Deepen your political analysis of racism and oppression so you have a strong understanding of how your personal experience and feelings fit into a larger picture</a:t>
            </a:r>
          </a:p>
          <a:p>
            <a:r>
              <a:rPr lang="en-US" sz="2400" dirty="0"/>
              <a:t>Understand that not everything should be taken personally</a:t>
            </a:r>
          </a:p>
          <a:p>
            <a:r>
              <a:rPr lang="en-US" sz="2400" dirty="0"/>
              <a:t>Develop skills that enable you to participate in uncomfortable, challenging conversations</a:t>
            </a:r>
          </a:p>
          <a:p>
            <a:endParaRPr lang="en-US" sz="2000" dirty="0"/>
          </a:p>
          <a:p>
            <a:endParaRPr lang="en-US" sz="2000" dirty="0"/>
          </a:p>
        </p:txBody>
      </p:sp>
    </p:spTree>
    <p:extLst>
      <p:ext uri="{BB962C8B-B14F-4D97-AF65-F5344CB8AC3E}">
        <p14:creationId xmlns:p14="http://schemas.microsoft.com/office/powerpoint/2010/main" val="922632397"/>
      </p:ext>
    </p:extLst>
  </p:cSld>
  <p:clrMapOvr>
    <a:masterClrMapping/>
  </p:clrMapOvr>
  <mc:AlternateContent xmlns:mc="http://schemas.openxmlformats.org/markup-compatibility/2006" xmlns:p14="http://schemas.microsoft.com/office/powerpoint/2010/main">
    <mc:Choice Requires="p14">
      <p:transition spd="slow" p14:dur="2000" advTm="32842"/>
    </mc:Choice>
    <mc:Fallback xmlns="">
      <p:transition spd="slow" advTm="3284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Over-working as unstated norm</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3200" b="1" dirty="0"/>
              <a:t>Oppressive</a:t>
            </a:r>
          </a:p>
          <a:p>
            <a:r>
              <a:rPr lang="en-US" sz="2400" dirty="0"/>
              <a:t>Directly or passively encouraging people to work outside of scheduled work hours</a:t>
            </a:r>
          </a:p>
          <a:p>
            <a:r>
              <a:rPr lang="en-US" sz="2400" dirty="0"/>
              <a:t>Creating work plans with timelines/deadlines that are unrealistic</a:t>
            </a:r>
          </a:p>
          <a:p>
            <a:r>
              <a:rPr lang="en-US" sz="2400" dirty="0"/>
              <a:t>Creating a climate where doing more with less is the norm, not the exception</a:t>
            </a:r>
          </a:p>
          <a:p>
            <a:r>
              <a:rPr lang="en-US" sz="2400" dirty="0"/>
              <a:t>Unequal distribution of work (for example--diversity work is often expected of BIPOC workers, but not white employees)</a:t>
            </a:r>
          </a:p>
        </p:txBody>
      </p:sp>
    </p:spTree>
    <p:extLst>
      <p:ext uri="{BB962C8B-B14F-4D97-AF65-F5344CB8AC3E}">
        <p14:creationId xmlns:p14="http://schemas.microsoft.com/office/powerpoint/2010/main" val="874068570"/>
      </p:ext>
    </p:extLst>
  </p:cSld>
  <p:clrMapOvr>
    <a:masterClrMapping/>
  </p:clrMapOvr>
  <mc:AlternateContent xmlns:mc="http://schemas.openxmlformats.org/markup-compatibility/2006" xmlns:p14="http://schemas.microsoft.com/office/powerpoint/2010/main">
    <mc:Choice Requires="p14">
      <p:transition spd="slow" p14:dur="2000" advTm="49279"/>
    </mc:Choice>
    <mc:Fallback xmlns="">
      <p:transition spd="slow" advTm="492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1EB8C-3851-477F-B761-A52E1642C3E5}"/>
              </a:ext>
            </a:extLst>
          </p:cNvPr>
          <p:cNvSpPr>
            <a:spLocks noGrp="1"/>
          </p:cNvSpPr>
          <p:nvPr>
            <p:ph type="title"/>
          </p:nvPr>
        </p:nvSpPr>
        <p:spPr>
          <a:xfrm>
            <a:off x="2543492" y="2694600"/>
            <a:ext cx="8915399" cy="1468800"/>
          </a:xfrm>
        </p:spPr>
        <p:txBody>
          <a:bodyPr/>
          <a:lstStyle/>
          <a:p>
            <a:pPr algn="ctr"/>
            <a:r>
              <a:rPr lang="en-US" dirty="0"/>
              <a:t>Start with accepting this statement: white supremacy culture exists</a:t>
            </a:r>
          </a:p>
        </p:txBody>
      </p:sp>
    </p:spTree>
    <p:extLst>
      <p:ext uri="{BB962C8B-B14F-4D97-AF65-F5344CB8AC3E}">
        <p14:creationId xmlns:p14="http://schemas.microsoft.com/office/powerpoint/2010/main" val="1608345138"/>
      </p:ext>
    </p:extLst>
  </p:cSld>
  <p:clrMapOvr>
    <a:masterClrMapping/>
  </p:clrMapOvr>
  <mc:AlternateContent xmlns:mc="http://schemas.openxmlformats.org/markup-compatibility/2006" xmlns:p14="http://schemas.microsoft.com/office/powerpoint/2010/main">
    <mc:Choice Requires="p14">
      <p:transition spd="slow" p14:dur="2000" advTm="36049"/>
    </mc:Choice>
    <mc:Fallback xmlns="">
      <p:transition spd="slow" advTm="3604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Over-working as unstated norm</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082364"/>
          </a:xfrm>
        </p:spPr>
        <p:txBody>
          <a:bodyPr>
            <a:noAutofit/>
          </a:bodyPr>
          <a:lstStyle/>
          <a:p>
            <a:pPr marL="0" indent="0">
              <a:buNone/>
            </a:pPr>
            <a:r>
              <a:rPr lang="en-US" sz="2000" b="1" dirty="0"/>
              <a:t>Liberating</a:t>
            </a:r>
          </a:p>
          <a:p>
            <a:r>
              <a:rPr lang="en-US" sz="2000" dirty="0"/>
              <a:t>Self-care/community care</a:t>
            </a:r>
          </a:p>
          <a:p>
            <a:r>
              <a:rPr lang="en-US" sz="2000" dirty="0"/>
              <a:t>Create a culture where people support one another’s mental, physical, and emotional well-being</a:t>
            </a:r>
          </a:p>
          <a:p>
            <a:r>
              <a:rPr lang="en-US" sz="2000" dirty="0"/>
              <a:t>Support time boundaries that are considerate of needs outside of work, such as care-giving responsibilities, personal health issues, etc.</a:t>
            </a:r>
          </a:p>
          <a:p>
            <a:r>
              <a:rPr lang="en-US" sz="2000" dirty="0"/>
              <a:t>Work plans should include 20% unscheduled time for unpredictable and unexpected tasks that can emerge as part of the process</a:t>
            </a:r>
          </a:p>
          <a:p>
            <a:r>
              <a:rPr lang="en-US" sz="2000" dirty="0"/>
              <a:t>Leaders should signal to employees that they are also drawing work-life boundaries</a:t>
            </a:r>
          </a:p>
          <a:p>
            <a:r>
              <a:rPr lang="en-US" sz="2000" dirty="0"/>
              <a:t>Account for emotional labor when BIPOC employees are assigned “diversity work”</a:t>
            </a:r>
          </a:p>
          <a:p>
            <a:pPr marL="0" indent="0">
              <a:buNone/>
            </a:pPr>
            <a:endParaRPr lang="en-US" sz="2000" dirty="0"/>
          </a:p>
        </p:txBody>
      </p:sp>
    </p:spTree>
    <p:extLst>
      <p:ext uri="{BB962C8B-B14F-4D97-AF65-F5344CB8AC3E}">
        <p14:creationId xmlns:p14="http://schemas.microsoft.com/office/powerpoint/2010/main" val="1850325158"/>
      </p:ext>
    </p:extLst>
  </p:cSld>
  <p:clrMapOvr>
    <a:masterClrMapping/>
  </p:clrMapOvr>
  <mc:AlternateContent xmlns:mc="http://schemas.openxmlformats.org/markup-compatibility/2006" xmlns:p14="http://schemas.microsoft.com/office/powerpoint/2010/main">
    <mc:Choice Requires="p14">
      <p:transition spd="slow" p14:dur="2000" advTm="81959"/>
    </mc:Choice>
    <mc:Fallback xmlns="">
      <p:transition spd="slow" advTm="8195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Unwillingness to discuss race</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4699592"/>
          </a:xfrm>
        </p:spPr>
        <p:txBody>
          <a:bodyPr>
            <a:noAutofit/>
          </a:bodyPr>
          <a:lstStyle/>
          <a:p>
            <a:pPr marL="0" indent="0">
              <a:buNone/>
            </a:pPr>
            <a:r>
              <a:rPr lang="en-US" sz="2400" b="1" dirty="0"/>
              <a:t>Oppressive</a:t>
            </a:r>
          </a:p>
          <a:p>
            <a:r>
              <a:rPr lang="en-US" sz="2400" dirty="0"/>
              <a:t>Changing the subject away from the role of race/avoiding race conversations</a:t>
            </a:r>
          </a:p>
          <a:p>
            <a:r>
              <a:rPr lang="en-US" sz="2400" dirty="0"/>
              <a:t>Limited understanding of how racial and cultural biases intersect with all aspects of our lives and systems </a:t>
            </a:r>
          </a:p>
          <a:p>
            <a:r>
              <a:rPr lang="en-US" sz="2400" dirty="0"/>
              <a:t>Framing difference as “bad”</a:t>
            </a:r>
          </a:p>
          <a:p>
            <a:r>
              <a:rPr lang="en-US" sz="2400" dirty="0"/>
              <a:t>Perception that talking about biases is an attack on white people</a:t>
            </a:r>
          </a:p>
          <a:p>
            <a:r>
              <a:rPr lang="en-US" sz="2400" dirty="0"/>
              <a:t>Perception that white people can’t handle race conversations</a:t>
            </a:r>
          </a:p>
          <a:p>
            <a:pPr marL="0" indent="0">
              <a:buNone/>
            </a:pPr>
            <a:endParaRPr lang="en-US" sz="2000" dirty="0"/>
          </a:p>
        </p:txBody>
      </p:sp>
    </p:spTree>
    <p:extLst>
      <p:ext uri="{BB962C8B-B14F-4D97-AF65-F5344CB8AC3E}">
        <p14:creationId xmlns:p14="http://schemas.microsoft.com/office/powerpoint/2010/main" val="3022468426"/>
      </p:ext>
    </p:extLst>
  </p:cSld>
  <p:clrMapOvr>
    <a:masterClrMapping/>
  </p:clrMapOvr>
  <mc:AlternateContent xmlns:mc="http://schemas.openxmlformats.org/markup-compatibility/2006" xmlns:p14="http://schemas.microsoft.com/office/powerpoint/2010/main">
    <mc:Choice Requires="p14">
      <p:transition spd="slow" p14:dur="2000" advTm="79974"/>
    </mc:Choice>
    <mc:Fallback xmlns="">
      <p:transition spd="slow" advTm="799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6E73-010A-471F-8CD2-2164132AEAF5}"/>
              </a:ext>
            </a:extLst>
          </p:cNvPr>
          <p:cNvSpPr>
            <a:spLocks noGrp="1"/>
          </p:cNvSpPr>
          <p:nvPr>
            <p:ph type="title"/>
          </p:nvPr>
        </p:nvSpPr>
        <p:spPr>
          <a:xfrm>
            <a:off x="2592925" y="624110"/>
            <a:ext cx="8911687" cy="694327"/>
          </a:xfrm>
        </p:spPr>
        <p:txBody>
          <a:bodyPr/>
          <a:lstStyle/>
          <a:p>
            <a:r>
              <a:rPr lang="en-US" dirty="0"/>
              <a:t>Unwillingness to discuss race</a:t>
            </a:r>
          </a:p>
        </p:txBody>
      </p:sp>
      <p:sp>
        <p:nvSpPr>
          <p:cNvPr id="4" name="Content Placeholder 3">
            <a:extLst>
              <a:ext uri="{FF2B5EF4-FFF2-40B4-BE49-F238E27FC236}">
                <a16:creationId xmlns:a16="http://schemas.microsoft.com/office/drawing/2014/main" id="{FF85A211-4DC4-476B-A253-3C15571C0C9D}"/>
              </a:ext>
            </a:extLst>
          </p:cNvPr>
          <p:cNvSpPr>
            <a:spLocks noGrp="1"/>
          </p:cNvSpPr>
          <p:nvPr>
            <p:ph idx="1"/>
          </p:nvPr>
        </p:nvSpPr>
        <p:spPr>
          <a:xfrm>
            <a:off x="2592925" y="1318436"/>
            <a:ext cx="8915400" cy="5272864"/>
          </a:xfrm>
        </p:spPr>
        <p:txBody>
          <a:bodyPr>
            <a:noAutofit/>
          </a:bodyPr>
          <a:lstStyle/>
          <a:p>
            <a:pPr marL="0" indent="0">
              <a:buNone/>
            </a:pPr>
            <a:r>
              <a:rPr lang="en-US" sz="2200" b="1" dirty="0"/>
              <a:t>Liberating</a:t>
            </a:r>
          </a:p>
          <a:p>
            <a:r>
              <a:rPr lang="en-US" sz="2200" dirty="0"/>
              <a:t>Compassionate curiosity about how race, cultural differences, racial bias may be at play</a:t>
            </a:r>
          </a:p>
          <a:p>
            <a:r>
              <a:rPr lang="en-US" sz="2200" dirty="0"/>
              <a:t>With compassion, assume there may be unconscious biases at work</a:t>
            </a:r>
          </a:p>
          <a:p>
            <a:r>
              <a:rPr lang="en-US" sz="2200" dirty="0"/>
              <a:t>Create an environment that celebrates the courage to explore racial bias in all its forms</a:t>
            </a:r>
          </a:p>
          <a:p>
            <a:r>
              <a:rPr lang="en-US" sz="2200" dirty="0"/>
              <a:t>Avoid ‘gotcha’ and good person/bad person dynamics</a:t>
            </a:r>
          </a:p>
          <a:p>
            <a:r>
              <a:rPr lang="en-US" sz="2200" dirty="0"/>
              <a:t>Acknowledge we all carry unconscious bias, and we each have a role in addressing it</a:t>
            </a:r>
          </a:p>
          <a:p>
            <a:r>
              <a:rPr lang="en-US" sz="2200" dirty="0"/>
              <a:t>Focus on building stamina and healing for self-reflection</a:t>
            </a:r>
          </a:p>
          <a:p>
            <a:r>
              <a:rPr lang="en-US" sz="2200" dirty="0"/>
              <a:t>Focus on the consciousness and behaviors, not on shaming</a:t>
            </a:r>
          </a:p>
        </p:txBody>
      </p:sp>
    </p:spTree>
    <p:extLst>
      <p:ext uri="{BB962C8B-B14F-4D97-AF65-F5344CB8AC3E}">
        <p14:creationId xmlns:p14="http://schemas.microsoft.com/office/powerpoint/2010/main" val="3945202724"/>
      </p:ext>
    </p:extLst>
  </p:cSld>
  <p:clrMapOvr>
    <a:masterClrMapping/>
  </p:clrMapOvr>
  <mc:AlternateContent xmlns:mc="http://schemas.openxmlformats.org/markup-compatibility/2006" xmlns:p14="http://schemas.microsoft.com/office/powerpoint/2010/main">
    <mc:Choice Requires="p14">
      <p:transition spd="slow" p14:dur="2000" advTm="93950"/>
    </mc:Choice>
    <mc:Fallback xmlns="">
      <p:transition spd="slow" advTm="9395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DCBD-63A1-4C1C-B53A-1E1E1694F466}"/>
              </a:ext>
            </a:extLst>
          </p:cNvPr>
          <p:cNvSpPr>
            <a:spLocks noGrp="1"/>
          </p:cNvSpPr>
          <p:nvPr>
            <p:ph type="title"/>
          </p:nvPr>
        </p:nvSpPr>
        <p:spPr>
          <a:xfrm>
            <a:off x="2589210" y="2901301"/>
            <a:ext cx="8915399" cy="1468800"/>
          </a:xfrm>
        </p:spPr>
        <p:txBody>
          <a:bodyPr>
            <a:normAutofit fontScale="90000"/>
          </a:bodyPr>
          <a:lstStyle/>
          <a:p>
            <a:r>
              <a:rPr lang="en-US" dirty="0"/>
              <a:t>White supremacy culture can be </a:t>
            </a:r>
            <a:br>
              <a:rPr lang="en-US" dirty="0"/>
            </a:br>
            <a:r>
              <a:rPr lang="en-US" dirty="0"/>
              <a:t>(and usually is) present in organizations that are led by </a:t>
            </a:r>
            <a:r>
              <a:rPr lang="en-US" b="1" dirty="0"/>
              <a:t>both</a:t>
            </a:r>
            <a:r>
              <a:rPr lang="en-US" dirty="0"/>
              <a:t> white people and people of color.</a:t>
            </a:r>
          </a:p>
        </p:txBody>
      </p:sp>
      <p:sp>
        <p:nvSpPr>
          <p:cNvPr id="3" name="Text Placeholder 2">
            <a:extLst>
              <a:ext uri="{FF2B5EF4-FFF2-40B4-BE49-F238E27FC236}">
                <a16:creationId xmlns:a16="http://schemas.microsoft.com/office/drawing/2014/main" id="{67D6514D-FF60-4C3C-B7B8-5E336B82D77C}"/>
              </a:ext>
            </a:extLst>
          </p:cNvPr>
          <p:cNvSpPr>
            <a:spLocks noGrp="1"/>
          </p:cNvSpPr>
          <p:nvPr>
            <p:ph type="body" idx="1"/>
          </p:nvPr>
        </p:nvSpPr>
        <p:spPr>
          <a:xfrm>
            <a:off x="2589210" y="4370100"/>
            <a:ext cx="8915399" cy="1979899"/>
          </a:xfrm>
        </p:spPr>
        <p:txBody>
          <a:bodyPr>
            <a:noAutofit/>
          </a:bodyPr>
          <a:lstStyle/>
          <a:p>
            <a:r>
              <a:rPr lang="en-US" dirty="0"/>
              <a:t>Corollary: White supremacy culture also hurts both white people and people of color.</a:t>
            </a:r>
          </a:p>
          <a:p>
            <a:r>
              <a:rPr lang="en-US" dirty="0"/>
              <a:t>Corollary: White supremacy culture upholds other forms of intersectional oppression around issues such as but not limited to: age, class, sex, gender, religion, and sexual identity.</a:t>
            </a:r>
          </a:p>
        </p:txBody>
      </p:sp>
    </p:spTree>
    <p:extLst>
      <p:ext uri="{BB962C8B-B14F-4D97-AF65-F5344CB8AC3E}">
        <p14:creationId xmlns:p14="http://schemas.microsoft.com/office/powerpoint/2010/main" val="2353100639"/>
      </p:ext>
    </p:extLst>
  </p:cSld>
  <p:clrMapOvr>
    <a:masterClrMapping/>
  </p:clrMapOvr>
  <mc:AlternateContent xmlns:mc="http://schemas.openxmlformats.org/markup-compatibility/2006" xmlns:p14="http://schemas.microsoft.com/office/powerpoint/2010/main">
    <mc:Choice Requires="p14">
      <p:transition spd="slow" p14:dur="2000" advTm="79696"/>
    </mc:Choice>
    <mc:Fallback xmlns="">
      <p:transition spd="slow" advTm="7969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197E-7DB6-4B5E-AD70-C41D25D24110}"/>
              </a:ext>
            </a:extLst>
          </p:cNvPr>
          <p:cNvSpPr>
            <a:spLocks noGrp="1"/>
          </p:cNvSpPr>
          <p:nvPr>
            <p:ph type="title"/>
          </p:nvPr>
        </p:nvSpPr>
        <p:spPr>
          <a:xfrm>
            <a:off x="2592924" y="624110"/>
            <a:ext cx="8911687" cy="963390"/>
          </a:xfrm>
        </p:spPr>
        <p:txBody>
          <a:bodyPr/>
          <a:lstStyle/>
          <a:p>
            <a:r>
              <a:rPr lang="en-US" dirty="0"/>
              <a:t>Shame vs. Guilt</a:t>
            </a:r>
          </a:p>
        </p:txBody>
      </p:sp>
      <p:sp>
        <p:nvSpPr>
          <p:cNvPr id="3" name="Content Placeholder 2">
            <a:extLst>
              <a:ext uri="{FF2B5EF4-FFF2-40B4-BE49-F238E27FC236}">
                <a16:creationId xmlns:a16="http://schemas.microsoft.com/office/drawing/2014/main" id="{DE2C6638-C3FF-48E1-BBF7-EA91CA37F2F3}"/>
              </a:ext>
            </a:extLst>
          </p:cNvPr>
          <p:cNvSpPr>
            <a:spLocks noGrp="1"/>
          </p:cNvSpPr>
          <p:nvPr>
            <p:ph sz="half" idx="1"/>
          </p:nvPr>
        </p:nvSpPr>
        <p:spPr>
          <a:xfrm>
            <a:off x="2589212" y="1587500"/>
            <a:ext cx="4313864" cy="4323722"/>
          </a:xfrm>
        </p:spPr>
        <p:txBody>
          <a:bodyPr>
            <a:normAutofit fontScale="92500" lnSpcReduction="20000"/>
          </a:bodyPr>
          <a:lstStyle/>
          <a:p>
            <a:pPr marL="0" indent="0">
              <a:buNone/>
            </a:pPr>
            <a:r>
              <a:rPr lang="en-US" sz="2400" b="1" dirty="0"/>
              <a:t>Shame</a:t>
            </a:r>
          </a:p>
          <a:p>
            <a:r>
              <a:rPr lang="en-US" sz="2400" dirty="0"/>
              <a:t>“I am bad.”</a:t>
            </a:r>
          </a:p>
          <a:p>
            <a:r>
              <a:rPr lang="en-US" sz="2400" dirty="0"/>
              <a:t>Fear that we are not good enough</a:t>
            </a:r>
          </a:p>
          <a:p>
            <a:r>
              <a:rPr lang="en-US" sz="2400" dirty="0"/>
              <a:t>We’re all afraid to talk about shame</a:t>
            </a:r>
          </a:p>
          <a:p>
            <a:r>
              <a:rPr lang="en-US" sz="2400" dirty="0"/>
              <a:t>The less we talk about it, the more control it has over us</a:t>
            </a:r>
          </a:p>
          <a:p>
            <a:r>
              <a:rPr lang="en-US" sz="2400" dirty="0"/>
              <a:t>Shame is the opposite of empathy</a:t>
            </a:r>
          </a:p>
          <a:p>
            <a:r>
              <a:rPr lang="en-US" sz="2400" dirty="0"/>
              <a:t>Erodes courage and fuels disengagement</a:t>
            </a:r>
          </a:p>
        </p:txBody>
      </p:sp>
      <p:sp>
        <p:nvSpPr>
          <p:cNvPr id="4" name="Content Placeholder 3">
            <a:extLst>
              <a:ext uri="{FF2B5EF4-FFF2-40B4-BE49-F238E27FC236}">
                <a16:creationId xmlns:a16="http://schemas.microsoft.com/office/drawing/2014/main" id="{D9B571C7-4959-48EB-8FB9-338EA3EC0B34}"/>
              </a:ext>
            </a:extLst>
          </p:cNvPr>
          <p:cNvSpPr>
            <a:spLocks noGrp="1"/>
          </p:cNvSpPr>
          <p:nvPr>
            <p:ph sz="half" idx="2"/>
          </p:nvPr>
        </p:nvSpPr>
        <p:spPr>
          <a:xfrm>
            <a:off x="7190747" y="1587500"/>
            <a:ext cx="4313864" cy="4316344"/>
          </a:xfrm>
        </p:spPr>
        <p:txBody>
          <a:bodyPr>
            <a:normAutofit fontScale="92500" lnSpcReduction="20000"/>
          </a:bodyPr>
          <a:lstStyle/>
          <a:p>
            <a:pPr marL="0" indent="0">
              <a:buNone/>
            </a:pPr>
            <a:r>
              <a:rPr lang="en-US" sz="2400" b="1" dirty="0"/>
              <a:t>Guilt</a:t>
            </a:r>
          </a:p>
          <a:p>
            <a:r>
              <a:rPr lang="en-US" sz="2400" dirty="0"/>
              <a:t>“I did something bad.”</a:t>
            </a:r>
          </a:p>
          <a:p>
            <a:r>
              <a:rPr lang="en-US" sz="2400" dirty="0"/>
              <a:t>Discomfort we feel when what we do does not align with or goes against our values</a:t>
            </a:r>
          </a:p>
          <a:p>
            <a:r>
              <a:rPr lang="en-US" sz="2400" dirty="0"/>
              <a:t>Can motivate us to make amends or change a behavior</a:t>
            </a:r>
          </a:p>
          <a:p>
            <a:r>
              <a:rPr lang="en-US" sz="2400" dirty="0"/>
              <a:t>Intersects with empathy</a:t>
            </a:r>
          </a:p>
        </p:txBody>
      </p:sp>
    </p:spTree>
    <p:extLst>
      <p:ext uri="{BB962C8B-B14F-4D97-AF65-F5344CB8AC3E}">
        <p14:creationId xmlns:p14="http://schemas.microsoft.com/office/powerpoint/2010/main" val="1614506297"/>
      </p:ext>
    </p:extLst>
  </p:cSld>
  <p:clrMapOvr>
    <a:masterClrMapping/>
  </p:clrMapOvr>
  <mc:AlternateContent xmlns:mc="http://schemas.openxmlformats.org/markup-compatibility/2006" xmlns:p14="http://schemas.microsoft.com/office/powerpoint/2010/main">
    <mc:Choice Requires="p14">
      <p:transition spd="slow" p14:dur="2000" advTm="81929"/>
    </mc:Choice>
    <mc:Fallback xmlns="">
      <p:transition spd="slow" advTm="8192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8C823D-3697-4D47-ADF5-7C411F5298A3}"/>
              </a:ext>
            </a:extLst>
          </p:cNvPr>
          <p:cNvSpPr>
            <a:spLocks noGrp="1"/>
          </p:cNvSpPr>
          <p:nvPr>
            <p:ph type="title"/>
          </p:nvPr>
        </p:nvSpPr>
        <p:spPr>
          <a:xfrm>
            <a:off x="2614612" y="2694600"/>
            <a:ext cx="8915399" cy="1468800"/>
          </a:xfrm>
        </p:spPr>
        <p:txBody>
          <a:bodyPr>
            <a:normAutofit fontScale="90000"/>
          </a:bodyPr>
          <a:lstStyle/>
          <a:p>
            <a:r>
              <a:rPr lang="en-US" dirty="0"/>
              <a:t>Let go of shame.</a:t>
            </a:r>
            <a:br>
              <a:rPr lang="en-US" dirty="0"/>
            </a:br>
            <a:r>
              <a:rPr lang="en-US" dirty="0"/>
              <a:t>Acknowledge when you feel guilt.</a:t>
            </a:r>
            <a:br>
              <a:rPr lang="en-US" dirty="0"/>
            </a:br>
            <a:r>
              <a:rPr lang="en-US" dirty="0"/>
              <a:t>Hold yourself and others accountable.</a:t>
            </a:r>
          </a:p>
        </p:txBody>
      </p:sp>
    </p:spTree>
    <p:extLst>
      <p:ext uri="{BB962C8B-B14F-4D97-AF65-F5344CB8AC3E}">
        <p14:creationId xmlns:p14="http://schemas.microsoft.com/office/powerpoint/2010/main" val="3882126822"/>
      </p:ext>
    </p:extLst>
  </p:cSld>
  <p:clrMapOvr>
    <a:masterClrMapping/>
  </p:clrMapOvr>
  <mc:AlternateContent xmlns:mc="http://schemas.openxmlformats.org/markup-compatibility/2006" xmlns:p14="http://schemas.microsoft.com/office/powerpoint/2010/main">
    <mc:Choice Requires="p14">
      <p:transition spd="slow" p14:dur="2000" advTm="35517"/>
    </mc:Choice>
    <mc:Fallback xmlns="">
      <p:transition spd="slow" advTm="3551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A52B-15FE-4AAE-B775-FC31DE36DF22}"/>
              </a:ext>
            </a:extLst>
          </p:cNvPr>
          <p:cNvSpPr>
            <a:spLocks noGrp="1"/>
          </p:cNvSpPr>
          <p:nvPr>
            <p:ph type="title"/>
          </p:nvPr>
        </p:nvSpPr>
        <p:spPr/>
        <p:txBody>
          <a:bodyPr>
            <a:normAutofit fontScale="90000"/>
          </a:bodyPr>
          <a:lstStyle/>
          <a:p>
            <a:r>
              <a:rPr lang="en-US" dirty="0"/>
              <a:t>Accountability is preventing, intervening in, responding to, and healing from harm.</a:t>
            </a:r>
          </a:p>
        </p:txBody>
      </p:sp>
      <p:sp>
        <p:nvSpPr>
          <p:cNvPr id="3" name="Text Placeholder 2">
            <a:extLst>
              <a:ext uri="{FF2B5EF4-FFF2-40B4-BE49-F238E27FC236}">
                <a16:creationId xmlns:a16="http://schemas.microsoft.com/office/drawing/2014/main" id="{A5C87ADD-31E4-4898-9548-BB9E830F5341}"/>
              </a:ext>
            </a:extLst>
          </p:cNvPr>
          <p:cNvSpPr>
            <a:spLocks noGrp="1"/>
          </p:cNvSpPr>
          <p:nvPr>
            <p:ph type="body" sz="quarter" idx="13"/>
          </p:nvPr>
        </p:nvSpPr>
        <p:spPr/>
        <p:txBody>
          <a:bodyPr/>
          <a:lstStyle/>
          <a:p>
            <a:r>
              <a:rPr lang="en-US" dirty="0" err="1"/>
              <a:t>McKensie</a:t>
            </a:r>
            <a:r>
              <a:rPr lang="en-US" dirty="0"/>
              <a:t> Mack. </a:t>
            </a:r>
            <a:r>
              <a:rPr lang="en-US" dirty="0">
                <a:hlinkClick r:id="rId3"/>
              </a:rPr>
              <a:t>Shifting the Center: Transforming Academic Libraries through Generous Accountability</a:t>
            </a:r>
            <a:r>
              <a:rPr lang="en-US" dirty="0"/>
              <a:t>. June 10, 2020.</a:t>
            </a:r>
          </a:p>
          <a:p>
            <a:endParaRPr lang="en-US" dirty="0"/>
          </a:p>
        </p:txBody>
      </p:sp>
      <p:sp>
        <p:nvSpPr>
          <p:cNvPr id="4" name="Text Placeholder 3">
            <a:extLst>
              <a:ext uri="{FF2B5EF4-FFF2-40B4-BE49-F238E27FC236}">
                <a16:creationId xmlns:a16="http://schemas.microsoft.com/office/drawing/2014/main" id="{D85B5174-53AF-4CAD-BACA-7FDC82D7AD21}"/>
              </a:ext>
            </a:extLst>
          </p:cNvPr>
          <p:cNvSpPr>
            <a:spLocks noGrp="1"/>
          </p:cNvSpPr>
          <p:nvPr>
            <p:ph type="body" idx="1"/>
          </p:nvPr>
        </p:nvSpPr>
        <p:spPr/>
        <p:txBody>
          <a:bodyPr/>
          <a:lstStyle/>
          <a:p>
            <a:r>
              <a:rPr lang="en-US" dirty="0"/>
              <a:t>How do we hold one another accountable? </a:t>
            </a:r>
          </a:p>
          <a:p>
            <a:r>
              <a:rPr lang="en-US" dirty="0"/>
              <a:t>How do we hold ourselves accountable? </a:t>
            </a:r>
          </a:p>
          <a:p>
            <a:r>
              <a:rPr lang="en-US" dirty="0"/>
              <a:t>How often do we confuse accountability with shaming?  </a:t>
            </a:r>
          </a:p>
        </p:txBody>
      </p:sp>
    </p:spTree>
    <p:extLst>
      <p:ext uri="{BB962C8B-B14F-4D97-AF65-F5344CB8AC3E}">
        <p14:creationId xmlns:p14="http://schemas.microsoft.com/office/powerpoint/2010/main" val="512892706"/>
      </p:ext>
    </p:extLst>
  </p:cSld>
  <p:clrMapOvr>
    <a:masterClrMapping/>
  </p:clrMapOvr>
  <mc:AlternateContent xmlns:mc="http://schemas.openxmlformats.org/markup-compatibility/2006" xmlns:p14="http://schemas.microsoft.com/office/powerpoint/2010/main">
    <mc:Choice Requires="p14">
      <p:transition spd="slow" p14:dur="2000" advTm="54764"/>
    </mc:Choice>
    <mc:Fallback xmlns="">
      <p:transition spd="slow" advTm="5476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0B4C-0740-48F9-8A8B-9E69041ABAAE}"/>
              </a:ext>
            </a:extLst>
          </p:cNvPr>
          <p:cNvSpPr>
            <a:spLocks noGrp="1"/>
          </p:cNvSpPr>
          <p:nvPr>
            <p:ph type="title"/>
          </p:nvPr>
        </p:nvSpPr>
        <p:spPr>
          <a:xfrm>
            <a:off x="2640012" y="3061800"/>
            <a:ext cx="8915399" cy="734400"/>
          </a:xfrm>
        </p:spPr>
        <p:txBody>
          <a:bodyPr/>
          <a:lstStyle/>
          <a:p>
            <a:r>
              <a:rPr lang="en-US" dirty="0"/>
              <a:t>Thank you!</a:t>
            </a:r>
          </a:p>
        </p:txBody>
      </p:sp>
    </p:spTree>
    <p:extLst>
      <p:ext uri="{BB962C8B-B14F-4D97-AF65-F5344CB8AC3E}">
        <p14:creationId xmlns:p14="http://schemas.microsoft.com/office/powerpoint/2010/main" val="368317265"/>
      </p:ext>
    </p:extLst>
  </p:cSld>
  <p:clrMapOvr>
    <a:masterClrMapping/>
  </p:clrMapOvr>
  <mc:AlternateContent xmlns:mc="http://schemas.openxmlformats.org/markup-compatibility/2006" xmlns:p14="http://schemas.microsoft.com/office/powerpoint/2010/main">
    <mc:Choice Requires="p14">
      <p:transition spd="slow" p14:dur="2000" advTm="8209"/>
    </mc:Choice>
    <mc:Fallback xmlns="">
      <p:transition spd="slow" advTm="820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2A3F6E-5677-4CC1-8D7E-8FEECB9641B4}"/>
              </a:ext>
            </a:extLst>
          </p:cNvPr>
          <p:cNvSpPr>
            <a:spLocks noGrp="1"/>
          </p:cNvSpPr>
          <p:nvPr>
            <p:ph type="title"/>
          </p:nvPr>
        </p:nvSpPr>
        <p:spPr/>
        <p:txBody>
          <a:bodyPr/>
          <a:lstStyle/>
          <a:p>
            <a:r>
              <a:rPr lang="en-US" dirty="0"/>
              <a:t>References &amp; Resources</a:t>
            </a:r>
          </a:p>
        </p:txBody>
      </p:sp>
      <p:sp>
        <p:nvSpPr>
          <p:cNvPr id="5" name="Content Placeholder 4">
            <a:extLst>
              <a:ext uri="{FF2B5EF4-FFF2-40B4-BE49-F238E27FC236}">
                <a16:creationId xmlns:a16="http://schemas.microsoft.com/office/drawing/2014/main" id="{482907BE-662E-47AF-81FC-DA551AB5C7B7}"/>
              </a:ext>
            </a:extLst>
          </p:cNvPr>
          <p:cNvSpPr>
            <a:spLocks noGrp="1"/>
          </p:cNvSpPr>
          <p:nvPr>
            <p:ph idx="1"/>
          </p:nvPr>
        </p:nvSpPr>
        <p:spPr/>
        <p:txBody>
          <a:bodyPr>
            <a:normAutofit lnSpcReduction="10000"/>
          </a:bodyPr>
          <a:lstStyle/>
          <a:p>
            <a:r>
              <a:rPr lang="en-US" dirty="0"/>
              <a:t>Banks, J.A., Banks, &amp; McGee, C. A. (1989). </a:t>
            </a:r>
            <a:r>
              <a:rPr lang="en-US" i="1" dirty="0"/>
              <a:t>Multicultural education</a:t>
            </a:r>
            <a:r>
              <a:rPr lang="en-US" dirty="0"/>
              <a:t>. Needham Heights, MA: Allyn &amp; Bacon.</a:t>
            </a:r>
          </a:p>
          <a:p>
            <a:r>
              <a:rPr lang="en-US" dirty="0"/>
              <a:t>Brown, B. (2018). </a:t>
            </a:r>
            <a:r>
              <a:rPr lang="en-US" i="1" dirty="0"/>
              <a:t>Dare to Lead</a:t>
            </a:r>
            <a:r>
              <a:rPr lang="en-US" dirty="0"/>
              <a:t>. New York: Random House.</a:t>
            </a:r>
          </a:p>
          <a:p>
            <a:r>
              <a:rPr lang="en-US" dirty="0"/>
              <a:t>DRWORKSBOOK. (n.d.) White Supremacy Culture. Retrieved August 7, 2020 from </a:t>
            </a:r>
            <a:r>
              <a:rPr lang="en-US" dirty="0">
                <a:hlinkClick r:id="rId2"/>
              </a:rPr>
              <a:t>https://www.dismantlingracism.org/white-supremacy-culture.html</a:t>
            </a:r>
            <a:r>
              <a:rPr lang="en-US" dirty="0"/>
              <a:t> </a:t>
            </a:r>
          </a:p>
          <a:p>
            <a:r>
              <a:rPr lang="en-US" dirty="0"/>
              <a:t>Galvan, A. (2015, June 3). Soliciting </a:t>
            </a:r>
            <a:r>
              <a:rPr lang="en-US" dirty="0" err="1"/>
              <a:t>performane</a:t>
            </a:r>
            <a:r>
              <a:rPr lang="en-US" dirty="0"/>
              <a:t>, hiding bias: whiteness and librarianship. In the Library with the Lead Pipe. Retrieved August 7, 2020 from </a:t>
            </a:r>
            <a:r>
              <a:rPr lang="en-US" dirty="0">
                <a:hlinkClick r:id="rId3"/>
              </a:rPr>
              <a:t>http://www.inthelibrarywiththeleadpipe.org/2015/soliciting-performance-hiding-bias-whiteness-and-librarianship/</a:t>
            </a:r>
            <a:r>
              <a:rPr lang="en-US" dirty="0"/>
              <a:t> </a:t>
            </a:r>
          </a:p>
          <a:p>
            <a:r>
              <a:rPr lang="en-US" dirty="0"/>
              <a:t>Gray, A. (2019, June 4). “The Bias of ‘Professionalism’ Standards.” </a:t>
            </a:r>
            <a:r>
              <a:rPr lang="en-US" i="1" dirty="0"/>
              <a:t>Stanford Social Innovation Review. </a:t>
            </a:r>
            <a:r>
              <a:rPr lang="en-US" dirty="0"/>
              <a:t>Retrieved August 7, 2020 from </a:t>
            </a:r>
            <a:r>
              <a:rPr lang="en-US" dirty="0">
                <a:hlinkClick r:id="rId4"/>
              </a:rPr>
              <a:t>https://ssir.org/articles/entry/the_bias_of_professionalism_standards#</a:t>
            </a:r>
            <a:endParaRPr lang="en-US" dirty="0"/>
          </a:p>
        </p:txBody>
      </p:sp>
    </p:spTree>
    <p:extLst>
      <p:ext uri="{BB962C8B-B14F-4D97-AF65-F5344CB8AC3E}">
        <p14:creationId xmlns:p14="http://schemas.microsoft.com/office/powerpoint/2010/main" val="4147044735"/>
      </p:ext>
    </p:extLst>
  </p:cSld>
  <p:clrMapOvr>
    <a:masterClrMapping/>
  </p:clrMapOvr>
  <mc:AlternateContent xmlns:mc="http://schemas.openxmlformats.org/markup-compatibility/2006" xmlns:p14="http://schemas.microsoft.com/office/powerpoint/2010/main">
    <mc:Choice Requires="p14">
      <p:transition spd="slow" p14:dur="2000" advTm="4875"/>
    </mc:Choice>
    <mc:Fallback xmlns="">
      <p:transition spd="slow" advTm="487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2A3F6E-5677-4CC1-8D7E-8FEECB9641B4}"/>
              </a:ext>
            </a:extLst>
          </p:cNvPr>
          <p:cNvSpPr>
            <a:spLocks noGrp="1"/>
          </p:cNvSpPr>
          <p:nvPr>
            <p:ph type="title"/>
          </p:nvPr>
        </p:nvSpPr>
        <p:spPr/>
        <p:txBody>
          <a:bodyPr/>
          <a:lstStyle/>
          <a:p>
            <a:r>
              <a:rPr lang="en-US" dirty="0"/>
              <a:t>References &amp; Resources</a:t>
            </a:r>
          </a:p>
        </p:txBody>
      </p:sp>
      <p:sp>
        <p:nvSpPr>
          <p:cNvPr id="5" name="Content Placeholder 4">
            <a:extLst>
              <a:ext uri="{FF2B5EF4-FFF2-40B4-BE49-F238E27FC236}">
                <a16:creationId xmlns:a16="http://schemas.microsoft.com/office/drawing/2014/main" id="{482907BE-662E-47AF-81FC-DA551AB5C7B7}"/>
              </a:ext>
            </a:extLst>
          </p:cNvPr>
          <p:cNvSpPr>
            <a:spLocks noGrp="1"/>
          </p:cNvSpPr>
          <p:nvPr>
            <p:ph idx="1"/>
          </p:nvPr>
        </p:nvSpPr>
        <p:spPr/>
        <p:txBody>
          <a:bodyPr>
            <a:normAutofit fontScale="92500" lnSpcReduction="10000"/>
          </a:bodyPr>
          <a:lstStyle/>
          <a:p>
            <a:r>
              <a:rPr lang="pl-PL" dirty="0"/>
              <a:t>Hall, Edward T. (1976, 1989). </a:t>
            </a:r>
            <a:r>
              <a:rPr lang="pl-PL" i="1" dirty="0"/>
              <a:t>Beyond </a:t>
            </a:r>
            <a:r>
              <a:rPr lang="en-US" i="1" dirty="0"/>
              <a:t>Culture</a:t>
            </a:r>
            <a:r>
              <a:rPr lang="pl-PL" dirty="0"/>
              <a:t>, NY: Anchor Books Editions</a:t>
            </a:r>
            <a:r>
              <a:rPr lang="en-US" dirty="0"/>
              <a:t>.</a:t>
            </a:r>
          </a:p>
          <a:p>
            <a:r>
              <a:rPr lang="en-US" dirty="0"/>
              <a:t>Kendrick, K.D. (2017). The low morale experience of academic librarians: A phenomenological study. </a:t>
            </a:r>
            <a:r>
              <a:rPr lang="en-US" i="1" dirty="0"/>
              <a:t>Journal of Library Administration, 57</a:t>
            </a:r>
            <a:r>
              <a:rPr lang="en-US" dirty="0"/>
              <a:t>(8), 846–878. </a:t>
            </a:r>
          </a:p>
          <a:p>
            <a:r>
              <a:rPr lang="en-US" dirty="0"/>
              <a:t>Leung, Sofia. (2020). “Disrupting White Supremacy Through BIPOC Solidarity.” Chinese American Librarians Association Northern Chapter presentation. Retrieved August 19, 2020 from </a:t>
            </a:r>
            <a:r>
              <a:rPr lang="en-US" dirty="0">
                <a:hlinkClick r:id="rId2"/>
              </a:rPr>
              <a:t>https://www.youtube.com/watch?v=viCeoxO20BI&amp;feature=youtu.be</a:t>
            </a:r>
            <a:r>
              <a:rPr lang="en-US" dirty="0"/>
              <a:t> </a:t>
            </a:r>
          </a:p>
          <a:p>
            <a:r>
              <a:rPr lang="en-US" dirty="0"/>
              <a:t>Mack, </a:t>
            </a:r>
            <a:r>
              <a:rPr lang="en-US" dirty="0" err="1"/>
              <a:t>McKensie</a:t>
            </a:r>
            <a:r>
              <a:rPr lang="en-US" dirty="0"/>
              <a:t>. (2020, June 10). “Shifting the Center: Transforming Academic Libraries through Generous Accountability.” ACRL Together Wherever presentation. Retrieved August 19, 2020 from </a:t>
            </a:r>
            <a:r>
              <a:rPr lang="en-US" dirty="0">
                <a:hlinkClick r:id="rId3"/>
              </a:rPr>
              <a:t>https://youtu.be/P2pnoUcF_o4</a:t>
            </a:r>
            <a:endParaRPr lang="en-US" dirty="0"/>
          </a:p>
          <a:p>
            <a:r>
              <a:rPr lang="en-US" dirty="0"/>
              <a:t>Okun, T. (n.d.) “White Supremacy Culture.” </a:t>
            </a:r>
            <a:r>
              <a:rPr lang="en-US" i="1" dirty="0"/>
              <a:t>Dismantling Racism Works. </a:t>
            </a:r>
            <a:r>
              <a:rPr lang="en-US" dirty="0"/>
              <a:t>Retrieved August 7, 2020 from </a:t>
            </a:r>
            <a:r>
              <a:rPr lang="en-US" i="1" dirty="0"/>
              <a:t> </a:t>
            </a:r>
            <a:r>
              <a:rPr lang="en-US" dirty="0">
                <a:hlinkClick r:id="rId4"/>
              </a:rPr>
              <a:t>http://dismantlingracism.org/uploads/4/3/5/7/43579015/whitesupcul13.pdf</a:t>
            </a:r>
            <a:endParaRPr lang="en-US" dirty="0"/>
          </a:p>
        </p:txBody>
      </p:sp>
    </p:spTree>
    <p:extLst>
      <p:ext uri="{BB962C8B-B14F-4D97-AF65-F5344CB8AC3E}">
        <p14:creationId xmlns:p14="http://schemas.microsoft.com/office/powerpoint/2010/main" val="3278353568"/>
      </p:ext>
    </p:extLst>
  </p:cSld>
  <p:clrMapOvr>
    <a:masterClrMapping/>
  </p:clrMapOvr>
  <mc:AlternateContent xmlns:mc="http://schemas.openxmlformats.org/markup-compatibility/2006" xmlns:p14="http://schemas.microsoft.com/office/powerpoint/2010/main">
    <mc:Choice Requires="p14">
      <p:transition spd="slow" p14:dur="2000" advTm="5931"/>
    </mc:Choice>
    <mc:Fallback xmlns="">
      <p:transition spd="slow" advTm="59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9CAA-DB70-496F-918F-7C126BBA5879}"/>
              </a:ext>
            </a:extLst>
          </p:cNvPr>
          <p:cNvSpPr>
            <a:spLocks noGrp="1"/>
          </p:cNvSpPr>
          <p:nvPr>
            <p:ph type="title"/>
          </p:nvPr>
        </p:nvSpPr>
        <p:spPr>
          <a:xfrm>
            <a:off x="2592925" y="624110"/>
            <a:ext cx="8911687" cy="917611"/>
          </a:xfrm>
        </p:spPr>
        <p:txBody>
          <a:bodyPr/>
          <a:lstStyle/>
          <a:p>
            <a:r>
              <a:rPr lang="en-US" dirty="0"/>
              <a:t>What is culture?</a:t>
            </a:r>
          </a:p>
        </p:txBody>
      </p:sp>
      <p:sp>
        <p:nvSpPr>
          <p:cNvPr id="3" name="Content Placeholder 2">
            <a:extLst>
              <a:ext uri="{FF2B5EF4-FFF2-40B4-BE49-F238E27FC236}">
                <a16:creationId xmlns:a16="http://schemas.microsoft.com/office/drawing/2014/main" id="{11C2BA91-ED65-4AAF-8D46-92F09930DF85}"/>
              </a:ext>
            </a:extLst>
          </p:cNvPr>
          <p:cNvSpPr>
            <a:spLocks noGrp="1"/>
          </p:cNvSpPr>
          <p:nvPr>
            <p:ph idx="1"/>
          </p:nvPr>
        </p:nvSpPr>
        <p:spPr>
          <a:xfrm>
            <a:off x="2504661" y="1541721"/>
            <a:ext cx="9342781" cy="5114259"/>
          </a:xfrm>
        </p:spPr>
        <p:txBody>
          <a:bodyPr>
            <a:normAutofit lnSpcReduction="10000"/>
          </a:bodyPr>
          <a:lstStyle/>
          <a:p>
            <a:r>
              <a:rPr lang="en-US" sz="2000" dirty="0"/>
              <a:t>“…</a:t>
            </a:r>
            <a:r>
              <a:rPr lang="en-US" sz="2000" b="1" dirty="0"/>
              <a:t>culture</a:t>
            </a:r>
            <a:r>
              <a:rPr lang="en-US" sz="2000" dirty="0"/>
              <a:t> is defined as the shared patterns of behaviors and interactions, cognitive constructs, and affective understanding that are learned through a process of socialization. These shared patterns identify the members of a culture group while also distinguishing those of another group.”</a:t>
            </a:r>
          </a:p>
          <a:p>
            <a:r>
              <a:rPr lang="en-US" sz="2000" dirty="0"/>
              <a:t>“The essence of a culture is not its artifacts, tools, or other tangible cultural elements but how the members of the group interpret, use, and perceive them. It is the values, symbols, interpretations, and perspectives that distinguish one people from another in modernized societies; it is not material objects and other tangible aspects of human societies. People within a culture usually interpret the meaning of symbols, artifacts, and behaviors in the same or in similar ways.”</a:t>
            </a:r>
          </a:p>
          <a:p>
            <a:r>
              <a:rPr lang="en-US" sz="2000" dirty="0"/>
              <a:t>“A culture is a way of life of a group of people--the behaviors, beliefs, values, and symbols that they accept, generally without thinking about them, and that are passed along by communication and imitation from one generation to the next.”</a:t>
            </a:r>
          </a:p>
        </p:txBody>
      </p:sp>
    </p:spTree>
    <p:extLst>
      <p:ext uri="{BB962C8B-B14F-4D97-AF65-F5344CB8AC3E}">
        <p14:creationId xmlns:p14="http://schemas.microsoft.com/office/powerpoint/2010/main" val="1099531578"/>
      </p:ext>
    </p:extLst>
  </p:cSld>
  <p:clrMapOvr>
    <a:masterClrMapping/>
  </p:clrMapOvr>
  <mc:AlternateContent xmlns:mc="http://schemas.openxmlformats.org/markup-compatibility/2006" xmlns:p14="http://schemas.microsoft.com/office/powerpoint/2010/main">
    <mc:Choice Requires="p14">
      <p:transition spd="slow" p14:dur="2000" advTm="67611"/>
    </mc:Choice>
    <mc:Fallback xmlns="">
      <p:transition spd="slow" advTm="6761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2A3F6E-5677-4CC1-8D7E-8FEECB9641B4}"/>
              </a:ext>
            </a:extLst>
          </p:cNvPr>
          <p:cNvSpPr>
            <a:spLocks noGrp="1"/>
          </p:cNvSpPr>
          <p:nvPr>
            <p:ph type="title"/>
          </p:nvPr>
        </p:nvSpPr>
        <p:spPr/>
        <p:txBody>
          <a:bodyPr/>
          <a:lstStyle/>
          <a:p>
            <a:r>
              <a:rPr lang="en-US" dirty="0"/>
              <a:t>References &amp; Resources</a:t>
            </a:r>
          </a:p>
        </p:txBody>
      </p:sp>
      <p:sp>
        <p:nvSpPr>
          <p:cNvPr id="5" name="Content Placeholder 4">
            <a:extLst>
              <a:ext uri="{FF2B5EF4-FFF2-40B4-BE49-F238E27FC236}">
                <a16:creationId xmlns:a16="http://schemas.microsoft.com/office/drawing/2014/main" id="{482907BE-662E-47AF-81FC-DA551AB5C7B7}"/>
              </a:ext>
            </a:extLst>
          </p:cNvPr>
          <p:cNvSpPr>
            <a:spLocks noGrp="1"/>
          </p:cNvSpPr>
          <p:nvPr>
            <p:ph idx="1"/>
          </p:nvPr>
        </p:nvSpPr>
        <p:spPr/>
        <p:txBody>
          <a:bodyPr>
            <a:normAutofit fontScale="85000" lnSpcReduction="10000"/>
          </a:bodyPr>
          <a:lstStyle/>
          <a:p>
            <a:r>
              <a:rPr lang="en-US" dirty="0"/>
              <a:t>Torben, Rick. (2014, November 26). “Organizational Culture Is Like an Iceberg.” Retrieved August 7, 2020 from </a:t>
            </a:r>
            <a:r>
              <a:rPr lang="en-US" dirty="0">
                <a:hlinkClick r:id="rId2"/>
              </a:rPr>
              <a:t>https://www.torbenrick.eu/blog/culture/organizational-culture-is-like-an-iceberg/</a:t>
            </a:r>
            <a:r>
              <a:rPr lang="en-US" dirty="0"/>
              <a:t> </a:t>
            </a:r>
          </a:p>
          <a:p>
            <a:r>
              <a:rPr lang="en-US" dirty="0"/>
              <a:t>University of Minnesota, Center for Advanced Research on Language Acquisition. (n.d.) “What is Culture?” Retrieved August 7, 2020 from </a:t>
            </a:r>
            <a:r>
              <a:rPr lang="en-US" dirty="0">
                <a:hlinkClick r:id="rId3"/>
              </a:rPr>
              <a:t>http://carla.umn.edu/culture/definitions.html</a:t>
            </a:r>
            <a:r>
              <a:rPr lang="en-US" dirty="0"/>
              <a:t> </a:t>
            </a:r>
          </a:p>
          <a:p>
            <a:r>
              <a:rPr lang="en-US" dirty="0" err="1"/>
              <a:t>Urgo</a:t>
            </a:r>
            <a:r>
              <a:rPr lang="en-US" dirty="0"/>
              <a:t>, R. and Yarbrough, L. (2019, September 24). “Professionalism or Socialized White Supremacy.” </a:t>
            </a:r>
            <a:r>
              <a:rPr lang="en-US" i="1" dirty="0"/>
              <a:t>NASPA blog. </a:t>
            </a:r>
            <a:r>
              <a:rPr lang="en-US" dirty="0"/>
              <a:t>Retrieved August 7, 20202 from</a:t>
            </a:r>
            <a:r>
              <a:rPr lang="en-US" i="1" dirty="0"/>
              <a:t> </a:t>
            </a:r>
            <a:r>
              <a:rPr lang="en-US" dirty="0">
                <a:hlinkClick r:id="rId4"/>
              </a:rPr>
              <a:t>https://www.naspa.org/blog/professionalism-or-socialized-white-supremacy</a:t>
            </a:r>
            <a:endParaRPr lang="en-US" dirty="0"/>
          </a:p>
          <a:p>
            <a:r>
              <a:rPr lang="en-US" dirty="0"/>
              <a:t>Whaley, P., Thomas, C., and Alabi, J. (2020, July 14). “Mindfulness to Manage Workplace Stress and Microaggressions.” IFLA CPDWL/NP Webinar series. Recording retrieved August 7, 2020 from </a:t>
            </a:r>
            <a:r>
              <a:rPr lang="en-US" dirty="0">
                <a:hlinkClick r:id="rId5"/>
              </a:rPr>
              <a:t>https://www.youtube.com/watch?v=n9HczX_tK-o</a:t>
            </a:r>
            <a:endParaRPr lang="en-US" dirty="0"/>
          </a:p>
          <a:p>
            <a:r>
              <a:rPr lang="en-US" dirty="0"/>
              <a:t>“White Dominant Culture &amp; Something Different: A Worksheet.” (n.d.) Retrieved August 7, 2020 from </a:t>
            </a:r>
            <a:r>
              <a:rPr lang="en-US" dirty="0">
                <a:hlinkClick r:id="rId6"/>
              </a:rPr>
              <a:t>https://www.cacgrants.org/assets/ce/Documents/2019/WhiteDominantCulture.pdf</a:t>
            </a:r>
            <a:endParaRPr lang="en-US" dirty="0"/>
          </a:p>
        </p:txBody>
      </p:sp>
    </p:spTree>
    <p:extLst>
      <p:ext uri="{BB962C8B-B14F-4D97-AF65-F5344CB8AC3E}">
        <p14:creationId xmlns:p14="http://schemas.microsoft.com/office/powerpoint/2010/main" val="1061536851"/>
      </p:ext>
    </p:extLst>
  </p:cSld>
  <p:clrMapOvr>
    <a:masterClrMapping/>
  </p:clrMapOvr>
  <mc:AlternateContent xmlns:mc="http://schemas.openxmlformats.org/markup-compatibility/2006" xmlns:p14="http://schemas.microsoft.com/office/powerpoint/2010/main">
    <mc:Choice Requires="p14">
      <p:transition spd="slow" p14:dur="2000" advTm="5823"/>
    </mc:Choice>
    <mc:Fallback xmlns="">
      <p:transition spd="slow" advTm="58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0CDE-728E-4469-B892-360E44453398}"/>
              </a:ext>
            </a:extLst>
          </p:cNvPr>
          <p:cNvSpPr>
            <a:spLocks noGrp="1"/>
          </p:cNvSpPr>
          <p:nvPr>
            <p:ph type="title"/>
          </p:nvPr>
        </p:nvSpPr>
        <p:spPr>
          <a:xfrm>
            <a:off x="2327111" y="451164"/>
            <a:ext cx="8911687" cy="1280890"/>
          </a:xfrm>
        </p:spPr>
        <p:txBody>
          <a:bodyPr/>
          <a:lstStyle/>
          <a:p>
            <a:r>
              <a:rPr lang="en-US" dirty="0"/>
              <a:t>Iceberg Model of Culture</a:t>
            </a:r>
          </a:p>
        </p:txBody>
      </p:sp>
      <p:sp>
        <p:nvSpPr>
          <p:cNvPr id="3" name="Content Placeholder 2">
            <a:extLst>
              <a:ext uri="{FF2B5EF4-FFF2-40B4-BE49-F238E27FC236}">
                <a16:creationId xmlns:a16="http://schemas.microsoft.com/office/drawing/2014/main" id="{F8318F17-D047-4B35-9F24-C34729339CA8}"/>
              </a:ext>
            </a:extLst>
          </p:cNvPr>
          <p:cNvSpPr>
            <a:spLocks noGrp="1"/>
          </p:cNvSpPr>
          <p:nvPr>
            <p:ph idx="1"/>
          </p:nvPr>
        </p:nvSpPr>
        <p:spPr>
          <a:xfrm>
            <a:off x="6095999" y="1177187"/>
            <a:ext cx="5396097" cy="1570586"/>
          </a:xfrm>
          <a:ln>
            <a:solidFill>
              <a:schemeClr val="tx1"/>
            </a:solidFill>
          </a:ln>
        </p:spPr>
        <p:txBody>
          <a:bodyPr>
            <a:normAutofit/>
          </a:bodyPr>
          <a:lstStyle/>
          <a:p>
            <a:pPr marL="0" indent="0">
              <a:buNone/>
            </a:pPr>
            <a:r>
              <a:rPr lang="en-US" dirty="0"/>
              <a:t>Surface culture</a:t>
            </a:r>
          </a:p>
          <a:p>
            <a:r>
              <a:rPr lang="en-US" b="1" dirty="0"/>
              <a:t>Explicit</a:t>
            </a:r>
          </a:p>
          <a:p>
            <a:r>
              <a:rPr lang="en-US" dirty="0"/>
              <a:t>Customs, traditions, dress, behaviors, food, symbols, arts, music, writings</a:t>
            </a:r>
          </a:p>
          <a:p>
            <a:endParaRPr lang="en-US" dirty="0"/>
          </a:p>
        </p:txBody>
      </p:sp>
      <p:sp>
        <p:nvSpPr>
          <p:cNvPr id="12" name="Content Placeholder 2">
            <a:extLst>
              <a:ext uri="{FF2B5EF4-FFF2-40B4-BE49-F238E27FC236}">
                <a16:creationId xmlns:a16="http://schemas.microsoft.com/office/drawing/2014/main" id="{EFFE121E-500D-4DBE-AAFD-7856E88ADE83}"/>
              </a:ext>
            </a:extLst>
          </p:cNvPr>
          <p:cNvSpPr txBox="1">
            <a:spLocks/>
          </p:cNvSpPr>
          <p:nvPr/>
        </p:nvSpPr>
        <p:spPr>
          <a:xfrm>
            <a:off x="7390975" y="3717829"/>
            <a:ext cx="4518837" cy="1883437"/>
          </a:xfrm>
          <a:prstGeom prst="rect">
            <a:avLst/>
          </a:prstGeom>
          <a:ln>
            <a:solidFill>
              <a:schemeClr val="tx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Deep culture</a:t>
            </a:r>
          </a:p>
          <a:p>
            <a:r>
              <a:rPr lang="en-US" b="1" dirty="0"/>
              <a:t>Implicit</a:t>
            </a:r>
          </a:p>
          <a:p>
            <a:r>
              <a:rPr lang="en-US" dirty="0"/>
              <a:t>Attitudes, beliefs, communication styles, shared assumptions, perceptions, values, traditions, worldviews</a:t>
            </a:r>
          </a:p>
        </p:txBody>
      </p:sp>
      <p:grpSp>
        <p:nvGrpSpPr>
          <p:cNvPr id="15" name="Group 14">
            <a:extLst>
              <a:ext uri="{FF2B5EF4-FFF2-40B4-BE49-F238E27FC236}">
                <a16:creationId xmlns:a16="http://schemas.microsoft.com/office/drawing/2014/main" id="{E98141B9-4AB6-4D25-A978-530B667566B9}"/>
              </a:ext>
            </a:extLst>
          </p:cNvPr>
          <p:cNvGrpSpPr/>
          <p:nvPr/>
        </p:nvGrpSpPr>
        <p:grpSpPr>
          <a:xfrm>
            <a:off x="2073812" y="1579825"/>
            <a:ext cx="5734878" cy="4991497"/>
            <a:chOff x="2073812" y="1579825"/>
            <a:chExt cx="5734878" cy="4991497"/>
          </a:xfrm>
        </p:grpSpPr>
        <p:sp>
          <p:nvSpPr>
            <p:cNvPr id="5" name="Isosceles Triangle 4">
              <a:extLst>
                <a:ext uri="{FF2B5EF4-FFF2-40B4-BE49-F238E27FC236}">
                  <a16:creationId xmlns:a16="http://schemas.microsoft.com/office/drawing/2014/main" id="{71E3396E-2A23-4803-9DC3-0F5136BA8AA0}"/>
                </a:ext>
              </a:extLst>
            </p:cNvPr>
            <p:cNvSpPr/>
            <p:nvPr/>
          </p:nvSpPr>
          <p:spPr>
            <a:xfrm>
              <a:off x="2073812" y="1579825"/>
              <a:ext cx="5734878" cy="49914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5D80A24-09EB-444D-BAF1-0E3CEF6C5F2B}"/>
                </a:ext>
              </a:extLst>
            </p:cNvPr>
            <p:cNvCxnSpPr/>
            <p:nvPr/>
          </p:nvCxnSpPr>
          <p:spPr>
            <a:xfrm>
              <a:off x="4315775" y="2747778"/>
              <a:ext cx="1250950" cy="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8" name="Straight Arrow Connector 17">
            <a:extLst>
              <a:ext uri="{FF2B5EF4-FFF2-40B4-BE49-F238E27FC236}">
                <a16:creationId xmlns:a16="http://schemas.microsoft.com/office/drawing/2014/main" id="{5F0E4EDC-2095-4744-A442-A58126018593}"/>
              </a:ext>
            </a:extLst>
          </p:cNvPr>
          <p:cNvCxnSpPr>
            <a:cxnSpLocks/>
          </p:cNvCxnSpPr>
          <p:nvPr/>
        </p:nvCxnSpPr>
        <p:spPr>
          <a:xfrm flipH="1">
            <a:off x="4941251" y="2069924"/>
            <a:ext cx="1066144"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382148-1AAB-4CE1-AD7F-3AFB351FCEAD}"/>
              </a:ext>
            </a:extLst>
          </p:cNvPr>
          <p:cNvCxnSpPr>
            <a:cxnSpLocks/>
          </p:cNvCxnSpPr>
          <p:nvPr/>
        </p:nvCxnSpPr>
        <p:spPr>
          <a:xfrm flipH="1">
            <a:off x="6370826" y="4659547"/>
            <a:ext cx="1020149"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860797"/>
      </p:ext>
    </p:extLst>
  </p:cSld>
  <p:clrMapOvr>
    <a:masterClrMapping/>
  </p:clrMapOvr>
  <mc:AlternateContent xmlns:mc="http://schemas.openxmlformats.org/markup-compatibility/2006" xmlns:p14="http://schemas.microsoft.com/office/powerpoint/2010/main">
    <mc:Choice Requires="p14">
      <p:transition spd="slow" p14:dur="2000" advTm="72484"/>
    </mc:Choice>
    <mc:Fallback xmlns="">
      <p:transition spd="slow" advTm="724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0CDE-728E-4469-B892-360E44453398}"/>
              </a:ext>
            </a:extLst>
          </p:cNvPr>
          <p:cNvSpPr>
            <a:spLocks noGrp="1"/>
          </p:cNvSpPr>
          <p:nvPr>
            <p:ph type="title"/>
          </p:nvPr>
        </p:nvSpPr>
        <p:spPr>
          <a:xfrm>
            <a:off x="2327111" y="451164"/>
            <a:ext cx="8911687" cy="1280890"/>
          </a:xfrm>
        </p:spPr>
        <p:txBody>
          <a:bodyPr>
            <a:normAutofit/>
          </a:bodyPr>
          <a:lstStyle/>
          <a:p>
            <a:r>
              <a:rPr lang="en-US" sz="3200" dirty="0"/>
              <a:t>Iceberg Model of Culture for Organizations</a:t>
            </a:r>
          </a:p>
        </p:txBody>
      </p:sp>
      <p:sp>
        <p:nvSpPr>
          <p:cNvPr id="3" name="Content Placeholder 2">
            <a:extLst>
              <a:ext uri="{FF2B5EF4-FFF2-40B4-BE49-F238E27FC236}">
                <a16:creationId xmlns:a16="http://schemas.microsoft.com/office/drawing/2014/main" id="{F8318F17-D047-4B35-9F24-C34729339CA8}"/>
              </a:ext>
            </a:extLst>
          </p:cNvPr>
          <p:cNvSpPr>
            <a:spLocks noGrp="1"/>
          </p:cNvSpPr>
          <p:nvPr>
            <p:ph idx="1"/>
          </p:nvPr>
        </p:nvSpPr>
        <p:spPr>
          <a:xfrm>
            <a:off x="6095999" y="1177187"/>
            <a:ext cx="5396097" cy="1445233"/>
          </a:xfrm>
          <a:ln>
            <a:solidFill>
              <a:schemeClr val="tx1"/>
            </a:solidFill>
          </a:ln>
        </p:spPr>
        <p:txBody>
          <a:bodyPr>
            <a:normAutofit/>
          </a:bodyPr>
          <a:lstStyle/>
          <a:p>
            <a:pPr marL="0" indent="0">
              <a:buNone/>
            </a:pPr>
            <a:r>
              <a:rPr lang="en-US" dirty="0"/>
              <a:t>In organizations, this is how we say we operate:</a:t>
            </a:r>
          </a:p>
          <a:p>
            <a:r>
              <a:rPr lang="en-US" b="1" dirty="0"/>
              <a:t>Explicit</a:t>
            </a:r>
          </a:p>
          <a:p>
            <a:r>
              <a:rPr lang="en-US" dirty="0"/>
              <a:t>Vision, strategy, policies, procedures, shared values, structures, goals</a:t>
            </a:r>
          </a:p>
          <a:p>
            <a:endParaRPr lang="en-US" dirty="0"/>
          </a:p>
        </p:txBody>
      </p:sp>
      <p:sp>
        <p:nvSpPr>
          <p:cNvPr id="12" name="Content Placeholder 2">
            <a:extLst>
              <a:ext uri="{FF2B5EF4-FFF2-40B4-BE49-F238E27FC236}">
                <a16:creationId xmlns:a16="http://schemas.microsoft.com/office/drawing/2014/main" id="{EFFE121E-500D-4DBE-AAFD-7856E88ADE83}"/>
              </a:ext>
            </a:extLst>
          </p:cNvPr>
          <p:cNvSpPr txBox="1">
            <a:spLocks/>
          </p:cNvSpPr>
          <p:nvPr/>
        </p:nvSpPr>
        <p:spPr>
          <a:xfrm>
            <a:off x="7230139" y="2895322"/>
            <a:ext cx="4518837" cy="1883437"/>
          </a:xfrm>
          <a:prstGeom prst="rect">
            <a:avLst/>
          </a:prstGeom>
          <a:ln>
            <a:solidFill>
              <a:schemeClr val="tx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In organizations, this is how we actually operate:</a:t>
            </a:r>
          </a:p>
          <a:p>
            <a:r>
              <a:rPr lang="en-US" b="1" dirty="0"/>
              <a:t>Implicit</a:t>
            </a:r>
          </a:p>
          <a:p>
            <a:r>
              <a:rPr lang="en-US" dirty="0"/>
              <a:t>Attitudes, beliefs, feelings, shared assumptions, perceptions, values, traditions, unwritten rules</a:t>
            </a:r>
          </a:p>
        </p:txBody>
      </p:sp>
      <p:sp>
        <p:nvSpPr>
          <p:cNvPr id="16" name="Isosceles Triangle 15">
            <a:extLst>
              <a:ext uri="{FF2B5EF4-FFF2-40B4-BE49-F238E27FC236}">
                <a16:creationId xmlns:a16="http://schemas.microsoft.com/office/drawing/2014/main" id="{EB220BC9-1F95-460F-B5F0-A4097FD7F9C7}"/>
              </a:ext>
            </a:extLst>
          </p:cNvPr>
          <p:cNvSpPr/>
          <p:nvPr/>
        </p:nvSpPr>
        <p:spPr>
          <a:xfrm>
            <a:off x="1496302" y="1306923"/>
            <a:ext cx="6889897" cy="5349058"/>
          </a:xfrm>
          <a:prstGeom prst="triangl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98141B9-4AB6-4D25-A978-530B667566B9}"/>
              </a:ext>
            </a:extLst>
          </p:cNvPr>
          <p:cNvGrpSpPr/>
          <p:nvPr/>
        </p:nvGrpSpPr>
        <p:grpSpPr>
          <a:xfrm>
            <a:off x="2073812" y="1579825"/>
            <a:ext cx="5734878" cy="4991497"/>
            <a:chOff x="2073812" y="1579825"/>
            <a:chExt cx="5734878" cy="4991497"/>
          </a:xfrm>
        </p:grpSpPr>
        <p:sp>
          <p:nvSpPr>
            <p:cNvPr id="5" name="Isosceles Triangle 4">
              <a:extLst>
                <a:ext uri="{FF2B5EF4-FFF2-40B4-BE49-F238E27FC236}">
                  <a16:creationId xmlns:a16="http://schemas.microsoft.com/office/drawing/2014/main" id="{71E3396E-2A23-4803-9DC3-0F5136BA8AA0}"/>
                </a:ext>
              </a:extLst>
            </p:cNvPr>
            <p:cNvSpPr/>
            <p:nvPr/>
          </p:nvSpPr>
          <p:spPr>
            <a:xfrm>
              <a:off x="2073812" y="1579825"/>
              <a:ext cx="5734878" cy="49914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5D80A24-09EB-444D-BAF1-0E3CEF6C5F2B}"/>
                </a:ext>
              </a:extLst>
            </p:cNvPr>
            <p:cNvCxnSpPr/>
            <p:nvPr/>
          </p:nvCxnSpPr>
          <p:spPr>
            <a:xfrm>
              <a:off x="4315775" y="2747778"/>
              <a:ext cx="1250950" cy="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8" name="Straight Arrow Connector 17">
            <a:extLst>
              <a:ext uri="{FF2B5EF4-FFF2-40B4-BE49-F238E27FC236}">
                <a16:creationId xmlns:a16="http://schemas.microsoft.com/office/drawing/2014/main" id="{5F0E4EDC-2095-4744-A442-A58126018593}"/>
              </a:ext>
            </a:extLst>
          </p:cNvPr>
          <p:cNvCxnSpPr>
            <a:cxnSpLocks/>
          </p:cNvCxnSpPr>
          <p:nvPr/>
        </p:nvCxnSpPr>
        <p:spPr>
          <a:xfrm flipH="1">
            <a:off x="4941251" y="2069924"/>
            <a:ext cx="1066144"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382148-1AAB-4CE1-AD7F-3AFB351FCEAD}"/>
              </a:ext>
            </a:extLst>
          </p:cNvPr>
          <p:cNvCxnSpPr>
            <a:cxnSpLocks/>
          </p:cNvCxnSpPr>
          <p:nvPr/>
        </p:nvCxnSpPr>
        <p:spPr>
          <a:xfrm flipH="1">
            <a:off x="5584444" y="3835728"/>
            <a:ext cx="1531704"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C4ED7F1-3073-4B6E-A0F5-6D67D12EE921}"/>
              </a:ext>
            </a:extLst>
          </p:cNvPr>
          <p:cNvSpPr txBox="1">
            <a:spLocks/>
          </p:cNvSpPr>
          <p:nvPr/>
        </p:nvSpPr>
        <p:spPr>
          <a:xfrm>
            <a:off x="3165612" y="5088397"/>
            <a:ext cx="3551275" cy="1184832"/>
          </a:xfrm>
          <a:prstGeom prst="rect">
            <a:avLst/>
          </a:prstGeom>
          <a:ln>
            <a:solidFill>
              <a:schemeClr val="tx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t>In the U.S., organizations and many other aspects of our lives are embedded within white supremacy culture</a:t>
            </a:r>
          </a:p>
        </p:txBody>
      </p:sp>
      <p:cxnSp>
        <p:nvCxnSpPr>
          <p:cNvPr id="29" name="Straight Arrow Connector 28">
            <a:extLst>
              <a:ext uri="{FF2B5EF4-FFF2-40B4-BE49-F238E27FC236}">
                <a16:creationId xmlns:a16="http://schemas.microsoft.com/office/drawing/2014/main" id="{9722F12C-2B22-465D-AA16-A7B9C25F07B1}"/>
              </a:ext>
            </a:extLst>
          </p:cNvPr>
          <p:cNvCxnSpPr>
            <a:cxnSpLocks/>
          </p:cNvCxnSpPr>
          <p:nvPr/>
        </p:nvCxnSpPr>
        <p:spPr>
          <a:xfrm flipH="1">
            <a:off x="2073812" y="5880723"/>
            <a:ext cx="102719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489D91-6383-4D0C-AEFA-AA2A112AB196}"/>
              </a:ext>
            </a:extLst>
          </p:cNvPr>
          <p:cNvCxnSpPr>
            <a:cxnSpLocks/>
          </p:cNvCxnSpPr>
          <p:nvPr/>
        </p:nvCxnSpPr>
        <p:spPr>
          <a:xfrm>
            <a:off x="6782954" y="5880723"/>
            <a:ext cx="99308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359083"/>
      </p:ext>
    </p:extLst>
  </p:cSld>
  <p:clrMapOvr>
    <a:masterClrMapping/>
  </p:clrMapOvr>
  <mc:AlternateContent xmlns:mc="http://schemas.openxmlformats.org/markup-compatibility/2006" xmlns:p14="http://schemas.microsoft.com/office/powerpoint/2010/main">
    <mc:Choice Requires="p14">
      <p:transition spd="slow" p14:dur="2000" advTm="64373"/>
    </mc:Choice>
    <mc:Fallback xmlns="">
      <p:transition spd="slow" advTm="643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5CB2-76FD-4576-B2D9-5D2D7D284DCA}"/>
              </a:ext>
            </a:extLst>
          </p:cNvPr>
          <p:cNvSpPr>
            <a:spLocks noGrp="1"/>
          </p:cNvSpPr>
          <p:nvPr>
            <p:ph type="title"/>
          </p:nvPr>
        </p:nvSpPr>
        <p:spPr/>
        <p:txBody>
          <a:bodyPr/>
          <a:lstStyle/>
          <a:p>
            <a:r>
              <a:rPr lang="en-US" dirty="0"/>
              <a:t>What is white supremacy culture?</a:t>
            </a:r>
          </a:p>
        </p:txBody>
      </p:sp>
      <p:sp>
        <p:nvSpPr>
          <p:cNvPr id="3" name="Content Placeholder 2">
            <a:extLst>
              <a:ext uri="{FF2B5EF4-FFF2-40B4-BE49-F238E27FC236}">
                <a16:creationId xmlns:a16="http://schemas.microsoft.com/office/drawing/2014/main" id="{02D7B887-6EF3-47B3-A583-26D52CE8DE84}"/>
              </a:ext>
            </a:extLst>
          </p:cNvPr>
          <p:cNvSpPr>
            <a:spLocks noGrp="1"/>
          </p:cNvSpPr>
          <p:nvPr>
            <p:ph idx="1"/>
          </p:nvPr>
        </p:nvSpPr>
        <p:spPr/>
        <p:txBody>
          <a:bodyPr>
            <a:normAutofit/>
          </a:bodyPr>
          <a:lstStyle/>
          <a:p>
            <a:r>
              <a:rPr lang="en-US" sz="2400" dirty="0"/>
              <a:t>White supremacy culture is most often associated with groups like the KKK or other white nationalist, segregationist groups, as well as acts of individual violence and discrimination.</a:t>
            </a:r>
          </a:p>
          <a:p>
            <a:r>
              <a:rPr lang="en-US" sz="2400" dirty="0"/>
              <a:t>BUT…these groups are not the only manifestation of white supremacy culture in the United States. These are just the tip of the iceberg, above the water line.</a:t>
            </a:r>
          </a:p>
        </p:txBody>
      </p:sp>
    </p:spTree>
    <p:extLst>
      <p:ext uri="{BB962C8B-B14F-4D97-AF65-F5344CB8AC3E}">
        <p14:creationId xmlns:p14="http://schemas.microsoft.com/office/powerpoint/2010/main" val="3609206467"/>
      </p:ext>
    </p:extLst>
  </p:cSld>
  <p:clrMapOvr>
    <a:masterClrMapping/>
  </p:clrMapOvr>
  <mc:AlternateContent xmlns:mc="http://schemas.openxmlformats.org/markup-compatibility/2006" xmlns:p14="http://schemas.microsoft.com/office/powerpoint/2010/main">
    <mc:Choice Requires="p14">
      <p:transition spd="slow" p14:dur="2000" advTm="27223"/>
    </mc:Choice>
    <mc:Fallback xmlns="">
      <p:transition spd="slow" advTm="272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685-C605-4F9B-A6B5-34B4B8FBFD0D}"/>
              </a:ext>
            </a:extLst>
          </p:cNvPr>
          <p:cNvSpPr>
            <a:spLocks noGrp="1"/>
          </p:cNvSpPr>
          <p:nvPr>
            <p:ph type="title"/>
          </p:nvPr>
        </p:nvSpPr>
        <p:spPr/>
        <p:txBody>
          <a:bodyPr/>
          <a:lstStyle/>
          <a:p>
            <a:r>
              <a:rPr lang="en-US" dirty="0"/>
              <a:t>What is white supremacy culture?</a:t>
            </a:r>
          </a:p>
        </p:txBody>
      </p:sp>
      <p:sp>
        <p:nvSpPr>
          <p:cNvPr id="3" name="Content Placeholder 2">
            <a:extLst>
              <a:ext uri="{FF2B5EF4-FFF2-40B4-BE49-F238E27FC236}">
                <a16:creationId xmlns:a16="http://schemas.microsoft.com/office/drawing/2014/main" id="{393C5C2D-FCD1-4C95-AF38-56EABFE89198}"/>
              </a:ext>
            </a:extLst>
          </p:cNvPr>
          <p:cNvSpPr>
            <a:spLocks noGrp="1"/>
          </p:cNvSpPr>
          <p:nvPr>
            <p:ph idx="1"/>
          </p:nvPr>
        </p:nvSpPr>
        <p:spPr/>
        <p:txBody>
          <a:bodyPr>
            <a:normAutofit/>
          </a:bodyPr>
          <a:lstStyle/>
          <a:p>
            <a:pPr marL="0" indent="0">
              <a:buNone/>
            </a:pPr>
            <a:r>
              <a:rPr lang="en-US" sz="2000" dirty="0"/>
              <a:t>Let’s expand the definition of white supremacy culture to include more of the iceberg:</a:t>
            </a:r>
          </a:p>
          <a:p>
            <a:r>
              <a:rPr lang="en-US" sz="2000" dirty="0"/>
              <a:t>“…series of characteristics that institutionalize whiteness and </a:t>
            </a:r>
            <a:r>
              <a:rPr lang="en-US" sz="2000" dirty="0" err="1"/>
              <a:t>Westernness</a:t>
            </a:r>
            <a:r>
              <a:rPr lang="en-US" sz="2000" dirty="0"/>
              <a:t> as both normal and superior to other ethnic, racial, and regional identities and customs. While people often don’t view this theorization of white supremacy as violent, it can lead to systemic discrimination and physical violence.”</a:t>
            </a:r>
          </a:p>
          <a:p>
            <a:r>
              <a:rPr lang="en-US" sz="2000" dirty="0"/>
              <a:t>“The explicit to subtle ways that the norms, preferences, and fears of white European descended people overwhelmingly shape how we organize our work and institutions, see ourselves and others, interact with one another and with time, and make decisions.”</a:t>
            </a:r>
          </a:p>
        </p:txBody>
      </p:sp>
    </p:spTree>
    <p:extLst>
      <p:ext uri="{BB962C8B-B14F-4D97-AF65-F5344CB8AC3E}">
        <p14:creationId xmlns:p14="http://schemas.microsoft.com/office/powerpoint/2010/main" val="1063841028"/>
      </p:ext>
    </p:extLst>
  </p:cSld>
  <p:clrMapOvr>
    <a:masterClrMapping/>
  </p:clrMapOvr>
  <mc:AlternateContent xmlns:mc="http://schemas.openxmlformats.org/markup-compatibility/2006" xmlns:p14="http://schemas.microsoft.com/office/powerpoint/2010/main">
    <mc:Choice Requires="p14">
      <p:transition spd="slow" p14:dur="2000" advTm="61174"/>
    </mc:Choice>
    <mc:Fallback xmlns="">
      <p:transition spd="slow" advTm="611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56E6-A65D-48F8-A665-9322C1B5C70D}"/>
              </a:ext>
            </a:extLst>
          </p:cNvPr>
          <p:cNvSpPr>
            <a:spLocks noGrp="1"/>
          </p:cNvSpPr>
          <p:nvPr>
            <p:ph type="title"/>
          </p:nvPr>
        </p:nvSpPr>
        <p:spPr/>
        <p:txBody>
          <a:bodyPr/>
          <a:lstStyle/>
          <a:p>
            <a:r>
              <a:rPr lang="en-US" dirty="0"/>
              <a:t>Defining racism</a:t>
            </a:r>
          </a:p>
        </p:txBody>
      </p:sp>
      <p:sp>
        <p:nvSpPr>
          <p:cNvPr id="3" name="Content Placeholder 2">
            <a:extLst>
              <a:ext uri="{FF2B5EF4-FFF2-40B4-BE49-F238E27FC236}">
                <a16:creationId xmlns:a16="http://schemas.microsoft.com/office/drawing/2014/main" id="{EDD451B4-644C-4DB7-A68E-B2E5B7390925}"/>
              </a:ext>
            </a:extLst>
          </p:cNvPr>
          <p:cNvSpPr>
            <a:spLocks noGrp="1"/>
          </p:cNvSpPr>
          <p:nvPr>
            <p:ph idx="1"/>
          </p:nvPr>
        </p:nvSpPr>
        <p:spPr/>
        <p:txBody>
          <a:bodyPr>
            <a:normAutofit fontScale="85000" lnSpcReduction="20000"/>
          </a:bodyPr>
          <a:lstStyle/>
          <a:p>
            <a:pPr marL="0" indent="0">
              <a:buNone/>
            </a:pPr>
            <a:r>
              <a:rPr lang="en-US" sz="2800" dirty="0" err="1"/>
              <a:t>Kendi</a:t>
            </a:r>
            <a:r>
              <a:rPr lang="en-US" sz="2800" dirty="0"/>
              <a:t> defines racism in the following ways:</a:t>
            </a:r>
          </a:p>
          <a:p>
            <a:r>
              <a:rPr lang="en-US" sz="2800" dirty="0"/>
              <a:t>Racism is the intertwining of racist policies and racist ideas that produces and normalizes racial inequities.</a:t>
            </a:r>
          </a:p>
          <a:p>
            <a:pPr lvl="1"/>
            <a:r>
              <a:rPr lang="en-US" sz="2600" dirty="0"/>
              <a:t>Racist policies are any measures that produce or sustain inequities between racial groups. Policy in this sense includes written and unwritten laws, rules, procedures, processes, regulations, etc. that govern people.</a:t>
            </a:r>
          </a:p>
          <a:p>
            <a:pPr lvl="1"/>
            <a:r>
              <a:rPr lang="en-US" sz="2600" dirty="0"/>
              <a:t>Racist ideas are any ideas that suggest one racial group is inferior or superior to another racial group in any way. These ideas argue that racial inferiorities or superiorities of racial groups explain racial inequities in society.</a:t>
            </a:r>
          </a:p>
        </p:txBody>
      </p:sp>
    </p:spTree>
    <p:extLst>
      <p:ext uri="{BB962C8B-B14F-4D97-AF65-F5344CB8AC3E}">
        <p14:creationId xmlns:p14="http://schemas.microsoft.com/office/powerpoint/2010/main" val="3341101354"/>
      </p:ext>
    </p:extLst>
  </p:cSld>
  <p:clrMapOvr>
    <a:masterClrMapping/>
  </p:clrMapOvr>
  <mc:AlternateContent xmlns:mc="http://schemas.openxmlformats.org/markup-compatibility/2006" xmlns:p14="http://schemas.microsoft.com/office/powerpoint/2010/main">
    <mc:Choice Requires="p14">
      <p:transition spd="slow" p14:dur="2000" advTm="102807"/>
    </mc:Choice>
    <mc:Fallback xmlns="">
      <p:transition spd="slow" advTm="102807"/>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3212</TotalTime>
  <Words>3428</Words>
  <Application>Microsoft Office PowerPoint</Application>
  <PresentationFormat>Widescreen</PresentationFormat>
  <Paragraphs>300</Paragraphs>
  <Slides>40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Wingdings 3</vt:lpstr>
      <vt:lpstr>Wisp</vt:lpstr>
      <vt:lpstr>From Being to Doing:  Anti-racism as Action at Work</vt:lpstr>
      <vt:lpstr>Land acknowledgment</vt:lpstr>
      <vt:lpstr>Start with accepting this statement: white supremacy culture exists</vt:lpstr>
      <vt:lpstr>What is culture?</vt:lpstr>
      <vt:lpstr>Iceberg Model of Culture</vt:lpstr>
      <vt:lpstr>Iceberg Model of Culture for Organizations</vt:lpstr>
      <vt:lpstr>What is white supremacy culture?</vt:lpstr>
      <vt:lpstr>What is white supremacy culture?</vt:lpstr>
      <vt:lpstr>Defining racism</vt:lpstr>
      <vt:lpstr>Defining anti-racism</vt:lpstr>
      <vt:lpstr>Given these definitions, how can we think critically about antiracist actions at work?  How do the definitions of white supremacy culture, racism, and antiracism intersect with the iceberg model of culture in our workspaces?</vt:lpstr>
      <vt:lpstr>Characteristics and norms of white supremacy culture in organizations</vt:lpstr>
      <vt:lpstr>Perfectionism</vt:lpstr>
      <vt:lpstr>Perfectionism</vt:lpstr>
      <vt:lpstr>Sense of urgency</vt:lpstr>
      <vt:lpstr>Sense of urgency</vt:lpstr>
      <vt:lpstr>Quantity over quality</vt:lpstr>
      <vt:lpstr>Quantity over quality</vt:lpstr>
      <vt:lpstr>Worship of the written word</vt:lpstr>
      <vt:lpstr>Worship of the written word</vt:lpstr>
      <vt:lpstr>Either/or thinking</vt:lpstr>
      <vt:lpstr>Either/or thinking</vt:lpstr>
      <vt:lpstr>Individualism/competition</vt:lpstr>
      <vt:lpstr>Individualism/competition</vt:lpstr>
      <vt:lpstr>Objectivity</vt:lpstr>
      <vt:lpstr>Objectivity</vt:lpstr>
      <vt:lpstr>Right to comfort</vt:lpstr>
      <vt:lpstr>Right to comfort</vt:lpstr>
      <vt:lpstr>Over-working as unstated norm</vt:lpstr>
      <vt:lpstr>Over-working as unstated norm</vt:lpstr>
      <vt:lpstr>Unwillingness to discuss race</vt:lpstr>
      <vt:lpstr>Unwillingness to discuss race</vt:lpstr>
      <vt:lpstr>White supremacy culture can be  (and usually is) present in organizations that are led by both white people and people of color.</vt:lpstr>
      <vt:lpstr>Shame vs. Guilt</vt:lpstr>
      <vt:lpstr>Let go of shame. Acknowledge when you feel guilt. Hold yourself and others accountable.</vt:lpstr>
      <vt:lpstr>Accountability is preventing, intervening in, responding to, and healing from harm.</vt:lpstr>
      <vt:lpstr>Thank you!</vt:lpstr>
      <vt:lpstr>References &amp; Resources</vt:lpstr>
      <vt:lpstr>References &amp; Resources</vt:lpstr>
      <vt:lpstr>References &amp;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Being to Doing:  Anti-racism as Action at Work</dc:title>
  <dc:creator>Ione Damasco</dc:creator>
  <cp:lastModifiedBy>Ione Damasco</cp:lastModifiedBy>
  <cp:revision>208</cp:revision>
  <dcterms:created xsi:type="dcterms:W3CDTF">2020-08-04T13:08:28Z</dcterms:created>
  <dcterms:modified xsi:type="dcterms:W3CDTF">2020-10-26T19:48:54Z</dcterms:modified>
</cp:coreProperties>
</file>