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D80294-005C-4EB7-9E73-C8FCA23E51D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FFEAF9-B058-4510-A784-19FE8E65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09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0294-005C-4EB7-9E73-C8FCA23E51D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EAF9-B058-4510-A784-19FE8E65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D80294-005C-4EB7-9E73-C8FCA23E51D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FFEAF9-B058-4510-A784-19FE8E65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68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0294-005C-4EB7-9E73-C8FCA23E51D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CFFEAF9-B058-4510-A784-19FE8E65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4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D80294-005C-4EB7-9E73-C8FCA23E51D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FFEAF9-B058-4510-A784-19FE8E65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7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0294-005C-4EB7-9E73-C8FCA23E51D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EAF9-B058-4510-A784-19FE8E65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3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0294-005C-4EB7-9E73-C8FCA23E51D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EAF9-B058-4510-A784-19FE8E65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9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0294-005C-4EB7-9E73-C8FCA23E51D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EAF9-B058-4510-A784-19FE8E65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0294-005C-4EB7-9E73-C8FCA23E51D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EAF9-B058-4510-A784-19FE8E65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D80294-005C-4EB7-9E73-C8FCA23E51D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FFEAF9-B058-4510-A784-19FE8E65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0294-005C-4EB7-9E73-C8FCA23E51D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EAF9-B058-4510-A784-19FE8E65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8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4D80294-005C-4EB7-9E73-C8FCA23E51D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CFFEAF9-B058-4510-A784-19FE8E6595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924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ttenberg.edu/lib" TargetMode="External"/><Relationship Id="rId2" Type="http://schemas.openxmlformats.org/officeDocument/2006/relationships/hyperlink" Target="https://library.owu.edu/ho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ibrary.onu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-deems/hml_website.git" TargetMode="External"/><Relationship Id="rId7" Type="http://schemas.openxmlformats.org/officeDocument/2006/relationships/hyperlink" Target="https://wave.webaim.org/" TargetMode="External"/><Relationship Id="rId2" Type="http://schemas.openxmlformats.org/officeDocument/2006/relationships/hyperlink" Target="https://docs.google.com/document/d/1sxWgQOA6pDfuN4qPTDx8WIazKJzZ6A_tEwiXm81ZajU/edit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document/d/1q_sbPdR-7GRqV1rscloSpu3Ae60myg62-Bv2vyTW3fE/edit?usp=sharing" TargetMode="External"/><Relationship Id="rId5" Type="http://schemas.openxmlformats.org/officeDocument/2006/relationships/hyperlink" Target="https://khan.github.io/tota11y/" TargetMode="External"/><Relationship Id="rId4" Type="http://schemas.openxmlformats.org/officeDocument/2006/relationships/hyperlink" Target="https://www.dropbox.com/s/h2ym2cjpk9jkwuq/fix-color-alone-convey-availability.css?dl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4" y="1014489"/>
            <a:ext cx="10058400" cy="1185796"/>
          </a:xfrm>
        </p:spPr>
        <p:txBody>
          <a:bodyPr>
            <a:normAutofit/>
          </a:bodyPr>
          <a:lstStyle/>
          <a:p>
            <a:r>
              <a:rPr lang="en-US" b="1" dirty="0" smtClean="0"/>
              <a:t>No Login Needed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313" y="2432180"/>
            <a:ext cx="10993546" cy="59032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Developing a New Library Website on Your Own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22"/>
          <a:stretch/>
        </p:blipFill>
        <p:spPr>
          <a:xfrm>
            <a:off x="2901839" y="3254396"/>
            <a:ext cx="6350495" cy="29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9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 smtClean="0"/>
              <a:t>Systems Librarian at Ohio Northern University</a:t>
            </a:r>
          </a:p>
          <a:p>
            <a:pPr lvl="1"/>
            <a:r>
              <a:rPr lang="en-US" dirty="0" smtClean="0"/>
              <a:t>Heterick Memorial Library</a:t>
            </a:r>
          </a:p>
          <a:p>
            <a:pPr lvl="1"/>
            <a:r>
              <a:rPr lang="en-US" dirty="0" smtClean="0"/>
              <a:t>2,855 FTE (Fall 2019)</a:t>
            </a:r>
          </a:p>
          <a:p>
            <a:r>
              <a:rPr lang="en-US" dirty="0" smtClean="0"/>
              <a:t>BA in History</a:t>
            </a:r>
          </a:p>
          <a:p>
            <a:pPr lvl="1"/>
            <a:r>
              <a:rPr lang="en-US" dirty="0" smtClean="0"/>
              <a:t>The Ohio State University</a:t>
            </a:r>
          </a:p>
          <a:p>
            <a:r>
              <a:rPr lang="en-US" dirty="0" smtClean="0"/>
              <a:t>MS in Information Studies</a:t>
            </a:r>
          </a:p>
          <a:p>
            <a:pPr lvl="1"/>
            <a:r>
              <a:rPr lang="en-US" dirty="0" smtClean="0"/>
              <a:t>University of Texas at Austin</a:t>
            </a:r>
          </a:p>
          <a:p>
            <a:r>
              <a:rPr lang="en-US" dirty="0" smtClean="0"/>
              <a:t>Newest TEDSIG Co-Chair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058" y="2343409"/>
            <a:ext cx="6044664" cy="4027654"/>
          </a:xfrm>
        </p:spPr>
      </p:pic>
    </p:spTree>
    <p:extLst>
      <p:ext uri="{BB962C8B-B14F-4D97-AF65-F5344CB8AC3E}">
        <p14:creationId xmlns:p14="http://schemas.microsoft.com/office/powerpoint/2010/main" val="175631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University website update in Fall 2019</a:t>
            </a:r>
          </a:p>
          <a:p>
            <a:pPr lvl="1"/>
            <a:r>
              <a:rPr lang="en-US" dirty="0" smtClean="0"/>
              <a:t>New two website structure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nternal website (my.onu.edu) for current students, faculty, and staff</a:t>
            </a:r>
          </a:p>
          <a:p>
            <a:pPr lvl="1"/>
            <a:r>
              <a:rPr lang="en-US" dirty="0" smtClean="0"/>
              <a:t>External website (onu.edu) for prospective students, parents, and alumni</a:t>
            </a:r>
          </a:p>
          <a:p>
            <a:r>
              <a:rPr lang="en-US" dirty="0" smtClean="0"/>
              <a:t>Access to library web content became extremely limited</a:t>
            </a:r>
          </a:p>
          <a:p>
            <a:pPr lvl="1"/>
            <a:r>
              <a:rPr lang="en-US" dirty="0" smtClean="0"/>
              <a:t>Library catalog, databases, and Archives’ content placed on internal website</a:t>
            </a:r>
          </a:p>
          <a:p>
            <a:pPr lvl="1"/>
            <a:r>
              <a:rPr lang="en-US" dirty="0" smtClean="0"/>
              <a:t>Additional login step required for members of Ohio Northern University to access</a:t>
            </a:r>
          </a:p>
          <a:p>
            <a:pPr lvl="1"/>
            <a:r>
              <a:rPr lang="en-US" dirty="0" smtClean="0"/>
              <a:t>Public content made inaccessible to users outside of the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of a New Library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New University website structure could not support essential library structures, features, and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Sought to petition University stakeholders to allow Heterick Library have it’s own website</a:t>
            </a:r>
          </a:p>
          <a:p>
            <a:r>
              <a:rPr lang="en-US" dirty="0" smtClean="0"/>
              <a:t>Examined and highlighted peer university libraries managing their own websites as examples. Including:</a:t>
            </a:r>
          </a:p>
          <a:p>
            <a:pPr lvl="1"/>
            <a:r>
              <a:rPr lang="en-US" dirty="0" smtClean="0"/>
              <a:t>Ohio Wesleyan </a:t>
            </a:r>
            <a:r>
              <a:rPr lang="en-US" dirty="0"/>
              <a:t>University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library.owu.edu/home</a:t>
            </a:r>
            <a:r>
              <a:rPr lang="en-US" dirty="0" smtClean="0"/>
              <a:t>) </a:t>
            </a:r>
            <a:endParaRPr lang="en-US" dirty="0" smtClean="0"/>
          </a:p>
          <a:p>
            <a:pPr lvl="1"/>
            <a:r>
              <a:rPr lang="en-US" dirty="0" smtClean="0"/>
              <a:t>Wittenberg </a:t>
            </a:r>
            <a:r>
              <a:rPr lang="en-US" dirty="0"/>
              <a:t>University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www.wittenberg.edu/lib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Created short document containing findings to share with stakeholders</a:t>
            </a:r>
          </a:p>
          <a:p>
            <a:r>
              <a:rPr lang="en-US" dirty="0" smtClean="0"/>
              <a:t>Stakeholders agreed to allow new separate library website following meeting and discussion with librarians</a:t>
            </a:r>
          </a:p>
          <a:p>
            <a:pPr lvl="1"/>
            <a:r>
              <a:rPr lang="en-US" dirty="0" smtClean="0"/>
              <a:t>External University website would retain splash page for the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0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Document created to detail development and design process. Contained:</a:t>
            </a:r>
          </a:p>
          <a:p>
            <a:pPr lvl="1"/>
            <a:r>
              <a:rPr lang="en-US" dirty="0" smtClean="0"/>
              <a:t>List of goals and priorities</a:t>
            </a:r>
          </a:p>
          <a:p>
            <a:pPr lvl="1"/>
            <a:r>
              <a:rPr lang="en-US" dirty="0" smtClean="0"/>
              <a:t>Areas requiring additional support and expertise from other library faculty and staff</a:t>
            </a:r>
          </a:p>
          <a:p>
            <a:pPr lvl="1"/>
            <a:r>
              <a:rPr lang="en-US" dirty="0" smtClean="0"/>
              <a:t>Outline for user testing</a:t>
            </a:r>
          </a:p>
          <a:p>
            <a:pPr lvl="1"/>
            <a:r>
              <a:rPr lang="en-US" dirty="0" smtClean="0"/>
              <a:t>Timetable for completion</a:t>
            </a:r>
          </a:p>
          <a:p>
            <a:r>
              <a:rPr lang="en-US" dirty="0"/>
              <a:t>New website hosted in LibGuides CMS</a:t>
            </a:r>
          </a:p>
          <a:p>
            <a:pPr lvl="1"/>
            <a:r>
              <a:rPr lang="en-US" dirty="0"/>
              <a:t>Heterick </a:t>
            </a:r>
            <a:r>
              <a:rPr lang="en-US" dirty="0" smtClean="0"/>
              <a:t>Library already </a:t>
            </a:r>
            <a:r>
              <a:rPr lang="en-US" dirty="0"/>
              <a:t>had access to platform prior to new </a:t>
            </a:r>
            <a:r>
              <a:rPr lang="en-US" dirty="0" smtClean="0"/>
              <a:t>website development</a:t>
            </a:r>
            <a:endParaRPr lang="en-US" dirty="0"/>
          </a:p>
          <a:p>
            <a:pPr lvl="1"/>
            <a:r>
              <a:rPr lang="en-US" dirty="0"/>
              <a:t>Development of website structures was similar to creating research </a:t>
            </a:r>
            <a:r>
              <a:rPr lang="en-US" dirty="0" smtClean="0"/>
              <a:t>guides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517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Design followed University guidelines and matched with new website’s overall design</a:t>
            </a:r>
          </a:p>
          <a:p>
            <a:r>
              <a:rPr lang="en-US" dirty="0" smtClean="0"/>
              <a:t>Heavy focus on web accessibility throughout design process for website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eb accessibility extension used periodically during process to check for potential errors </a:t>
            </a:r>
          </a:p>
          <a:p>
            <a:r>
              <a:rPr lang="en-US" dirty="0" smtClean="0"/>
              <a:t>New CSS needed to be developed for library website</a:t>
            </a:r>
          </a:p>
          <a:p>
            <a:pPr lvl="1"/>
            <a:r>
              <a:rPr lang="en-US" dirty="0" smtClean="0"/>
              <a:t>Trial and error process</a:t>
            </a:r>
          </a:p>
          <a:p>
            <a:pPr lvl="1"/>
            <a:r>
              <a:rPr lang="en-US" dirty="0" smtClean="0"/>
              <a:t>Examined code from other peer institution libraries for inspiration and ideas</a:t>
            </a:r>
          </a:p>
          <a:p>
            <a:pPr lvl="1"/>
            <a:r>
              <a:rPr lang="en-US" dirty="0" smtClean="0"/>
              <a:t>Created using code from University’s external website</a:t>
            </a:r>
          </a:p>
          <a:p>
            <a:pPr lvl="1"/>
            <a:r>
              <a:rPr lang="en-US" dirty="0" smtClean="0"/>
              <a:t>Some accessibility coding found freely online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552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Three phases of testing</a:t>
            </a:r>
          </a:p>
          <a:p>
            <a:pPr lvl="1"/>
            <a:r>
              <a:rPr lang="en-US" dirty="0" smtClean="0"/>
              <a:t>First phase: internal testing with Heterick Library faculty and staff in Spring 2020</a:t>
            </a:r>
          </a:p>
          <a:p>
            <a:pPr lvl="1"/>
            <a:r>
              <a:rPr lang="en-US" dirty="0" smtClean="0"/>
              <a:t>Second phase: select students and faculty outside of the Heterick Library in Spring 2020</a:t>
            </a:r>
          </a:p>
          <a:p>
            <a:pPr lvl="1"/>
            <a:r>
              <a:rPr lang="en-US" dirty="0" smtClean="0"/>
              <a:t>Third phase: all members of Ohio Northern University in Fall 2020</a:t>
            </a:r>
          </a:p>
          <a:p>
            <a:r>
              <a:rPr lang="en-US" dirty="0" smtClean="0"/>
              <a:t>Original plan included in-person and asynchronous tests</a:t>
            </a:r>
          </a:p>
          <a:p>
            <a:pPr lvl="1"/>
            <a:r>
              <a:rPr lang="en-US" dirty="0" smtClean="0"/>
              <a:t>COVID-19 required all testing to be asynchronous</a:t>
            </a:r>
          </a:p>
          <a:p>
            <a:r>
              <a:rPr lang="en-US" dirty="0" smtClean="0"/>
              <a:t>Results of tests were compiled and discussed internally among library faculty and staff</a:t>
            </a:r>
          </a:p>
          <a:p>
            <a:r>
              <a:rPr lang="en-US" dirty="0" smtClean="0"/>
              <a:t>Suggestions and fixes were applied where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2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&amp; 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New Heterick Library website launched in June 2020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library.onu.edu/</a:t>
            </a:r>
            <a:r>
              <a:rPr lang="en-US" dirty="0" smtClean="0"/>
              <a:t>  </a:t>
            </a:r>
            <a:endParaRPr lang="en-US" dirty="0" smtClean="0"/>
          </a:p>
          <a:p>
            <a:pPr lvl="1"/>
            <a:r>
              <a:rPr lang="en-US" dirty="0" smtClean="0"/>
              <a:t>Followed successful completion of second phase of user testing</a:t>
            </a:r>
          </a:p>
          <a:p>
            <a:pPr lvl="1"/>
            <a:r>
              <a:rPr lang="en-US" dirty="0" smtClean="0"/>
              <a:t>Met with positive response from University upon start of Fall 2020 semester</a:t>
            </a:r>
          </a:p>
          <a:p>
            <a:r>
              <a:rPr lang="en-US" dirty="0" smtClean="0"/>
              <a:t>Plans for the future</a:t>
            </a:r>
          </a:p>
          <a:p>
            <a:pPr lvl="1"/>
            <a:r>
              <a:rPr lang="en-US" dirty="0" smtClean="0"/>
              <a:t>Completion of third phase of user testing</a:t>
            </a:r>
          </a:p>
          <a:p>
            <a:pPr lvl="1"/>
            <a:r>
              <a:rPr lang="en-US" dirty="0" smtClean="0"/>
              <a:t>In-depth accessibility testing of entire website</a:t>
            </a:r>
          </a:p>
          <a:p>
            <a:pPr lvl="1"/>
            <a:r>
              <a:rPr lang="en-US" dirty="0" smtClean="0"/>
              <a:t>Creation of routine testing schedule for both website users and website accessibility</a:t>
            </a:r>
          </a:p>
        </p:txBody>
      </p:sp>
    </p:spTree>
    <p:extLst>
      <p:ext uri="{BB962C8B-B14F-4D97-AF65-F5344CB8AC3E}">
        <p14:creationId xmlns:p14="http://schemas.microsoft.com/office/powerpoint/2010/main" val="322298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en-US" dirty="0" smtClean="0"/>
              <a:t>Documentation on the Creation of the New Heterick Library Website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docs.google.com/document/d/1sxWgQOA6pDfuN4qPTDx8WIazKJzZ6A_tEwiXm81ZajU/edit?usp=sharing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Heterick Memorial Library Website Files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github.com/c-deems/hml_website.git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LibCal</a:t>
            </a:r>
            <a:r>
              <a:rPr lang="en-US" dirty="0" smtClean="0"/>
              <a:t> Colorblindness Resolver CSS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www.dropbox.com/s/h2ym2cjpk9jkwuq/fix-color-alone-convey-availability.css?dl=0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Tota11y: an accessibility visualization toolkit</a:t>
            </a:r>
          </a:p>
          <a:p>
            <a:pPr lvl="1"/>
            <a:r>
              <a:rPr lang="en-US" dirty="0">
                <a:hlinkClick r:id="rId5"/>
              </a:rPr>
              <a:t>https://khan.github.io/tota11y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User Test Questions Compilation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docs.google.com/document/d/1q_sbPdR-7GRqV1rscloSpu3Ae60myg62-Bv2vyTW3fE/edit?usp=sharing</a:t>
            </a:r>
            <a:endParaRPr lang="en-US" dirty="0" smtClean="0"/>
          </a:p>
          <a:p>
            <a:r>
              <a:rPr lang="en-US" dirty="0" smtClean="0"/>
              <a:t>WAVE - Web Accessibility Evaluation Tool</a:t>
            </a:r>
          </a:p>
          <a:p>
            <a:pPr lvl="1"/>
            <a:r>
              <a:rPr lang="en-US" dirty="0">
                <a:hlinkClick r:id="rId7"/>
              </a:rPr>
              <a:t>https://wave.webaim.org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04742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704</TotalTime>
  <Words>565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No Login Needed</vt:lpstr>
      <vt:lpstr>Bio</vt:lpstr>
      <vt:lpstr>Project Background</vt:lpstr>
      <vt:lpstr>Beginning of a New Library Website</vt:lpstr>
      <vt:lpstr>Development Process</vt:lpstr>
      <vt:lpstr>Design Process</vt:lpstr>
      <vt:lpstr>User Testing</vt:lpstr>
      <vt:lpstr>Launch &amp; Looking Forward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Login Needed: Developing a New Library Website on Your Own</dc:title>
  <dc:creator>Deems, Chris</dc:creator>
  <cp:lastModifiedBy>Deems, Chris</cp:lastModifiedBy>
  <cp:revision>34</cp:revision>
  <dcterms:created xsi:type="dcterms:W3CDTF">2020-10-05T14:49:03Z</dcterms:created>
  <dcterms:modified xsi:type="dcterms:W3CDTF">2020-10-08T19:57:49Z</dcterms:modified>
</cp:coreProperties>
</file>