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57" r:id="rId2"/>
    <p:sldId id="259" r:id="rId3"/>
    <p:sldId id="258"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7F5635-9D97-6197-7D0F-D08D4DB9C12F}" v="1" dt="2020-10-07T19:34:51.2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92" autoAdjust="0"/>
    <p:restoredTop sz="94660"/>
  </p:normalViewPr>
  <p:slideViewPr>
    <p:cSldViewPr snapToGrid="0">
      <p:cViewPr varScale="1">
        <p:scale>
          <a:sx n="82" d="100"/>
          <a:sy n="82" d="100"/>
        </p:scale>
        <p:origin x="66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Robinson-Nkongola" userId="S::audrecr@bgsu.edu::9902c4e7-409e-464f-bb7f-f251b140eb0f" providerId="AD" clId="Web-{4C7F5635-9D97-6197-7D0F-D08D4DB9C12F}"/>
    <pc:docChg chg="sldOrd">
      <pc:chgData name="Chris Robinson-Nkongola" userId="S::audrecr@bgsu.edu::9902c4e7-409e-464f-bb7f-f251b140eb0f" providerId="AD" clId="Web-{4C7F5635-9D97-6197-7D0F-D08D4DB9C12F}" dt="2020-10-07T19:34:51.280" v="0"/>
      <pc:docMkLst>
        <pc:docMk/>
      </pc:docMkLst>
      <pc:sldChg chg="ord">
        <pc:chgData name="Chris Robinson-Nkongola" userId="S::audrecr@bgsu.edu::9902c4e7-409e-464f-bb7f-f251b140eb0f" providerId="AD" clId="Web-{4C7F5635-9D97-6197-7D0F-D08D4DB9C12F}" dt="2020-10-07T19:34:51.280" v="0"/>
        <pc:sldMkLst>
          <pc:docMk/>
          <pc:sldMk cId="801111997" sldId="25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sz="quarter" idx="1"/>
          </p:nvPr>
        </p:nvSpPr>
        <p:spPr>
          <a:xfrm>
            <a:off x="4023092" y="0"/>
            <a:ext cx="3077739" cy="471054"/>
          </a:xfrm>
          <a:prstGeom prst="rect">
            <a:avLst/>
          </a:prstGeom>
        </p:spPr>
        <p:txBody>
          <a:bodyPr vert="horz" lIns="94229" tIns="47114" rIns="94229" bIns="47114" rtlCol="0"/>
          <a:lstStyle>
            <a:lvl1pPr algn="r">
              <a:defRPr sz="1200"/>
            </a:lvl1pPr>
          </a:lstStyle>
          <a:p>
            <a:fld id="{3639AB88-7806-47BD-B438-9A9F79133BD8}" type="datetimeFigureOut">
              <a:rPr lang="en-US" smtClean="0"/>
              <a:t>10/9/2020</a:t>
            </a:fld>
            <a:endParaRPr lang="en-US"/>
          </a:p>
        </p:txBody>
      </p:sp>
      <p:sp>
        <p:nvSpPr>
          <p:cNvPr id="4" name="Footer Placeholder 3"/>
          <p:cNvSpPr>
            <a:spLocks noGrp="1"/>
          </p:cNvSpPr>
          <p:nvPr>
            <p:ph type="ftr" sz="quarter" idx="2"/>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5" name="Slide Number Placeholder 4"/>
          <p:cNvSpPr>
            <a:spLocks noGrp="1"/>
          </p:cNvSpPr>
          <p:nvPr>
            <p:ph type="sldNum" sz="quarter" idx="3"/>
          </p:nvPr>
        </p:nvSpPr>
        <p:spPr>
          <a:xfrm>
            <a:off x="4023092" y="8917422"/>
            <a:ext cx="3077739" cy="471053"/>
          </a:xfrm>
          <a:prstGeom prst="rect">
            <a:avLst/>
          </a:prstGeom>
        </p:spPr>
        <p:txBody>
          <a:bodyPr vert="horz" lIns="94229" tIns="47114" rIns="94229" bIns="47114" rtlCol="0" anchor="b"/>
          <a:lstStyle>
            <a:lvl1pPr algn="r">
              <a:defRPr sz="1200"/>
            </a:lvl1pPr>
          </a:lstStyle>
          <a:p>
            <a:fld id="{006BBB6B-885C-46C1-81A7-76A358C1122C}" type="slidenum">
              <a:rPr lang="en-US" smtClean="0"/>
              <a:t>‹#›</a:t>
            </a:fld>
            <a:endParaRPr lang="en-US"/>
          </a:p>
        </p:txBody>
      </p:sp>
    </p:spTree>
    <p:extLst>
      <p:ext uri="{BB962C8B-B14F-4D97-AF65-F5344CB8AC3E}">
        <p14:creationId xmlns:p14="http://schemas.microsoft.com/office/powerpoint/2010/main" val="12504622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2725" y="0"/>
            <a:ext cx="3078163" cy="469900"/>
          </a:xfrm>
          <a:prstGeom prst="rect">
            <a:avLst/>
          </a:prstGeom>
        </p:spPr>
        <p:txBody>
          <a:bodyPr vert="horz" lIns="91440" tIns="45720" rIns="91440" bIns="45720" rtlCol="0"/>
          <a:lstStyle>
            <a:lvl1pPr algn="r">
              <a:defRPr sz="1200"/>
            </a:lvl1pPr>
          </a:lstStyle>
          <a:p>
            <a:fld id="{7EDBB6FC-C624-48A1-A5D6-67A0161CD7F0}" type="datetimeFigureOut">
              <a:rPr lang="en-US" smtClean="0"/>
              <a:t>10/9/2020</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2725" y="8918575"/>
            <a:ext cx="3078163" cy="469900"/>
          </a:xfrm>
          <a:prstGeom prst="rect">
            <a:avLst/>
          </a:prstGeom>
        </p:spPr>
        <p:txBody>
          <a:bodyPr vert="horz" lIns="91440" tIns="45720" rIns="91440" bIns="45720" rtlCol="0" anchor="b"/>
          <a:lstStyle>
            <a:lvl1pPr algn="r">
              <a:defRPr sz="1200"/>
            </a:lvl1pPr>
          </a:lstStyle>
          <a:p>
            <a:fld id="{148CD754-A2B1-45B9-A0D0-A0D82F536363}" type="slidenum">
              <a:rPr lang="en-US" smtClean="0"/>
              <a:t>‹#›</a:t>
            </a:fld>
            <a:endParaRPr lang="en-US"/>
          </a:p>
        </p:txBody>
      </p:sp>
    </p:spTree>
    <p:extLst>
      <p:ext uri="{BB962C8B-B14F-4D97-AF65-F5344CB8AC3E}">
        <p14:creationId xmlns:p14="http://schemas.microsoft.com/office/powerpoint/2010/main" val="1745138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Gibson et al. give some great ways that intersections of oppression are exacerbated during the pandemic, economic vulnerability (living paycheck to paycheck, job vulnerabilities (precarious or underemployment or at will employment), disability, vulnerability to covid 19 through preexisting conditions, well as discrimination; race and greater rates of infection and acute disease complications</a:t>
            </a:r>
          </a:p>
        </p:txBody>
      </p:sp>
      <p:sp>
        <p:nvSpPr>
          <p:cNvPr id="4" name="Slide Number Placeholder 3"/>
          <p:cNvSpPr>
            <a:spLocks noGrp="1"/>
          </p:cNvSpPr>
          <p:nvPr>
            <p:ph type="sldNum" sz="quarter" idx="5"/>
          </p:nvPr>
        </p:nvSpPr>
        <p:spPr/>
        <p:txBody>
          <a:bodyPr/>
          <a:lstStyle/>
          <a:p>
            <a:fld id="{63DC0C6B-2699-4C93-88C1-DB2BC690AD2F}" type="slidenum">
              <a:rPr lang="en-US"/>
              <a:t>18</a:t>
            </a:fld>
            <a:endParaRPr lang="en-US"/>
          </a:p>
        </p:txBody>
      </p:sp>
    </p:spTree>
    <p:extLst>
      <p:ext uri="{BB962C8B-B14F-4D97-AF65-F5344CB8AC3E}">
        <p14:creationId xmlns:p14="http://schemas.microsoft.com/office/powerpoint/2010/main" val="16458972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125"/>
              </a:spcBef>
              <a:buFont typeface="Arial,Sans-Serif"/>
              <a:buChar char="•"/>
            </a:pPr>
            <a:r>
              <a:rPr lang="en-US">
                <a:cs typeface="Calibri" panose="020F0502020204030204"/>
              </a:rPr>
              <a:t>Social Psychology of Change Management. Fiske's core social motives are ways that we organize our lives and understanding of the world. Most conflict comes from one of these ideas of ourselves being challenged. While it is difficult to confront a bully or someone with outright racist actions, we can try to think about the situation and why the microaggression triggered the speaker's defenses. As white people we can think about our own actions and speech and how we may contribute to microaggressions, and also think about how to address them when they happen. As people who are the receiver of microagression we can try to formulate a "professional" response. </a:t>
            </a: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63DC0C6B-2699-4C93-88C1-DB2BC690AD2F}" type="slidenum">
              <a:rPr lang="en-US"/>
              <a:t>34</a:t>
            </a:fld>
            <a:endParaRPr lang="en-US"/>
          </a:p>
        </p:txBody>
      </p:sp>
    </p:spTree>
    <p:extLst>
      <p:ext uri="{BB962C8B-B14F-4D97-AF65-F5344CB8AC3E}">
        <p14:creationId xmlns:p14="http://schemas.microsoft.com/office/powerpoint/2010/main" val="1572091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125"/>
              </a:spcBef>
            </a:pPr>
            <a:r>
              <a:rPr lang="en-US">
                <a:cs typeface="Calibri" panose="020F0502020204030204"/>
              </a:rPr>
              <a:t>For this, we are trying to assume a "I didn't mean anything by it" or unconscious bias comment. We understand that in work situations, you cannot always say what you want to say when someone says a microaggression. Think back to Chris' part of the presentation. When have you witnessed a microaggression? Did you realize it at the time?</a:t>
            </a: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63DC0C6B-2699-4C93-88C1-DB2BC690AD2F}" type="slidenum">
              <a:rPr lang="en-US"/>
              <a:t>35</a:t>
            </a:fld>
            <a:endParaRPr lang="en-US"/>
          </a:p>
        </p:txBody>
      </p:sp>
    </p:spTree>
    <p:extLst>
      <p:ext uri="{BB962C8B-B14F-4D97-AF65-F5344CB8AC3E}">
        <p14:creationId xmlns:p14="http://schemas.microsoft.com/office/powerpoint/2010/main" val="2463683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125"/>
              </a:spcBef>
            </a:pPr>
            <a:r>
              <a:rPr lang="en-US">
                <a:cs typeface="Calibri" panose="020F0502020204030204"/>
              </a:rPr>
              <a:t>For this, we are trying to assume a "I didn't mean anything by it" or unconscious bias comment. We understand that in work situations, you cannot always say what you want to say when someone says a microaggression. Think back to Chris' part of the presentation. When have you witnessed a microaggression? Did you realize it at the time?</a:t>
            </a: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63DC0C6B-2699-4C93-88C1-DB2BC690AD2F}" type="slidenum">
              <a:rPr lang="en-US"/>
              <a:t>36</a:t>
            </a:fld>
            <a:endParaRPr lang="en-US"/>
          </a:p>
        </p:txBody>
      </p:sp>
    </p:spTree>
    <p:extLst>
      <p:ext uri="{BB962C8B-B14F-4D97-AF65-F5344CB8AC3E}">
        <p14:creationId xmlns:p14="http://schemas.microsoft.com/office/powerpoint/2010/main" val="2668844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125"/>
              </a:spcBef>
            </a:pPr>
            <a:r>
              <a:rPr lang="en-US"/>
              <a:t>How did you feel at work during these stressful events?</a:t>
            </a:r>
          </a:p>
          <a:p>
            <a:pPr marL="285750" indent="-285750">
              <a:lnSpc>
                <a:spcPct val="90000"/>
              </a:lnSpc>
              <a:spcBef>
                <a:spcPts val="1125"/>
              </a:spcBef>
              <a:buFont typeface="Arial,Sans-Serif"/>
              <a:buChar char="•"/>
            </a:pPr>
            <a:r>
              <a:rPr lang="en-US"/>
              <a:t>How did having colleagues who could relate to the events help you cope?</a:t>
            </a:r>
            <a:endParaRPr lang="en-US" dirty="0">
              <a:cs typeface="Calibri"/>
            </a:endParaRPr>
          </a:p>
          <a:p>
            <a:pPr marL="285750" indent="-285750">
              <a:lnSpc>
                <a:spcPct val="90000"/>
              </a:lnSpc>
              <a:spcBef>
                <a:spcPts val="1125"/>
              </a:spcBef>
              <a:buFont typeface="Arial,Sans-Serif"/>
              <a:buChar char="•"/>
            </a:pPr>
            <a:r>
              <a:rPr lang="en-US"/>
              <a:t>How does having close colleagues who may know your personal situation help you cope?</a:t>
            </a:r>
          </a:p>
        </p:txBody>
      </p:sp>
      <p:sp>
        <p:nvSpPr>
          <p:cNvPr id="4" name="Slide Number Placeholder 3"/>
          <p:cNvSpPr>
            <a:spLocks noGrp="1"/>
          </p:cNvSpPr>
          <p:nvPr>
            <p:ph type="sldNum" sz="quarter" idx="5"/>
          </p:nvPr>
        </p:nvSpPr>
        <p:spPr/>
        <p:txBody>
          <a:bodyPr/>
          <a:lstStyle/>
          <a:p>
            <a:fld id="{63DC0C6B-2699-4C93-88C1-DB2BC690AD2F}" type="slidenum">
              <a:rPr lang="en-US"/>
              <a:t>19</a:t>
            </a:fld>
            <a:endParaRPr lang="en-US"/>
          </a:p>
        </p:txBody>
      </p:sp>
    </p:spTree>
    <p:extLst>
      <p:ext uri="{BB962C8B-B14F-4D97-AF65-F5344CB8AC3E}">
        <p14:creationId xmlns:p14="http://schemas.microsoft.com/office/powerpoint/2010/main" val="2241434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How did you feel at work during these stressful events?</a:t>
            </a:r>
          </a:p>
          <a:p>
            <a:pPr marL="285750" indent="-285750">
              <a:lnSpc>
                <a:spcPct val="90000"/>
              </a:lnSpc>
              <a:spcBef>
                <a:spcPts val="1125"/>
              </a:spcBef>
              <a:buFont typeface="Arial,Sans-Serif"/>
              <a:buChar char="•"/>
            </a:pPr>
            <a:r>
              <a:rPr lang="en-US"/>
              <a:t>How did having colleagues who could relate to the events help you cope?</a:t>
            </a:r>
          </a:p>
          <a:p>
            <a:pPr marL="285750" indent="-285750">
              <a:lnSpc>
                <a:spcPct val="90000"/>
              </a:lnSpc>
              <a:spcBef>
                <a:spcPts val="1125"/>
              </a:spcBef>
              <a:buFont typeface="Arial,Sans-Serif"/>
              <a:buChar char="•"/>
            </a:pPr>
            <a:r>
              <a:rPr lang="en-US"/>
              <a:t>How does having close colleagues who may know your personal situation help you cope?</a:t>
            </a:r>
          </a:p>
        </p:txBody>
      </p:sp>
      <p:sp>
        <p:nvSpPr>
          <p:cNvPr id="4" name="Slide Number Placeholder 3"/>
          <p:cNvSpPr>
            <a:spLocks noGrp="1"/>
          </p:cNvSpPr>
          <p:nvPr>
            <p:ph type="sldNum" sz="quarter" idx="5"/>
          </p:nvPr>
        </p:nvSpPr>
        <p:spPr/>
        <p:txBody>
          <a:bodyPr/>
          <a:lstStyle/>
          <a:p>
            <a:fld id="{63DC0C6B-2699-4C93-88C1-DB2BC690AD2F}" type="slidenum">
              <a:rPr lang="en-US"/>
              <a:t>20</a:t>
            </a:fld>
            <a:endParaRPr lang="en-US"/>
          </a:p>
        </p:txBody>
      </p:sp>
    </p:spTree>
    <p:extLst>
      <p:ext uri="{BB962C8B-B14F-4D97-AF65-F5344CB8AC3E}">
        <p14:creationId xmlns:p14="http://schemas.microsoft.com/office/powerpoint/2010/main" val="2147900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125"/>
              </a:spcBef>
            </a:pPr>
            <a:r>
              <a:rPr lang="en-US"/>
              <a:t>It’s hard to know how colleagues feel </a:t>
            </a:r>
          </a:p>
          <a:p>
            <a:pPr marL="285750" indent="-285750">
              <a:lnSpc>
                <a:spcPct val="90000"/>
              </a:lnSpc>
              <a:spcBef>
                <a:spcPts val="1125"/>
              </a:spcBef>
              <a:buFont typeface="Arial,Sans-Serif"/>
              <a:buChar char="•"/>
            </a:pPr>
            <a:r>
              <a:rPr lang="en-US"/>
              <a:t>National and world events have an effect on us at work</a:t>
            </a:r>
            <a:endParaRPr lang="en-US" dirty="0">
              <a:cs typeface="Calibri"/>
            </a:endParaRPr>
          </a:p>
          <a:p>
            <a:pPr marL="285750" indent="-285750">
              <a:lnSpc>
                <a:spcPct val="90000"/>
              </a:lnSpc>
              <a:spcBef>
                <a:spcPts val="1125"/>
              </a:spcBef>
              <a:buFont typeface="Arial,Sans-Serif"/>
              <a:buChar char="•"/>
            </a:pPr>
            <a:r>
              <a:rPr lang="en-US"/>
              <a:t>Personal events can have an effect on us at work</a:t>
            </a:r>
            <a:endParaRPr lang="en-US" dirty="0"/>
          </a:p>
          <a:p>
            <a:pPr marL="285750" indent="-285750">
              <a:lnSpc>
                <a:spcPct val="90000"/>
              </a:lnSpc>
              <a:spcBef>
                <a:spcPts val="1125"/>
              </a:spcBef>
              <a:buFont typeface="Arial,Sans-Serif"/>
              <a:buChar char="•"/>
            </a:pPr>
            <a:r>
              <a:rPr lang="en-US"/>
              <a:t>Engaging empathy in our everyday interactions can help us treat everyone with care </a:t>
            </a:r>
            <a:endParaRPr lang="en-US" dirty="0"/>
          </a:p>
          <a:p>
            <a:pPr>
              <a:lnSpc>
                <a:spcPct val="90000"/>
              </a:lnSpc>
              <a:spcBef>
                <a:spcPts val="1125"/>
              </a:spcBef>
            </a:pPr>
            <a:r>
              <a:rPr lang="en-US"/>
              <a:t>You don’t need to know the trauma someone experiences to work with empathy</a:t>
            </a:r>
            <a:endParaRPr lang="en-US">
              <a:cs typeface="Calibri" panose="020F0502020204030204"/>
            </a:endParaRPr>
          </a:p>
        </p:txBody>
      </p:sp>
      <p:sp>
        <p:nvSpPr>
          <p:cNvPr id="4" name="Slide Number Placeholder 3"/>
          <p:cNvSpPr>
            <a:spLocks noGrp="1"/>
          </p:cNvSpPr>
          <p:nvPr>
            <p:ph type="sldNum" sz="quarter" idx="5"/>
          </p:nvPr>
        </p:nvSpPr>
        <p:spPr/>
        <p:txBody>
          <a:bodyPr/>
          <a:lstStyle/>
          <a:p>
            <a:fld id="{63DC0C6B-2699-4C93-88C1-DB2BC690AD2F}" type="slidenum">
              <a:rPr lang="en-US"/>
              <a:t>21</a:t>
            </a:fld>
            <a:endParaRPr lang="en-US"/>
          </a:p>
        </p:txBody>
      </p:sp>
    </p:spTree>
    <p:extLst>
      <p:ext uri="{BB962C8B-B14F-4D97-AF65-F5344CB8AC3E}">
        <p14:creationId xmlns:p14="http://schemas.microsoft.com/office/powerpoint/2010/main" val="626762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concept is explored widely for indigenous people as well, Wesley-Esquimaux, C. C. &amp; Smolewski, M. (2004). </a:t>
            </a:r>
            <a:r>
              <a:rPr lang="en-US" i="1"/>
              <a:t>Historic Trauma and Aboriginal Healing. </a:t>
            </a:r>
            <a:r>
              <a:rPr lang="en-US"/>
              <a:t>Aboriginal Healing Foundation (AHF). http://www.ahf.ca/downloads/historic-trauma.pdf.</a:t>
            </a:r>
            <a:endParaRPr lang="en-US" i="1"/>
          </a:p>
        </p:txBody>
      </p:sp>
      <p:sp>
        <p:nvSpPr>
          <p:cNvPr id="4" name="Slide Number Placeholder 3"/>
          <p:cNvSpPr>
            <a:spLocks noGrp="1"/>
          </p:cNvSpPr>
          <p:nvPr>
            <p:ph type="sldNum" sz="quarter" idx="5"/>
          </p:nvPr>
        </p:nvSpPr>
        <p:spPr/>
        <p:txBody>
          <a:bodyPr/>
          <a:lstStyle/>
          <a:p>
            <a:fld id="{63DC0C6B-2699-4C93-88C1-DB2BC690AD2F}" type="slidenum">
              <a:rPr lang="en-US"/>
              <a:t>28</a:t>
            </a:fld>
            <a:endParaRPr lang="en-US"/>
          </a:p>
        </p:txBody>
      </p:sp>
    </p:spTree>
    <p:extLst>
      <p:ext uri="{BB962C8B-B14F-4D97-AF65-F5344CB8AC3E}">
        <p14:creationId xmlns:p14="http://schemas.microsoft.com/office/powerpoint/2010/main" val="393406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125"/>
              </a:spcBef>
              <a:buFont typeface="Arial,Sans-Serif"/>
              <a:buChar char="•"/>
            </a:pPr>
            <a:r>
              <a:rPr lang="en-US"/>
              <a:t>Just as you can empathize with trauma that is not your own</a:t>
            </a:r>
            <a:endParaRPr lang="en-US" dirty="0"/>
          </a:p>
          <a:p>
            <a:pPr marL="285750" indent="-285750">
              <a:lnSpc>
                <a:spcPct val="90000"/>
              </a:lnSpc>
              <a:spcBef>
                <a:spcPts val="1125"/>
              </a:spcBef>
              <a:buFont typeface="Arial,Sans-Serif"/>
              <a:buChar char="•"/>
            </a:pPr>
            <a:r>
              <a:rPr lang="en-US"/>
              <a:t>You can experience trauma by frequent reminders of triggering events</a:t>
            </a:r>
          </a:p>
        </p:txBody>
      </p:sp>
      <p:sp>
        <p:nvSpPr>
          <p:cNvPr id="4" name="Slide Number Placeholder 3"/>
          <p:cNvSpPr>
            <a:spLocks noGrp="1"/>
          </p:cNvSpPr>
          <p:nvPr>
            <p:ph type="sldNum" sz="quarter" idx="5"/>
          </p:nvPr>
        </p:nvSpPr>
        <p:spPr/>
        <p:txBody>
          <a:bodyPr/>
          <a:lstStyle/>
          <a:p>
            <a:fld id="{63DC0C6B-2699-4C93-88C1-DB2BC690AD2F}" type="slidenum">
              <a:rPr lang="en-US"/>
              <a:t>30</a:t>
            </a:fld>
            <a:endParaRPr lang="en-US"/>
          </a:p>
        </p:txBody>
      </p:sp>
    </p:spTree>
    <p:extLst>
      <p:ext uri="{BB962C8B-B14F-4D97-AF65-F5344CB8AC3E}">
        <p14:creationId xmlns:p14="http://schemas.microsoft.com/office/powerpoint/2010/main" val="1328361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125"/>
              </a:spcBef>
              <a:buFont typeface="Arial,Sans-Serif"/>
              <a:buChar char="•"/>
            </a:pPr>
            <a:r>
              <a:rPr lang="en-US"/>
              <a:t>Just as you can empathize with trauma that is not your own</a:t>
            </a:r>
            <a:endParaRPr lang="en-US" dirty="0"/>
          </a:p>
          <a:p>
            <a:pPr marL="285750" indent="-285750">
              <a:lnSpc>
                <a:spcPct val="90000"/>
              </a:lnSpc>
              <a:spcBef>
                <a:spcPts val="1125"/>
              </a:spcBef>
              <a:buFont typeface="Arial,Sans-Serif"/>
              <a:buChar char="•"/>
            </a:pPr>
            <a:r>
              <a:rPr lang="en-US"/>
              <a:t>You can experience trauma by frequent reminders of triggering events</a:t>
            </a:r>
          </a:p>
        </p:txBody>
      </p:sp>
      <p:sp>
        <p:nvSpPr>
          <p:cNvPr id="4" name="Slide Number Placeholder 3"/>
          <p:cNvSpPr>
            <a:spLocks noGrp="1"/>
          </p:cNvSpPr>
          <p:nvPr>
            <p:ph type="sldNum" sz="quarter" idx="5"/>
          </p:nvPr>
        </p:nvSpPr>
        <p:spPr/>
        <p:txBody>
          <a:bodyPr/>
          <a:lstStyle/>
          <a:p>
            <a:fld id="{63DC0C6B-2699-4C93-88C1-DB2BC690AD2F}" type="slidenum">
              <a:rPr lang="en-US"/>
              <a:t>31</a:t>
            </a:fld>
            <a:endParaRPr lang="en-US"/>
          </a:p>
        </p:txBody>
      </p:sp>
    </p:spTree>
    <p:extLst>
      <p:ext uri="{BB962C8B-B14F-4D97-AF65-F5344CB8AC3E}">
        <p14:creationId xmlns:p14="http://schemas.microsoft.com/office/powerpoint/2010/main" val="2534299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125"/>
              </a:spcBef>
              <a:buFont typeface="Arial,Sans-Serif"/>
              <a:buChar char="•"/>
            </a:pP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63DC0C6B-2699-4C93-88C1-DB2BC690AD2F}" type="slidenum">
              <a:rPr lang="en-US"/>
              <a:t>32</a:t>
            </a:fld>
            <a:endParaRPr lang="en-US"/>
          </a:p>
        </p:txBody>
      </p:sp>
    </p:spTree>
    <p:extLst>
      <p:ext uri="{BB962C8B-B14F-4D97-AF65-F5344CB8AC3E}">
        <p14:creationId xmlns:p14="http://schemas.microsoft.com/office/powerpoint/2010/main" val="3347448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125"/>
              </a:spcBef>
              <a:buFont typeface="Arial,Sans-Serif"/>
              <a:buChar char="•"/>
            </a:pP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63DC0C6B-2699-4C93-88C1-DB2BC690AD2F}" type="slidenum">
              <a:rPr lang="en-US"/>
              <a:t>33</a:t>
            </a:fld>
            <a:endParaRPr lang="en-US"/>
          </a:p>
        </p:txBody>
      </p:sp>
    </p:spTree>
    <p:extLst>
      <p:ext uri="{BB962C8B-B14F-4D97-AF65-F5344CB8AC3E}">
        <p14:creationId xmlns:p14="http://schemas.microsoft.com/office/powerpoint/2010/main" val="2704115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4F320B7-1385-4A81-85FC-898540F081AD}" type="datetimeFigureOut">
              <a:rPr lang="en-US" smtClean="0"/>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C6DE4B-F73A-48AE-B165-34E859B5DA10}" type="slidenum">
              <a:rPr lang="en-US" smtClean="0"/>
              <a:t>‹#›</a:t>
            </a:fld>
            <a:endParaRPr lang="en-US"/>
          </a:p>
        </p:txBody>
      </p:sp>
    </p:spTree>
    <p:extLst>
      <p:ext uri="{BB962C8B-B14F-4D97-AF65-F5344CB8AC3E}">
        <p14:creationId xmlns:p14="http://schemas.microsoft.com/office/powerpoint/2010/main" val="1740780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F320B7-1385-4A81-85FC-898540F081AD}" type="datetimeFigureOut">
              <a:rPr lang="en-US" smtClean="0"/>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C6DE4B-F73A-48AE-B165-34E859B5DA10}" type="slidenum">
              <a:rPr lang="en-US" smtClean="0"/>
              <a:t>‹#›</a:t>
            </a:fld>
            <a:endParaRPr lang="en-US"/>
          </a:p>
        </p:txBody>
      </p:sp>
    </p:spTree>
    <p:extLst>
      <p:ext uri="{BB962C8B-B14F-4D97-AF65-F5344CB8AC3E}">
        <p14:creationId xmlns:p14="http://schemas.microsoft.com/office/powerpoint/2010/main" val="3716292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F320B7-1385-4A81-85FC-898540F081AD}" type="datetimeFigureOut">
              <a:rPr lang="en-US" smtClean="0"/>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C6DE4B-F73A-48AE-B165-34E859B5DA10}" type="slidenum">
              <a:rPr lang="en-US" smtClean="0"/>
              <a:t>‹#›</a:t>
            </a:fld>
            <a:endParaRPr lang="en-US"/>
          </a:p>
        </p:txBody>
      </p:sp>
    </p:spTree>
    <p:extLst>
      <p:ext uri="{BB962C8B-B14F-4D97-AF65-F5344CB8AC3E}">
        <p14:creationId xmlns:p14="http://schemas.microsoft.com/office/powerpoint/2010/main" val="2223506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 Center">
    <p:spTree>
      <p:nvGrpSpPr>
        <p:cNvPr id="1" name=""/>
        <p:cNvGrpSpPr/>
        <p:nvPr/>
      </p:nvGrpSpPr>
      <p:grpSpPr>
        <a:xfrm>
          <a:off x="0" y="0"/>
          <a:ext cx="0" cy="0"/>
          <a:chOff x="0" y="0"/>
          <a:chExt cx="0" cy="0"/>
        </a:xfrm>
      </p:grpSpPr>
      <p:sp>
        <p:nvSpPr>
          <p:cNvPr id="14" name="Shape 90"/>
          <p:cNvSpPr/>
          <p:nvPr userDrawn="1"/>
        </p:nvSpPr>
        <p:spPr>
          <a:xfrm>
            <a:off x="6584706" y="6436441"/>
            <a:ext cx="5494542" cy="339329"/>
          </a:xfrm>
          <a:prstGeom prst="rect">
            <a:avLst/>
          </a:prstGeom>
          <a:solidFill>
            <a:srgbClr val="572600"/>
          </a:solidFill>
          <a:ln w="12700">
            <a:miter lim="400000"/>
          </a:ln>
        </p:spPr>
        <p:txBody>
          <a:bodyPr lIns="35719" tIns="35719" rIns="35719" bIns="35719" anchor="ctr"/>
          <a:lstStyle/>
          <a:p>
            <a:pPr>
              <a:defRPr sz="2400">
                <a:solidFill>
                  <a:srgbClr val="FFFFFF"/>
                </a:solidFill>
              </a:defRPr>
            </a:pPr>
            <a:endParaRPr sz="1687"/>
          </a:p>
        </p:txBody>
      </p:sp>
      <p:sp>
        <p:nvSpPr>
          <p:cNvPr id="15" name="Shape 91"/>
          <p:cNvSpPr/>
          <p:nvPr userDrawn="1"/>
        </p:nvSpPr>
        <p:spPr>
          <a:xfrm>
            <a:off x="6585078" y="6071567"/>
            <a:ext cx="537876" cy="275752"/>
          </a:xfrm>
          <a:prstGeom prst="rect">
            <a:avLst/>
          </a:prstGeom>
          <a:solidFill>
            <a:srgbClr val="DBB38E"/>
          </a:solidFill>
          <a:ln w="12700">
            <a:miter lim="400000"/>
          </a:ln>
        </p:spPr>
        <p:txBody>
          <a:bodyPr lIns="35719" tIns="35719" rIns="35719" bIns="35719" anchor="ctr"/>
          <a:lstStyle/>
          <a:p>
            <a:pPr>
              <a:defRPr sz="2400">
                <a:solidFill>
                  <a:srgbClr val="FFFFFF"/>
                </a:solidFill>
              </a:defRPr>
            </a:pPr>
            <a:endParaRPr sz="1687"/>
          </a:p>
        </p:txBody>
      </p:sp>
      <p:sp>
        <p:nvSpPr>
          <p:cNvPr id="16" name="Shape 92"/>
          <p:cNvSpPr/>
          <p:nvPr userDrawn="1"/>
        </p:nvSpPr>
        <p:spPr>
          <a:xfrm>
            <a:off x="7242014" y="6071567"/>
            <a:ext cx="4837233" cy="272822"/>
          </a:xfrm>
          <a:prstGeom prst="rect">
            <a:avLst/>
          </a:prstGeom>
          <a:solidFill>
            <a:srgbClr val="F47932"/>
          </a:solidFill>
          <a:ln w="12700">
            <a:miter lim="400000"/>
          </a:ln>
        </p:spPr>
        <p:txBody>
          <a:bodyPr lIns="35719" tIns="35719" rIns="35719" bIns="35719" anchor="ctr"/>
          <a:lstStyle/>
          <a:p>
            <a:pPr>
              <a:defRPr sz="2400">
                <a:solidFill>
                  <a:srgbClr val="FFFFFF"/>
                </a:solidFill>
              </a:defRPr>
            </a:pPr>
            <a:r>
              <a:rPr lang="en-US" sz="1687" dirty="0"/>
              <a:t> </a:t>
            </a:r>
            <a:endParaRPr sz="1687" dirty="0"/>
          </a:p>
        </p:txBody>
      </p:sp>
      <p:sp>
        <p:nvSpPr>
          <p:cNvPr id="17" name="Shape 96"/>
          <p:cNvSpPr/>
          <p:nvPr userDrawn="1"/>
        </p:nvSpPr>
        <p:spPr>
          <a:xfrm>
            <a:off x="115617" y="6071567"/>
            <a:ext cx="6326747" cy="700946"/>
          </a:xfrm>
          <a:prstGeom prst="rect">
            <a:avLst/>
          </a:prstGeom>
          <a:solidFill>
            <a:srgbClr val="F47932"/>
          </a:solidFill>
          <a:ln w="12700">
            <a:miter lim="400000"/>
          </a:ln>
        </p:spPr>
        <p:txBody>
          <a:bodyPr lIns="35719" tIns="35719" rIns="35719" bIns="35719" anchor="ctr"/>
          <a:lstStyle/>
          <a:p>
            <a:pPr>
              <a:defRPr sz="2400">
                <a:solidFill>
                  <a:srgbClr val="FFFFFF"/>
                </a:solidFill>
              </a:defRPr>
            </a:pPr>
            <a:endParaRPr sz="1687"/>
          </a:p>
        </p:txBody>
      </p:sp>
      <p:sp>
        <p:nvSpPr>
          <p:cNvPr id="87" name="Shape 87"/>
          <p:cNvSpPr>
            <a:spLocks noGrp="1"/>
          </p:cNvSpPr>
          <p:nvPr>
            <p:ph type="title"/>
          </p:nvPr>
        </p:nvSpPr>
        <p:spPr>
          <a:xfrm>
            <a:off x="432115" y="2319387"/>
            <a:ext cx="11327771" cy="1053704"/>
          </a:xfrm>
          <a:prstGeom prst="rect">
            <a:avLst/>
          </a:prstGeom>
        </p:spPr>
        <p:txBody>
          <a:bodyPr/>
          <a:lstStyle>
            <a:lvl1pPr>
              <a:lnSpc>
                <a:spcPts val="5976"/>
              </a:lnSpc>
              <a:defRPr sz="4570">
                <a:solidFill>
                  <a:srgbClr val="F47932"/>
                </a:solidFill>
                <a:latin typeface="Univers LT Std 67 Bold Condensed"/>
                <a:ea typeface="Univers LT Std 67 Bold Condensed"/>
                <a:cs typeface="Univers LT Std 67 Bold Condensed"/>
                <a:sym typeface="Univers LT Std 67 Bold Condensed"/>
              </a:defRPr>
            </a:lvl1pPr>
          </a:lstStyle>
          <a:p>
            <a:r>
              <a:t>Title Text</a:t>
            </a:r>
          </a:p>
        </p:txBody>
      </p:sp>
      <p:sp>
        <p:nvSpPr>
          <p:cNvPr id="88" name="Shape 88"/>
          <p:cNvSpPr>
            <a:spLocks noGrp="1"/>
          </p:cNvSpPr>
          <p:nvPr>
            <p:ph type="body" sz="half" idx="1"/>
          </p:nvPr>
        </p:nvSpPr>
        <p:spPr>
          <a:xfrm>
            <a:off x="892969" y="3270430"/>
            <a:ext cx="10406063" cy="2658196"/>
          </a:xfrm>
          <a:prstGeom prst="rect">
            <a:avLst/>
          </a:prstGeom>
        </p:spPr>
        <p:txBody>
          <a:bodyPr anchor="t"/>
          <a:lstStyle>
            <a:lvl1pPr marL="0" indent="0" algn="ctr">
              <a:spcBef>
                <a:spcPts val="1125"/>
              </a:spcBef>
              <a:buSzTx/>
              <a:buNone/>
              <a:defRPr sz="1687">
                <a:latin typeface="Univers LT Std 67 Bold Condensed"/>
                <a:ea typeface="Univers LT Std 67 Bold Condensed"/>
                <a:cs typeface="Univers LT Std 67 Bold Condensed"/>
                <a:sym typeface="Univers LT Std 67 Bold Condensed"/>
              </a:defRPr>
            </a:lvl1pPr>
            <a:lvl2pPr marL="0" indent="0" algn="ctr">
              <a:spcBef>
                <a:spcPts val="1125"/>
              </a:spcBef>
              <a:buSzTx/>
              <a:buNone/>
              <a:defRPr sz="1687">
                <a:latin typeface="Univers LT Std 67 Bold Condensed"/>
                <a:ea typeface="Univers LT Std 67 Bold Condensed"/>
                <a:cs typeface="Univers LT Std 67 Bold Condensed"/>
                <a:sym typeface="Univers LT Std 67 Bold Condensed"/>
              </a:defRPr>
            </a:lvl2pPr>
            <a:lvl3pPr marL="0" indent="0" algn="ctr">
              <a:spcBef>
                <a:spcPts val="1125"/>
              </a:spcBef>
              <a:buSzTx/>
              <a:buNone/>
              <a:defRPr sz="1687">
                <a:latin typeface="Univers LT Std 67 Bold Condensed"/>
                <a:ea typeface="Univers LT Std 67 Bold Condensed"/>
                <a:cs typeface="Univers LT Std 67 Bold Condensed"/>
                <a:sym typeface="Univers LT Std 67 Bold Condensed"/>
              </a:defRPr>
            </a:lvl3pPr>
            <a:lvl4pPr marL="0" indent="0" algn="ctr">
              <a:spcBef>
                <a:spcPts val="1125"/>
              </a:spcBef>
              <a:buSzTx/>
              <a:buNone/>
              <a:defRPr sz="1687">
                <a:latin typeface="Univers LT Std 67 Bold Condensed"/>
                <a:ea typeface="Univers LT Std 67 Bold Condensed"/>
                <a:cs typeface="Univers LT Std 67 Bold Condensed"/>
                <a:sym typeface="Univers LT Std 67 Bold Condensed"/>
              </a:defRPr>
            </a:lvl4pPr>
            <a:lvl5pPr marL="0" indent="0" algn="ctr">
              <a:spcBef>
                <a:spcPts val="1125"/>
              </a:spcBef>
              <a:buSzTx/>
              <a:buNone/>
              <a:defRPr sz="1687">
                <a:latin typeface="Univers LT Std 67 Bold Condensed"/>
                <a:ea typeface="Univers LT Std 67 Bold Condensed"/>
                <a:cs typeface="Univers LT Std 67 Bold Condensed"/>
                <a:sym typeface="Univers LT Std 67 Bold Condensed"/>
              </a:defRPr>
            </a:lvl5pPr>
          </a:lstStyle>
          <a:p>
            <a:r>
              <a:t>Body Level One</a:t>
            </a:r>
          </a:p>
          <a:p>
            <a:pPr lvl="1"/>
            <a:r>
              <a:t>Body Level Two</a:t>
            </a:r>
          </a:p>
          <a:p>
            <a:pPr lvl="2"/>
            <a:r>
              <a:t>Body Level Three</a:t>
            </a:r>
          </a:p>
          <a:p>
            <a:pPr lvl="3"/>
            <a:r>
              <a:t>Body Level Four</a:t>
            </a:r>
          </a:p>
          <a:p>
            <a:pPr lvl="4"/>
            <a:r>
              <a:t>Body Level Five</a:t>
            </a:r>
          </a:p>
        </p:txBody>
      </p:sp>
      <p:sp>
        <p:nvSpPr>
          <p:cNvPr id="93" name="Shape 93"/>
          <p:cNvSpPr/>
          <p:nvPr/>
        </p:nvSpPr>
        <p:spPr>
          <a:xfrm>
            <a:off x="110117" y="92959"/>
            <a:ext cx="11971767" cy="208246"/>
          </a:xfrm>
          <a:prstGeom prst="rect">
            <a:avLst/>
          </a:prstGeom>
          <a:solidFill>
            <a:srgbClr val="572600"/>
          </a:solidFill>
          <a:ln w="12700">
            <a:miter lim="400000"/>
          </a:ln>
        </p:spPr>
        <p:txBody>
          <a:bodyPr lIns="35719" tIns="35719" rIns="35719" bIns="35719" anchor="ctr"/>
          <a:lstStyle/>
          <a:p>
            <a:pPr>
              <a:defRPr sz="2400">
                <a:solidFill>
                  <a:srgbClr val="FFFFFF"/>
                </a:solidFill>
              </a:defRPr>
            </a:pPr>
            <a:endParaRPr sz="1687"/>
          </a:p>
        </p:txBody>
      </p:sp>
      <p:sp>
        <p:nvSpPr>
          <p:cNvPr id="94" name="Shape 94"/>
          <p:cNvSpPr/>
          <p:nvPr/>
        </p:nvSpPr>
        <p:spPr>
          <a:xfrm>
            <a:off x="10888622" y="389228"/>
            <a:ext cx="1190626" cy="614575"/>
          </a:xfrm>
          <a:prstGeom prst="rect">
            <a:avLst/>
          </a:prstGeom>
          <a:solidFill>
            <a:srgbClr val="F47932"/>
          </a:solidFill>
          <a:ln w="12700">
            <a:miter lim="400000"/>
          </a:ln>
        </p:spPr>
        <p:txBody>
          <a:bodyPr lIns="35719" tIns="35719" rIns="35719" bIns="35719" anchor="ctr"/>
          <a:lstStyle/>
          <a:p>
            <a:pPr>
              <a:defRPr sz="2400">
                <a:solidFill>
                  <a:srgbClr val="FFFFFF"/>
                </a:solidFill>
              </a:defRPr>
            </a:pPr>
            <a:endParaRPr sz="1687"/>
          </a:p>
        </p:txBody>
      </p:sp>
      <p:sp>
        <p:nvSpPr>
          <p:cNvPr id="95" name="Shape 95"/>
          <p:cNvSpPr/>
          <p:nvPr/>
        </p:nvSpPr>
        <p:spPr>
          <a:xfrm>
            <a:off x="115092" y="389228"/>
            <a:ext cx="10651076" cy="614575"/>
          </a:xfrm>
          <a:prstGeom prst="rect">
            <a:avLst/>
          </a:prstGeom>
          <a:solidFill>
            <a:srgbClr val="DBB38E"/>
          </a:solidFill>
          <a:ln w="12700">
            <a:miter lim="400000"/>
          </a:ln>
        </p:spPr>
        <p:txBody>
          <a:bodyPr lIns="35719" tIns="35719" rIns="35719" bIns="35719" anchor="ctr"/>
          <a:lstStyle/>
          <a:p>
            <a:pPr>
              <a:defRPr sz="2400">
                <a:solidFill>
                  <a:srgbClr val="FFFFFF"/>
                </a:solidFill>
              </a:defRPr>
            </a:pPr>
            <a:endParaRPr sz="1687"/>
          </a:p>
        </p:txBody>
      </p:sp>
      <p:sp>
        <p:nvSpPr>
          <p:cNvPr id="98" name="Shape 98"/>
          <p:cNvSpPr>
            <a:spLocks noGrp="1"/>
          </p:cNvSpPr>
          <p:nvPr>
            <p:ph type="sldNum" sz="quarter" idx="2"/>
          </p:nvPr>
        </p:nvSpPr>
        <p:spPr>
          <a:prstGeom prst="rect">
            <a:avLst/>
          </a:prstGeom>
        </p:spPr>
        <p:txBody>
          <a:bodyPr/>
          <a:lstStyle/>
          <a:p>
            <a:fld id="{86CB4B4D-7CA3-9044-876B-883B54F8677D}" type="slidenum">
              <a:t>‹#›</a:t>
            </a:fld>
            <a:endParaRPr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55580" y="6154149"/>
            <a:ext cx="3036094" cy="535781"/>
          </a:xfrm>
          <a:prstGeom prst="rect">
            <a:avLst/>
          </a:prstGeom>
        </p:spPr>
      </p:pic>
    </p:spTree>
    <p:extLst>
      <p:ext uri="{BB962C8B-B14F-4D97-AF65-F5344CB8AC3E}">
        <p14:creationId xmlns:p14="http://schemas.microsoft.com/office/powerpoint/2010/main" val="337497491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F320B7-1385-4A81-85FC-898540F081AD}" type="datetimeFigureOut">
              <a:rPr lang="en-US" smtClean="0"/>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C6DE4B-F73A-48AE-B165-34E859B5DA10}" type="slidenum">
              <a:rPr lang="en-US" smtClean="0"/>
              <a:t>‹#›</a:t>
            </a:fld>
            <a:endParaRPr lang="en-US"/>
          </a:p>
        </p:txBody>
      </p:sp>
    </p:spTree>
    <p:extLst>
      <p:ext uri="{BB962C8B-B14F-4D97-AF65-F5344CB8AC3E}">
        <p14:creationId xmlns:p14="http://schemas.microsoft.com/office/powerpoint/2010/main" val="3710940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F320B7-1385-4A81-85FC-898540F081AD}" type="datetimeFigureOut">
              <a:rPr lang="en-US" smtClean="0"/>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C6DE4B-F73A-48AE-B165-34E859B5DA10}" type="slidenum">
              <a:rPr lang="en-US" smtClean="0"/>
              <a:t>‹#›</a:t>
            </a:fld>
            <a:endParaRPr lang="en-US"/>
          </a:p>
        </p:txBody>
      </p:sp>
    </p:spTree>
    <p:extLst>
      <p:ext uri="{BB962C8B-B14F-4D97-AF65-F5344CB8AC3E}">
        <p14:creationId xmlns:p14="http://schemas.microsoft.com/office/powerpoint/2010/main" val="3003564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F320B7-1385-4A81-85FC-898540F081AD}" type="datetimeFigureOut">
              <a:rPr lang="en-US" smtClean="0"/>
              <a:t>10/9/2020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C6DE4B-F73A-48AE-B165-34E859B5DA10}" type="slidenum">
              <a:rPr lang="en-US" smtClean="0"/>
              <a:t>‹#›</a:t>
            </a:fld>
            <a:endParaRPr lang="en-US"/>
          </a:p>
        </p:txBody>
      </p:sp>
    </p:spTree>
    <p:extLst>
      <p:ext uri="{BB962C8B-B14F-4D97-AF65-F5344CB8AC3E}">
        <p14:creationId xmlns:p14="http://schemas.microsoft.com/office/powerpoint/2010/main" val="3637348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F320B7-1385-4A81-85FC-898540F081AD}" type="datetimeFigureOut">
              <a:rPr lang="en-US" smtClean="0"/>
              <a:t>10/9/2020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C6DE4B-F73A-48AE-B165-34E859B5DA10}" type="slidenum">
              <a:rPr lang="en-US" smtClean="0"/>
              <a:t>‹#›</a:t>
            </a:fld>
            <a:endParaRPr lang="en-US"/>
          </a:p>
        </p:txBody>
      </p:sp>
    </p:spTree>
    <p:extLst>
      <p:ext uri="{BB962C8B-B14F-4D97-AF65-F5344CB8AC3E}">
        <p14:creationId xmlns:p14="http://schemas.microsoft.com/office/powerpoint/2010/main" val="2005227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F320B7-1385-4A81-85FC-898540F081AD}" type="datetimeFigureOut">
              <a:rPr lang="en-US" smtClean="0"/>
              <a:t>10/9/2020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C6DE4B-F73A-48AE-B165-34E859B5DA10}" type="slidenum">
              <a:rPr lang="en-US" smtClean="0"/>
              <a:t>‹#›</a:t>
            </a:fld>
            <a:endParaRPr lang="en-US"/>
          </a:p>
        </p:txBody>
      </p:sp>
    </p:spTree>
    <p:extLst>
      <p:ext uri="{BB962C8B-B14F-4D97-AF65-F5344CB8AC3E}">
        <p14:creationId xmlns:p14="http://schemas.microsoft.com/office/powerpoint/2010/main" val="1732675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320B7-1385-4A81-85FC-898540F081AD}" type="datetimeFigureOut">
              <a:rPr lang="en-US" smtClean="0"/>
              <a:t>10/9/2020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C6DE4B-F73A-48AE-B165-34E859B5DA10}" type="slidenum">
              <a:rPr lang="en-US" smtClean="0"/>
              <a:t>‹#›</a:t>
            </a:fld>
            <a:endParaRPr lang="en-US"/>
          </a:p>
        </p:txBody>
      </p:sp>
    </p:spTree>
    <p:extLst>
      <p:ext uri="{BB962C8B-B14F-4D97-AF65-F5344CB8AC3E}">
        <p14:creationId xmlns:p14="http://schemas.microsoft.com/office/powerpoint/2010/main" val="75098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4F320B7-1385-4A81-85FC-898540F081AD}" type="datetimeFigureOut">
              <a:rPr lang="en-US" smtClean="0"/>
              <a:t>10/9/2020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C6DE4B-F73A-48AE-B165-34E859B5DA10}" type="slidenum">
              <a:rPr lang="en-US" smtClean="0"/>
              <a:t>‹#›</a:t>
            </a:fld>
            <a:endParaRPr lang="en-US"/>
          </a:p>
        </p:txBody>
      </p:sp>
    </p:spTree>
    <p:extLst>
      <p:ext uri="{BB962C8B-B14F-4D97-AF65-F5344CB8AC3E}">
        <p14:creationId xmlns:p14="http://schemas.microsoft.com/office/powerpoint/2010/main" val="1282425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4F320B7-1385-4A81-85FC-898540F081AD}" type="datetimeFigureOut">
              <a:rPr lang="en-US" smtClean="0"/>
              <a:t>10/9/2020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C6DE4B-F73A-48AE-B165-34E859B5DA10}" type="slidenum">
              <a:rPr lang="en-US" smtClean="0"/>
              <a:t>‹#›</a:t>
            </a:fld>
            <a:endParaRPr lang="en-US"/>
          </a:p>
        </p:txBody>
      </p:sp>
    </p:spTree>
    <p:extLst>
      <p:ext uri="{BB962C8B-B14F-4D97-AF65-F5344CB8AC3E}">
        <p14:creationId xmlns:p14="http://schemas.microsoft.com/office/powerpoint/2010/main" val="3395600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F320B7-1385-4A81-85FC-898540F081AD}" type="datetimeFigureOut">
              <a:rPr lang="en-US" smtClean="0"/>
              <a:t>10/9/2020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6DE4B-F73A-48AE-B165-34E859B5DA10}" type="slidenum">
              <a:rPr lang="en-US" smtClean="0"/>
              <a:t>‹#›</a:t>
            </a:fld>
            <a:endParaRPr lang="en-US"/>
          </a:p>
        </p:txBody>
      </p:sp>
    </p:spTree>
    <p:extLst>
      <p:ext uri="{BB962C8B-B14F-4D97-AF65-F5344CB8AC3E}">
        <p14:creationId xmlns:p14="http://schemas.microsoft.com/office/powerpoint/2010/main" val="1831035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hyperlink" Target="https://www.washingtonpost.com/news/comic-riffs/wp/2018/09/10/an-australian-artists-racist-serena-williams-cartoon-receives-swift-and-international-blowback/" TargetMode="Externa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s://bit.ly/30G4UZ9" TargetMode="External"/><Relationship Id="rId2" Type="http://schemas.openxmlformats.org/officeDocument/2006/relationships/hyperlink" Target="https://forms.gle/HT6ZA89HkuBfoxni9" TargetMode="Externa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hyperlink" Target="https://ebookcentral-proquest-com.ezproxy.bgsu.edu/"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hyperlink" Target="https://ebookcentral-proquest-com.ezproxy.bgsu.edu/" TargetMode="External"/><Relationship Id="rId2" Type="http://schemas.openxmlformats.org/officeDocument/2006/relationships/hyperlink" Target="https://scholarcommons.sc.edu/libsci_facpub/291/" TargetMode="External"/><Relationship Id="rId1" Type="http://schemas.openxmlformats.org/officeDocument/2006/relationships/slideLayout" Target="../slideLayouts/slideLayout12.xml"/><Relationship Id="rId4" Type="http://schemas.openxmlformats.org/officeDocument/2006/relationships/hyperlink" Target="http://www.ahf.ca/downloads/historic-trauma.pdf"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115" y="1103586"/>
            <a:ext cx="11327771" cy="2269505"/>
          </a:xfrm>
        </p:spPr>
        <p:txBody>
          <a:bodyPr>
            <a:normAutofit fontScale="90000"/>
          </a:bodyPr>
          <a:lstStyle/>
          <a:p>
            <a:r>
              <a:rPr lang="en-US" dirty="0" err="1"/>
              <a:t>Microaggressions</a:t>
            </a:r>
            <a:r>
              <a:rPr lang="en-US" dirty="0"/>
              <a:t> in a Time of Trauma: Engaging Empathy with Colleagues as a Form of Antiracism</a:t>
            </a:r>
          </a:p>
        </p:txBody>
      </p:sp>
      <p:sp>
        <p:nvSpPr>
          <p:cNvPr id="3" name="Text Placeholder 2"/>
          <p:cNvSpPr>
            <a:spLocks noGrp="1"/>
          </p:cNvSpPr>
          <p:nvPr>
            <p:ph type="body" sz="half" idx="1"/>
          </p:nvPr>
        </p:nvSpPr>
        <p:spPr/>
        <p:txBody>
          <a:bodyPr>
            <a:normAutofit/>
          </a:bodyPr>
          <a:lstStyle/>
          <a:p>
            <a:endParaRPr lang="en-US" dirty="0"/>
          </a:p>
          <a:p>
            <a:endParaRPr lang="en-US" dirty="0"/>
          </a:p>
          <a:p>
            <a:endParaRPr lang="en-US" dirty="0"/>
          </a:p>
          <a:p>
            <a:endParaRPr lang="en-US" dirty="0"/>
          </a:p>
          <a:p>
            <a:endParaRPr lang="en-US" dirty="0"/>
          </a:p>
          <a:p>
            <a:endParaRPr lang="en-US" dirty="0"/>
          </a:p>
        </p:txBody>
      </p:sp>
      <p:sp>
        <p:nvSpPr>
          <p:cNvPr id="4" name="Rectangle 3"/>
          <p:cNvSpPr/>
          <p:nvPr/>
        </p:nvSpPr>
        <p:spPr>
          <a:xfrm>
            <a:off x="2136228" y="3373091"/>
            <a:ext cx="7047186" cy="1754326"/>
          </a:xfrm>
          <a:prstGeom prst="rect">
            <a:avLst/>
          </a:prstGeom>
        </p:spPr>
        <p:txBody>
          <a:bodyPr wrap="square">
            <a:spAutoFit/>
          </a:bodyPr>
          <a:lstStyle/>
          <a:p>
            <a:pPr algn="ctr" fontAlgn="base"/>
            <a:r>
              <a:rPr lang="en-US" dirty="0">
                <a:solidFill>
                  <a:srgbClr val="000000"/>
                </a:solidFill>
                <a:latin typeface="Segoe UI" panose="020B0502040204020203" pitchFamily="34" charset="0"/>
              </a:rPr>
              <a:t>ALAO Annual Conference, Virtual 2020​</a:t>
            </a:r>
          </a:p>
          <a:p>
            <a:pPr algn="ctr" fontAlgn="base"/>
            <a:r>
              <a:rPr lang="en-US" dirty="0">
                <a:solidFill>
                  <a:srgbClr val="000000"/>
                </a:solidFill>
                <a:latin typeface="Segoe UI" panose="020B0502040204020203" pitchFamily="34" charset="0"/>
              </a:rPr>
              <a:t>Chris Robinson-Nkongola and Edith Scarletto​</a:t>
            </a:r>
          </a:p>
          <a:p>
            <a:pPr algn="ctr" fontAlgn="base"/>
            <a:r>
              <a:rPr lang="en-US" dirty="0">
                <a:solidFill>
                  <a:srgbClr val="000000"/>
                </a:solidFill>
                <a:latin typeface="Segoe UI" panose="020B0502040204020203" pitchFamily="34" charset="0"/>
              </a:rPr>
              <a:t>Reference &amp; Instruction Librarians​</a:t>
            </a:r>
          </a:p>
          <a:p>
            <a:pPr algn="ctr" fontAlgn="base"/>
            <a:r>
              <a:rPr lang="en-US" dirty="0">
                <a:solidFill>
                  <a:srgbClr val="000000"/>
                </a:solidFill>
                <a:latin typeface="Segoe UI" panose="020B0502040204020203" pitchFamily="34" charset="0"/>
              </a:rPr>
              <a:t>Jerome Library​</a:t>
            </a:r>
          </a:p>
          <a:p>
            <a:pPr algn="ctr" fontAlgn="base"/>
            <a:r>
              <a:rPr lang="en-US" dirty="0">
                <a:solidFill>
                  <a:srgbClr val="000000"/>
                </a:solidFill>
                <a:latin typeface="Segoe UI" panose="020B0502040204020203" pitchFamily="34" charset="0"/>
              </a:rPr>
              <a:t>Bowling Green State University​</a:t>
            </a:r>
          </a:p>
          <a:p>
            <a:pPr algn="ctr" fontAlgn="base"/>
            <a:r>
              <a:rPr lang="en-US" dirty="0">
                <a:solidFill>
                  <a:srgbClr val="000000"/>
                </a:solidFill>
                <a:latin typeface="Segoe UI" panose="020B0502040204020203" pitchFamily="34" charset="0"/>
              </a:rPr>
              <a:t>Bowling Green, OH​</a:t>
            </a: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61311755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115" y="985345"/>
            <a:ext cx="11327771" cy="1663262"/>
          </a:xfrm>
        </p:spPr>
        <p:txBody>
          <a:bodyPr>
            <a:normAutofit/>
          </a:bodyPr>
          <a:lstStyle/>
          <a:p>
            <a:r>
              <a:rPr lang="en-US" dirty="0"/>
              <a:t>Themes within the attitudes and behaviors of </a:t>
            </a:r>
            <a:r>
              <a:rPr lang="en-US" dirty="0" err="1"/>
              <a:t>Microaggressions</a:t>
            </a:r>
            <a:endParaRPr lang="en-US" dirty="0"/>
          </a:p>
        </p:txBody>
      </p:sp>
      <p:sp>
        <p:nvSpPr>
          <p:cNvPr id="4" name="Rectangle 3"/>
          <p:cNvSpPr/>
          <p:nvPr/>
        </p:nvSpPr>
        <p:spPr>
          <a:xfrm>
            <a:off x="323193" y="2506716"/>
            <a:ext cx="6132786" cy="2308324"/>
          </a:xfrm>
          <a:prstGeom prst="rect">
            <a:avLst/>
          </a:prstGeom>
        </p:spPr>
        <p:txBody>
          <a:bodyPr wrap="square">
            <a:spAutoFit/>
          </a:bodyPr>
          <a:lstStyle/>
          <a:p>
            <a:pPr marL="457200" indent="-457200">
              <a:spcBef>
                <a:spcPts val="0"/>
              </a:spcBef>
              <a:spcAft>
                <a:spcPts val="0"/>
              </a:spcAft>
              <a:buClr>
                <a:schemeClr val="accent2">
                  <a:lumMod val="75000"/>
                </a:schemeClr>
              </a:buClr>
              <a:buFont typeface="Arial" panose="020B0604020202020204" pitchFamily="34" charset="0"/>
              <a:buChar char="•"/>
            </a:pPr>
            <a:r>
              <a:rPr lang="en-US" sz="2400" b="1" dirty="0" err="1">
                <a:latin typeface="Times New Roman" panose="02020603050405020304" pitchFamily="18" charset="0"/>
                <a:cs typeface="Times New Roman" panose="02020603050405020304" pitchFamily="18" charset="0"/>
              </a:rPr>
              <a:t>Microinsults</a:t>
            </a:r>
            <a:endParaRPr lang="en-US" sz="2400" b="1" dirty="0">
              <a:latin typeface="Times New Roman" panose="02020603050405020304" pitchFamily="18" charset="0"/>
              <a:cs typeface="Times New Roman" panose="02020603050405020304" pitchFamily="18" charset="0"/>
            </a:endParaRPr>
          </a:p>
          <a:p>
            <a:pPr marL="457200" indent="-457200">
              <a:spcBef>
                <a:spcPts val="0"/>
              </a:spcBef>
              <a:spcAft>
                <a:spcPts val="0"/>
              </a:spcAft>
              <a:buClr>
                <a:schemeClr val="accent2">
                  <a:lumMod val="75000"/>
                </a:schemeClr>
              </a:buCl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Alien in One’s Own Land</a:t>
            </a:r>
          </a:p>
          <a:p>
            <a:pPr marL="457200" indent="-457200">
              <a:spcBef>
                <a:spcPts val="0"/>
              </a:spcBef>
              <a:spcAft>
                <a:spcPts val="0"/>
              </a:spcAft>
              <a:buClr>
                <a:schemeClr val="accent2">
                  <a:lumMod val="75000"/>
                </a:schemeClr>
              </a:buCl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Second-class status</a:t>
            </a:r>
          </a:p>
          <a:p>
            <a:pPr marL="457200" indent="-457200">
              <a:spcBef>
                <a:spcPts val="0"/>
              </a:spcBef>
              <a:spcAft>
                <a:spcPts val="0"/>
              </a:spcAft>
              <a:buClr>
                <a:schemeClr val="accent2">
                  <a:lumMod val="75000"/>
                </a:schemeClr>
              </a:buCl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Ascription of Intelligence </a:t>
            </a:r>
          </a:p>
          <a:p>
            <a:pPr marL="457200" indent="-457200">
              <a:spcBef>
                <a:spcPts val="0"/>
              </a:spcBef>
              <a:spcAft>
                <a:spcPts val="0"/>
              </a:spcAft>
              <a:buClr>
                <a:schemeClr val="accent2">
                  <a:lumMod val="75000"/>
                </a:schemeClr>
              </a:buCl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Assumption of Criminality</a:t>
            </a:r>
          </a:p>
          <a:p>
            <a:pPr marL="457200" indent="-457200">
              <a:spcBef>
                <a:spcPts val="0"/>
              </a:spcBef>
              <a:spcAft>
                <a:spcPts val="0"/>
              </a:spcAft>
              <a:buClr>
                <a:schemeClr val="accent2">
                  <a:lumMod val="75000"/>
                </a:schemeClr>
              </a:buClr>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Pathologizing</a:t>
            </a:r>
            <a:r>
              <a:rPr lang="en-US" sz="2400" dirty="0">
                <a:latin typeface="Times New Roman" panose="02020603050405020304" pitchFamily="18" charset="0"/>
                <a:cs typeface="Times New Roman" panose="02020603050405020304" pitchFamily="18" charset="0"/>
              </a:rPr>
              <a:t> cultural values and styles</a:t>
            </a:r>
          </a:p>
        </p:txBody>
      </p:sp>
      <p:sp>
        <p:nvSpPr>
          <p:cNvPr id="5" name="Rectangle 4"/>
          <p:cNvSpPr/>
          <p:nvPr/>
        </p:nvSpPr>
        <p:spPr>
          <a:xfrm>
            <a:off x="7047186" y="2648606"/>
            <a:ext cx="4335516" cy="1938992"/>
          </a:xfrm>
          <a:prstGeom prst="rect">
            <a:avLst/>
          </a:prstGeom>
        </p:spPr>
        <p:txBody>
          <a:bodyPr wrap="square">
            <a:spAutoFit/>
          </a:bodyPr>
          <a:lstStyle/>
          <a:p>
            <a:pPr marL="342900" lvl="0" indent="-342900">
              <a:buClr>
                <a:schemeClr val="accent2">
                  <a:lumMod val="75000"/>
                </a:schemeClr>
              </a:buClr>
              <a:buFont typeface="Arial" panose="020B0604020202020204" pitchFamily="34" charset="0"/>
              <a:buChar char="•"/>
            </a:pPr>
            <a:r>
              <a:rPr lang="en-US" sz="2400" b="1" dirty="0" err="1">
                <a:solidFill>
                  <a:prstClr val="black"/>
                </a:solidFill>
                <a:latin typeface="Times New Roman" panose="02020603050405020304" pitchFamily="18" charset="0"/>
                <a:cs typeface="Times New Roman" panose="02020603050405020304" pitchFamily="18" charset="0"/>
              </a:rPr>
              <a:t>Microinvalidations</a:t>
            </a:r>
            <a:endParaRPr lang="en-US" sz="2400" b="1" dirty="0">
              <a:solidFill>
                <a:prstClr val="black"/>
              </a:solidFill>
              <a:latin typeface="Times New Roman" panose="02020603050405020304" pitchFamily="18" charset="0"/>
              <a:cs typeface="Times New Roman" panose="02020603050405020304" pitchFamily="18" charset="0"/>
            </a:endParaRPr>
          </a:p>
          <a:p>
            <a:pPr marL="285750" lvl="0" indent="-285750">
              <a:buClr>
                <a:schemeClr val="accent2">
                  <a:lumMod val="75000"/>
                </a:schemeClr>
              </a:buClr>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Myth of Meritocracy</a:t>
            </a:r>
          </a:p>
          <a:p>
            <a:pPr marL="285750" lvl="0" indent="-285750">
              <a:buClr>
                <a:schemeClr val="accent2">
                  <a:lumMod val="75000"/>
                </a:schemeClr>
              </a:buClr>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Environmental Invalidation </a:t>
            </a:r>
          </a:p>
          <a:p>
            <a:pPr marL="342900" lvl="0" indent="-342900">
              <a:buClr>
                <a:schemeClr val="accent2">
                  <a:lumMod val="75000"/>
                </a:schemeClr>
              </a:buClr>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Denial of individual racism</a:t>
            </a:r>
          </a:p>
          <a:p>
            <a:pPr marL="342900" lvl="0" indent="-342900">
              <a:buClr>
                <a:schemeClr val="accent2">
                  <a:lumMod val="75000"/>
                </a:schemeClr>
              </a:buClr>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Color blindness</a:t>
            </a:r>
          </a:p>
        </p:txBody>
      </p:sp>
    </p:spTree>
    <p:extLst>
      <p:ext uri="{BB962C8B-B14F-4D97-AF65-F5344CB8AC3E}">
        <p14:creationId xmlns:p14="http://schemas.microsoft.com/office/powerpoint/2010/main" val="362869301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115" y="1040524"/>
            <a:ext cx="11327771" cy="1418897"/>
          </a:xfrm>
        </p:spPr>
        <p:txBody>
          <a:bodyPr/>
          <a:lstStyle/>
          <a:p>
            <a:r>
              <a:rPr lang="en-US" dirty="0"/>
              <a:t>BIPOC are not Crazy or Too Sensitive</a:t>
            </a:r>
          </a:p>
        </p:txBody>
      </p:sp>
      <p:sp>
        <p:nvSpPr>
          <p:cNvPr id="3" name="Text Placeholder 2"/>
          <p:cNvSpPr>
            <a:spLocks noGrp="1"/>
          </p:cNvSpPr>
          <p:nvPr>
            <p:ph type="body" sz="half" idx="1"/>
          </p:nvPr>
        </p:nvSpPr>
        <p:spPr>
          <a:xfrm>
            <a:off x="892969" y="2270234"/>
            <a:ext cx="10406063" cy="3658392"/>
          </a:xfrm>
        </p:spPr>
        <p:txBody>
          <a:bodyPr/>
          <a:lstStyle/>
          <a:p>
            <a:pPr marL="285750" lvl="0" indent="-285750" algn="l" defTabSz="457200">
              <a:lnSpc>
                <a:spcPct val="100000"/>
              </a:lnSpc>
              <a:spcBef>
                <a:spcPct val="20000"/>
              </a:spcBef>
              <a:spcAft>
                <a:spcPts val="600"/>
              </a:spcAft>
              <a:buClr>
                <a:schemeClr val="accent2">
                  <a:lumMod val="75000"/>
                </a:schemeClr>
              </a:buClr>
              <a:buSzPct val="115000"/>
              <a:buFont typeface="Arial"/>
              <a:buChar char="•"/>
            </a:pPr>
            <a:r>
              <a:rPr lang="en-US" sz="2400" b="1" dirty="0">
                <a:solidFill>
                  <a:prstClr val="black">
                    <a:lumMod val="85000"/>
                    <a:lumOff val="15000"/>
                  </a:prstClr>
                </a:solidFill>
                <a:latin typeface="Times New Roman" panose="02020603050405020304" pitchFamily="18" charset="0"/>
                <a:ea typeface="+mn-ea"/>
                <a:cs typeface="Times New Roman" panose="02020603050405020304" pitchFamily="18" charset="0"/>
              </a:rPr>
              <a:t>Empirical Evidence proves that Racial </a:t>
            </a:r>
            <a:r>
              <a:rPr lang="en-US" sz="2400" b="1" dirty="0" err="1">
                <a:solidFill>
                  <a:prstClr val="black">
                    <a:lumMod val="85000"/>
                    <a:lumOff val="15000"/>
                  </a:prstClr>
                </a:solidFill>
                <a:latin typeface="Times New Roman" panose="02020603050405020304" pitchFamily="18" charset="0"/>
                <a:ea typeface="+mn-ea"/>
                <a:cs typeface="Times New Roman" panose="02020603050405020304" pitchFamily="18" charset="0"/>
              </a:rPr>
              <a:t>Microaggressions</a:t>
            </a:r>
            <a:r>
              <a:rPr lang="en-US" sz="2400" b="1" dirty="0">
                <a:solidFill>
                  <a:prstClr val="black">
                    <a:lumMod val="85000"/>
                    <a:lumOff val="15000"/>
                  </a:prstClr>
                </a:solidFill>
                <a:latin typeface="Times New Roman" panose="02020603050405020304" pitchFamily="18" charset="0"/>
                <a:ea typeface="+mn-ea"/>
                <a:cs typeface="Times New Roman" panose="02020603050405020304" pitchFamily="18" charset="0"/>
              </a:rPr>
              <a:t> exist</a:t>
            </a:r>
          </a:p>
          <a:p>
            <a:pPr marL="742950" lvl="1" indent="-285750" algn="l" defTabSz="457200">
              <a:lnSpc>
                <a:spcPct val="100000"/>
              </a:lnSpc>
              <a:spcBef>
                <a:spcPct val="20000"/>
              </a:spcBef>
              <a:spcAft>
                <a:spcPts val="600"/>
              </a:spcAft>
              <a:buClr>
                <a:schemeClr val="accent2">
                  <a:lumMod val="75000"/>
                </a:schemeClr>
              </a:buClr>
              <a:buSzPct val="115000"/>
              <a:buFont typeface="Arial"/>
              <a:buChar char="•"/>
            </a:pPr>
            <a:r>
              <a:rPr lang="en-US" sz="1900" dirty="0">
                <a:solidFill>
                  <a:prstClr val="black">
                    <a:lumMod val="85000"/>
                    <a:lumOff val="15000"/>
                  </a:prstClr>
                </a:solidFill>
                <a:latin typeface="Garamond" panose="02020404030301010803"/>
                <a:ea typeface="+mn-ea"/>
                <a:cs typeface="+mn-cs"/>
              </a:rPr>
              <a:t>Mercer, </a:t>
            </a:r>
            <a:r>
              <a:rPr lang="en-US" sz="1900" dirty="0" err="1">
                <a:solidFill>
                  <a:prstClr val="black">
                    <a:lumMod val="85000"/>
                    <a:lumOff val="15000"/>
                  </a:prstClr>
                </a:solidFill>
                <a:latin typeface="Garamond" panose="02020404030301010803"/>
                <a:ea typeface="+mn-ea"/>
                <a:cs typeface="+mn-cs"/>
              </a:rPr>
              <a:t>Sterett</a:t>
            </a:r>
            <a:r>
              <a:rPr lang="en-US" sz="1900" dirty="0">
                <a:solidFill>
                  <a:prstClr val="black">
                    <a:lumMod val="85000"/>
                    <a:lumOff val="15000"/>
                  </a:prstClr>
                </a:solidFill>
                <a:latin typeface="Garamond" panose="02020404030301010803"/>
                <a:ea typeface="+mn-ea"/>
                <a:cs typeface="+mn-cs"/>
              </a:rPr>
              <a:t> H., et.al (2011). Development and Initial Validation of the Inventory of </a:t>
            </a:r>
            <a:r>
              <a:rPr lang="en-US" sz="1900" dirty="0" err="1">
                <a:solidFill>
                  <a:prstClr val="black">
                    <a:lumMod val="85000"/>
                    <a:lumOff val="15000"/>
                  </a:prstClr>
                </a:solidFill>
                <a:latin typeface="Garamond" panose="02020404030301010803"/>
                <a:ea typeface="+mn-ea"/>
                <a:cs typeface="+mn-cs"/>
              </a:rPr>
              <a:t>Microaggressions</a:t>
            </a:r>
            <a:r>
              <a:rPr lang="en-US" sz="1900" dirty="0">
                <a:solidFill>
                  <a:prstClr val="black">
                    <a:lumMod val="85000"/>
                    <a:lumOff val="15000"/>
                  </a:prstClr>
                </a:solidFill>
                <a:latin typeface="Garamond" panose="02020404030301010803"/>
                <a:ea typeface="+mn-ea"/>
                <a:cs typeface="+mn-cs"/>
              </a:rPr>
              <a:t> Against Black Individuals. </a:t>
            </a:r>
            <a:r>
              <a:rPr lang="en-US" sz="1900" i="1" dirty="0">
                <a:solidFill>
                  <a:prstClr val="black">
                    <a:lumMod val="85000"/>
                    <a:lumOff val="15000"/>
                  </a:prstClr>
                </a:solidFill>
                <a:latin typeface="Garamond" panose="02020404030301010803"/>
                <a:ea typeface="+mn-ea"/>
                <a:cs typeface="+mn-cs"/>
              </a:rPr>
              <a:t>Journal of Counseling Psychology, </a:t>
            </a:r>
            <a:r>
              <a:rPr lang="en-US" sz="1900" dirty="0">
                <a:solidFill>
                  <a:prstClr val="black">
                    <a:lumMod val="85000"/>
                    <a:lumOff val="15000"/>
                  </a:prstClr>
                </a:solidFill>
                <a:latin typeface="Garamond" panose="02020404030301010803"/>
                <a:ea typeface="+mn-ea"/>
                <a:cs typeface="+mn-cs"/>
              </a:rPr>
              <a:t>58, 4.</a:t>
            </a:r>
          </a:p>
          <a:p>
            <a:pPr marL="742950" lvl="1" indent="-285750" algn="l" defTabSz="457200">
              <a:lnSpc>
                <a:spcPct val="100000"/>
              </a:lnSpc>
              <a:spcBef>
                <a:spcPct val="20000"/>
              </a:spcBef>
              <a:spcAft>
                <a:spcPts val="600"/>
              </a:spcAft>
              <a:buClr>
                <a:schemeClr val="accent2">
                  <a:lumMod val="75000"/>
                </a:schemeClr>
              </a:buClr>
              <a:buSzPct val="115000"/>
              <a:buFont typeface="Arial"/>
              <a:buChar char="•"/>
            </a:pPr>
            <a:r>
              <a:rPr lang="en-US" sz="1900" dirty="0">
                <a:solidFill>
                  <a:prstClr val="black">
                    <a:lumMod val="85000"/>
                    <a:lumOff val="15000"/>
                  </a:prstClr>
                </a:solidFill>
                <a:latin typeface="Garamond" panose="02020404030301010803"/>
                <a:ea typeface="+mn-ea"/>
                <a:cs typeface="+mn-cs"/>
              </a:rPr>
              <a:t>Nadal, Kevin L. (2011). “The Racial and Ethnic </a:t>
            </a:r>
            <a:r>
              <a:rPr lang="en-US" sz="1900" dirty="0" err="1">
                <a:solidFill>
                  <a:prstClr val="black">
                    <a:lumMod val="85000"/>
                    <a:lumOff val="15000"/>
                  </a:prstClr>
                </a:solidFill>
                <a:latin typeface="Garamond" panose="02020404030301010803"/>
                <a:ea typeface="+mn-ea"/>
                <a:cs typeface="+mn-cs"/>
              </a:rPr>
              <a:t>Microaggressions</a:t>
            </a:r>
            <a:r>
              <a:rPr lang="en-US" sz="1900" dirty="0">
                <a:solidFill>
                  <a:prstClr val="black">
                    <a:lumMod val="85000"/>
                    <a:lumOff val="15000"/>
                  </a:prstClr>
                </a:solidFill>
                <a:latin typeface="Garamond" panose="02020404030301010803"/>
                <a:ea typeface="+mn-ea"/>
                <a:cs typeface="+mn-cs"/>
              </a:rPr>
              <a:t> Scale (REMS): Construction, Reliability, and Validity”. </a:t>
            </a:r>
            <a:r>
              <a:rPr lang="en-US" sz="1900" i="1" dirty="0">
                <a:solidFill>
                  <a:prstClr val="black">
                    <a:lumMod val="85000"/>
                    <a:lumOff val="15000"/>
                  </a:prstClr>
                </a:solidFill>
                <a:latin typeface="Garamond" panose="02020404030301010803"/>
                <a:ea typeface="+mn-ea"/>
                <a:cs typeface="+mn-cs"/>
              </a:rPr>
              <a:t>Journal of Counseling Psychology, 58, 4.</a:t>
            </a:r>
            <a:r>
              <a:rPr lang="en-US" sz="1900" dirty="0">
                <a:solidFill>
                  <a:prstClr val="black">
                    <a:lumMod val="85000"/>
                    <a:lumOff val="15000"/>
                  </a:prstClr>
                </a:solidFill>
                <a:latin typeface="Garamond" panose="02020404030301010803"/>
                <a:ea typeface="+mn-ea"/>
                <a:cs typeface="+mn-cs"/>
              </a:rPr>
              <a:t> </a:t>
            </a:r>
          </a:p>
          <a:p>
            <a:pPr marL="742950" lvl="1" indent="-285750" algn="l" defTabSz="457200">
              <a:lnSpc>
                <a:spcPct val="100000"/>
              </a:lnSpc>
              <a:spcBef>
                <a:spcPct val="20000"/>
              </a:spcBef>
              <a:spcAft>
                <a:spcPts val="600"/>
              </a:spcAft>
              <a:buClr>
                <a:schemeClr val="accent2">
                  <a:lumMod val="75000"/>
                </a:schemeClr>
              </a:buClr>
              <a:buSzPct val="115000"/>
              <a:buFont typeface="Arial"/>
              <a:buChar char="•"/>
            </a:pPr>
            <a:r>
              <a:rPr lang="en-US" sz="1900" dirty="0">
                <a:solidFill>
                  <a:prstClr val="black">
                    <a:lumMod val="85000"/>
                    <a:lumOff val="15000"/>
                  </a:prstClr>
                </a:solidFill>
                <a:latin typeface="Garamond" panose="02020404030301010803"/>
                <a:ea typeface="+mn-ea"/>
                <a:cs typeface="+mn-cs"/>
              </a:rPr>
              <a:t>Sue, </a:t>
            </a:r>
            <a:r>
              <a:rPr lang="en-US" sz="1900" dirty="0" err="1">
                <a:solidFill>
                  <a:prstClr val="black">
                    <a:lumMod val="85000"/>
                    <a:lumOff val="15000"/>
                  </a:prstClr>
                </a:solidFill>
                <a:latin typeface="Garamond" panose="02020404030301010803"/>
                <a:ea typeface="+mn-ea"/>
                <a:cs typeface="+mn-cs"/>
              </a:rPr>
              <a:t>Derald</a:t>
            </a:r>
            <a:r>
              <a:rPr lang="en-US" sz="1900" dirty="0">
                <a:solidFill>
                  <a:prstClr val="black">
                    <a:lumMod val="85000"/>
                    <a:lumOff val="15000"/>
                  </a:prstClr>
                </a:solidFill>
                <a:latin typeface="Garamond" panose="02020404030301010803"/>
                <a:ea typeface="+mn-ea"/>
                <a:cs typeface="+mn-cs"/>
              </a:rPr>
              <a:t> Wing, </a:t>
            </a:r>
            <a:r>
              <a:rPr lang="en-US" sz="1900" dirty="0" err="1">
                <a:solidFill>
                  <a:prstClr val="black">
                    <a:lumMod val="85000"/>
                    <a:lumOff val="15000"/>
                  </a:prstClr>
                </a:solidFill>
                <a:latin typeface="Garamond" panose="02020404030301010803"/>
                <a:ea typeface="+mn-ea"/>
                <a:cs typeface="+mn-cs"/>
              </a:rPr>
              <a:t>Capodilupo</a:t>
            </a:r>
            <a:r>
              <a:rPr lang="en-US" sz="1900" dirty="0">
                <a:solidFill>
                  <a:prstClr val="black">
                    <a:lumMod val="85000"/>
                    <a:lumOff val="15000"/>
                  </a:prstClr>
                </a:solidFill>
                <a:latin typeface="Garamond" panose="02020404030301010803"/>
                <a:ea typeface="+mn-ea"/>
                <a:cs typeface="+mn-cs"/>
              </a:rPr>
              <a:t>, Christina, Holder, Aisha M.B. (2008). “Racial </a:t>
            </a:r>
            <a:r>
              <a:rPr lang="en-US" sz="1900" dirty="0" err="1">
                <a:solidFill>
                  <a:prstClr val="black">
                    <a:lumMod val="85000"/>
                    <a:lumOff val="15000"/>
                  </a:prstClr>
                </a:solidFill>
                <a:latin typeface="Garamond" panose="02020404030301010803"/>
                <a:ea typeface="+mn-ea"/>
                <a:cs typeface="+mn-cs"/>
              </a:rPr>
              <a:t>Microaggressions</a:t>
            </a:r>
            <a:r>
              <a:rPr lang="en-US" sz="1900" dirty="0">
                <a:solidFill>
                  <a:prstClr val="black">
                    <a:lumMod val="85000"/>
                    <a:lumOff val="15000"/>
                  </a:prstClr>
                </a:solidFill>
                <a:latin typeface="Garamond" panose="02020404030301010803"/>
                <a:ea typeface="+mn-ea"/>
                <a:cs typeface="+mn-cs"/>
              </a:rPr>
              <a:t> in the Life Experience of Black Americans. </a:t>
            </a:r>
            <a:r>
              <a:rPr lang="en-US" sz="1900" i="1" dirty="0">
                <a:solidFill>
                  <a:prstClr val="black">
                    <a:lumMod val="85000"/>
                    <a:lumOff val="15000"/>
                  </a:prstClr>
                </a:solidFill>
                <a:latin typeface="Garamond" panose="02020404030301010803"/>
                <a:ea typeface="+mn-ea"/>
                <a:cs typeface="+mn-cs"/>
              </a:rPr>
              <a:t>Professionals Psychology : Research and Practice, 39, 3</a:t>
            </a:r>
            <a:endParaRPr lang="en-US" sz="1900" dirty="0">
              <a:solidFill>
                <a:prstClr val="black">
                  <a:lumMod val="85000"/>
                  <a:lumOff val="15000"/>
                </a:prstClr>
              </a:solidFill>
              <a:latin typeface="Garamond" panose="02020404030301010803"/>
              <a:ea typeface="+mn-ea"/>
              <a:cs typeface="+mn-cs"/>
            </a:endParaRPr>
          </a:p>
          <a:p>
            <a:pPr marL="742950" lvl="1" indent="-285750" algn="l" defTabSz="457200">
              <a:lnSpc>
                <a:spcPct val="100000"/>
              </a:lnSpc>
              <a:spcBef>
                <a:spcPct val="20000"/>
              </a:spcBef>
              <a:spcAft>
                <a:spcPts val="600"/>
              </a:spcAft>
              <a:buClr>
                <a:schemeClr val="accent2">
                  <a:lumMod val="75000"/>
                </a:schemeClr>
              </a:buClr>
              <a:buSzPct val="115000"/>
              <a:buFont typeface="Arial"/>
              <a:buChar char="•"/>
            </a:pPr>
            <a:r>
              <a:rPr lang="en-US" sz="1900" dirty="0">
                <a:solidFill>
                  <a:prstClr val="black">
                    <a:lumMod val="85000"/>
                    <a:lumOff val="15000"/>
                  </a:prstClr>
                </a:solidFill>
                <a:latin typeface="Garamond" panose="02020404030301010803"/>
                <a:ea typeface="+mn-ea"/>
                <a:cs typeface="+mn-cs"/>
              </a:rPr>
              <a:t>Sue, </a:t>
            </a:r>
            <a:r>
              <a:rPr lang="en-US" sz="1900" dirty="0" err="1">
                <a:solidFill>
                  <a:prstClr val="black">
                    <a:lumMod val="85000"/>
                    <a:lumOff val="15000"/>
                  </a:prstClr>
                </a:solidFill>
                <a:latin typeface="Garamond" panose="02020404030301010803"/>
                <a:ea typeface="+mn-ea"/>
                <a:cs typeface="+mn-cs"/>
              </a:rPr>
              <a:t>Derald</a:t>
            </a:r>
            <a:r>
              <a:rPr lang="en-US" sz="1900" dirty="0">
                <a:solidFill>
                  <a:prstClr val="black">
                    <a:lumMod val="85000"/>
                    <a:lumOff val="15000"/>
                  </a:prstClr>
                </a:solidFill>
                <a:latin typeface="Garamond" panose="02020404030301010803"/>
                <a:ea typeface="+mn-ea"/>
                <a:cs typeface="+mn-cs"/>
              </a:rPr>
              <a:t> Wing, et.al (2007). “Racial </a:t>
            </a:r>
            <a:r>
              <a:rPr lang="en-US" sz="1900" dirty="0" err="1">
                <a:solidFill>
                  <a:prstClr val="black">
                    <a:lumMod val="85000"/>
                    <a:lumOff val="15000"/>
                  </a:prstClr>
                </a:solidFill>
                <a:latin typeface="Garamond" panose="02020404030301010803"/>
                <a:ea typeface="+mn-ea"/>
                <a:cs typeface="+mn-cs"/>
              </a:rPr>
              <a:t>Microaggressions</a:t>
            </a:r>
            <a:r>
              <a:rPr lang="en-US" sz="1900" dirty="0">
                <a:solidFill>
                  <a:prstClr val="black">
                    <a:lumMod val="85000"/>
                    <a:lumOff val="15000"/>
                  </a:prstClr>
                </a:solidFill>
                <a:latin typeface="Garamond" panose="02020404030301010803"/>
                <a:ea typeface="+mn-ea"/>
                <a:cs typeface="+mn-cs"/>
              </a:rPr>
              <a:t> in Everyday Life: Implications for Clinical Practice. </a:t>
            </a:r>
            <a:r>
              <a:rPr lang="en-US" sz="1900" i="1" dirty="0">
                <a:solidFill>
                  <a:prstClr val="black">
                    <a:lumMod val="85000"/>
                    <a:lumOff val="15000"/>
                  </a:prstClr>
                </a:solidFill>
                <a:latin typeface="Garamond" panose="02020404030301010803"/>
                <a:ea typeface="+mn-ea"/>
                <a:cs typeface="+mn-cs"/>
              </a:rPr>
              <a:t>American Psychological Association, </a:t>
            </a:r>
            <a:r>
              <a:rPr lang="en-US" sz="1900" dirty="0">
                <a:solidFill>
                  <a:prstClr val="black">
                    <a:lumMod val="85000"/>
                    <a:lumOff val="15000"/>
                  </a:prstClr>
                </a:solidFill>
                <a:latin typeface="Garamond" panose="02020404030301010803"/>
                <a:ea typeface="+mn-ea"/>
                <a:cs typeface="+mn-cs"/>
              </a:rPr>
              <a:t>62, 4.</a:t>
            </a:r>
          </a:p>
          <a:p>
            <a:endParaRPr lang="en-US" dirty="0"/>
          </a:p>
        </p:txBody>
      </p:sp>
    </p:spTree>
    <p:extLst>
      <p:ext uri="{BB962C8B-B14F-4D97-AF65-F5344CB8AC3E}">
        <p14:creationId xmlns:p14="http://schemas.microsoft.com/office/powerpoint/2010/main" val="86405775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115" y="1269125"/>
            <a:ext cx="11327771" cy="1079938"/>
          </a:xfrm>
        </p:spPr>
        <p:txBody>
          <a:bodyPr/>
          <a:lstStyle/>
          <a:p>
            <a:r>
              <a:rPr lang="en-US" dirty="0"/>
              <a:t>The Effects of </a:t>
            </a:r>
            <a:r>
              <a:rPr lang="en-US" dirty="0" err="1"/>
              <a:t>Microaggressions</a:t>
            </a:r>
            <a:endParaRPr lang="en-US" dirty="0"/>
          </a:p>
        </p:txBody>
      </p:sp>
      <p:sp>
        <p:nvSpPr>
          <p:cNvPr id="3" name="Text Placeholder 2"/>
          <p:cNvSpPr>
            <a:spLocks noGrp="1"/>
          </p:cNvSpPr>
          <p:nvPr>
            <p:ph type="body" sz="half" idx="1"/>
          </p:nvPr>
        </p:nvSpPr>
        <p:spPr>
          <a:xfrm>
            <a:off x="528145" y="2293883"/>
            <a:ext cx="10770887" cy="3634743"/>
          </a:xfrm>
        </p:spPr>
        <p:txBody>
          <a:bodyPr>
            <a:normAutofit/>
          </a:bodyPr>
          <a:lstStyle/>
          <a:p>
            <a:pPr marL="285750" lvl="0" indent="-285750" algn="l" defTabSz="457200">
              <a:lnSpc>
                <a:spcPct val="100000"/>
              </a:lnSpc>
              <a:spcBef>
                <a:spcPct val="20000"/>
              </a:spcBef>
              <a:spcAft>
                <a:spcPts val="600"/>
              </a:spcAft>
              <a:buClr>
                <a:schemeClr val="accent2">
                  <a:lumMod val="75000"/>
                </a:schemeClr>
              </a:buClr>
              <a:buSzPct val="115000"/>
              <a:buFont typeface="Arial"/>
              <a:buChar char="•"/>
            </a:pPr>
            <a:r>
              <a:rPr lang="en-US" sz="1700" dirty="0">
                <a:solidFill>
                  <a:prstClr val="black">
                    <a:lumMod val="85000"/>
                    <a:lumOff val="15000"/>
                  </a:prstClr>
                </a:solidFill>
                <a:latin typeface="Times New Roman" panose="02020603050405020304" pitchFamily="18" charset="0"/>
                <a:ea typeface="+mn-ea"/>
                <a:cs typeface="Times New Roman" panose="02020603050405020304" pitchFamily="18" charset="0"/>
              </a:rPr>
              <a:t>Depression</a:t>
            </a:r>
          </a:p>
          <a:p>
            <a:pPr marL="285750" lvl="0" indent="-285750" algn="l" defTabSz="457200">
              <a:lnSpc>
                <a:spcPct val="100000"/>
              </a:lnSpc>
              <a:spcBef>
                <a:spcPct val="20000"/>
              </a:spcBef>
              <a:spcAft>
                <a:spcPts val="600"/>
              </a:spcAft>
              <a:buClr>
                <a:schemeClr val="accent2">
                  <a:lumMod val="75000"/>
                </a:schemeClr>
              </a:buClr>
              <a:buSzPct val="115000"/>
              <a:buFont typeface="Arial"/>
              <a:buChar char="•"/>
            </a:pPr>
            <a:r>
              <a:rPr lang="en-US" sz="1700" dirty="0">
                <a:solidFill>
                  <a:prstClr val="black">
                    <a:lumMod val="85000"/>
                    <a:lumOff val="15000"/>
                  </a:prstClr>
                </a:solidFill>
                <a:latin typeface="Times New Roman" panose="02020603050405020304" pitchFamily="18" charset="0"/>
                <a:ea typeface="+mn-ea"/>
                <a:cs typeface="Times New Roman" panose="02020603050405020304" pitchFamily="18" charset="0"/>
              </a:rPr>
              <a:t>Poor performance at work and school</a:t>
            </a:r>
          </a:p>
          <a:p>
            <a:pPr marL="285750" lvl="0" indent="-285750" algn="l" defTabSz="457200">
              <a:lnSpc>
                <a:spcPct val="100000"/>
              </a:lnSpc>
              <a:spcBef>
                <a:spcPct val="20000"/>
              </a:spcBef>
              <a:spcAft>
                <a:spcPts val="600"/>
              </a:spcAft>
              <a:buClr>
                <a:schemeClr val="accent2">
                  <a:lumMod val="75000"/>
                </a:schemeClr>
              </a:buClr>
              <a:buSzPct val="115000"/>
              <a:buFont typeface="Arial"/>
              <a:buChar char="•"/>
            </a:pPr>
            <a:r>
              <a:rPr lang="en-US" sz="1700" dirty="0">
                <a:solidFill>
                  <a:prstClr val="black">
                    <a:lumMod val="85000"/>
                    <a:lumOff val="15000"/>
                  </a:prstClr>
                </a:solidFill>
                <a:latin typeface="Times New Roman" panose="02020603050405020304" pitchFamily="18" charset="0"/>
                <a:ea typeface="+mn-ea"/>
                <a:cs typeface="Times New Roman" panose="02020603050405020304" pitchFamily="18" charset="0"/>
              </a:rPr>
              <a:t>Isolation</a:t>
            </a:r>
          </a:p>
          <a:p>
            <a:pPr marL="285750" lvl="0" indent="-285750" algn="l" defTabSz="457200">
              <a:lnSpc>
                <a:spcPct val="100000"/>
              </a:lnSpc>
              <a:spcBef>
                <a:spcPct val="20000"/>
              </a:spcBef>
              <a:spcAft>
                <a:spcPts val="600"/>
              </a:spcAft>
              <a:buClr>
                <a:schemeClr val="accent2">
                  <a:lumMod val="75000"/>
                </a:schemeClr>
              </a:buClr>
              <a:buSzPct val="115000"/>
              <a:buFont typeface="Arial"/>
              <a:buChar char="•"/>
            </a:pPr>
            <a:r>
              <a:rPr lang="en-US" sz="1700" dirty="0">
                <a:solidFill>
                  <a:prstClr val="black">
                    <a:lumMod val="85000"/>
                    <a:lumOff val="15000"/>
                  </a:prstClr>
                </a:solidFill>
                <a:latin typeface="Times New Roman" panose="02020603050405020304" pitchFamily="18" charset="0"/>
                <a:ea typeface="+mn-ea"/>
                <a:cs typeface="Times New Roman" panose="02020603050405020304" pitchFamily="18" charset="0"/>
              </a:rPr>
              <a:t>Low self-esteem</a:t>
            </a:r>
          </a:p>
          <a:p>
            <a:pPr marL="285750" lvl="0" indent="-285750" algn="l" defTabSz="457200">
              <a:lnSpc>
                <a:spcPct val="100000"/>
              </a:lnSpc>
              <a:spcBef>
                <a:spcPct val="20000"/>
              </a:spcBef>
              <a:spcAft>
                <a:spcPts val="600"/>
              </a:spcAft>
              <a:buClr>
                <a:schemeClr val="accent2">
                  <a:lumMod val="75000"/>
                </a:schemeClr>
              </a:buClr>
              <a:buSzPct val="115000"/>
              <a:buFont typeface="Arial"/>
              <a:buChar char="•"/>
            </a:pPr>
            <a:r>
              <a:rPr lang="en-US" sz="1700" dirty="0">
                <a:solidFill>
                  <a:prstClr val="black">
                    <a:lumMod val="85000"/>
                    <a:lumOff val="15000"/>
                  </a:prstClr>
                </a:solidFill>
                <a:latin typeface="Times New Roman" panose="02020603050405020304" pitchFamily="18" charset="0"/>
                <a:ea typeface="+mn-ea"/>
                <a:cs typeface="Times New Roman" panose="02020603050405020304" pitchFamily="18" charset="0"/>
              </a:rPr>
              <a:t>Feeling of Powerlessness</a:t>
            </a:r>
          </a:p>
          <a:p>
            <a:pPr marL="285750" lvl="0" indent="-285750" algn="l" defTabSz="457200">
              <a:lnSpc>
                <a:spcPct val="100000"/>
              </a:lnSpc>
              <a:spcBef>
                <a:spcPct val="20000"/>
              </a:spcBef>
              <a:spcAft>
                <a:spcPts val="600"/>
              </a:spcAft>
              <a:buClr>
                <a:schemeClr val="accent2">
                  <a:lumMod val="75000"/>
                </a:schemeClr>
              </a:buClr>
              <a:buSzPct val="115000"/>
              <a:buFont typeface="Arial"/>
              <a:buChar char="•"/>
            </a:pPr>
            <a:r>
              <a:rPr lang="en-US" sz="1700" dirty="0">
                <a:solidFill>
                  <a:prstClr val="black">
                    <a:lumMod val="85000"/>
                    <a:lumOff val="15000"/>
                  </a:prstClr>
                </a:solidFill>
                <a:latin typeface="Times New Roman" panose="02020603050405020304" pitchFamily="18" charset="0"/>
                <a:ea typeface="+mn-ea"/>
                <a:cs typeface="Times New Roman" panose="02020603050405020304" pitchFamily="18" charset="0"/>
              </a:rPr>
              <a:t>Self-doubt</a:t>
            </a:r>
          </a:p>
          <a:p>
            <a:pPr marL="285750" lvl="0" indent="-285750" algn="l" defTabSz="457200">
              <a:lnSpc>
                <a:spcPct val="100000"/>
              </a:lnSpc>
              <a:spcBef>
                <a:spcPct val="20000"/>
              </a:spcBef>
              <a:spcAft>
                <a:spcPts val="600"/>
              </a:spcAft>
              <a:buClr>
                <a:schemeClr val="accent2">
                  <a:lumMod val="75000"/>
                </a:schemeClr>
              </a:buClr>
              <a:buSzPct val="115000"/>
              <a:buFont typeface="Arial"/>
              <a:buChar char="•"/>
            </a:pPr>
            <a:r>
              <a:rPr lang="en-US" sz="1700" dirty="0">
                <a:solidFill>
                  <a:prstClr val="black">
                    <a:lumMod val="85000"/>
                    <a:lumOff val="15000"/>
                  </a:prstClr>
                </a:solidFill>
                <a:latin typeface="Times New Roman" panose="02020603050405020304" pitchFamily="18" charset="0"/>
                <a:ea typeface="+mn-ea"/>
                <a:cs typeface="Times New Roman" panose="02020603050405020304" pitchFamily="18" charset="0"/>
              </a:rPr>
              <a:t>Racial rage</a:t>
            </a:r>
          </a:p>
          <a:p>
            <a:pPr marL="285750" lvl="0" indent="-285750" algn="l" defTabSz="457200">
              <a:lnSpc>
                <a:spcPct val="100000"/>
              </a:lnSpc>
              <a:spcBef>
                <a:spcPct val="20000"/>
              </a:spcBef>
              <a:spcAft>
                <a:spcPts val="600"/>
              </a:spcAft>
              <a:buClr>
                <a:schemeClr val="accent2">
                  <a:lumMod val="75000"/>
                </a:schemeClr>
              </a:buClr>
              <a:buSzPct val="115000"/>
              <a:buFont typeface="Arial"/>
              <a:buChar char="•"/>
            </a:pPr>
            <a:r>
              <a:rPr lang="en-US" sz="1700" dirty="0">
                <a:solidFill>
                  <a:prstClr val="black">
                    <a:lumMod val="85000"/>
                    <a:lumOff val="15000"/>
                  </a:prstClr>
                </a:solidFill>
                <a:latin typeface="Times New Roman" panose="02020603050405020304" pitchFamily="18" charset="0"/>
                <a:ea typeface="+mn-ea"/>
                <a:cs typeface="Times New Roman" panose="02020603050405020304" pitchFamily="18" charset="0"/>
              </a:rPr>
              <a:t>Racial Battle Fatigue</a:t>
            </a:r>
          </a:p>
          <a:p>
            <a:pPr marL="285750" lvl="0" indent="-285750" algn="l" defTabSz="457200">
              <a:lnSpc>
                <a:spcPct val="100000"/>
              </a:lnSpc>
              <a:spcBef>
                <a:spcPct val="20000"/>
              </a:spcBef>
              <a:spcAft>
                <a:spcPts val="600"/>
              </a:spcAft>
              <a:buClr>
                <a:schemeClr val="accent2">
                  <a:lumMod val="75000"/>
                </a:schemeClr>
              </a:buClr>
              <a:buSzPct val="115000"/>
              <a:buFont typeface="Arial"/>
              <a:buChar char="•"/>
            </a:pPr>
            <a:r>
              <a:rPr lang="en-US" sz="1700" dirty="0">
                <a:solidFill>
                  <a:prstClr val="black">
                    <a:lumMod val="85000"/>
                    <a:lumOff val="15000"/>
                  </a:prstClr>
                </a:solidFill>
                <a:latin typeface="Times New Roman" panose="02020603050405020304" pitchFamily="18" charset="0"/>
                <a:ea typeface="+mn-ea"/>
                <a:cs typeface="Times New Roman" panose="02020603050405020304" pitchFamily="18" charset="0"/>
              </a:rPr>
              <a:t>Keeps White people from seeing a different racial reality and participating in establishing racial harmony</a:t>
            </a:r>
          </a:p>
          <a:p>
            <a:pPr>
              <a:buClr>
                <a:schemeClr val="accent2">
                  <a:lumMod val="75000"/>
                </a:schemeClr>
              </a:buClr>
            </a:pPr>
            <a:endParaRPr lang="en-US" dirty="0"/>
          </a:p>
        </p:txBody>
      </p:sp>
    </p:spTree>
    <p:extLst>
      <p:ext uri="{BB962C8B-B14F-4D97-AF65-F5344CB8AC3E}">
        <p14:creationId xmlns:p14="http://schemas.microsoft.com/office/powerpoint/2010/main" val="159777300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115" y="1269125"/>
            <a:ext cx="11327771" cy="1726324"/>
          </a:xfrm>
        </p:spPr>
        <p:txBody>
          <a:bodyPr>
            <a:normAutofit/>
          </a:bodyPr>
          <a:lstStyle/>
          <a:p>
            <a:pPr algn="ctr"/>
            <a:r>
              <a:rPr lang="en-US" dirty="0"/>
              <a:t>References</a:t>
            </a:r>
          </a:p>
        </p:txBody>
      </p:sp>
      <p:sp>
        <p:nvSpPr>
          <p:cNvPr id="3" name="Text Placeholder 2"/>
          <p:cNvSpPr>
            <a:spLocks noGrp="1"/>
          </p:cNvSpPr>
          <p:nvPr>
            <p:ph type="body" sz="half" idx="1"/>
          </p:nvPr>
        </p:nvSpPr>
        <p:spPr>
          <a:xfrm>
            <a:off x="432115" y="2719552"/>
            <a:ext cx="10406063" cy="3138129"/>
          </a:xfrm>
        </p:spPr>
        <p:txBody>
          <a:bodyPr>
            <a:normAutofit fontScale="92500" lnSpcReduction="20000"/>
          </a:bodyPr>
          <a:lstStyle/>
          <a:p>
            <a:pPr marL="285750" lvl="0" indent="-285750" algn="l" defTabSz="457200">
              <a:lnSpc>
                <a:spcPct val="100000"/>
              </a:lnSpc>
              <a:spcBef>
                <a:spcPct val="20000"/>
              </a:spcBef>
              <a:spcAft>
                <a:spcPts val="600"/>
              </a:spcAft>
              <a:buClr>
                <a:schemeClr val="accent2">
                  <a:lumMod val="75000"/>
                </a:schemeClr>
              </a:buClr>
              <a:buSzPct val="115000"/>
              <a:buFont typeface="Arial"/>
              <a:buChar char="•"/>
            </a:pPr>
            <a:r>
              <a:rPr lang="en-US" sz="2000" dirty="0">
                <a:solidFill>
                  <a:prstClr val="black">
                    <a:lumMod val="85000"/>
                    <a:lumOff val="15000"/>
                  </a:prstClr>
                </a:solidFill>
                <a:latin typeface="Garamond" panose="02020404030301010803"/>
                <a:ea typeface="+mn-ea"/>
                <a:cs typeface="+mn-cs"/>
              </a:rPr>
              <a:t>Arnold, N. W., Crawford, E. R., &amp; </a:t>
            </a:r>
            <a:r>
              <a:rPr lang="en-US" sz="2000" dirty="0" err="1">
                <a:solidFill>
                  <a:prstClr val="black">
                    <a:lumMod val="85000"/>
                    <a:lumOff val="15000"/>
                  </a:prstClr>
                </a:solidFill>
                <a:latin typeface="Garamond" panose="02020404030301010803"/>
                <a:ea typeface="+mn-ea"/>
                <a:cs typeface="+mn-cs"/>
              </a:rPr>
              <a:t>Khalifa</a:t>
            </a:r>
            <a:r>
              <a:rPr lang="en-US" sz="2000" dirty="0">
                <a:solidFill>
                  <a:prstClr val="black">
                    <a:lumMod val="85000"/>
                    <a:lumOff val="15000"/>
                  </a:prstClr>
                </a:solidFill>
                <a:latin typeface="Garamond" panose="02020404030301010803"/>
                <a:ea typeface="+mn-ea"/>
                <a:cs typeface="+mn-cs"/>
              </a:rPr>
              <a:t>, M. (2016). Psychological Heuristics and Faculty of Color: Racial Battle Fatigue and Tenure/Promotion. </a:t>
            </a:r>
            <a:r>
              <a:rPr lang="en-US" sz="2000" i="1" dirty="0">
                <a:solidFill>
                  <a:prstClr val="black">
                    <a:lumMod val="85000"/>
                    <a:lumOff val="15000"/>
                  </a:prstClr>
                </a:solidFill>
                <a:latin typeface="Garamond" panose="02020404030301010803"/>
                <a:ea typeface="+mn-ea"/>
                <a:cs typeface="+mn-cs"/>
              </a:rPr>
              <a:t>The Journal of Higher Education,</a:t>
            </a:r>
            <a:r>
              <a:rPr lang="en-US" sz="2000" dirty="0">
                <a:solidFill>
                  <a:prstClr val="black">
                    <a:lumMod val="85000"/>
                    <a:lumOff val="15000"/>
                  </a:prstClr>
                </a:solidFill>
                <a:latin typeface="Garamond" panose="02020404030301010803"/>
                <a:ea typeface="+mn-ea"/>
                <a:cs typeface="+mn-cs"/>
              </a:rPr>
              <a:t> </a:t>
            </a:r>
            <a:r>
              <a:rPr lang="en-US" sz="2000" i="1" dirty="0">
                <a:solidFill>
                  <a:prstClr val="black">
                    <a:lumMod val="85000"/>
                    <a:lumOff val="15000"/>
                  </a:prstClr>
                </a:solidFill>
                <a:latin typeface="Garamond" panose="02020404030301010803"/>
                <a:ea typeface="+mn-ea"/>
                <a:cs typeface="+mn-cs"/>
              </a:rPr>
              <a:t>87</a:t>
            </a:r>
            <a:r>
              <a:rPr lang="en-US" sz="2000" dirty="0">
                <a:solidFill>
                  <a:prstClr val="black">
                    <a:lumMod val="85000"/>
                    <a:lumOff val="15000"/>
                  </a:prstClr>
                </a:solidFill>
                <a:latin typeface="Garamond" panose="02020404030301010803"/>
                <a:ea typeface="+mn-ea"/>
                <a:cs typeface="+mn-cs"/>
              </a:rPr>
              <a:t>(6), 890-919. doi:10.1353/jhe.2016.0033</a:t>
            </a:r>
          </a:p>
          <a:p>
            <a:pPr marL="285750" lvl="0" indent="-285750" algn="l" defTabSz="457200">
              <a:lnSpc>
                <a:spcPct val="100000"/>
              </a:lnSpc>
              <a:spcBef>
                <a:spcPct val="20000"/>
              </a:spcBef>
              <a:spcAft>
                <a:spcPts val="600"/>
              </a:spcAft>
              <a:buClr>
                <a:schemeClr val="accent2">
                  <a:lumMod val="75000"/>
                </a:schemeClr>
              </a:buClr>
              <a:buSzPct val="115000"/>
              <a:buFont typeface="Arial"/>
              <a:buChar char="•"/>
            </a:pPr>
            <a:r>
              <a:rPr lang="en-US" sz="2000" dirty="0" err="1">
                <a:solidFill>
                  <a:prstClr val="black">
                    <a:lumMod val="85000"/>
                    <a:lumOff val="15000"/>
                  </a:prstClr>
                </a:solidFill>
                <a:latin typeface="Garamond" panose="02020404030301010803"/>
                <a:ea typeface="+mn-ea"/>
                <a:cs typeface="+mn-cs"/>
              </a:rPr>
              <a:t>Blitt</a:t>
            </a:r>
            <a:r>
              <a:rPr lang="en-US" sz="2000" dirty="0">
                <a:solidFill>
                  <a:prstClr val="black">
                    <a:lumMod val="85000"/>
                    <a:lumOff val="15000"/>
                  </a:prstClr>
                </a:solidFill>
                <a:latin typeface="Garamond" panose="02020404030301010803"/>
                <a:ea typeface="+mn-ea"/>
                <a:cs typeface="+mn-cs"/>
              </a:rPr>
              <a:t>, B. (2018, July 21). The New Yorker July 21, 2008 Issue. Retrieved April 23, 2019, from https://www.newyorker.com/magazine/2008/07/21</a:t>
            </a:r>
          </a:p>
          <a:p>
            <a:pPr marL="285750" lvl="0" indent="-285750" algn="l" defTabSz="457200">
              <a:lnSpc>
                <a:spcPct val="100000"/>
              </a:lnSpc>
              <a:spcBef>
                <a:spcPct val="20000"/>
              </a:spcBef>
              <a:spcAft>
                <a:spcPts val="600"/>
              </a:spcAft>
              <a:buClr>
                <a:schemeClr val="accent2">
                  <a:lumMod val="75000"/>
                </a:schemeClr>
              </a:buClr>
              <a:buSzPct val="115000"/>
              <a:buFont typeface="Arial"/>
              <a:buChar char="•"/>
            </a:pPr>
            <a:r>
              <a:rPr lang="en-US" sz="2000" dirty="0" err="1">
                <a:solidFill>
                  <a:prstClr val="black">
                    <a:lumMod val="85000"/>
                    <a:lumOff val="15000"/>
                  </a:prstClr>
                </a:solidFill>
                <a:latin typeface="Garamond" panose="02020404030301010803"/>
                <a:ea typeface="+mn-ea"/>
                <a:cs typeface="+mn-cs"/>
              </a:rPr>
              <a:t>Cavna</a:t>
            </a:r>
            <a:r>
              <a:rPr lang="en-US" sz="2000" dirty="0">
                <a:solidFill>
                  <a:prstClr val="black">
                    <a:lumMod val="85000"/>
                    <a:lumOff val="15000"/>
                  </a:prstClr>
                </a:solidFill>
                <a:latin typeface="Garamond" panose="02020404030301010803"/>
                <a:ea typeface="+mn-ea"/>
                <a:cs typeface="+mn-cs"/>
              </a:rPr>
              <a:t>, M. (2018, September 12). An Australian artist's racist Serena Williams cartoon receives swift and international blowback. Retrieved April 23, 2019, from </a:t>
            </a:r>
            <a:r>
              <a:rPr lang="en-US" sz="2000" dirty="0">
                <a:solidFill>
                  <a:prstClr val="black">
                    <a:lumMod val="85000"/>
                    <a:lumOff val="15000"/>
                  </a:prstClr>
                </a:solidFill>
                <a:latin typeface="Garamond" panose="02020404030301010803"/>
                <a:ea typeface="+mn-ea"/>
                <a:cs typeface="+mn-cs"/>
                <a:hlinkClick r:id="rId2"/>
              </a:rPr>
              <a:t>https://www.washingtonpost.com/news/comic-riffs/wp/2018/09/10/an-australian-artists-racist-serena-williams-cartoon-receives-swift-and-international-blowback/</a:t>
            </a:r>
          </a:p>
          <a:p>
            <a:pPr marL="285750" lvl="0" indent="-285750" algn="l" defTabSz="457200">
              <a:lnSpc>
                <a:spcPct val="100000"/>
              </a:lnSpc>
              <a:spcBef>
                <a:spcPct val="20000"/>
              </a:spcBef>
              <a:spcAft>
                <a:spcPts val="600"/>
              </a:spcAft>
              <a:buClr>
                <a:schemeClr val="accent2">
                  <a:lumMod val="75000"/>
                </a:schemeClr>
              </a:buClr>
              <a:buSzPct val="115000"/>
              <a:buFont typeface="Arial"/>
              <a:buChar char="•"/>
            </a:pPr>
            <a:r>
              <a:rPr lang="en-US" sz="2000" dirty="0">
                <a:solidFill>
                  <a:prstClr val="black">
                    <a:lumMod val="85000"/>
                    <a:lumOff val="15000"/>
                  </a:prstClr>
                </a:solidFill>
                <a:latin typeface="Garamond" panose="02020404030301010803"/>
                <a:ea typeface="+mn-lt"/>
                <a:cs typeface="+mn-lt"/>
              </a:rPr>
              <a:t>Pilgrim, D. (2000, October). The </a:t>
            </a:r>
            <a:r>
              <a:rPr lang="en-US" sz="2000" dirty="0" err="1">
                <a:solidFill>
                  <a:prstClr val="black">
                    <a:lumMod val="85000"/>
                    <a:lumOff val="15000"/>
                  </a:prstClr>
                </a:solidFill>
                <a:latin typeface="Garamond" panose="02020404030301010803"/>
                <a:ea typeface="+mn-lt"/>
                <a:cs typeface="+mn-lt"/>
              </a:rPr>
              <a:t>Picaninny</a:t>
            </a:r>
            <a:r>
              <a:rPr lang="en-US" sz="2000" dirty="0">
                <a:solidFill>
                  <a:prstClr val="black">
                    <a:lumMod val="85000"/>
                    <a:lumOff val="15000"/>
                  </a:prstClr>
                </a:solidFill>
                <a:latin typeface="Garamond" panose="02020404030301010803"/>
                <a:ea typeface="+mn-lt"/>
                <a:cs typeface="+mn-lt"/>
              </a:rPr>
              <a:t> Caricature. Retrieved April 24, 2019, from https://www.ferris.edu/HTMLS/news/jimcrow/antiblack/picaninny/homepage.htm</a:t>
            </a:r>
          </a:p>
        </p:txBody>
      </p:sp>
    </p:spTree>
    <p:extLst>
      <p:ext uri="{BB962C8B-B14F-4D97-AF65-F5344CB8AC3E}">
        <p14:creationId xmlns:p14="http://schemas.microsoft.com/office/powerpoint/2010/main" val="356211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114" y="599090"/>
            <a:ext cx="11327771" cy="2411394"/>
          </a:xfrm>
        </p:spPr>
        <p:txBody>
          <a:bodyPr/>
          <a:lstStyle/>
          <a:p>
            <a:pPr algn="ctr"/>
            <a:r>
              <a:rPr lang="en-US" dirty="0"/>
              <a:t>Further Reading</a:t>
            </a:r>
          </a:p>
        </p:txBody>
      </p:sp>
      <p:sp>
        <p:nvSpPr>
          <p:cNvPr id="3" name="Text Placeholder 2"/>
          <p:cNvSpPr>
            <a:spLocks noGrp="1"/>
          </p:cNvSpPr>
          <p:nvPr>
            <p:ph type="body" sz="half" idx="1"/>
          </p:nvPr>
        </p:nvSpPr>
        <p:spPr>
          <a:xfrm>
            <a:off x="181303" y="2364829"/>
            <a:ext cx="11117729" cy="3563798"/>
          </a:xfrm>
        </p:spPr>
        <p:txBody>
          <a:bodyPr>
            <a:normAutofit/>
          </a:bodyPr>
          <a:lstStyle/>
          <a:p>
            <a:pPr marL="285750" lvl="0" indent="-285750" algn="l" defTabSz="457200">
              <a:lnSpc>
                <a:spcPct val="100000"/>
              </a:lnSpc>
              <a:spcBef>
                <a:spcPct val="20000"/>
              </a:spcBef>
              <a:spcAft>
                <a:spcPts val="600"/>
              </a:spcAft>
              <a:buClr>
                <a:schemeClr val="accent2">
                  <a:lumMod val="75000"/>
                </a:schemeClr>
              </a:buClr>
              <a:buSzPct val="115000"/>
              <a:buFont typeface="Arial"/>
              <a:buChar char="•"/>
            </a:pPr>
            <a:r>
              <a:rPr lang="en-US" sz="1300" dirty="0">
                <a:solidFill>
                  <a:prstClr val="black">
                    <a:lumMod val="85000"/>
                    <a:lumOff val="15000"/>
                  </a:prstClr>
                </a:solidFill>
                <a:latin typeface="Garamond" panose="02020404030301010803"/>
                <a:ea typeface="+mn-ea"/>
                <a:cs typeface="+mn-cs"/>
              </a:rPr>
              <a:t>Drake, H. (2019, April 17). Working 9-to-5 In White Spaces. Retrieved April 24, 2019, from https://www.leoweekly.com/2019/04/working-9-5-white-spaces/</a:t>
            </a:r>
          </a:p>
          <a:p>
            <a:pPr marL="285750" lvl="0" indent="-285750" algn="l" defTabSz="457200">
              <a:lnSpc>
                <a:spcPct val="100000"/>
              </a:lnSpc>
              <a:spcBef>
                <a:spcPct val="20000"/>
              </a:spcBef>
              <a:spcAft>
                <a:spcPts val="600"/>
              </a:spcAft>
              <a:buClr>
                <a:schemeClr val="accent2">
                  <a:lumMod val="75000"/>
                </a:schemeClr>
              </a:buClr>
              <a:buSzPct val="115000"/>
              <a:buFont typeface="Arial"/>
              <a:buChar char="•"/>
            </a:pPr>
            <a:r>
              <a:rPr lang="en-US" sz="1300" dirty="0">
                <a:solidFill>
                  <a:prstClr val="black">
                    <a:lumMod val="85000"/>
                    <a:lumOff val="15000"/>
                  </a:prstClr>
                </a:solidFill>
                <a:latin typeface="Garamond" panose="02020404030301010803"/>
                <a:ea typeface="+mn-ea"/>
                <a:cs typeface="+mn-cs"/>
              </a:rPr>
              <a:t>Pizarro, M., &amp; </a:t>
            </a:r>
            <a:r>
              <a:rPr lang="en-US" sz="1300" dirty="0" err="1">
                <a:solidFill>
                  <a:prstClr val="black">
                    <a:lumMod val="85000"/>
                    <a:lumOff val="15000"/>
                  </a:prstClr>
                </a:solidFill>
                <a:latin typeface="Garamond" panose="02020404030301010803"/>
                <a:ea typeface="+mn-ea"/>
                <a:cs typeface="+mn-cs"/>
              </a:rPr>
              <a:t>Kohli</a:t>
            </a:r>
            <a:r>
              <a:rPr lang="en-US" sz="1300" dirty="0">
                <a:solidFill>
                  <a:prstClr val="black">
                    <a:lumMod val="85000"/>
                    <a:lumOff val="15000"/>
                  </a:prstClr>
                </a:solidFill>
                <a:latin typeface="Garamond" panose="02020404030301010803"/>
                <a:ea typeface="+mn-ea"/>
                <a:cs typeface="+mn-cs"/>
              </a:rPr>
              <a:t>, R. (2018). “I Stopped Sleeping”: Teachers of Color and the Impact of Racial Battle Fatigue. </a:t>
            </a:r>
            <a:r>
              <a:rPr lang="en-US" sz="1300" i="1" dirty="0">
                <a:solidFill>
                  <a:prstClr val="black">
                    <a:lumMod val="85000"/>
                    <a:lumOff val="15000"/>
                  </a:prstClr>
                </a:solidFill>
                <a:latin typeface="Garamond" panose="02020404030301010803"/>
                <a:ea typeface="+mn-ea"/>
                <a:cs typeface="+mn-cs"/>
              </a:rPr>
              <a:t>Urban Education,</a:t>
            </a:r>
            <a:r>
              <a:rPr lang="en-US" sz="1300" dirty="0">
                <a:solidFill>
                  <a:prstClr val="black">
                    <a:lumMod val="85000"/>
                    <a:lumOff val="15000"/>
                  </a:prstClr>
                </a:solidFill>
                <a:latin typeface="Garamond" panose="02020404030301010803"/>
                <a:ea typeface="+mn-ea"/>
                <a:cs typeface="+mn-cs"/>
              </a:rPr>
              <a:t> 004208591880578. doi:10.1177/0042085918805788</a:t>
            </a:r>
          </a:p>
          <a:p>
            <a:pPr marL="285750" lvl="0" indent="-285750" algn="l" defTabSz="457200">
              <a:lnSpc>
                <a:spcPct val="100000"/>
              </a:lnSpc>
              <a:spcBef>
                <a:spcPct val="20000"/>
              </a:spcBef>
              <a:spcAft>
                <a:spcPts val="600"/>
              </a:spcAft>
              <a:buClr>
                <a:schemeClr val="accent2">
                  <a:lumMod val="75000"/>
                </a:schemeClr>
              </a:buClr>
              <a:buSzPct val="115000"/>
              <a:buFont typeface="Arial"/>
              <a:buChar char="•"/>
            </a:pPr>
            <a:r>
              <a:rPr lang="en-US" sz="1300" dirty="0">
                <a:solidFill>
                  <a:prstClr val="black">
                    <a:lumMod val="85000"/>
                    <a:lumOff val="15000"/>
                  </a:prstClr>
                </a:solidFill>
                <a:latin typeface="Garamond" panose="02020404030301010803"/>
                <a:ea typeface="+mn-ea"/>
                <a:cs typeface="+mn-cs"/>
              </a:rPr>
              <a:t>Sandhu, S., &amp; Sandhu, S. (2018, September 19). Why the Serena Williams US Open cartoon actually is racist. Retrieved October 03,2020 from https://inews.co.uk/sport/tennis/serena-williams-cartoon-why-racist-herald-sun-caricature/</a:t>
            </a:r>
          </a:p>
          <a:p>
            <a:pPr marL="285750" lvl="0" indent="-285750" algn="l" defTabSz="457200">
              <a:lnSpc>
                <a:spcPct val="100000"/>
              </a:lnSpc>
              <a:spcBef>
                <a:spcPct val="20000"/>
              </a:spcBef>
              <a:spcAft>
                <a:spcPts val="600"/>
              </a:spcAft>
              <a:buClr>
                <a:schemeClr val="accent2">
                  <a:lumMod val="75000"/>
                </a:schemeClr>
              </a:buClr>
              <a:buSzPct val="115000"/>
              <a:buFont typeface="Arial"/>
              <a:buChar char="•"/>
            </a:pPr>
            <a:r>
              <a:rPr lang="en-US" sz="1300" dirty="0">
                <a:solidFill>
                  <a:prstClr val="black">
                    <a:lumMod val="85000"/>
                    <a:lumOff val="15000"/>
                  </a:prstClr>
                </a:solidFill>
                <a:latin typeface="Garamond" panose="02020404030301010803"/>
                <a:ea typeface="+mn-ea"/>
                <a:cs typeface="+mn-cs"/>
              </a:rPr>
              <a:t>Smith, W. A., </a:t>
            </a:r>
            <a:r>
              <a:rPr lang="en-US" sz="1300" dirty="0" err="1">
                <a:solidFill>
                  <a:prstClr val="black">
                    <a:lumMod val="85000"/>
                    <a:lumOff val="15000"/>
                  </a:prstClr>
                </a:solidFill>
                <a:latin typeface="Garamond" panose="02020404030301010803"/>
                <a:ea typeface="+mn-ea"/>
                <a:cs typeface="+mn-cs"/>
              </a:rPr>
              <a:t>Yosso</a:t>
            </a:r>
            <a:r>
              <a:rPr lang="en-US" sz="1300" dirty="0">
                <a:solidFill>
                  <a:prstClr val="black">
                    <a:lumMod val="85000"/>
                    <a:lumOff val="15000"/>
                  </a:prstClr>
                </a:solidFill>
                <a:latin typeface="Garamond" panose="02020404030301010803"/>
                <a:ea typeface="+mn-ea"/>
                <a:cs typeface="+mn-cs"/>
              </a:rPr>
              <a:t>, T. J., &amp; </a:t>
            </a:r>
            <a:r>
              <a:rPr lang="en-US" sz="1300" dirty="0" err="1">
                <a:solidFill>
                  <a:prstClr val="black">
                    <a:lumMod val="85000"/>
                    <a:lumOff val="15000"/>
                  </a:prstClr>
                </a:solidFill>
                <a:latin typeface="Garamond" panose="02020404030301010803"/>
                <a:ea typeface="+mn-ea"/>
                <a:cs typeface="+mn-cs"/>
              </a:rPr>
              <a:t>Solorzano</a:t>
            </a:r>
            <a:r>
              <a:rPr lang="en-US" sz="1300" dirty="0">
                <a:solidFill>
                  <a:prstClr val="black">
                    <a:lumMod val="85000"/>
                    <a:lumOff val="15000"/>
                  </a:prstClr>
                </a:solidFill>
                <a:latin typeface="Garamond" panose="02020404030301010803"/>
                <a:ea typeface="+mn-ea"/>
                <a:cs typeface="+mn-cs"/>
              </a:rPr>
              <a:t>, D. G. (</a:t>
            </a:r>
            <a:r>
              <a:rPr lang="en-US" sz="1300" dirty="0" err="1">
                <a:solidFill>
                  <a:prstClr val="black">
                    <a:lumMod val="85000"/>
                    <a:lumOff val="15000"/>
                  </a:prstClr>
                </a:solidFill>
                <a:latin typeface="Garamond" panose="02020404030301010803"/>
                <a:ea typeface="+mn-ea"/>
                <a:cs typeface="+mn-cs"/>
              </a:rPr>
              <a:t>n.d.</a:t>
            </a:r>
            <a:r>
              <a:rPr lang="en-US" sz="1300" dirty="0">
                <a:solidFill>
                  <a:prstClr val="black">
                    <a:lumMod val="85000"/>
                    <a:lumOff val="15000"/>
                  </a:prstClr>
                </a:solidFill>
                <a:latin typeface="Garamond" panose="02020404030301010803"/>
                <a:ea typeface="+mn-ea"/>
                <a:cs typeface="+mn-cs"/>
              </a:rPr>
              <a:t>). Challenging racial battle fatigue on historically white campuses: A critical race examination of race-related stress. In </a:t>
            </a:r>
            <a:r>
              <a:rPr lang="en-US" sz="1300" i="1" dirty="0">
                <a:solidFill>
                  <a:prstClr val="black">
                    <a:lumMod val="85000"/>
                    <a:lumOff val="15000"/>
                  </a:prstClr>
                </a:solidFill>
                <a:latin typeface="Garamond" panose="02020404030301010803"/>
                <a:ea typeface="+mn-ea"/>
                <a:cs typeface="+mn-cs"/>
              </a:rPr>
              <a:t>Faculty of Color: Teaching in predominately white colleges and universities</a:t>
            </a:r>
            <a:r>
              <a:rPr lang="en-US" sz="1300" dirty="0">
                <a:solidFill>
                  <a:prstClr val="black">
                    <a:lumMod val="85000"/>
                    <a:lumOff val="15000"/>
                  </a:prstClr>
                </a:solidFill>
                <a:latin typeface="Garamond" panose="02020404030301010803"/>
                <a:ea typeface="+mn-ea"/>
                <a:cs typeface="+mn-cs"/>
              </a:rPr>
              <a:t> (pp. 299-327). Bolton, MA: Anker Publishing.</a:t>
            </a:r>
          </a:p>
          <a:p>
            <a:pPr marL="285750" lvl="0" indent="-285750" algn="l" defTabSz="457200">
              <a:lnSpc>
                <a:spcPct val="100000"/>
              </a:lnSpc>
              <a:spcBef>
                <a:spcPct val="20000"/>
              </a:spcBef>
              <a:spcAft>
                <a:spcPts val="600"/>
              </a:spcAft>
              <a:buClr>
                <a:schemeClr val="accent2">
                  <a:lumMod val="75000"/>
                </a:schemeClr>
              </a:buClr>
              <a:buSzPct val="115000"/>
              <a:buFont typeface="Arial"/>
              <a:buChar char="•"/>
            </a:pPr>
            <a:r>
              <a:rPr lang="en-US" sz="1300" dirty="0">
                <a:solidFill>
                  <a:prstClr val="black">
                    <a:lumMod val="85000"/>
                    <a:lumOff val="15000"/>
                  </a:prstClr>
                </a:solidFill>
                <a:latin typeface="Garamond" panose="02020404030301010803"/>
                <a:ea typeface="+mn-ea"/>
                <a:cs typeface="+mn-cs"/>
              </a:rPr>
              <a:t>Smith, W. A., </a:t>
            </a:r>
            <a:r>
              <a:rPr lang="en-US" sz="1300" dirty="0" err="1">
                <a:solidFill>
                  <a:prstClr val="black">
                    <a:lumMod val="85000"/>
                    <a:lumOff val="15000"/>
                  </a:prstClr>
                </a:solidFill>
                <a:latin typeface="Garamond" panose="02020404030301010803"/>
                <a:ea typeface="+mn-ea"/>
                <a:cs typeface="+mn-cs"/>
              </a:rPr>
              <a:t>Yosso</a:t>
            </a:r>
            <a:r>
              <a:rPr lang="en-US" sz="1300" dirty="0">
                <a:solidFill>
                  <a:prstClr val="black">
                    <a:lumMod val="85000"/>
                    <a:lumOff val="15000"/>
                  </a:prstClr>
                </a:solidFill>
                <a:latin typeface="Garamond" panose="02020404030301010803"/>
                <a:ea typeface="+mn-ea"/>
                <a:cs typeface="+mn-cs"/>
              </a:rPr>
              <a:t>, T. J., &amp; Solórzano, D. G. (2007). Racial Primes and Black Misandry on Historically White Campuses: Toward Critical Race Accountability in Educational Administration. </a:t>
            </a:r>
            <a:r>
              <a:rPr lang="en-US" sz="1300" i="1" dirty="0">
                <a:solidFill>
                  <a:prstClr val="black">
                    <a:lumMod val="85000"/>
                    <a:lumOff val="15000"/>
                  </a:prstClr>
                </a:solidFill>
                <a:latin typeface="Garamond" panose="02020404030301010803"/>
                <a:ea typeface="+mn-ea"/>
                <a:cs typeface="+mn-cs"/>
              </a:rPr>
              <a:t>Educational Administration Quarterly,</a:t>
            </a:r>
            <a:r>
              <a:rPr lang="en-US" sz="1300" dirty="0">
                <a:solidFill>
                  <a:prstClr val="black">
                    <a:lumMod val="85000"/>
                    <a:lumOff val="15000"/>
                  </a:prstClr>
                </a:solidFill>
                <a:latin typeface="Garamond" panose="02020404030301010803"/>
                <a:ea typeface="+mn-ea"/>
                <a:cs typeface="+mn-cs"/>
              </a:rPr>
              <a:t> </a:t>
            </a:r>
            <a:r>
              <a:rPr lang="en-US" sz="1300" i="1" dirty="0">
                <a:solidFill>
                  <a:prstClr val="black">
                    <a:lumMod val="85000"/>
                    <a:lumOff val="15000"/>
                  </a:prstClr>
                </a:solidFill>
                <a:latin typeface="Garamond" panose="02020404030301010803"/>
                <a:ea typeface="+mn-ea"/>
                <a:cs typeface="+mn-cs"/>
              </a:rPr>
              <a:t>43</a:t>
            </a:r>
            <a:r>
              <a:rPr lang="en-US" sz="1300" dirty="0">
                <a:solidFill>
                  <a:prstClr val="black">
                    <a:lumMod val="85000"/>
                    <a:lumOff val="15000"/>
                  </a:prstClr>
                </a:solidFill>
                <a:latin typeface="Garamond" panose="02020404030301010803"/>
                <a:ea typeface="+mn-ea"/>
                <a:cs typeface="+mn-cs"/>
              </a:rPr>
              <a:t>(5), 559-585. doi:10.1177/0013161x07307793</a:t>
            </a:r>
          </a:p>
          <a:p>
            <a:pPr marL="285750" lvl="0" indent="-285750" algn="l" defTabSz="457200">
              <a:lnSpc>
                <a:spcPct val="100000"/>
              </a:lnSpc>
              <a:spcBef>
                <a:spcPct val="20000"/>
              </a:spcBef>
              <a:spcAft>
                <a:spcPts val="600"/>
              </a:spcAft>
              <a:buClr>
                <a:schemeClr val="accent2">
                  <a:lumMod val="75000"/>
                </a:schemeClr>
              </a:buClr>
              <a:buSzPct val="115000"/>
              <a:buFont typeface="Arial"/>
              <a:buChar char="•"/>
            </a:pPr>
            <a:r>
              <a:rPr lang="en-US" sz="1300" dirty="0">
                <a:solidFill>
                  <a:prstClr val="black">
                    <a:lumMod val="85000"/>
                    <a:lumOff val="15000"/>
                  </a:prstClr>
                </a:solidFill>
                <a:latin typeface="Garamond" panose="02020404030301010803"/>
                <a:ea typeface="+mn-lt"/>
                <a:cs typeface="+mn-lt"/>
              </a:rPr>
              <a:t>Sue, D. W., </a:t>
            </a:r>
            <a:r>
              <a:rPr lang="en-US" sz="1300" dirty="0" err="1">
                <a:solidFill>
                  <a:prstClr val="black">
                    <a:lumMod val="85000"/>
                    <a:lumOff val="15000"/>
                  </a:prstClr>
                </a:solidFill>
                <a:latin typeface="Garamond" panose="02020404030301010803"/>
                <a:ea typeface="+mn-lt"/>
                <a:cs typeface="+mn-lt"/>
              </a:rPr>
              <a:t>Capodilupo</a:t>
            </a:r>
            <a:r>
              <a:rPr lang="en-US" sz="1300" dirty="0">
                <a:solidFill>
                  <a:prstClr val="black">
                    <a:lumMod val="85000"/>
                    <a:lumOff val="15000"/>
                  </a:prstClr>
                </a:solidFill>
                <a:latin typeface="Garamond" panose="02020404030301010803"/>
                <a:ea typeface="+mn-lt"/>
                <a:cs typeface="+mn-lt"/>
              </a:rPr>
              <a:t>, C. M., Torino, G. C., </a:t>
            </a:r>
            <a:r>
              <a:rPr lang="en-US" sz="1300" dirty="0" err="1">
                <a:solidFill>
                  <a:prstClr val="black">
                    <a:lumMod val="85000"/>
                    <a:lumOff val="15000"/>
                  </a:prstClr>
                </a:solidFill>
                <a:latin typeface="Garamond" panose="02020404030301010803"/>
                <a:ea typeface="+mn-lt"/>
                <a:cs typeface="+mn-lt"/>
              </a:rPr>
              <a:t>Bucceri</a:t>
            </a:r>
            <a:r>
              <a:rPr lang="en-US" sz="1300" dirty="0">
                <a:solidFill>
                  <a:prstClr val="black">
                    <a:lumMod val="85000"/>
                    <a:lumOff val="15000"/>
                  </a:prstClr>
                </a:solidFill>
                <a:latin typeface="Garamond" panose="02020404030301010803"/>
                <a:ea typeface="+mn-lt"/>
                <a:cs typeface="+mn-lt"/>
              </a:rPr>
              <a:t>, J. M., Holder, A. M. B., Nadal, K. L., &amp; </a:t>
            </a:r>
            <a:r>
              <a:rPr lang="en-US" sz="1300" dirty="0" err="1">
                <a:solidFill>
                  <a:prstClr val="black">
                    <a:lumMod val="85000"/>
                    <a:lumOff val="15000"/>
                  </a:prstClr>
                </a:solidFill>
                <a:latin typeface="Garamond" panose="02020404030301010803"/>
                <a:ea typeface="+mn-lt"/>
                <a:cs typeface="+mn-lt"/>
              </a:rPr>
              <a:t>Esquilin</a:t>
            </a:r>
            <a:r>
              <a:rPr lang="en-US" sz="1300" dirty="0">
                <a:solidFill>
                  <a:prstClr val="black">
                    <a:lumMod val="85000"/>
                    <a:lumOff val="15000"/>
                  </a:prstClr>
                </a:solidFill>
                <a:latin typeface="Garamond" panose="02020404030301010803"/>
                <a:ea typeface="+mn-lt"/>
                <a:cs typeface="+mn-lt"/>
              </a:rPr>
              <a:t>, M. (2007). Racial </a:t>
            </a:r>
            <a:r>
              <a:rPr lang="en-US" sz="1300" dirty="0" err="1">
                <a:solidFill>
                  <a:prstClr val="black">
                    <a:lumMod val="85000"/>
                    <a:lumOff val="15000"/>
                  </a:prstClr>
                </a:solidFill>
                <a:latin typeface="Garamond" panose="02020404030301010803"/>
                <a:ea typeface="+mn-lt"/>
                <a:cs typeface="+mn-lt"/>
              </a:rPr>
              <a:t>microaggressions</a:t>
            </a:r>
            <a:r>
              <a:rPr lang="en-US" sz="1300" dirty="0">
                <a:solidFill>
                  <a:prstClr val="black">
                    <a:lumMod val="85000"/>
                    <a:lumOff val="15000"/>
                  </a:prstClr>
                </a:solidFill>
                <a:latin typeface="Garamond" panose="02020404030301010803"/>
                <a:ea typeface="+mn-lt"/>
                <a:cs typeface="+mn-lt"/>
              </a:rPr>
              <a:t> in everyday life. The American Psychologist, 62(4), 271-286. doi:10.1037/0003-066X.62.4.271</a:t>
            </a:r>
          </a:p>
          <a:p>
            <a:pPr marL="285750" lvl="0" indent="-285750" algn="l" defTabSz="457200">
              <a:lnSpc>
                <a:spcPct val="100000"/>
              </a:lnSpc>
              <a:spcBef>
                <a:spcPct val="20000"/>
              </a:spcBef>
              <a:spcAft>
                <a:spcPts val="600"/>
              </a:spcAft>
              <a:buClr>
                <a:schemeClr val="accent2">
                  <a:lumMod val="75000"/>
                </a:schemeClr>
              </a:buClr>
              <a:buSzPct val="115000"/>
              <a:buFont typeface="Arial"/>
              <a:buChar char="•"/>
            </a:pPr>
            <a:r>
              <a:rPr lang="en-US" sz="1300" dirty="0">
                <a:solidFill>
                  <a:prstClr val="black">
                    <a:lumMod val="85000"/>
                    <a:lumOff val="15000"/>
                  </a:prstClr>
                </a:solidFill>
                <a:latin typeface="Garamond" panose="02020404030301010803"/>
                <a:ea typeface="+mn-ea"/>
                <a:cs typeface="+mn-cs"/>
              </a:rPr>
              <a:t>Swayne, M., &amp; Messer, A. (2011, March 11). Discrimination creates racial battle fatigue for African-Americans. Retrieved October 3,2020 from https://news.psu.edu/story/160177/2011/03/11/campus-life/discrimination-creates-racial-battle-fatigue-african-americans</a:t>
            </a:r>
          </a:p>
          <a:p>
            <a:pPr lvl="0" algn="l" defTabSz="457200">
              <a:lnSpc>
                <a:spcPct val="100000"/>
              </a:lnSpc>
              <a:spcBef>
                <a:spcPct val="20000"/>
              </a:spcBef>
              <a:spcAft>
                <a:spcPts val="600"/>
              </a:spcAft>
              <a:buClr>
                <a:srgbClr val="83992A"/>
              </a:buClr>
              <a:buSzPct val="115000"/>
            </a:pPr>
            <a:endParaRPr lang="en-US" sz="1300" dirty="0">
              <a:solidFill>
                <a:prstClr val="black">
                  <a:lumMod val="85000"/>
                  <a:lumOff val="15000"/>
                </a:prstClr>
              </a:solidFill>
              <a:latin typeface="Garamond" panose="02020404030301010803"/>
              <a:ea typeface="+mn-ea"/>
              <a:cs typeface="+mn-cs"/>
            </a:endParaRPr>
          </a:p>
          <a:p>
            <a:endParaRPr lang="en-US" dirty="0"/>
          </a:p>
        </p:txBody>
      </p:sp>
    </p:spTree>
    <p:extLst>
      <p:ext uri="{BB962C8B-B14F-4D97-AF65-F5344CB8AC3E}">
        <p14:creationId xmlns:p14="http://schemas.microsoft.com/office/powerpoint/2010/main" val="276999547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Engaging Empathy using Nine Why’s</a:t>
            </a:r>
          </a:p>
        </p:txBody>
      </p:sp>
      <p:sp>
        <p:nvSpPr>
          <p:cNvPr id="3" name="Text Placeholder 2"/>
          <p:cNvSpPr>
            <a:spLocks noGrp="1"/>
          </p:cNvSpPr>
          <p:nvPr>
            <p:ph type="body" sz="half" idx="1"/>
          </p:nvPr>
        </p:nvSpPr>
        <p:spPr/>
        <p:txBody>
          <a:bodyPr>
            <a:normAutofit/>
          </a:bodyPr>
          <a:lstStyle/>
          <a:p>
            <a:endParaRPr lang="en-US"/>
          </a:p>
          <a:p>
            <a:endParaRPr lang="en-US"/>
          </a:p>
          <a:p>
            <a:endParaRPr lang="en-US"/>
          </a:p>
          <a:p>
            <a:endParaRPr lang="en-US"/>
          </a:p>
          <a:p>
            <a:endParaRPr lang="en-US"/>
          </a:p>
          <a:p>
            <a:endParaRPr lang="en-US"/>
          </a:p>
        </p:txBody>
      </p:sp>
      <p:sp>
        <p:nvSpPr>
          <p:cNvPr id="4" name="TextBox 3">
            <a:extLst>
              <a:ext uri="{FF2B5EF4-FFF2-40B4-BE49-F238E27FC236}">
                <a16:creationId xmlns:a16="http://schemas.microsoft.com/office/drawing/2014/main" id="{0D054402-3C5F-4F7D-997F-6C485DBF69DA}"/>
              </a:ext>
            </a:extLst>
          </p:cNvPr>
          <p:cNvSpPr txBox="1"/>
          <p:nvPr/>
        </p:nvSpPr>
        <p:spPr>
          <a:xfrm>
            <a:off x="2394857" y="3777343"/>
            <a:ext cx="7761514"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latin typeface="Univers LT Std 67 Bold Condensed"/>
              </a:rPr>
              <a:t>ALAO Annual Conference, Virtual 2020</a:t>
            </a:r>
          </a:p>
          <a:p>
            <a:pPr algn="ctr"/>
            <a:r>
              <a:rPr lang="en-US" sz="2000">
                <a:latin typeface="Univers LT Std 67 Bold Condensed"/>
              </a:rPr>
              <a:t>Chris Robinson-Nkongola and Edith Scarletto</a:t>
            </a:r>
          </a:p>
          <a:p>
            <a:pPr algn="ctr"/>
            <a:r>
              <a:rPr lang="en-US" sz="2000">
                <a:latin typeface="Univers LT Std 67 Bold Condensed"/>
              </a:rPr>
              <a:t>Reference &amp; Instruction Librarians</a:t>
            </a:r>
          </a:p>
          <a:p>
            <a:pPr algn="ctr"/>
            <a:r>
              <a:rPr lang="en-US" sz="2000">
                <a:latin typeface="Univers LT Std 67 Bold Condensed"/>
              </a:rPr>
              <a:t>Jerome Library</a:t>
            </a:r>
          </a:p>
          <a:p>
            <a:pPr algn="ctr"/>
            <a:r>
              <a:rPr lang="en-US" sz="2000">
                <a:latin typeface="Univers LT Std 67 Bold Condensed"/>
              </a:rPr>
              <a:t>Bowling Green State University</a:t>
            </a:r>
          </a:p>
          <a:p>
            <a:pPr algn="ctr"/>
            <a:r>
              <a:rPr lang="en-US" sz="2000">
                <a:latin typeface="Univers LT Std 67 Bold Condensed"/>
              </a:rPr>
              <a:t>Bowling Green, OH</a:t>
            </a:r>
          </a:p>
        </p:txBody>
      </p:sp>
    </p:spTree>
    <p:extLst>
      <p:ext uri="{BB962C8B-B14F-4D97-AF65-F5344CB8AC3E}">
        <p14:creationId xmlns:p14="http://schemas.microsoft.com/office/powerpoint/2010/main" val="336665654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974C0-EA55-408E-9143-1AB8F459EFB2}"/>
              </a:ext>
            </a:extLst>
          </p:cNvPr>
          <p:cNvSpPr>
            <a:spLocks noGrp="1"/>
          </p:cNvSpPr>
          <p:nvPr>
            <p:ph type="title"/>
          </p:nvPr>
        </p:nvSpPr>
        <p:spPr>
          <a:xfrm>
            <a:off x="345029" y="1644473"/>
            <a:ext cx="11327771" cy="1053704"/>
          </a:xfrm>
        </p:spPr>
        <p:txBody>
          <a:bodyPr/>
          <a:lstStyle/>
          <a:p>
            <a:r>
              <a:rPr lang="en-US" sz="4550"/>
              <a:t>Part II: An interactive reflective exercise</a:t>
            </a:r>
            <a:endParaRPr lang="en-US"/>
          </a:p>
        </p:txBody>
      </p:sp>
      <p:sp>
        <p:nvSpPr>
          <p:cNvPr id="3" name="Text Placeholder 2">
            <a:extLst>
              <a:ext uri="{FF2B5EF4-FFF2-40B4-BE49-F238E27FC236}">
                <a16:creationId xmlns:a16="http://schemas.microsoft.com/office/drawing/2014/main" id="{939B863A-C5A7-4401-8C41-8440436F3BE1}"/>
              </a:ext>
            </a:extLst>
          </p:cNvPr>
          <p:cNvSpPr>
            <a:spLocks noGrp="1"/>
          </p:cNvSpPr>
          <p:nvPr>
            <p:ph type="body" sz="half" idx="1"/>
          </p:nvPr>
        </p:nvSpPr>
        <p:spPr/>
        <p:txBody>
          <a:bodyPr>
            <a:normAutofit/>
          </a:bodyPr>
          <a:lstStyle/>
          <a:p>
            <a:pPr algn="l"/>
            <a:r>
              <a:rPr lang="en-US" sz="2800"/>
              <a:t>Reflective document for use during this part of </a:t>
            </a:r>
            <a:r>
              <a:rPr lang="en-US" sz="2800" dirty="0"/>
              <a:t>the presentation (anonymously)</a:t>
            </a:r>
            <a:endParaRPr lang="en-US" dirty="0"/>
          </a:p>
          <a:p>
            <a:pPr algn="l"/>
            <a:r>
              <a:rPr lang="en-US" sz="2800" dirty="0">
                <a:hlinkClick r:id="rId2"/>
              </a:rPr>
              <a:t>https://forms.gle/HT6ZA89HkuBfoxni9</a:t>
            </a:r>
            <a:endParaRPr lang="en-US" dirty="0"/>
          </a:p>
          <a:p>
            <a:pPr algn="l"/>
            <a:r>
              <a:rPr lang="en-US" sz="2800"/>
              <a:t>View and reflect on the answers of your colleagues</a:t>
            </a:r>
          </a:p>
          <a:p>
            <a:pPr algn="l"/>
            <a:r>
              <a:rPr lang="en-US" sz="2800" dirty="0">
                <a:hlinkClick r:id="rId3"/>
              </a:rPr>
              <a:t>https://bit.ly/30G4UZ9</a:t>
            </a:r>
            <a:endParaRPr lang="en-US" dirty="0"/>
          </a:p>
          <a:p>
            <a:pPr algn="l"/>
            <a:endParaRPr lang="en-US" sz="2800"/>
          </a:p>
          <a:p>
            <a:pPr algn="l"/>
            <a:endParaRPr lang="en-US" sz="2800"/>
          </a:p>
        </p:txBody>
      </p:sp>
    </p:spTree>
    <p:extLst>
      <p:ext uri="{BB962C8B-B14F-4D97-AF65-F5344CB8AC3E}">
        <p14:creationId xmlns:p14="http://schemas.microsoft.com/office/powerpoint/2010/main" val="310475507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3" y="1069085"/>
            <a:ext cx="11327771" cy="1053704"/>
          </a:xfrm>
        </p:spPr>
        <p:txBody>
          <a:bodyPr/>
          <a:lstStyle/>
          <a:p>
            <a:r>
              <a:rPr lang="en-US"/>
              <a:t>What is empathy?</a:t>
            </a:r>
          </a:p>
        </p:txBody>
      </p:sp>
      <p:sp>
        <p:nvSpPr>
          <p:cNvPr id="3" name="Text Placeholder 2"/>
          <p:cNvSpPr>
            <a:spLocks noGrp="1"/>
          </p:cNvSpPr>
          <p:nvPr>
            <p:ph type="body" sz="half" idx="1"/>
          </p:nvPr>
        </p:nvSpPr>
        <p:spPr>
          <a:xfrm>
            <a:off x="892969" y="2407298"/>
            <a:ext cx="10406063" cy="3521328"/>
          </a:xfrm>
        </p:spPr>
        <p:txBody>
          <a:bodyPr>
            <a:normAutofit/>
          </a:bodyPr>
          <a:lstStyle/>
          <a:p>
            <a:pPr algn="l"/>
            <a:r>
              <a:rPr lang="en-US" i="1"/>
              <a:t>noun</a:t>
            </a:r>
            <a:endParaRPr lang="en-US" b="1"/>
          </a:p>
          <a:p>
            <a:pPr algn="l"/>
            <a:r>
              <a:rPr lang="en-US"/>
              <a:t>the psychological identification with or vicarious experiencing of the feelings, thoughts, or attitudes of another.</a:t>
            </a:r>
          </a:p>
          <a:p>
            <a:pPr algn="l"/>
            <a:r>
              <a:rPr lang="en-US" sz="1650"/>
              <a:t>the imaginative ascribing to an object, as a natural object or work of art, feelings or attitudes present in </a:t>
            </a:r>
            <a:r>
              <a:rPr lang="en-US" sz="1650" err="1"/>
              <a:t>oneself:</a:t>
            </a:r>
            <a:r>
              <a:rPr lang="en-US" sz="1650" i="1" err="1"/>
              <a:t>By</a:t>
            </a:r>
            <a:r>
              <a:rPr lang="en-US" sz="1650" i="1" dirty="0"/>
              <a:t> </a:t>
            </a:r>
            <a:r>
              <a:rPr lang="en-US" sz="1650" i="1"/>
              <a:t>means of empathy, a great painting becomes a mirror of the self.</a:t>
            </a:r>
          </a:p>
          <a:p>
            <a:pPr algn="l"/>
            <a:endParaRPr lang="en-US" i="1"/>
          </a:p>
          <a:p>
            <a:pPr algn="l"/>
            <a:endParaRPr lang="en-US" i="1"/>
          </a:p>
          <a:p>
            <a:pPr algn="l"/>
            <a:endParaRPr lang="en-US" sz="1400" i="1" dirty="0"/>
          </a:p>
          <a:p>
            <a:pPr algn="l"/>
            <a:endParaRPr lang="en-US" sz="1400" i="1" dirty="0"/>
          </a:p>
          <a:p>
            <a:pPr algn="l"/>
            <a:r>
              <a:rPr lang="en-US" sz="1400" i="1"/>
              <a:t>Dictionary.com, noun</a:t>
            </a:r>
            <a:endParaRPr lang="en-US" sz="1400" b="1"/>
          </a:p>
          <a:p>
            <a:pPr algn="l"/>
            <a:endParaRPr lang="en-US"/>
          </a:p>
          <a:p>
            <a:endParaRPr lang="en-US"/>
          </a:p>
        </p:txBody>
      </p:sp>
    </p:spTree>
    <p:extLst>
      <p:ext uri="{BB962C8B-B14F-4D97-AF65-F5344CB8AC3E}">
        <p14:creationId xmlns:p14="http://schemas.microsoft.com/office/powerpoint/2010/main" val="19639798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3" y="1069085"/>
            <a:ext cx="11327771" cy="1053704"/>
          </a:xfrm>
        </p:spPr>
        <p:txBody>
          <a:bodyPr>
            <a:normAutofit fontScale="90000"/>
          </a:bodyPr>
          <a:lstStyle/>
          <a:p>
            <a:r>
              <a:rPr lang="en-US"/>
              <a:t>Why is empathy important in the workplace?</a:t>
            </a:r>
          </a:p>
        </p:txBody>
      </p:sp>
      <p:sp>
        <p:nvSpPr>
          <p:cNvPr id="3" name="Text Placeholder 2"/>
          <p:cNvSpPr>
            <a:spLocks noGrp="1"/>
          </p:cNvSpPr>
          <p:nvPr>
            <p:ph type="body" sz="half" idx="1"/>
          </p:nvPr>
        </p:nvSpPr>
        <p:spPr>
          <a:xfrm>
            <a:off x="892969" y="2407298"/>
            <a:ext cx="10406063" cy="3521328"/>
          </a:xfrm>
        </p:spPr>
        <p:txBody>
          <a:bodyPr>
            <a:normAutofit fontScale="70000" lnSpcReduction="20000"/>
          </a:bodyPr>
          <a:lstStyle/>
          <a:p>
            <a:pPr marL="285750" indent="-285750" algn="l">
              <a:buFont typeface="Arial" panose="020B0604020202020204" pitchFamily="34" charset="0"/>
              <a:buChar char="•"/>
            </a:pPr>
            <a:r>
              <a:rPr lang="en-US" sz="3200"/>
              <a:t>Our workplaces mirror our world</a:t>
            </a:r>
          </a:p>
          <a:p>
            <a:pPr marL="285750" indent="-285750" algn="l">
              <a:buFont typeface="Arial" panose="020B0604020202020204" pitchFamily="34" charset="0"/>
              <a:buChar char="•"/>
            </a:pPr>
            <a:endParaRPr lang="en-US" sz="3200"/>
          </a:p>
          <a:p>
            <a:pPr marL="285750" indent="-285750" algn="l">
              <a:buFont typeface="Arial" panose="020B0604020202020204" pitchFamily="34" charset="0"/>
              <a:buChar char="•"/>
            </a:pPr>
            <a:r>
              <a:rPr lang="en-US" sz="3200"/>
              <a:t>Situations in the world affect our colleagues</a:t>
            </a:r>
          </a:p>
          <a:p>
            <a:pPr marL="285750" indent="-285750" algn="l">
              <a:buFont typeface="Arial" panose="020B0604020202020204" pitchFamily="34" charset="0"/>
              <a:buChar char="•"/>
            </a:pPr>
            <a:endParaRPr lang="en-US" sz="3200"/>
          </a:p>
          <a:p>
            <a:pPr marL="285750" indent="-285750" algn="l">
              <a:buFont typeface="Arial" panose="020B0604020202020204" pitchFamily="34" charset="0"/>
              <a:buChar char="•"/>
            </a:pPr>
            <a:r>
              <a:rPr lang="en-US" sz="3200"/>
              <a:t>Pandemics and protests in our world can mirror and exacerbate the conflicts/inequality in our workplaces</a:t>
            </a:r>
          </a:p>
          <a:p>
            <a:pPr marL="285750" indent="-285750" algn="l">
              <a:buFont typeface="Arial" panose="020B0604020202020204" pitchFamily="34" charset="0"/>
              <a:buChar char="•"/>
            </a:pPr>
            <a:endParaRPr lang="en-US" sz="3200"/>
          </a:p>
          <a:p>
            <a:pPr marL="285750" indent="-285750" algn="l">
              <a:buFont typeface="Arial" panose="020B0604020202020204" pitchFamily="34" charset="0"/>
              <a:buChar char="•"/>
            </a:pPr>
            <a:endParaRPr lang="en-US" sz="3200"/>
          </a:p>
          <a:p>
            <a:pPr algn="l"/>
            <a:r>
              <a:rPr lang="en-US" i="1"/>
              <a:t>Gibson, A., Chancellor, R., Cooke, N., </a:t>
            </a:r>
            <a:r>
              <a:rPr lang="en-US" i="1" err="1"/>
              <a:t>Dahlen</a:t>
            </a:r>
            <a:r>
              <a:rPr lang="en-US" i="1"/>
              <a:t>, S., </a:t>
            </a:r>
            <a:r>
              <a:rPr lang="en-US" i="1" err="1"/>
              <a:t>Patin</a:t>
            </a:r>
            <a:r>
              <a:rPr lang="en-US" i="1"/>
              <a:t>, B., &amp; </a:t>
            </a:r>
            <a:r>
              <a:rPr lang="en-US" i="1" err="1"/>
              <a:t>Shorish</a:t>
            </a:r>
            <a:r>
              <a:rPr lang="en-US" i="1"/>
              <a:t>, Y. (2020). Struggling to Breathe: COVID-19, Protest, and the LIS Response.</a:t>
            </a:r>
            <a:r>
              <a:rPr lang="en-US" sz="3200" i="1"/>
              <a:t> </a:t>
            </a:r>
          </a:p>
          <a:p>
            <a:pPr marL="285750" indent="-285750" algn="l">
              <a:buFont typeface="Arial" panose="020B0604020202020204" pitchFamily="34" charset="0"/>
              <a:buChar char="•"/>
            </a:pPr>
            <a:endParaRPr lang="en-US" sz="3200"/>
          </a:p>
          <a:p>
            <a:pPr marL="285750" indent="-285750" algn="l">
              <a:buFont typeface="Arial" panose="020B0604020202020204" pitchFamily="34" charset="0"/>
              <a:buChar char="•"/>
            </a:pPr>
            <a:endParaRPr lang="en-US" sz="3200"/>
          </a:p>
          <a:p>
            <a:endParaRPr lang="en-US"/>
          </a:p>
        </p:txBody>
      </p:sp>
    </p:spTree>
    <p:extLst>
      <p:ext uri="{BB962C8B-B14F-4D97-AF65-F5344CB8AC3E}">
        <p14:creationId xmlns:p14="http://schemas.microsoft.com/office/powerpoint/2010/main" val="213283300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3" y="1069085"/>
            <a:ext cx="11327771" cy="1053704"/>
          </a:xfrm>
        </p:spPr>
        <p:txBody>
          <a:bodyPr>
            <a:normAutofit fontScale="90000"/>
          </a:bodyPr>
          <a:lstStyle/>
          <a:p>
            <a:r>
              <a:rPr lang="en-US"/>
              <a:t>How might personal events affect you at work?</a:t>
            </a:r>
          </a:p>
        </p:txBody>
      </p:sp>
      <p:sp>
        <p:nvSpPr>
          <p:cNvPr id="3" name="Text Placeholder 2"/>
          <p:cNvSpPr>
            <a:spLocks noGrp="1"/>
          </p:cNvSpPr>
          <p:nvPr>
            <p:ph type="body" sz="half" idx="1"/>
          </p:nvPr>
        </p:nvSpPr>
        <p:spPr>
          <a:xfrm>
            <a:off x="892969" y="2407298"/>
            <a:ext cx="10540345" cy="3521328"/>
          </a:xfrm>
        </p:spPr>
        <p:txBody>
          <a:bodyPr>
            <a:normAutofit fontScale="85000" lnSpcReduction="20000"/>
          </a:bodyPr>
          <a:lstStyle/>
          <a:p>
            <a:pPr marL="285750" indent="-285750" algn="l">
              <a:buFont typeface="Arial" panose="020B0604020202020204" pitchFamily="34" charset="0"/>
              <a:buChar char="•"/>
            </a:pPr>
            <a:r>
              <a:rPr lang="en-US" sz="3200"/>
              <a:t>Stress of being a caregiver for a loved one</a:t>
            </a:r>
          </a:p>
          <a:p>
            <a:pPr marL="285750" indent="-285750" algn="l">
              <a:buFont typeface="Arial" panose="020B0604020202020204" pitchFamily="34" charset="0"/>
              <a:buChar char="•"/>
            </a:pPr>
            <a:r>
              <a:rPr lang="en-US" sz="3200"/>
              <a:t>Family or loved one who passed</a:t>
            </a:r>
          </a:p>
          <a:p>
            <a:pPr marL="285750" indent="-285750" algn="l">
              <a:buFont typeface="Arial" panose="020B0604020202020204" pitchFamily="34" charset="0"/>
              <a:buChar char="•"/>
            </a:pPr>
            <a:r>
              <a:rPr lang="en-US" sz="3200"/>
              <a:t>Financial difficulty</a:t>
            </a:r>
          </a:p>
          <a:p>
            <a:pPr marL="285750" indent="-285750" algn="l">
              <a:buFont typeface="Arial" panose="020B0604020202020204" pitchFamily="34" charset="0"/>
              <a:buChar char="•"/>
            </a:pPr>
            <a:r>
              <a:rPr lang="en-US" sz="3200"/>
              <a:t>Moving, you or a family member</a:t>
            </a:r>
          </a:p>
          <a:p>
            <a:pPr marL="285750" indent="-285750" algn="l">
              <a:buFont typeface="Arial" panose="020B0604020202020204" pitchFamily="34" charset="0"/>
              <a:buChar char="•"/>
            </a:pPr>
            <a:r>
              <a:rPr lang="en-US" sz="3200"/>
              <a:t>Relationship difficulties</a:t>
            </a:r>
          </a:p>
          <a:p>
            <a:pPr marL="285750" indent="-285750" algn="l">
              <a:buFont typeface="Arial" panose="020B0604020202020204" pitchFamily="34" charset="0"/>
              <a:buChar char="•"/>
            </a:pPr>
            <a:r>
              <a:rPr lang="en-US" sz="3200"/>
              <a:t>Unrest or unease within your organization</a:t>
            </a:r>
          </a:p>
          <a:p>
            <a:pPr algn="l"/>
            <a:endParaRPr lang="en-US" sz="3200"/>
          </a:p>
          <a:p>
            <a:pPr algn="l"/>
            <a:r>
              <a:rPr lang="en-US" sz="3200"/>
              <a:t>*Use the reflection form to reflect on these events in your own life</a:t>
            </a:r>
            <a:endParaRPr lang="en-US"/>
          </a:p>
          <a:p>
            <a:pPr algn="l"/>
            <a:endParaRPr lang="en-US" sz="3200"/>
          </a:p>
          <a:p>
            <a:pPr marL="285750" indent="-285750" algn="l">
              <a:buFont typeface="Arial" panose="020B0604020202020204" pitchFamily="34" charset="0"/>
              <a:buChar char="•"/>
            </a:pPr>
            <a:endParaRPr lang="en-US" sz="3200"/>
          </a:p>
          <a:p>
            <a:pPr marL="285750" indent="-285750" algn="l">
              <a:buFont typeface="Arial" panose="020B0604020202020204" pitchFamily="34" charset="0"/>
              <a:buChar char="•"/>
            </a:pPr>
            <a:endParaRPr lang="en-US" sz="3200"/>
          </a:p>
          <a:p>
            <a:pPr marL="285750" indent="-285750" algn="l">
              <a:buFont typeface="Arial" panose="020B0604020202020204" pitchFamily="34" charset="0"/>
              <a:buChar char="•"/>
            </a:pPr>
            <a:endParaRPr lang="en-US" sz="3200"/>
          </a:p>
          <a:p>
            <a:pPr marL="285750" indent="-285750" algn="l">
              <a:buFont typeface="Arial" panose="020B0604020202020204" pitchFamily="34" charset="0"/>
              <a:buChar char="•"/>
            </a:pPr>
            <a:endParaRPr lang="en-US" sz="3200"/>
          </a:p>
          <a:p>
            <a:pPr marL="285750" indent="-285750" algn="l">
              <a:buFont typeface="Arial" panose="020B0604020202020204" pitchFamily="34" charset="0"/>
              <a:buChar char="•"/>
            </a:pPr>
            <a:endParaRPr lang="en-US" sz="3200"/>
          </a:p>
          <a:p>
            <a:endParaRPr lang="en-US"/>
          </a:p>
        </p:txBody>
      </p:sp>
    </p:spTree>
    <p:extLst>
      <p:ext uri="{BB962C8B-B14F-4D97-AF65-F5344CB8AC3E}">
        <p14:creationId xmlns:p14="http://schemas.microsoft.com/office/powerpoint/2010/main" val="292054197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115" y="1230285"/>
            <a:ext cx="11327771" cy="1014152"/>
          </a:xfrm>
        </p:spPr>
        <p:txBody>
          <a:bodyPr/>
          <a:lstStyle/>
          <a:p>
            <a:pPr algn="ctr"/>
            <a:r>
              <a:rPr lang="en-US" dirty="0"/>
              <a:t>Introduction</a:t>
            </a:r>
          </a:p>
        </p:txBody>
      </p:sp>
      <p:sp>
        <p:nvSpPr>
          <p:cNvPr id="3" name="Text Placeholder 2"/>
          <p:cNvSpPr>
            <a:spLocks noGrp="1"/>
          </p:cNvSpPr>
          <p:nvPr>
            <p:ph type="body" sz="half" idx="1"/>
          </p:nvPr>
        </p:nvSpPr>
        <p:spPr>
          <a:xfrm>
            <a:off x="892969" y="2244437"/>
            <a:ext cx="10406063" cy="3684189"/>
          </a:xfrm>
        </p:spPr>
        <p:txBody>
          <a:bodyPr>
            <a:normAutofit/>
          </a:bodyPr>
          <a:lstStyle/>
          <a:p>
            <a:pPr marL="457200" lvl="0" indent="-457200" algn="l" defTabSz="457200">
              <a:lnSpc>
                <a:spcPct val="100000"/>
              </a:lnSpc>
              <a:spcBef>
                <a:spcPct val="20000"/>
              </a:spcBef>
              <a:spcAft>
                <a:spcPts val="600"/>
              </a:spcAft>
              <a:buClr>
                <a:schemeClr val="accent2">
                  <a:lumMod val="50000"/>
                </a:schemeClr>
              </a:buClr>
              <a:buSzPct val="115000"/>
              <a:buFont typeface="Wingdings" panose="05000000000000000000" pitchFamily="2" charset="2"/>
              <a:buChar char="Ø"/>
            </a:pPr>
            <a:r>
              <a:rPr lang="en-US" sz="3200" dirty="0">
                <a:solidFill>
                  <a:schemeClr val="bg2">
                    <a:lumMod val="10000"/>
                  </a:schemeClr>
                </a:solidFill>
                <a:latin typeface="Garamond" panose="02020404030301010803"/>
                <a:ea typeface="+mn-ea"/>
                <a:cs typeface="+mn-cs"/>
              </a:rPr>
              <a:t>Trauma</a:t>
            </a:r>
          </a:p>
          <a:p>
            <a:pPr marL="914400" lvl="1" indent="-457200" algn="l" defTabSz="457200">
              <a:lnSpc>
                <a:spcPct val="100000"/>
              </a:lnSpc>
              <a:spcBef>
                <a:spcPct val="20000"/>
              </a:spcBef>
              <a:spcAft>
                <a:spcPts val="600"/>
              </a:spcAft>
              <a:buClr>
                <a:schemeClr val="accent2">
                  <a:lumMod val="50000"/>
                </a:schemeClr>
              </a:buClr>
              <a:buSzPct val="115000"/>
              <a:buFont typeface="Wingdings" panose="05000000000000000000" pitchFamily="2" charset="2"/>
              <a:buChar char="Ø"/>
            </a:pPr>
            <a:r>
              <a:rPr lang="en-US" sz="2800" dirty="0">
                <a:solidFill>
                  <a:schemeClr val="bg2">
                    <a:lumMod val="10000"/>
                  </a:schemeClr>
                </a:solidFill>
                <a:latin typeface="Garamond" panose="02020404030301010803"/>
                <a:ea typeface="+mn-lt"/>
                <a:cs typeface="+mn-lt"/>
              </a:rPr>
              <a:t>COVID 19</a:t>
            </a:r>
          </a:p>
          <a:p>
            <a:pPr marL="914400" lvl="1" indent="-457200" algn="l" defTabSz="457200">
              <a:lnSpc>
                <a:spcPct val="100000"/>
              </a:lnSpc>
              <a:spcBef>
                <a:spcPct val="20000"/>
              </a:spcBef>
              <a:spcAft>
                <a:spcPts val="600"/>
              </a:spcAft>
              <a:buClr>
                <a:schemeClr val="accent2">
                  <a:lumMod val="50000"/>
                </a:schemeClr>
              </a:buClr>
              <a:buSzPct val="115000"/>
              <a:buFont typeface="Wingdings" panose="05000000000000000000" pitchFamily="2" charset="2"/>
              <a:buChar char="Ø"/>
            </a:pPr>
            <a:r>
              <a:rPr lang="en-US" sz="2800" dirty="0">
                <a:solidFill>
                  <a:schemeClr val="bg2">
                    <a:lumMod val="10000"/>
                  </a:schemeClr>
                </a:solidFill>
                <a:latin typeface="Garamond" panose="02020404030301010803"/>
                <a:ea typeface="+mn-lt"/>
                <a:cs typeface="+mn-lt"/>
              </a:rPr>
              <a:t>The killing of Black people by police during COVID 19</a:t>
            </a:r>
          </a:p>
          <a:p>
            <a:pPr marL="457200" lvl="0" indent="-457200" algn="l" defTabSz="457200">
              <a:lnSpc>
                <a:spcPct val="100000"/>
              </a:lnSpc>
              <a:spcBef>
                <a:spcPct val="20000"/>
              </a:spcBef>
              <a:spcAft>
                <a:spcPts val="600"/>
              </a:spcAft>
              <a:buClr>
                <a:schemeClr val="accent2">
                  <a:lumMod val="50000"/>
                </a:schemeClr>
              </a:buClr>
              <a:buSzPct val="115000"/>
              <a:buFont typeface="Wingdings" panose="05000000000000000000" pitchFamily="2" charset="2"/>
              <a:buChar char="Ø"/>
            </a:pPr>
            <a:r>
              <a:rPr lang="en-US" sz="3200" dirty="0">
                <a:solidFill>
                  <a:schemeClr val="bg2">
                    <a:lumMod val="10000"/>
                  </a:schemeClr>
                </a:solidFill>
                <a:latin typeface="Garamond" panose="02020404030301010803"/>
                <a:ea typeface="+mn-ea"/>
                <a:cs typeface="+mn-cs"/>
              </a:rPr>
              <a:t>Racial </a:t>
            </a:r>
            <a:r>
              <a:rPr lang="en-US" sz="3200" dirty="0" err="1">
                <a:solidFill>
                  <a:schemeClr val="bg2">
                    <a:lumMod val="10000"/>
                  </a:schemeClr>
                </a:solidFill>
                <a:latin typeface="Garamond" panose="02020404030301010803"/>
                <a:ea typeface="+mn-ea"/>
                <a:cs typeface="+mn-cs"/>
              </a:rPr>
              <a:t>Microaggressions</a:t>
            </a:r>
            <a:endParaRPr lang="en-US" sz="3200" dirty="0">
              <a:solidFill>
                <a:schemeClr val="bg2">
                  <a:lumMod val="10000"/>
                </a:schemeClr>
              </a:solidFill>
              <a:latin typeface="Garamond" panose="02020404030301010803"/>
              <a:ea typeface="+mn-ea"/>
              <a:cs typeface="+mn-cs"/>
            </a:endParaRPr>
          </a:p>
          <a:p>
            <a:pPr marL="1257300" lvl="2" indent="-342900" algn="l" defTabSz="457200">
              <a:lnSpc>
                <a:spcPct val="100000"/>
              </a:lnSpc>
              <a:spcBef>
                <a:spcPct val="20000"/>
              </a:spcBef>
              <a:spcAft>
                <a:spcPts val="600"/>
              </a:spcAft>
              <a:buClr>
                <a:schemeClr val="accent2">
                  <a:lumMod val="50000"/>
                </a:schemeClr>
              </a:buClr>
              <a:buSzPct val="115000"/>
              <a:buFont typeface="Wingdings" panose="05000000000000000000" pitchFamily="2" charset="2"/>
              <a:buChar char="Ø"/>
            </a:pPr>
            <a:r>
              <a:rPr lang="en-US" sz="2400" dirty="0">
                <a:solidFill>
                  <a:schemeClr val="bg2">
                    <a:lumMod val="10000"/>
                  </a:schemeClr>
                </a:solidFill>
                <a:latin typeface="Garamond" panose="02020404030301010803"/>
                <a:ea typeface="+mn-ea"/>
                <a:cs typeface="+mn-cs"/>
              </a:rPr>
              <a:t>Definition</a:t>
            </a:r>
          </a:p>
          <a:p>
            <a:pPr marL="285750" indent="-285750">
              <a:buClr>
                <a:schemeClr val="accent2">
                  <a:lumMod val="50000"/>
                </a:schemeClr>
              </a:buClr>
              <a:buFont typeface="Wingdings" panose="05000000000000000000" pitchFamily="2" charset="2"/>
              <a:buChar char="Ø"/>
            </a:pPr>
            <a:endParaRPr lang="en-US" dirty="0"/>
          </a:p>
        </p:txBody>
      </p:sp>
    </p:spTree>
    <p:extLst>
      <p:ext uri="{BB962C8B-B14F-4D97-AF65-F5344CB8AC3E}">
        <p14:creationId xmlns:p14="http://schemas.microsoft.com/office/powerpoint/2010/main" val="3441276814"/>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3" y="1069085"/>
            <a:ext cx="11327771" cy="1053704"/>
          </a:xfrm>
        </p:spPr>
        <p:txBody>
          <a:bodyPr>
            <a:normAutofit/>
          </a:bodyPr>
          <a:lstStyle/>
          <a:p>
            <a:r>
              <a:rPr lang="en-US"/>
              <a:t>Consider some world and national events</a:t>
            </a:r>
          </a:p>
        </p:txBody>
      </p:sp>
      <p:sp>
        <p:nvSpPr>
          <p:cNvPr id="3" name="Text Placeholder 2"/>
          <p:cNvSpPr>
            <a:spLocks noGrp="1"/>
          </p:cNvSpPr>
          <p:nvPr>
            <p:ph type="body" sz="half" idx="1"/>
          </p:nvPr>
        </p:nvSpPr>
        <p:spPr>
          <a:xfrm>
            <a:off x="892969" y="2135156"/>
            <a:ext cx="10540345" cy="3793470"/>
          </a:xfrm>
        </p:spPr>
        <p:txBody>
          <a:bodyPr>
            <a:normAutofit fontScale="92500" lnSpcReduction="10000"/>
          </a:bodyPr>
          <a:lstStyle/>
          <a:p>
            <a:pPr marL="285750" indent="-285750" algn="l">
              <a:buFont typeface="Arial" panose="020B0604020202020204" pitchFamily="34" charset="0"/>
              <a:buChar char="•"/>
            </a:pPr>
            <a:r>
              <a:rPr lang="en-US" sz="3200"/>
              <a:t>September 11</a:t>
            </a:r>
            <a:r>
              <a:rPr lang="en-US" sz="3200" baseline="30000"/>
              <a:t>th</a:t>
            </a:r>
            <a:endParaRPr lang="en-US" sz="3200"/>
          </a:p>
          <a:p>
            <a:pPr marL="285750" indent="-285750" algn="l">
              <a:buFont typeface="Arial" panose="020B0604020202020204" pitchFamily="34" charset="0"/>
              <a:buChar char="•"/>
            </a:pPr>
            <a:r>
              <a:rPr lang="en-US" sz="3200"/>
              <a:t>Hurricane Katrina/ Florence</a:t>
            </a:r>
          </a:p>
          <a:p>
            <a:pPr marL="285750" indent="-285750" algn="l">
              <a:buFont typeface="Arial" panose="020B0604020202020204" pitchFamily="34" charset="0"/>
              <a:buChar char="•"/>
            </a:pPr>
            <a:r>
              <a:rPr lang="en-US" sz="3200"/>
              <a:t>Iowa/ Maryland Flooding</a:t>
            </a:r>
          </a:p>
          <a:p>
            <a:pPr marL="285750" indent="-285750" algn="l">
              <a:buFont typeface="Arial" panose="020B0604020202020204" pitchFamily="34" charset="0"/>
              <a:buChar char="•"/>
            </a:pPr>
            <a:r>
              <a:rPr lang="en-US" sz="3200"/>
              <a:t>California wildfires/Mudslides</a:t>
            </a:r>
          </a:p>
          <a:p>
            <a:pPr marL="285750" indent="-285750" algn="l">
              <a:buFont typeface="Arial" panose="020B0604020202020204" pitchFamily="34" charset="0"/>
              <a:buChar char="•"/>
            </a:pPr>
            <a:r>
              <a:rPr lang="en-US" sz="3200"/>
              <a:t>Space Shuttle disasters</a:t>
            </a:r>
          </a:p>
          <a:p>
            <a:pPr marL="285750" indent="-285750" algn="l">
              <a:buFont typeface="Arial" panose="020B0604020202020204" pitchFamily="34" charset="0"/>
              <a:buChar char="•"/>
            </a:pPr>
            <a:r>
              <a:rPr lang="en-US" sz="3200"/>
              <a:t>Virginia Tech/Pulse Night Club/Church shootings</a:t>
            </a:r>
          </a:p>
          <a:p>
            <a:pPr algn="l"/>
            <a:endParaRPr lang="en-US" sz="2200" dirty="0"/>
          </a:p>
          <a:p>
            <a:pPr algn="l"/>
            <a:r>
              <a:rPr lang="en-US" sz="2200"/>
              <a:t>*Use the reflection form to reflect on these events in your own life</a:t>
            </a:r>
            <a:endParaRPr lang="en-US"/>
          </a:p>
          <a:p>
            <a:pPr marL="285750" indent="-285750" algn="l">
              <a:buChar char="•"/>
            </a:pPr>
            <a:endParaRPr lang="en-US" sz="3200" dirty="0"/>
          </a:p>
          <a:p>
            <a:pPr marL="285750" indent="-285750" algn="l">
              <a:buChar char="•"/>
            </a:pPr>
            <a:endParaRPr lang="en-US" sz="3200" dirty="0"/>
          </a:p>
          <a:p>
            <a:pPr algn="l"/>
            <a:endParaRPr lang="en-US" sz="3200" dirty="0"/>
          </a:p>
          <a:p>
            <a:pPr marL="285750" indent="-285750" algn="l">
              <a:buFont typeface="Arial" panose="020B0604020202020204" pitchFamily="34" charset="0"/>
              <a:buChar char="•"/>
            </a:pPr>
            <a:endParaRPr lang="en-US" sz="3200"/>
          </a:p>
          <a:p>
            <a:pPr marL="285750" indent="-285750" algn="l">
              <a:buFont typeface="Arial" panose="020B0604020202020204" pitchFamily="34" charset="0"/>
              <a:buChar char="•"/>
            </a:pPr>
            <a:endParaRPr lang="en-US" sz="3200"/>
          </a:p>
          <a:p>
            <a:pPr marL="285750" indent="-285750" algn="l">
              <a:buFont typeface="Arial" panose="020B0604020202020204" pitchFamily="34" charset="0"/>
              <a:buChar char="•"/>
            </a:pPr>
            <a:endParaRPr lang="en-US" sz="3200"/>
          </a:p>
          <a:p>
            <a:pPr marL="285750" indent="-285750" algn="l">
              <a:buFont typeface="Arial" panose="020B0604020202020204" pitchFamily="34" charset="0"/>
              <a:buChar char="•"/>
            </a:pPr>
            <a:endParaRPr lang="en-US" sz="3200"/>
          </a:p>
          <a:p>
            <a:pPr marL="285750" indent="-285750" algn="l">
              <a:buChar char="•"/>
            </a:pPr>
            <a:endParaRPr lang="en-US" sz="3200"/>
          </a:p>
          <a:p>
            <a:endParaRPr lang="en-US"/>
          </a:p>
        </p:txBody>
      </p:sp>
    </p:spTree>
    <p:extLst>
      <p:ext uri="{BB962C8B-B14F-4D97-AF65-F5344CB8AC3E}">
        <p14:creationId xmlns:p14="http://schemas.microsoft.com/office/powerpoint/2010/main" val="238591114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3" y="1069085"/>
            <a:ext cx="11327771" cy="1053704"/>
          </a:xfrm>
        </p:spPr>
        <p:txBody>
          <a:bodyPr vert="horz" lIns="91440" tIns="45720" rIns="91440" bIns="45720" rtlCol="0" anchor="ctr">
            <a:noAutofit/>
          </a:bodyPr>
          <a:lstStyle/>
          <a:p>
            <a:r>
              <a:rPr lang="en-US" sz="4550"/>
              <a:t>What kinds of empathy can we express?</a:t>
            </a:r>
            <a:r>
              <a:rPr lang="en-US" sz="4550" dirty="0"/>
              <a:t/>
            </a:r>
            <a:br>
              <a:rPr lang="en-US" sz="4550" dirty="0"/>
            </a:br>
            <a:endParaRPr lang="en-US"/>
          </a:p>
        </p:txBody>
      </p:sp>
      <p:sp>
        <p:nvSpPr>
          <p:cNvPr id="3" name="Text Placeholder 2"/>
          <p:cNvSpPr>
            <a:spLocks noGrp="1"/>
          </p:cNvSpPr>
          <p:nvPr>
            <p:ph type="body" sz="half" idx="1"/>
          </p:nvPr>
        </p:nvSpPr>
        <p:spPr>
          <a:xfrm>
            <a:off x="763573" y="1918468"/>
            <a:ext cx="10540345" cy="3521328"/>
          </a:xfrm>
        </p:spPr>
        <p:txBody>
          <a:bodyPr>
            <a:normAutofit/>
          </a:bodyPr>
          <a:lstStyle/>
          <a:p>
            <a:pPr marL="285750" indent="-285750" algn="l">
              <a:buFont typeface="Arial" panose="020B0604020202020204" pitchFamily="34" charset="0"/>
              <a:buChar char="•"/>
            </a:pPr>
            <a:r>
              <a:rPr lang="en-US" sz="3200"/>
              <a:t>‘affective’ component – vicariously taking on others’ feelings </a:t>
            </a:r>
          </a:p>
          <a:p>
            <a:pPr marL="285750" indent="-285750" algn="l">
              <a:buFont typeface="Arial" panose="020B0604020202020204" pitchFamily="34" charset="0"/>
              <a:buChar char="•"/>
            </a:pPr>
            <a:r>
              <a:rPr lang="en-US" sz="3200"/>
              <a:t>‘cognitive’ component – reasoning about others’ emotions </a:t>
            </a:r>
          </a:p>
          <a:p>
            <a:pPr marL="285750" indent="-285750" algn="l">
              <a:buFont typeface="Arial" panose="020B0604020202020204" pitchFamily="34" charset="0"/>
              <a:buChar char="•"/>
            </a:pPr>
            <a:r>
              <a:rPr lang="en-US" sz="3200"/>
              <a:t>‘motivational’ component – desiring for others’ emotional states to improve</a:t>
            </a:r>
          </a:p>
          <a:p>
            <a:pPr algn="l"/>
            <a:r>
              <a:rPr lang="en-US" sz="1200" i="1" err="1"/>
              <a:t>Zaki</a:t>
            </a:r>
            <a:r>
              <a:rPr lang="en-US" sz="1200" i="1"/>
              <a:t>, J. (2016;2017;). Moving beyond stereotypes of empathy. Trends in Cognitive Sciences, 21(2), p.59. doi:10.1016/j.tics.2016.12.004</a:t>
            </a:r>
          </a:p>
          <a:p>
            <a:pPr marL="285750" indent="-285750" algn="l">
              <a:buFont typeface="Arial" panose="020B0604020202020204" pitchFamily="34" charset="0"/>
              <a:buChar char="•"/>
            </a:pPr>
            <a:endParaRPr lang="en-US" sz="3200"/>
          </a:p>
          <a:p>
            <a:pPr marL="285750" indent="-285750" algn="l">
              <a:buFont typeface="Arial" panose="020B0604020202020204" pitchFamily="34" charset="0"/>
              <a:buChar char="•"/>
            </a:pPr>
            <a:endParaRPr lang="en-US" sz="3200"/>
          </a:p>
          <a:p>
            <a:pPr marL="285750" indent="-285750" algn="l">
              <a:buFont typeface="Arial" panose="020B0604020202020204" pitchFamily="34" charset="0"/>
              <a:buChar char="•"/>
            </a:pPr>
            <a:endParaRPr lang="en-US" sz="3200"/>
          </a:p>
          <a:p>
            <a:pPr marL="285750" indent="-285750" algn="l">
              <a:buFont typeface="Arial" panose="020B0604020202020204" pitchFamily="34" charset="0"/>
              <a:buChar char="•"/>
            </a:pPr>
            <a:endParaRPr lang="en-US" sz="3200"/>
          </a:p>
          <a:p>
            <a:pPr marL="285750" indent="-285750" algn="l">
              <a:buFont typeface="Arial" panose="020B0604020202020204" pitchFamily="34" charset="0"/>
              <a:buChar char="•"/>
            </a:pPr>
            <a:endParaRPr lang="en-US" sz="3200"/>
          </a:p>
          <a:p>
            <a:pPr marL="285750" indent="-285750" algn="l">
              <a:buFont typeface="Arial" panose="020B0604020202020204" pitchFamily="34" charset="0"/>
              <a:buChar char="•"/>
            </a:pPr>
            <a:endParaRPr lang="en-US" sz="3200"/>
          </a:p>
          <a:p>
            <a:endParaRPr lang="en-US"/>
          </a:p>
        </p:txBody>
      </p:sp>
    </p:spTree>
    <p:extLst>
      <p:ext uri="{BB962C8B-B14F-4D97-AF65-F5344CB8AC3E}">
        <p14:creationId xmlns:p14="http://schemas.microsoft.com/office/powerpoint/2010/main" val="334080519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3" y="1069085"/>
            <a:ext cx="11327771" cy="1053704"/>
          </a:xfrm>
        </p:spPr>
        <p:txBody>
          <a:bodyPr>
            <a:normAutofit/>
          </a:bodyPr>
          <a:lstStyle/>
          <a:p>
            <a:r>
              <a:rPr lang="en-US" sz="4550"/>
              <a:t>How has the pandemic affected us?</a:t>
            </a:r>
            <a:endParaRPr lang="en-US" sz="4550" dirty="0"/>
          </a:p>
        </p:txBody>
      </p:sp>
      <p:sp>
        <p:nvSpPr>
          <p:cNvPr id="3" name="Text Placeholder 2"/>
          <p:cNvSpPr>
            <a:spLocks noGrp="1"/>
          </p:cNvSpPr>
          <p:nvPr>
            <p:ph type="body" sz="half" idx="1"/>
          </p:nvPr>
        </p:nvSpPr>
        <p:spPr>
          <a:xfrm>
            <a:off x="892969" y="2407298"/>
            <a:ext cx="10540345" cy="3521328"/>
          </a:xfrm>
        </p:spPr>
        <p:txBody>
          <a:bodyPr>
            <a:normAutofit lnSpcReduction="10000"/>
          </a:bodyPr>
          <a:lstStyle/>
          <a:p>
            <a:pPr marL="285750" indent="-285750" algn="l">
              <a:buFont typeface="Arial" panose="020B0604020202020204" pitchFamily="34" charset="0"/>
              <a:buChar char="•"/>
            </a:pPr>
            <a:r>
              <a:rPr lang="en-US" sz="3200"/>
              <a:t>Know or be someone who has been sick?</a:t>
            </a:r>
            <a:endParaRPr lang="en-US"/>
          </a:p>
          <a:p>
            <a:pPr marL="285750" indent="-285750" algn="l">
              <a:buFont typeface="Arial" panose="020B0604020202020204" pitchFamily="34" charset="0"/>
              <a:buChar char="•"/>
            </a:pPr>
            <a:r>
              <a:rPr lang="en-US" sz="3200"/>
              <a:t>Know someone who is extremely vulnerable to illness</a:t>
            </a:r>
            <a:endParaRPr lang="en-US" sz="3200" dirty="0"/>
          </a:p>
          <a:p>
            <a:pPr marL="285750" indent="-285750" algn="l">
              <a:buFont typeface="Arial" panose="020B0604020202020204" pitchFamily="34" charset="0"/>
              <a:buChar char="•"/>
            </a:pPr>
            <a:r>
              <a:rPr lang="en-US" sz="3200"/>
              <a:t>Know someone who lives with someone who is vulnerable</a:t>
            </a:r>
            <a:endParaRPr lang="en-US" sz="3200" dirty="0"/>
          </a:p>
          <a:p>
            <a:pPr marL="285750" indent="-285750" algn="l">
              <a:buFont typeface="Arial" panose="020B0604020202020204" pitchFamily="34" charset="0"/>
              <a:buChar char="•"/>
            </a:pPr>
            <a:endParaRPr lang="en-US" sz="3200" dirty="0"/>
          </a:p>
          <a:p>
            <a:pPr algn="l"/>
            <a:r>
              <a:rPr lang="en-US" sz="3200"/>
              <a:t>*Use the reflection form to reflect on these events in your own life</a:t>
            </a:r>
          </a:p>
          <a:p>
            <a:pPr marL="285750" indent="-285750" algn="l">
              <a:buFont typeface="Arial" panose="020B0604020202020204" pitchFamily="34" charset="0"/>
              <a:buChar char="•"/>
            </a:pPr>
            <a:endParaRPr lang="en-US" sz="3200" dirty="0"/>
          </a:p>
          <a:p>
            <a:pPr marL="285750" indent="-285750" algn="l">
              <a:buFont typeface="Arial" panose="020B0604020202020204" pitchFamily="34" charset="0"/>
              <a:buChar char="•"/>
            </a:pPr>
            <a:endParaRPr lang="en-US" sz="3200" dirty="0"/>
          </a:p>
          <a:p>
            <a:pPr marL="285750" indent="-285750" algn="l">
              <a:buFont typeface="Arial" panose="020B0604020202020204" pitchFamily="34" charset="0"/>
              <a:buChar char="•"/>
            </a:pPr>
            <a:endParaRPr lang="en-US" sz="3200"/>
          </a:p>
          <a:p>
            <a:pPr marL="285750" indent="-285750" algn="l">
              <a:buFont typeface="Arial" panose="020B0604020202020204" pitchFamily="34" charset="0"/>
              <a:buChar char="•"/>
            </a:pPr>
            <a:endParaRPr lang="en-US" sz="3200"/>
          </a:p>
          <a:p>
            <a:pPr marL="285750" indent="-285750" algn="l">
              <a:buFont typeface="Arial" panose="020B0604020202020204" pitchFamily="34" charset="0"/>
              <a:buChar char="•"/>
            </a:pPr>
            <a:endParaRPr lang="en-US" sz="3200"/>
          </a:p>
          <a:p>
            <a:pPr marL="285750" indent="-285750" algn="l">
              <a:buChar char="•"/>
            </a:pPr>
            <a:endParaRPr lang="en-US" sz="3200"/>
          </a:p>
          <a:p>
            <a:pPr marL="285750" indent="-285750" algn="l">
              <a:buChar char="•"/>
            </a:pPr>
            <a:endParaRPr lang="en-US" sz="3200"/>
          </a:p>
          <a:p>
            <a:pPr marL="285750" indent="-285750" algn="l">
              <a:buChar char="•"/>
            </a:pPr>
            <a:endParaRPr lang="en-US" sz="3200"/>
          </a:p>
          <a:p>
            <a:endParaRPr lang="en-US"/>
          </a:p>
        </p:txBody>
      </p:sp>
    </p:spTree>
    <p:extLst>
      <p:ext uri="{BB962C8B-B14F-4D97-AF65-F5344CB8AC3E}">
        <p14:creationId xmlns:p14="http://schemas.microsoft.com/office/powerpoint/2010/main" val="179456255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3" y="1069085"/>
            <a:ext cx="11327771" cy="1053704"/>
          </a:xfrm>
        </p:spPr>
        <p:txBody>
          <a:bodyPr>
            <a:normAutofit fontScale="90000"/>
          </a:bodyPr>
          <a:lstStyle/>
          <a:p>
            <a:r>
              <a:rPr lang="en-US"/>
              <a:t>We can’t know everything about our colleagues</a:t>
            </a:r>
          </a:p>
        </p:txBody>
      </p:sp>
      <p:sp>
        <p:nvSpPr>
          <p:cNvPr id="3" name="Text Placeholder 2"/>
          <p:cNvSpPr>
            <a:spLocks noGrp="1"/>
          </p:cNvSpPr>
          <p:nvPr>
            <p:ph type="body" sz="half" idx="1"/>
          </p:nvPr>
        </p:nvSpPr>
        <p:spPr>
          <a:xfrm>
            <a:off x="892969" y="2407298"/>
            <a:ext cx="10540345" cy="3521328"/>
          </a:xfrm>
        </p:spPr>
        <p:txBody>
          <a:bodyPr>
            <a:normAutofit/>
          </a:bodyPr>
          <a:lstStyle/>
          <a:p>
            <a:pPr algn="l"/>
            <a:r>
              <a:rPr lang="en-US" sz="3200"/>
              <a:t>We can be aware of events around us and reason, or express cognitive empathy </a:t>
            </a:r>
          </a:p>
          <a:p>
            <a:pPr algn="l"/>
            <a:endParaRPr lang="en-US" sz="3200"/>
          </a:p>
          <a:p>
            <a:pPr algn="l"/>
            <a:r>
              <a:rPr lang="en-US" sz="3200"/>
              <a:t>The events of the pandemic give us many opportunities for empathy</a:t>
            </a:r>
          </a:p>
          <a:p>
            <a:pPr marL="285750" indent="-285750" algn="l">
              <a:buFont typeface="Arial" panose="020B0604020202020204" pitchFamily="34" charset="0"/>
              <a:buChar char="•"/>
            </a:pPr>
            <a:endParaRPr lang="en-US" sz="3200"/>
          </a:p>
          <a:p>
            <a:pPr marL="285750" indent="-285750" algn="l">
              <a:buFont typeface="Arial" panose="020B0604020202020204" pitchFamily="34" charset="0"/>
              <a:buChar char="•"/>
            </a:pPr>
            <a:endParaRPr lang="en-US" sz="3200"/>
          </a:p>
          <a:p>
            <a:pPr marL="285750" indent="-285750" algn="l">
              <a:buFont typeface="Arial" panose="020B0604020202020204" pitchFamily="34" charset="0"/>
              <a:buChar char="•"/>
            </a:pPr>
            <a:endParaRPr lang="en-US" sz="3200"/>
          </a:p>
          <a:p>
            <a:pPr marL="285750" indent="-285750" algn="l">
              <a:buFont typeface="Arial" panose="020B0604020202020204" pitchFamily="34" charset="0"/>
              <a:buChar char="•"/>
            </a:pPr>
            <a:endParaRPr lang="en-US" sz="3200"/>
          </a:p>
          <a:p>
            <a:endParaRPr lang="en-US"/>
          </a:p>
        </p:txBody>
      </p:sp>
    </p:spTree>
    <p:extLst>
      <p:ext uri="{BB962C8B-B14F-4D97-AF65-F5344CB8AC3E}">
        <p14:creationId xmlns:p14="http://schemas.microsoft.com/office/powerpoint/2010/main" val="345110233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3" y="1069085"/>
            <a:ext cx="11327771" cy="1053704"/>
          </a:xfrm>
        </p:spPr>
        <p:txBody>
          <a:bodyPr>
            <a:normAutofit fontScale="90000"/>
          </a:bodyPr>
          <a:lstStyle/>
          <a:p>
            <a:r>
              <a:rPr lang="en-US"/>
              <a:t>While situations affect us differently consider the ways colleagues may be affected.</a:t>
            </a:r>
          </a:p>
        </p:txBody>
      </p:sp>
      <p:sp>
        <p:nvSpPr>
          <p:cNvPr id="3" name="Text Placeholder 2"/>
          <p:cNvSpPr>
            <a:spLocks noGrp="1"/>
          </p:cNvSpPr>
          <p:nvPr>
            <p:ph type="body" sz="half" idx="1"/>
          </p:nvPr>
        </p:nvSpPr>
        <p:spPr>
          <a:xfrm>
            <a:off x="892969" y="2407298"/>
            <a:ext cx="10540345" cy="3521328"/>
          </a:xfrm>
        </p:spPr>
        <p:txBody>
          <a:bodyPr>
            <a:normAutofit/>
          </a:bodyPr>
          <a:lstStyle/>
          <a:p>
            <a:pPr algn="l"/>
            <a:r>
              <a:rPr lang="en-US" sz="3200"/>
              <a:t>Know or be someone who has been sick</a:t>
            </a:r>
          </a:p>
          <a:p>
            <a:pPr algn="l"/>
            <a:endParaRPr lang="en-US" sz="3200"/>
          </a:p>
          <a:p>
            <a:pPr algn="l"/>
            <a:r>
              <a:rPr lang="en-US" sz="3200"/>
              <a:t>Know someone who is extremely vulnerable to illness</a:t>
            </a:r>
          </a:p>
          <a:p>
            <a:pPr algn="l"/>
            <a:endParaRPr lang="en-US" sz="3200"/>
          </a:p>
          <a:p>
            <a:pPr algn="l"/>
            <a:r>
              <a:rPr lang="en-US" sz="3200"/>
              <a:t>Know someone who lives with someone who is vulnerable</a:t>
            </a:r>
          </a:p>
          <a:p>
            <a:pPr algn="l"/>
            <a:endParaRPr lang="en-US" sz="3200" dirty="0"/>
          </a:p>
          <a:p>
            <a:pPr marL="285750" indent="-285750" algn="l">
              <a:buFont typeface="Arial" panose="020B0604020202020204" pitchFamily="34" charset="0"/>
              <a:buChar char="•"/>
            </a:pPr>
            <a:endParaRPr lang="en-US" sz="3200"/>
          </a:p>
          <a:p>
            <a:pPr marL="285750" indent="-285750" algn="l">
              <a:buFont typeface="Arial" panose="020B0604020202020204" pitchFamily="34" charset="0"/>
              <a:buChar char="•"/>
            </a:pPr>
            <a:endParaRPr lang="en-US" sz="3200"/>
          </a:p>
          <a:p>
            <a:pPr marL="285750" indent="-285750" algn="l">
              <a:buFont typeface="Arial" panose="020B0604020202020204" pitchFamily="34" charset="0"/>
              <a:buChar char="•"/>
            </a:pPr>
            <a:endParaRPr lang="en-US" sz="3200"/>
          </a:p>
          <a:p>
            <a:pPr marL="285750" indent="-285750" algn="l">
              <a:buChar char="•"/>
            </a:pPr>
            <a:endParaRPr lang="en-US" sz="3200"/>
          </a:p>
          <a:p>
            <a:endParaRPr lang="en-US"/>
          </a:p>
        </p:txBody>
      </p:sp>
    </p:spTree>
    <p:extLst>
      <p:ext uri="{BB962C8B-B14F-4D97-AF65-F5344CB8AC3E}">
        <p14:creationId xmlns:p14="http://schemas.microsoft.com/office/powerpoint/2010/main" val="301633811"/>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3" y="1069085"/>
            <a:ext cx="11327771" cy="1053704"/>
          </a:xfrm>
        </p:spPr>
        <p:txBody>
          <a:bodyPr>
            <a:normAutofit/>
          </a:bodyPr>
          <a:lstStyle/>
          <a:p>
            <a:r>
              <a:rPr lang="en-US"/>
              <a:t>Now let’s talk about race and antiracism</a:t>
            </a:r>
          </a:p>
        </p:txBody>
      </p:sp>
      <p:sp>
        <p:nvSpPr>
          <p:cNvPr id="3" name="Text Placeholder 2"/>
          <p:cNvSpPr>
            <a:spLocks noGrp="1"/>
          </p:cNvSpPr>
          <p:nvPr>
            <p:ph type="body" sz="half" idx="1"/>
          </p:nvPr>
        </p:nvSpPr>
        <p:spPr>
          <a:xfrm>
            <a:off x="892969" y="2407298"/>
            <a:ext cx="10540345" cy="3521328"/>
          </a:xfrm>
        </p:spPr>
        <p:txBody>
          <a:bodyPr>
            <a:normAutofit/>
          </a:bodyPr>
          <a:lstStyle/>
          <a:p>
            <a:pPr algn="l"/>
            <a:r>
              <a:rPr lang="en-US" sz="3200"/>
              <a:t>Just like natural disasters, race relations and racist events affect us and our colleagues differently</a:t>
            </a:r>
          </a:p>
          <a:p>
            <a:pPr algn="l"/>
            <a:endParaRPr lang="en-US" sz="3200"/>
          </a:p>
          <a:p>
            <a:pPr algn="l"/>
            <a:r>
              <a:rPr lang="en-US" sz="3200"/>
              <a:t>Colleagues who are black or people of color may experience these events more intensely than white colleagues</a:t>
            </a:r>
          </a:p>
          <a:p>
            <a:pPr marL="285750" indent="-285750" algn="l">
              <a:buFont typeface="Arial" panose="020B0604020202020204" pitchFamily="34" charset="0"/>
              <a:buChar char="•"/>
            </a:pPr>
            <a:endParaRPr lang="en-US" sz="3200"/>
          </a:p>
          <a:p>
            <a:pPr marL="285750" indent="-285750" algn="l">
              <a:buFont typeface="Arial" panose="020B0604020202020204" pitchFamily="34" charset="0"/>
              <a:buChar char="•"/>
            </a:pPr>
            <a:endParaRPr lang="en-US" sz="3200"/>
          </a:p>
          <a:p>
            <a:pPr marL="285750" indent="-285750" algn="l">
              <a:buFont typeface="Arial" panose="020B0604020202020204" pitchFamily="34" charset="0"/>
              <a:buChar char="•"/>
            </a:pPr>
            <a:endParaRPr lang="en-US" sz="3200"/>
          </a:p>
          <a:p>
            <a:pPr marL="285750" indent="-285750" algn="l">
              <a:buFont typeface="Arial" panose="020B0604020202020204" pitchFamily="34" charset="0"/>
              <a:buChar char="•"/>
            </a:pPr>
            <a:endParaRPr lang="en-US" sz="3200"/>
          </a:p>
          <a:p>
            <a:endParaRPr lang="en-US"/>
          </a:p>
        </p:txBody>
      </p:sp>
    </p:spTree>
    <p:extLst>
      <p:ext uri="{BB962C8B-B14F-4D97-AF65-F5344CB8AC3E}">
        <p14:creationId xmlns:p14="http://schemas.microsoft.com/office/powerpoint/2010/main" val="73434785"/>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3" y="1069085"/>
            <a:ext cx="11327771" cy="1053704"/>
          </a:xfrm>
        </p:spPr>
        <p:txBody>
          <a:bodyPr>
            <a:normAutofit fontScale="90000"/>
          </a:bodyPr>
          <a:lstStyle/>
          <a:p>
            <a:r>
              <a:rPr lang="en-US" sz="4550"/>
              <a:t>George Floyd, Ahmaud Arbery, Breonna Taylor &amp; Covid-19 </a:t>
            </a:r>
            <a:endParaRPr lang="en-US"/>
          </a:p>
        </p:txBody>
      </p:sp>
      <p:sp>
        <p:nvSpPr>
          <p:cNvPr id="3" name="Text Placeholder 2"/>
          <p:cNvSpPr>
            <a:spLocks noGrp="1"/>
          </p:cNvSpPr>
          <p:nvPr>
            <p:ph type="body" sz="half" idx="1"/>
          </p:nvPr>
        </p:nvSpPr>
        <p:spPr>
          <a:xfrm>
            <a:off x="892969" y="2407298"/>
            <a:ext cx="10540345" cy="3521328"/>
          </a:xfrm>
        </p:spPr>
        <p:txBody>
          <a:bodyPr>
            <a:normAutofit lnSpcReduction="10000"/>
          </a:bodyPr>
          <a:lstStyle/>
          <a:p>
            <a:pPr algn="l"/>
            <a:r>
              <a:rPr lang="en-US" sz="3200"/>
              <a:t>You may not have experienced some of the world events mentioned earlier. </a:t>
            </a:r>
          </a:p>
          <a:p>
            <a:pPr algn="l"/>
            <a:endParaRPr lang="en-US" sz="3200"/>
          </a:p>
          <a:p>
            <a:pPr algn="l"/>
            <a:r>
              <a:rPr lang="en-US" sz="3200"/>
              <a:t>You may not have experienced racial microaggressions before</a:t>
            </a:r>
          </a:p>
          <a:p>
            <a:pPr algn="l"/>
            <a:endParaRPr lang="en-US" sz="3200"/>
          </a:p>
          <a:p>
            <a:pPr algn="l"/>
            <a:r>
              <a:rPr lang="en-US" sz="3200"/>
              <a:t>You may not be vulnerable to Covid-19 </a:t>
            </a:r>
          </a:p>
          <a:p>
            <a:pPr marL="285750" indent="-285750" algn="l">
              <a:buFont typeface="Arial" panose="020B0604020202020204" pitchFamily="34" charset="0"/>
              <a:buChar char="•"/>
            </a:pPr>
            <a:endParaRPr lang="en-US" sz="3200"/>
          </a:p>
          <a:p>
            <a:pPr marL="285750" indent="-285750" algn="l">
              <a:buFont typeface="Arial" panose="020B0604020202020204" pitchFamily="34" charset="0"/>
              <a:buChar char="•"/>
            </a:pPr>
            <a:endParaRPr lang="en-US" sz="3200"/>
          </a:p>
          <a:p>
            <a:pPr marL="285750" indent="-285750" algn="l">
              <a:buFont typeface="Arial" panose="020B0604020202020204" pitchFamily="34" charset="0"/>
              <a:buChar char="•"/>
            </a:pPr>
            <a:endParaRPr lang="en-US" sz="3200"/>
          </a:p>
          <a:p>
            <a:pPr marL="285750" indent="-285750" algn="l">
              <a:buFont typeface="Arial" panose="020B0604020202020204" pitchFamily="34" charset="0"/>
              <a:buChar char="•"/>
            </a:pPr>
            <a:endParaRPr lang="en-US" sz="3200"/>
          </a:p>
          <a:p>
            <a:endParaRPr lang="en-US"/>
          </a:p>
        </p:txBody>
      </p:sp>
    </p:spTree>
    <p:extLst>
      <p:ext uri="{BB962C8B-B14F-4D97-AF65-F5344CB8AC3E}">
        <p14:creationId xmlns:p14="http://schemas.microsoft.com/office/powerpoint/2010/main" val="2971112429"/>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3" y="1069085"/>
            <a:ext cx="11327771" cy="1053704"/>
          </a:xfrm>
        </p:spPr>
        <p:txBody>
          <a:bodyPr>
            <a:normAutofit/>
          </a:bodyPr>
          <a:lstStyle/>
          <a:p>
            <a:r>
              <a:rPr lang="en-US"/>
              <a:t>Empathy does not require experience</a:t>
            </a:r>
          </a:p>
        </p:txBody>
      </p:sp>
      <p:sp>
        <p:nvSpPr>
          <p:cNvPr id="3" name="Text Placeholder 2"/>
          <p:cNvSpPr>
            <a:spLocks noGrp="1"/>
          </p:cNvSpPr>
          <p:nvPr>
            <p:ph type="body" sz="half" idx="1"/>
          </p:nvPr>
        </p:nvSpPr>
        <p:spPr>
          <a:xfrm>
            <a:off x="892969" y="2407298"/>
            <a:ext cx="10540345" cy="3521328"/>
          </a:xfrm>
        </p:spPr>
        <p:txBody>
          <a:bodyPr>
            <a:normAutofit fontScale="85000" lnSpcReduction="10000"/>
          </a:bodyPr>
          <a:lstStyle/>
          <a:p>
            <a:pPr algn="l"/>
            <a:r>
              <a:rPr lang="en-US" sz="3200"/>
              <a:t>You can understand that stress from world events may cause stress to your colleagues who are more connected to the event.</a:t>
            </a:r>
          </a:p>
          <a:p>
            <a:pPr algn="l"/>
            <a:endParaRPr lang="en-US" sz="3200"/>
          </a:p>
          <a:p>
            <a:pPr algn="l"/>
            <a:r>
              <a:rPr lang="en-US" sz="3200"/>
              <a:t>You can understand that black folks and people of color are disproportionally dying or becoming ill from Covid-19</a:t>
            </a:r>
          </a:p>
          <a:p>
            <a:pPr algn="l"/>
            <a:endParaRPr lang="en-US" sz="3200"/>
          </a:p>
          <a:p>
            <a:pPr algn="l"/>
            <a:r>
              <a:rPr lang="en-US" sz="3200"/>
              <a:t>You can understand that many things happen to our colleagues we do not know, but you can still extend empathy.</a:t>
            </a:r>
          </a:p>
          <a:p>
            <a:pPr marL="285750" indent="-285750" algn="l">
              <a:buFont typeface="Arial" panose="020B0604020202020204" pitchFamily="34" charset="0"/>
              <a:buChar char="•"/>
            </a:pPr>
            <a:endParaRPr lang="en-US" sz="3200"/>
          </a:p>
          <a:p>
            <a:pPr marL="285750" indent="-285750" algn="l">
              <a:buFont typeface="Arial" panose="020B0604020202020204" pitchFamily="34" charset="0"/>
              <a:buChar char="•"/>
            </a:pPr>
            <a:endParaRPr lang="en-US" sz="3200"/>
          </a:p>
          <a:p>
            <a:pPr marL="285750" indent="-285750" algn="l">
              <a:buFont typeface="Arial" panose="020B0604020202020204" pitchFamily="34" charset="0"/>
              <a:buChar char="•"/>
            </a:pPr>
            <a:endParaRPr lang="en-US" sz="3200"/>
          </a:p>
          <a:p>
            <a:pPr marL="285750" indent="-285750" algn="l">
              <a:buFont typeface="Arial" panose="020B0604020202020204" pitchFamily="34" charset="0"/>
              <a:buChar char="•"/>
            </a:pPr>
            <a:endParaRPr lang="en-US" sz="3200"/>
          </a:p>
          <a:p>
            <a:endParaRPr lang="en-US"/>
          </a:p>
        </p:txBody>
      </p:sp>
    </p:spTree>
    <p:extLst>
      <p:ext uri="{BB962C8B-B14F-4D97-AF65-F5344CB8AC3E}">
        <p14:creationId xmlns:p14="http://schemas.microsoft.com/office/powerpoint/2010/main" val="3827429786"/>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3" y="1069085"/>
            <a:ext cx="11327771" cy="1053704"/>
          </a:xfrm>
        </p:spPr>
        <p:txBody>
          <a:bodyPr>
            <a:normAutofit/>
          </a:bodyPr>
          <a:lstStyle/>
          <a:p>
            <a:r>
              <a:rPr lang="en-US" sz="4550"/>
              <a:t>Historical Trauma</a:t>
            </a:r>
            <a:endParaRPr lang="en-US"/>
          </a:p>
        </p:txBody>
      </p:sp>
      <p:sp>
        <p:nvSpPr>
          <p:cNvPr id="3" name="Text Placeholder 2"/>
          <p:cNvSpPr>
            <a:spLocks noGrp="1"/>
          </p:cNvSpPr>
          <p:nvPr>
            <p:ph type="body" sz="half" idx="1"/>
          </p:nvPr>
        </p:nvSpPr>
        <p:spPr>
          <a:xfrm>
            <a:off x="892969" y="2407298"/>
            <a:ext cx="10540345" cy="3521328"/>
          </a:xfrm>
        </p:spPr>
        <p:txBody>
          <a:bodyPr>
            <a:normAutofit/>
          </a:bodyPr>
          <a:lstStyle/>
          <a:p>
            <a:pPr marL="285750" indent="-285750" algn="l">
              <a:buFont typeface="Arial" panose="020B0604020202020204" pitchFamily="34" charset="0"/>
              <a:buChar char="•"/>
            </a:pPr>
            <a:r>
              <a:rPr lang="en-US" sz="3313"/>
              <a:t>Just as you can empathize with trauma that is not your own</a:t>
            </a:r>
          </a:p>
          <a:p>
            <a:pPr marL="285750" indent="-285750" algn="l">
              <a:buFont typeface="Arial" panose="020B0604020202020204" pitchFamily="34" charset="0"/>
              <a:buChar char="•"/>
            </a:pPr>
            <a:endParaRPr lang="en-US" sz="3313"/>
          </a:p>
          <a:p>
            <a:pPr marL="285750" indent="-285750" algn="l">
              <a:buFont typeface="Arial" panose="020B0604020202020204" pitchFamily="34" charset="0"/>
              <a:buChar char="•"/>
            </a:pPr>
            <a:r>
              <a:rPr lang="en-US" sz="3313"/>
              <a:t>You can experience trauma by frequent reminders of triggering events</a:t>
            </a:r>
          </a:p>
          <a:p>
            <a:pPr marL="285750" indent="-285750" algn="l">
              <a:buFont typeface="Arial" panose="020B0604020202020204" pitchFamily="34" charset="0"/>
              <a:buChar char="•"/>
            </a:pPr>
            <a:endParaRPr lang="en-US" sz="3300" dirty="0"/>
          </a:p>
          <a:p>
            <a:pPr marL="285750" indent="-285750" algn="l">
              <a:buFont typeface="Arial" panose="020B0604020202020204" pitchFamily="34" charset="0"/>
              <a:buChar char="•"/>
            </a:pPr>
            <a:endParaRPr lang="en-US" sz="3300" dirty="0"/>
          </a:p>
          <a:p>
            <a:pPr algn="l"/>
            <a:endParaRPr lang="en-US" sz="3300" dirty="0"/>
          </a:p>
          <a:p>
            <a:pPr marL="285750" indent="-285750" algn="l">
              <a:buFont typeface="Arial" panose="020B0604020202020204" pitchFamily="34" charset="0"/>
              <a:buChar char="•"/>
            </a:pPr>
            <a:endParaRPr lang="en-US" sz="3200"/>
          </a:p>
          <a:p>
            <a:pPr marL="285750" indent="-285750" algn="l">
              <a:buFont typeface="Arial" panose="020B0604020202020204" pitchFamily="34" charset="0"/>
              <a:buChar char="•"/>
            </a:pPr>
            <a:endParaRPr lang="en-US" sz="3200"/>
          </a:p>
          <a:p>
            <a:pPr marL="285750" indent="-285750" algn="l">
              <a:buFont typeface="Arial" panose="020B0604020202020204" pitchFamily="34" charset="0"/>
              <a:buChar char="•"/>
            </a:pPr>
            <a:endParaRPr lang="en-US" sz="3200"/>
          </a:p>
          <a:p>
            <a:endParaRPr lang="en-US"/>
          </a:p>
        </p:txBody>
      </p:sp>
    </p:spTree>
    <p:extLst>
      <p:ext uri="{BB962C8B-B14F-4D97-AF65-F5344CB8AC3E}">
        <p14:creationId xmlns:p14="http://schemas.microsoft.com/office/powerpoint/2010/main" val="2758861826"/>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3" y="1069085"/>
            <a:ext cx="11327771" cy="1053704"/>
          </a:xfrm>
        </p:spPr>
        <p:txBody>
          <a:bodyPr>
            <a:normAutofit/>
          </a:bodyPr>
          <a:lstStyle/>
          <a:p>
            <a:r>
              <a:rPr lang="en-US"/>
              <a:t>Vicarious Trauma</a:t>
            </a:r>
          </a:p>
        </p:txBody>
      </p:sp>
      <p:sp>
        <p:nvSpPr>
          <p:cNvPr id="3" name="Text Placeholder 2"/>
          <p:cNvSpPr>
            <a:spLocks noGrp="1"/>
          </p:cNvSpPr>
          <p:nvPr>
            <p:ph type="body" sz="half" idx="1"/>
          </p:nvPr>
        </p:nvSpPr>
        <p:spPr>
          <a:xfrm>
            <a:off x="892969" y="2407298"/>
            <a:ext cx="10540345" cy="3521328"/>
          </a:xfrm>
        </p:spPr>
        <p:txBody>
          <a:bodyPr>
            <a:normAutofit/>
          </a:bodyPr>
          <a:lstStyle/>
          <a:p>
            <a:pPr algn="l"/>
            <a:r>
              <a:rPr lang="en-US" sz="2800"/>
              <a:t>“an event that “bring[s] up an array of painful memories. . . it can trigger vicarious traumatization. Even if the specific event has never happened to us directly, we may have witnessed similar experiences, or know people in our communities who have been traumatized or killed in similar ways.”</a:t>
            </a:r>
            <a:endParaRPr lang="en-US"/>
          </a:p>
          <a:p>
            <a:pPr algn="l"/>
            <a:endParaRPr lang="en-US" sz="1800" i="1"/>
          </a:p>
          <a:p>
            <a:pPr algn="l"/>
            <a:r>
              <a:rPr lang="en-US" sz="1800" i="1"/>
              <a:t>Kendall, M. (2020). Hood feminism: Notes from the women a movement forgot. New York: Viking. </a:t>
            </a:r>
          </a:p>
          <a:p>
            <a:pPr marL="285750" indent="-285750" algn="l">
              <a:buFont typeface="Arial" panose="020B0604020202020204" pitchFamily="34" charset="0"/>
              <a:buChar char="•"/>
            </a:pPr>
            <a:endParaRPr lang="en-US" sz="3313"/>
          </a:p>
          <a:p>
            <a:pPr marL="285750" indent="-285750" algn="l">
              <a:buFont typeface="Arial" panose="020B0604020202020204" pitchFamily="34" charset="0"/>
              <a:buChar char="•"/>
            </a:pPr>
            <a:endParaRPr lang="en-US" sz="3200"/>
          </a:p>
          <a:p>
            <a:pPr marL="285750" indent="-285750" algn="l">
              <a:buFont typeface="Arial" panose="020B0604020202020204" pitchFamily="34" charset="0"/>
              <a:buChar char="•"/>
            </a:pPr>
            <a:endParaRPr lang="en-US" sz="3200"/>
          </a:p>
          <a:p>
            <a:pPr marL="285750" indent="-285750" algn="l">
              <a:buFont typeface="Arial" panose="020B0604020202020204" pitchFamily="34" charset="0"/>
              <a:buChar char="•"/>
            </a:pPr>
            <a:endParaRPr lang="en-US" sz="3200"/>
          </a:p>
          <a:p>
            <a:endParaRPr lang="en-US"/>
          </a:p>
        </p:txBody>
      </p:sp>
    </p:spTree>
    <p:extLst>
      <p:ext uri="{BB962C8B-B14F-4D97-AF65-F5344CB8AC3E}">
        <p14:creationId xmlns:p14="http://schemas.microsoft.com/office/powerpoint/2010/main" val="65070504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699" y="939338"/>
            <a:ext cx="11369188" cy="2202873"/>
          </a:xfrm>
        </p:spPr>
        <p:txBody>
          <a:bodyPr>
            <a:normAutofit fontScale="90000"/>
          </a:bodyPr>
          <a:lstStyle/>
          <a:p>
            <a:r>
              <a:rPr lang="en-US" sz="4800" b="1" dirty="0" err="1">
                <a:solidFill>
                  <a:schemeClr val="accent2">
                    <a:lumMod val="75000"/>
                  </a:schemeClr>
                </a:solidFill>
                <a:latin typeface="Times New Roman"/>
                <a:ea typeface="+mj-lt"/>
                <a:cs typeface="+mj-lt"/>
              </a:rPr>
              <a:t>Microaggressions</a:t>
            </a:r>
            <a:r>
              <a:rPr lang="en-US" sz="4800" b="1" dirty="0">
                <a:solidFill>
                  <a:schemeClr val="accent2">
                    <a:lumMod val="75000"/>
                  </a:schemeClr>
                </a:solidFill>
                <a:latin typeface="Times New Roman"/>
                <a:ea typeface="+mj-lt"/>
                <a:cs typeface="+mj-lt"/>
              </a:rPr>
              <a:t> in a Time of Trauma: Engaging Empathy with Colleagues as a Form of Antiracism</a:t>
            </a:r>
            <a:endParaRPr lang="en-US" dirty="0">
              <a:solidFill>
                <a:schemeClr val="accent2">
                  <a:lumMod val="75000"/>
                </a:schemeClr>
              </a:solidFill>
            </a:endParaRPr>
          </a:p>
        </p:txBody>
      </p:sp>
      <p:sp>
        <p:nvSpPr>
          <p:cNvPr id="3" name="Text Placeholder 2"/>
          <p:cNvSpPr>
            <a:spLocks noGrp="1"/>
          </p:cNvSpPr>
          <p:nvPr>
            <p:ph type="body" sz="half" idx="1"/>
          </p:nvPr>
        </p:nvSpPr>
        <p:spPr/>
        <p:txBody>
          <a:bodyPr>
            <a:normAutofit/>
          </a:bodyPr>
          <a:lstStyle/>
          <a:p>
            <a:pPr lvl="0" defTabSz="457200">
              <a:lnSpc>
                <a:spcPct val="100000"/>
              </a:lnSpc>
              <a:spcBef>
                <a:spcPct val="20000"/>
              </a:spcBef>
              <a:spcAft>
                <a:spcPts val="600"/>
              </a:spcAft>
              <a:buClr>
                <a:srgbClr val="83992A"/>
              </a:buClr>
              <a:buSzPct val="115000"/>
            </a:pPr>
            <a:r>
              <a:rPr lang="en-US" sz="6000" b="1" dirty="0">
                <a:solidFill>
                  <a:srgbClr val="DADADA">
                    <a:lumMod val="25000"/>
                  </a:srgbClr>
                </a:solidFill>
                <a:latin typeface="Times New Roman"/>
                <a:ea typeface="+mn-ea"/>
                <a:cs typeface="Times New Roman"/>
              </a:rPr>
              <a:t>Racial </a:t>
            </a:r>
            <a:r>
              <a:rPr lang="en-US" sz="6000" b="1" dirty="0" err="1">
                <a:solidFill>
                  <a:srgbClr val="DADADA">
                    <a:lumMod val="25000"/>
                  </a:srgbClr>
                </a:solidFill>
                <a:latin typeface="Times New Roman"/>
                <a:ea typeface="+mn-ea"/>
                <a:cs typeface="Times New Roman"/>
              </a:rPr>
              <a:t>Microaggressions</a:t>
            </a:r>
            <a:r>
              <a:rPr lang="en-US" sz="6000" b="1" dirty="0">
                <a:solidFill>
                  <a:srgbClr val="DADADA">
                    <a:lumMod val="25000"/>
                  </a:srgbClr>
                </a:solidFill>
                <a:latin typeface="Times New Roman"/>
                <a:ea typeface="+mn-ea"/>
                <a:cs typeface="Times New Roman"/>
              </a:rPr>
              <a:t> Defined</a:t>
            </a:r>
            <a:endParaRPr lang="en-US" sz="6000" b="1" dirty="0">
              <a:solidFill>
                <a:srgbClr val="DADADA">
                  <a:lumMod val="25000"/>
                </a:srgbClr>
              </a:solidFill>
              <a:latin typeface="Times New Roman" panose="02020603050405020304" pitchFamily="18" charset="0"/>
              <a:ea typeface="+mn-ea"/>
              <a:cs typeface="Times New Roman" panose="02020603050405020304" pitchFamily="18" charset="0"/>
            </a:endParaRPr>
          </a:p>
          <a:p>
            <a:endParaRPr lang="en-US" sz="6000" dirty="0"/>
          </a:p>
        </p:txBody>
      </p:sp>
    </p:spTree>
    <p:extLst>
      <p:ext uri="{BB962C8B-B14F-4D97-AF65-F5344CB8AC3E}">
        <p14:creationId xmlns:p14="http://schemas.microsoft.com/office/powerpoint/2010/main" val="801111997"/>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3" y="1069085"/>
            <a:ext cx="11327771" cy="1053704"/>
          </a:xfrm>
        </p:spPr>
        <p:txBody>
          <a:bodyPr>
            <a:normAutofit/>
          </a:bodyPr>
          <a:lstStyle/>
          <a:p>
            <a:r>
              <a:rPr lang="en-US" sz="4550"/>
              <a:t>Empathy as a form of antiracism</a:t>
            </a:r>
            <a:endParaRPr lang="en-US"/>
          </a:p>
        </p:txBody>
      </p:sp>
      <p:sp>
        <p:nvSpPr>
          <p:cNvPr id="3" name="Text Placeholder 2"/>
          <p:cNvSpPr>
            <a:spLocks noGrp="1"/>
          </p:cNvSpPr>
          <p:nvPr>
            <p:ph type="body" sz="half" idx="1"/>
          </p:nvPr>
        </p:nvSpPr>
        <p:spPr>
          <a:xfrm>
            <a:off x="892969" y="2407298"/>
            <a:ext cx="10540345" cy="3521328"/>
          </a:xfrm>
        </p:spPr>
        <p:txBody>
          <a:bodyPr>
            <a:normAutofit/>
          </a:bodyPr>
          <a:lstStyle/>
          <a:p>
            <a:pPr marL="285750" indent="-285750" algn="l">
              <a:buFont typeface="Arial" panose="020B0604020202020204" pitchFamily="34" charset="0"/>
              <a:buChar char="•"/>
            </a:pPr>
            <a:r>
              <a:rPr lang="en-US" sz="3300"/>
              <a:t>Just as you can empathize with trauma that is not your own</a:t>
            </a:r>
            <a:endParaRPr lang="en-US" sz="3450">
              <a:cs typeface="Calibri" panose="020F0502020204030204"/>
            </a:endParaRPr>
          </a:p>
          <a:p>
            <a:pPr lvl="2" algn="l"/>
            <a:r>
              <a:rPr lang="en-US" sz="3450">
                <a:latin typeface="Calibri"/>
                <a:cs typeface="Calibri"/>
              </a:rPr>
              <a:t>        natural</a:t>
            </a:r>
            <a:r>
              <a:rPr lang="en-US" sz="3450"/>
              <a:t> disasters and world events</a:t>
            </a:r>
            <a:endParaRPr lang="en-US" sz="3450">
              <a:cs typeface="Calibri" panose="020F0502020204030204"/>
            </a:endParaRPr>
          </a:p>
          <a:p>
            <a:pPr marL="285750" indent="-285750" algn="l">
              <a:buFont typeface="Arial" panose="020B0604020202020204" pitchFamily="34" charset="0"/>
              <a:buChar char="•"/>
            </a:pPr>
            <a:r>
              <a:rPr lang="en-US" sz="3300"/>
              <a:t>You can empathize with folks who experience trauma by frequent reminders of triggering events </a:t>
            </a:r>
          </a:p>
          <a:p>
            <a:pPr lvl="4" algn="l"/>
            <a:r>
              <a:rPr lang="en-US" sz="3300"/>
              <a:t>         repeated acts of violence against people of color </a:t>
            </a:r>
            <a:endParaRPr lang="en-US"/>
          </a:p>
          <a:p>
            <a:pPr marL="285750" indent="-285750" algn="l">
              <a:buFont typeface="Arial" panose="020B0604020202020204" pitchFamily="34" charset="0"/>
              <a:buChar char="•"/>
            </a:pPr>
            <a:endParaRPr lang="en-US" sz="3200"/>
          </a:p>
          <a:p>
            <a:pPr marL="285750" indent="-285750" algn="l">
              <a:buFont typeface="Arial" panose="020B0604020202020204" pitchFamily="34" charset="0"/>
              <a:buChar char="•"/>
            </a:pPr>
            <a:endParaRPr lang="en-US" sz="3200"/>
          </a:p>
          <a:p>
            <a:pPr marL="285750" indent="-285750" algn="l">
              <a:buFont typeface="Arial" panose="020B0604020202020204" pitchFamily="34" charset="0"/>
              <a:buChar char="•"/>
            </a:pPr>
            <a:endParaRPr lang="en-US" sz="3200"/>
          </a:p>
          <a:p>
            <a:endParaRPr lang="en-US"/>
          </a:p>
        </p:txBody>
      </p:sp>
    </p:spTree>
    <p:extLst>
      <p:ext uri="{BB962C8B-B14F-4D97-AF65-F5344CB8AC3E}">
        <p14:creationId xmlns:p14="http://schemas.microsoft.com/office/powerpoint/2010/main" val="346806025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3" y="1069085"/>
            <a:ext cx="11327771" cy="1053704"/>
          </a:xfrm>
        </p:spPr>
        <p:txBody>
          <a:bodyPr>
            <a:normAutofit/>
          </a:bodyPr>
          <a:lstStyle/>
          <a:p>
            <a:r>
              <a:rPr lang="en-US" sz="4550"/>
              <a:t>Antiracism</a:t>
            </a:r>
            <a:endParaRPr lang="en-US"/>
          </a:p>
        </p:txBody>
      </p:sp>
      <p:sp>
        <p:nvSpPr>
          <p:cNvPr id="3" name="Text Placeholder 2"/>
          <p:cNvSpPr>
            <a:spLocks noGrp="1"/>
          </p:cNvSpPr>
          <p:nvPr>
            <p:ph type="body" sz="half" idx="1"/>
          </p:nvPr>
        </p:nvSpPr>
        <p:spPr>
          <a:xfrm>
            <a:off x="892969" y="2407298"/>
            <a:ext cx="10540345" cy="3521328"/>
          </a:xfrm>
        </p:spPr>
        <p:txBody>
          <a:bodyPr>
            <a:normAutofit/>
          </a:bodyPr>
          <a:lstStyle/>
          <a:p>
            <a:pPr marL="285750" indent="-285750" algn="l">
              <a:buFont typeface="Arial" panose="020B0604020202020204" pitchFamily="34" charset="0"/>
              <a:buChar char="•"/>
            </a:pPr>
            <a:r>
              <a:rPr lang="en-US" sz="3200"/>
              <a:t>Be aware of your workplace and how it appears to colleagues who may be experiencing the trauma of the pandemic and/or racist violence in the news</a:t>
            </a:r>
            <a:endParaRPr lang="en-US" sz="3200" dirty="0"/>
          </a:p>
          <a:p>
            <a:pPr marL="285750" indent="-285750" algn="l">
              <a:buFont typeface="Arial" panose="020B0604020202020204" pitchFamily="34" charset="0"/>
              <a:buChar char="•"/>
            </a:pPr>
            <a:r>
              <a:rPr lang="en-US" sz="3200"/>
              <a:t>Be aware of and envoke emapthy for, microaggressions as they </a:t>
            </a:r>
            <a:r>
              <a:rPr lang="en-US" sz="3200" dirty="0"/>
              <a:t>happen.</a:t>
            </a:r>
            <a:endParaRPr lang="en-US" sz="3200"/>
          </a:p>
          <a:p>
            <a:pPr marL="285750" indent="-285750" algn="l">
              <a:buFont typeface="Arial" panose="020B0604020202020204" pitchFamily="34" charset="0"/>
              <a:buChar char="•"/>
            </a:pPr>
            <a:r>
              <a:rPr lang="en-US" sz="3200"/>
              <a:t>Rehearse responding to microaggressions</a:t>
            </a:r>
            <a:endParaRPr lang="en-US" sz="3200" dirty="0"/>
          </a:p>
          <a:p>
            <a:pPr marL="285750" indent="-285750" algn="l">
              <a:buFont typeface="Arial" panose="020B0604020202020204" pitchFamily="34" charset="0"/>
              <a:buChar char="•"/>
            </a:pPr>
            <a:endParaRPr lang="en-US" sz="3200" dirty="0"/>
          </a:p>
          <a:p>
            <a:pPr marL="285750" indent="-285750" algn="l">
              <a:buFont typeface="Arial" panose="020B0604020202020204" pitchFamily="34" charset="0"/>
              <a:buChar char="•"/>
            </a:pPr>
            <a:endParaRPr lang="en-US" sz="3200"/>
          </a:p>
          <a:p>
            <a:pPr marL="285750" indent="-285750" algn="l">
              <a:buChar char="•"/>
            </a:pPr>
            <a:endParaRPr lang="en-US" sz="3200"/>
          </a:p>
          <a:p>
            <a:endParaRPr lang="en-US"/>
          </a:p>
        </p:txBody>
      </p:sp>
    </p:spTree>
    <p:extLst>
      <p:ext uri="{BB962C8B-B14F-4D97-AF65-F5344CB8AC3E}">
        <p14:creationId xmlns:p14="http://schemas.microsoft.com/office/powerpoint/2010/main" val="560261695"/>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3" y="1069085"/>
            <a:ext cx="11327771" cy="1053704"/>
          </a:xfrm>
        </p:spPr>
        <p:txBody>
          <a:bodyPr>
            <a:normAutofit/>
          </a:bodyPr>
          <a:lstStyle/>
          <a:p>
            <a:r>
              <a:rPr lang="en-US" sz="4550"/>
              <a:t>Antiracism</a:t>
            </a:r>
            <a:endParaRPr lang="en-US"/>
          </a:p>
        </p:txBody>
      </p:sp>
      <p:sp>
        <p:nvSpPr>
          <p:cNvPr id="3" name="Text Placeholder 2"/>
          <p:cNvSpPr>
            <a:spLocks noGrp="1"/>
          </p:cNvSpPr>
          <p:nvPr>
            <p:ph type="body" sz="half" idx="1"/>
          </p:nvPr>
        </p:nvSpPr>
        <p:spPr>
          <a:xfrm>
            <a:off x="892969" y="2407298"/>
            <a:ext cx="10540345" cy="3521328"/>
          </a:xfrm>
        </p:spPr>
        <p:txBody>
          <a:bodyPr>
            <a:normAutofit fontScale="92500" lnSpcReduction="20000"/>
          </a:bodyPr>
          <a:lstStyle/>
          <a:p>
            <a:pPr algn="l"/>
            <a:r>
              <a:rPr lang="en-US" sz="3200" dirty="0"/>
              <a:t>"An antiracist is someone who is supporting an antiracist policy by their actions or expressing an antiracist idea. “Racist” and “antiracist” are like peelable name tags that are placed and replaced based on what someone is doing or not doing, supporting or expressing in each moment. These are not </a:t>
            </a:r>
            <a:r>
              <a:rPr lang="en-US" sz="3200"/>
              <a:t>permanent tattoos"</a:t>
            </a:r>
            <a:endParaRPr lang="en-US"/>
          </a:p>
          <a:p>
            <a:pPr algn="l"/>
            <a:endParaRPr lang="en-US" sz="3200" dirty="0"/>
          </a:p>
          <a:p>
            <a:pPr algn="l"/>
            <a:r>
              <a:rPr lang="en-US" sz="2800" i="1"/>
              <a:t>Kendi, I. X. (2019). How to be an antiracist. ProQuest Ebook Central </a:t>
            </a:r>
            <a:r>
              <a:rPr lang="en-US" sz="2800" i="1" dirty="0">
                <a:hlinkClick r:id="rId3"/>
              </a:rPr>
              <a:t>https://ebookcentral-proquest-com.ezproxy.bgsu.edu</a:t>
            </a:r>
            <a:endParaRPr lang="en-US" sz="2800" i="1"/>
          </a:p>
          <a:p>
            <a:pPr marL="285750" indent="-285750" algn="l">
              <a:buFont typeface="Arial" panose="020B0604020202020204" pitchFamily="34" charset="0"/>
              <a:buChar char="•"/>
            </a:pPr>
            <a:endParaRPr lang="en-US" sz="3200"/>
          </a:p>
          <a:p>
            <a:pPr marL="285750" indent="-285750" algn="l">
              <a:buChar char="•"/>
            </a:pPr>
            <a:endParaRPr lang="en-US" sz="3200"/>
          </a:p>
          <a:p>
            <a:endParaRPr lang="en-US"/>
          </a:p>
        </p:txBody>
      </p:sp>
    </p:spTree>
    <p:extLst>
      <p:ext uri="{BB962C8B-B14F-4D97-AF65-F5344CB8AC3E}">
        <p14:creationId xmlns:p14="http://schemas.microsoft.com/office/powerpoint/2010/main" val="2408512801"/>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3" y="1069085"/>
            <a:ext cx="11327771" cy="1053704"/>
          </a:xfrm>
        </p:spPr>
        <p:txBody>
          <a:bodyPr>
            <a:normAutofit/>
          </a:bodyPr>
          <a:lstStyle/>
          <a:p>
            <a:r>
              <a:rPr lang="en-US" sz="4550"/>
              <a:t>Antiracism</a:t>
            </a:r>
            <a:endParaRPr lang="en-US"/>
          </a:p>
        </p:txBody>
      </p:sp>
      <p:sp>
        <p:nvSpPr>
          <p:cNvPr id="3" name="Text Placeholder 2"/>
          <p:cNvSpPr>
            <a:spLocks noGrp="1"/>
          </p:cNvSpPr>
          <p:nvPr>
            <p:ph type="body" sz="half" idx="1"/>
          </p:nvPr>
        </p:nvSpPr>
        <p:spPr>
          <a:xfrm>
            <a:off x="892969" y="2407298"/>
            <a:ext cx="10540345" cy="3521328"/>
          </a:xfrm>
        </p:spPr>
        <p:txBody>
          <a:bodyPr>
            <a:normAutofit fontScale="70000" lnSpcReduction="20000"/>
          </a:bodyPr>
          <a:lstStyle/>
          <a:p>
            <a:pPr algn="l"/>
            <a:r>
              <a:rPr lang="en-US" sz="3200" dirty="0"/>
              <a:t>To do antiracist work is to continue to act against structures </a:t>
            </a:r>
            <a:r>
              <a:rPr lang="en-US" sz="3200"/>
              <a:t>and actions that reduce our empathy for our colleagues. </a:t>
            </a:r>
            <a:endParaRPr lang="en-US" sz="3200" dirty="0"/>
          </a:p>
          <a:p>
            <a:pPr algn="l"/>
            <a:endParaRPr lang="en-US" sz="3200" dirty="0"/>
          </a:p>
          <a:p>
            <a:pPr algn="l"/>
            <a:r>
              <a:rPr lang="en-US" sz="3200" dirty="0"/>
              <a:t>It means constantly decentering white experience as the norm of </a:t>
            </a:r>
            <a:r>
              <a:rPr lang="en-US" sz="3200"/>
              <a:t>the world and the workplace</a:t>
            </a:r>
            <a:endParaRPr lang="en-US" sz="3200" dirty="0"/>
          </a:p>
          <a:p>
            <a:pPr algn="l"/>
            <a:endParaRPr lang="en-US" sz="3200" dirty="0"/>
          </a:p>
          <a:p>
            <a:pPr algn="l"/>
            <a:r>
              <a:rPr lang="en-US" sz="3200" dirty="0"/>
              <a:t>It means making mistakes, recognizing those mistakes and acting </a:t>
            </a:r>
            <a:r>
              <a:rPr lang="en-US" sz="3200"/>
              <a:t>to change them </a:t>
            </a:r>
            <a:endParaRPr lang="en-US" sz="3200" dirty="0"/>
          </a:p>
          <a:p>
            <a:pPr algn="l"/>
            <a:endParaRPr lang="en-US" sz="3200" dirty="0"/>
          </a:p>
          <a:p>
            <a:pPr algn="l"/>
            <a:r>
              <a:rPr lang="en-US" sz="3200" dirty="0"/>
              <a:t>It means extending emapthy to black colleagues and colleagues of color in work situations </a:t>
            </a:r>
            <a:r>
              <a:rPr lang="en-US" sz="3200"/>
              <a:t>as well as personal. </a:t>
            </a:r>
            <a:endParaRPr lang="en-US" sz="3200" dirty="0"/>
          </a:p>
          <a:p>
            <a:pPr algn="l"/>
            <a:endParaRPr lang="en-US" sz="3200" dirty="0"/>
          </a:p>
          <a:p>
            <a:pPr algn="l"/>
            <a:endParaRPr lang="en-US" sz="3200" dirty="0"/>
          </a:p>
          <a:p>
            <a:pPr algn="l"/>
            <a:endParaRPr lang="en-US" sz="3200" dirty="0"/>
          </a:p>
          <a:p>
            <a:pPr marL="285750" indent="-285750" algn="l">
              <a:buChar char="•"/>
            </a:pPr>
            <a:endParaRPr lang="en-US" sz="3200"/>
          </a:p>
          <a:p>
            <a:pPr marL="285750" indent="-285750" algn="l">
              <a:buChar char="•"/>
            </a:pPr>
            <a:endParaRPr lang="en-US" sz="3200"/>
          </a:p>
          <a:p>
            <a:endParaRPr lang="en-US"/>
          </a:p>
        </p:txBody>
      </p:sp>
    </p:spTree>
    <p:extLst>
      <p:ext uri="{BB962C8B-B14F-4D97-AF65-F5344CB8AC3E}">
        <p14:creationId xmlns:p14="http://schemas.microsoft.com/office/powerpoint/2010/main" val="354072177"/>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3" y="1069085"/>
            <a:ext cx="11327771" cy="1053704"/>
          </a:xfrm>
        </p:spPr>
        <p:txBody>
          <a:bodyPr>
            <a:normAutofit fontScale="90000"/>
          </a:bodyPr>
          <a:lstStyle/>
          <a:p>
            <a:r>
              <a:rPr lang="en-US" sz="4550" dirty="0"/>
              <a:t>What do empathy and microaggressions have in </a:t>
            </a:r>
            <a:r>
              <a:rPr lang="en-US" sz="4550"/>
              <a:t>common?</a:t>
            </a:r>
            <a:endParaRPr lang="en-US" dirty="0"/>
          </a:p>
        </p:txBody>
      </p:sp>
      <p:sp>
        <p:nvSpPr>
          <p:cNvPr id="3" name="Text Placeholder 2"/>
          <p:cNvSpPr>
            <a:spLocks noGrp="1"/>
          </p:cNvSpPr>
          <p:nvPr>
            <p:ph type="body" sz="half" idx="1"/>
          </p:nvPr>
        </p:nvSpPr>
        <p:spPr>
          <a:xfrm>
            <a:off x="892969" y="2407298"/>
            <a:ext cx="10540345" cy="3521328"/>
          </a:xfrm>
        </p:spPr>
        <p:txBody>
          <a:bodyPr>
            <a:normAutofit fontScale="85000" lnSpcReduction="20000"/>
          </a:bodyPr>
          <a:lstStyle/>
          <a:p>
            <a:pPr algn="l"/>
            <a:r>
              <a:rPr lang="en-US" sz="3200"/>
              <a:t>Fiske's Core Social Motives</a:t>
            </a:r>
            <a:endParaRPr lang="en-US" sz="3200" dirty="0"/>
          </a:p>
          <a:p>
            <a:pPr algn="l"/>
            <a:r>
              <a:rPr lang="en-US" sz="3200"/>
              <a:t>To belong to a group</a:t>
            </a:r>
            <a:endParaRPr lang="en-US" sz="3200" dirty="0"/>
          </a:p>
          <a:p>
            <a:pPr algn="l"/>
            <a:r>
              <a:rPr lang="en-US" sz="3200"/>
              <a:t>To understand the world around us</a:t>
            </a:r>
            <a:endParaRPr lang="en-US" sz="3200" dirty="0"/>
          </a:p>
          <a:p>
            <a:pPr algn="l"/>
            <a:r>
              <a:rPr lang="en-US" sz="3200"/>
              <a:t>To control what we can</a:t>
            </a:r>
            <a:endParaRPr lang="en-US" sz="3200" dirty="0"/>
          </a:p>
          <a:p>
            <a:pPr algn="l"/>
            <a:r>
              <a:rPr lang="en-US" sz="3200"/>
              <a:t>To trust in the group</a:t>
            </a:r>
            <a:endParaRPr lang="en-US" sz="3200" dirty="0"/>
          </a:p>
          <a:p>
            <a:pPr algn="l"/>
            <a:r>
              <a:rPr lang="en-US" sz="3200" dirty="0"/>
              <a:t>To self enhance</a:t>
            </a:r>
            <a:r>
              <a:rPr lang="en-US" sz="3200"/>
              <a:t> (self worth)</a:t>
            </a:r>
            <a:endParaRPr lang="en-US" sz="3200" dirty="0"/>
          </a:p>
          <a:p>
            <a:pPr algn="l"/>
            <a:endParaRPr lang="en-US" sz="3200" dirty="0"/>
          </a:p>
          <a:p>
            <a:pPr algn="l"/>
            <a:r>
              <a:rPr lang="en-US" sz="2200" i="1"/>
              <a:t>Have, S., Rijsman, J., Have, W., &amp; Westhof, J. (2018). The social psychology of change management (1st ed.) Routledge.</a:t>
            </a:r>
          </a:p>
          <a:p>
            <a:pPr algn="l"/>
            <a:endParaRPr lang="en-US" sz="3200" dirty="0"/>
          </a:p>
          <a:p>
            <a:pPr algn="l"/>
            <a:endParaRPr lang="en-US" sz="3200" dirty="0"/>
          </a:p>
          <a:p>
            <a:pPr algn="l"/>
            <a:endParaRPr lang="en-US" sz="3200" dirty="0"/>
          </a:p>
          <a:p>
            <a:pPr marL="285750" indent="-285750" algn="l">
              <a:buChar char="•"/>
            </a:pPr>
            <a:endParaRPr lang="en-US" sz="3200"/>
          </a:p>
          <a:p>
            <a:pPr marL="285750" indent="-285750" algn="l">
              <a:buChar char="•"/>
            </a:pPr>
            <a:endParaRPr lang="en-US" sz="3200"/>
          </a:p>
          <a:p>
            <a:endParaRPr lang="en-US"/>
          </a:p>
        </p:txBody>
      </p:sp>
    </p:spTree>
    <p:extLst>
      <p:ext uri="{BB962C8B-B14F-4D97-AF65-F5344CB8AC3E}">
        <p14:creationId xmlns:p14="http://schemas.microsoft.com/office/powerpoint/2010/main" val="2784287715"/>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3" y="1069085"/>
            <a:ext cx="11327771" cy="1053704"/>
          </a:xfrm>
        </p:spPr>
        <p:txBody>
          <a:bodyPr>
            <a:normAutofit/>
          </a:bodyPr>
          <a:lstStyle/>
          <a:p>
            <a:r>
              <a:rPr lang="en-US" sz="4550"/>
              <a:t>Confronting microagressions</a:t>
            </a:r>
            <a:endParaRPr lang="en-US" dirty="0"/>
          </a:p>
        </p:txBody>
      </p:sp>
      <p:sp>
        <p:nvSpPr>
          <p:cNvPr id="3" name="Text Placeholder 2"/>
          <p:cNvSpPr>
            <a:spLocks noGrp="1"/>
          </p:cNvSpPr>
          <p:nvPr>
            <p:ph type="body" sz="half" idx="1"/>
          </p:nvPr>
        </p:nvSpPr>
        <p:spPr>
          <a:xfrm>
            <a:off x="892969" y="2407298"/>
            <a:ext cx="10540345" cy="3521328"/>
          </a:xfrm>
        </p:spPr>
        <p:txBody>
          <a:bodyPr>
            <a:normAutofit/>
          </a:bodyPr>
          <a:lstStyle/>
          <a:p>
            <a:pPr algn="l"/>
            <a:r>
              <a:rPr lang="en-US" sz="3200" dirty="0"/>
              <a:t>When we feel defensive, we feel that one of our social motives </a:t>
            </a:r>
            <a:r>
              <a:rPr lang="en-US" sz="3200"/>
              <a:t>has been challenged.</a:t>
            </a:r>
            <a:endParaRPr lang="en-US" sz="3200" dirty="0"/>
          </a:p>
          <a:p>
            <a:pPr algn="l"/>
            <a:endParaRPr lang="en-US" sz="3200" dirty="0"/>
          </a:p>
          <a:p>
            <a:pPr algn="l"/>
            <a:r>
              <a:rPr lang="en-US" sz="3200" dirty="0"/>
              <a:t>Empathizing with a colleague can help address the issue that </a:t>
            </a:r>
            <a:r>
              <a:rPr lang="en-US" sz="3200"/>
              <a:t>prompted a microaggress</a:t>
            </a:r>
            <a:endParaRPr lang="en-US" sz="3200" dirty="0"/>
          </a:p>
          <a:p>
            <a:pPr algn="l"/>
            <a:endParaRPr lang="en-US" sz="3200" dirty="0"/>
          </a:p>
          <a:p>
            <a:pPr algn="l"/>
            <a:endParaRPr lang="en-US" sz="3200" dirty="0"/>
          </a:p>
          <a:p>
            <a:pPr marL="285750" indent="-285750" algn="l">
              <a:buChar char="•"/>
            </a:pPr>
            <a:endParaRPr lang="en-US" sz="3200"/>
          </a:p>
          <a:p>
            <a:pPr marL="285750" indent="-285750" algn="l">
              <a:buChar char="•"/>
            </a:pPr>
            <a:endParaRPr lang="en-US" sz="3200"/>
          </a:p>
          <a:p>
            <a:endParaRPr lang="en-US"/>
          </a:p>
        </p:txBody>
      </p:sp>
    </p:spTree>
    <p:extLst>
      <p:ext uri="{BB962C8B-B14F-4D97-AF65-F5344CB8AC3E}">
        <p14:creationId xmlns:p14="http://schemas.microsoft.com/office/powerpoint/2010/main" val="3171294083"/>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3" y="1069085"/>
            <a:ext cx="11327771" cy="1053704"/>
          </a:xfrm>
        </p:spPr>
        <p:txBody>
          <a:bodyPr>
            <a:normAutofit fontScale="90000"/>
          </a:bodyPr>
          <a:lstStyle/>
          <a:p>
            <a:r>
              <a:rPr lang="en-US" sz="4550"/>
              <a:t>How can empathy about a social motive help?</a:t>
            </a:r>
            <a:endParaRPr lang="en-US" dirty="0"/>
          </a:p>
        </p:txBody>
      </p:sp>
      <p:sp>
        <p:nvSpPr>
          <p:cNvPr id="3" name="Text Placeholder 2"/>
          <p:cNvSpPr>
            <a:spLocks noGrp="1"/>
          </p:cNvSpPr>
          <p:nvPr>
            <p:ph type="body" sz="half" idx="1"/>
          </p:nvPr>
        </p:nvSpPr>
        <p:spPr>
          <a:xfrm>
            <a:off x="892969" y="2407298"/>
            <a:ext cx="10540345" cy="3521328"/>
          </a:xfrm>
        </p:spPr>
        <p:txBody>
          <a:bodyPr>
            <a:normAutofit lnSpcReduction="10000"/>
          </a:bodyPr>
          <a:lstStyle/>
          <a:p>
            <a:pPr algn="l"/>
            <a:r>
              <a:rPr lang="en-US" sz="3200"/>
              <a:t>What has challenged the person speaking rudely?</a:t>
            </a:r>
            <a:endParaRPr lang="en-US" sz="3200" dirty="0"/>
          </a:p>
          <a:p>
            <a:pPr algn="l"/>
            <a:endParaRPr lang="en-US" sz="3200" dirty="0"/>
          </a:p>
          <a:p>
            <a:pPr algn="l"/>
            <a:r>
              <a:rPr lang="en-US" sz="3200"/>
              <a:t>What can the receiver say to address that concern or assumption?</a:t>
            </a:r>
            <a:endParaRPr lang="en-US" sz="3200" dirty="0"/>
          </a:p>
          <a:p>
            <a:pPr algn="l"/>
            <a:endParaRPr lang="en-US" sz="3200" dirty="0"/>
          </a:p>
          <a:p>
            <a:pPr algn="l"/>
            <a:r>
              <a:rPr lang="en-US" sz="3200"/>
              <a:t>*Use the reflection form to reflect on these events in your own life</a:t>
            </a:r>
            <a:endParaRPr lang="en-US"/>
          </a:p>
          <a:p>
            <a:pPr marL="285750" indent="-285750" algn="l">
              <a:buChar char="•"/>
            </a:pPr>
            <a:endParaRPr lang="en-US" sz="3200"/>
          </a:p>
          <a:p>
            <a:endParaRPr lang="en-US"/>
          </a:p>
        </p:txBody>
      </p:sp>
    </p:spTree>
    <p:extLst>
      <p:ext uri="{BB962C8B-B14F-4D97-AF65-F5344CB8AC3E}">
        <p14:creationId xmlns:p14="http://schemas.microsoft.com/office/powerpoint/2010/main" val="3380372029"/>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52A7A-91D9-476E-91BF-42A669E49D94}"/>
              </a:ext>
            </a:extLst>
          </p:cNvPr>
          <p:cNvSpPr>
            <a:spLocks noGrp="1"/>
          </p:cNvSpPr>
          <p:nvPr>
            <p:ph type="title"/>
          </p:nvPr>
        </p:nvSpPr>
        <p:spPr>
          <a:xfrm>
            <a:off x="202077" y="1183576"/>
            <a:ext cx="11327771" cy="1053704"/>
          </a:xfrm>
        </p:spPr>
        <p:txBody>
          <a:bodyPr/>
          <a:lstStyle/>
          <a:p>
            <a:r>
              <a:rPr lang="en-US" sz="4550"/>
              <a:t>Summary</a:t>
            </a:r>
            <a:endParaRPr lang="en-US"/>
          </a:p>
        </p:txBody>
      </p:sp>
      <p:sp>
        <p:nvSpPr>
          <p:cNvPr id="3" name="Text Placeholder 2">
            <a:extLst>
              <a:ext uri="{FF2B5EF4-FFF2-40B4-BE49-F238E27FC236}">
                <a16:creationId xmlns:a16="http://schemas.microsoft.com/office/drawing/2014/main" id="{BBD750A8-1059-4305-B532-F9358BEF0B96}"/>
              </a:ext>
            </a:extLst>
          </p:cNvPr>
          <p:cNvSpPr>
            <a:spLocks noGrp="1"/>
          </p:cNvSpPr>
          <p:nvPr>
            <p:ph type="body" sz="half" idx="1"/>
          </p:nvPr>
        </p:nvSpPr>
        <p:spPr>
          <a:xfrm>
            <a:off x="892969" y="2145573"/>
            <a:ext cx="10406063" cy="3783053"/>
          </a:xfrm>
        </p:spPr>
        <p:txBody>
          <a:bodyPr vert="horz" lIns="91440" tIns="45720" rIns="91440" bIns="45720" rtlCol="0" anchor="t">
            <a:noAutofit/>
          </a:bodyPr>
          <a:lstStyle/>
          <a:p>
            <a:pPr marL="457200" indent="-457200" algn="l">
              <a:buChar char="•"/>
            </a:pPr>
            <a:r>
              <a:rPr lang="en-US" sz="2800"/>
              <a:t>Using emapthy to understand trauma can help us to care for our colleagues in a time of crisis</a:t>
            </a:r>
          </a:p>
          <a:p>
            <a:pPr marL="457200" indent="-457200" algn="l">
              <a:buChar char="•"/>
            </a:pPr>
            <a:r>
              <a:rPr lang="en-US" sz="2800"/>
              <a:t>Racism and racial trauma can be experienced through vicarious and historical triggers</a:t>
            </a:r>
          </a:p>
          <a:p>
            <a:pPr marL="457200" indent="-457200" algn="l">
              <a:buChar char="•"/>
            </a:pPr>
            <a:r>
              <a:rPr lang="en-US" sz="2800"/>
              <a:t>Decentering the white experience and acknowledging the experience of colleagues through empathy can become antiracist act</a:t>
            </a:r>
          </a:p>
          <a:p>
            <a:pPr marL="457200" indent="-457200" algn="l">
              <a:buChar char="•"/>
            </a:pPr>
            <a:r>
              <a:rPr lang="en-US" sz="2800"/>
              <a:t>Empathy can also be a tool to confront microaggressions and racism in the workplace by applying to social motives</a:t>
            </a:r>
            <a:endParaRPr lang="en-US" sz="2800" dirty="0"/>
          </a:p>
          <a:p>
            <a:pPr algn="l"/>
            <a:endParaRPr lang="en-US" sz="3200" dirty="0"/>
          </a:p>
        </p:txBody>
      </p:sp>
    </p:spTree>
    <p:extLst>
      <p:ext uri="{BB962C8B-B14F-4D97-AF65-F5344CB8AC3E}">
        <p14:creationId xmlns:p14="http://schemas.microsoft.com/office/powerpoint/2010/main" val="902158070"/>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52A7A-91D9-476E-91BF-42A669E49D94}"/>
              </a:ext>
            </a:extLst>
          </p:cNvPr>
          <p:cNvSpPr>
            <a:spLocks noGrp="1"/>
          </p:cNvSpPr>
          <p:nvPr>
            <p:ph type="title"/>
          </p:nvPr>
        </p:nvSpPr>
        <p:spPr>
          <a:xfrm>
            <a:off x="202077" y="1183576"/>
            <a:ext cx="11327771" cy="1053704"/>
          </a:xfrm>
        </p:spPr>
        <p:txBody>
          <a:bodyPr/>
          <a:lstStyle/>
          <a:p>
            <a:r>
              <a:rPr lang="en-US" sz="4550"/>
              <a:t>References</a:t>
            </a:r>
            <a:endParaRPr lang="en-US"/>
          </a:p>
        </p:txBody>
      </p:sp>
      <p:sp>
        <p:nvSpPr>
          <p:cNvPr id="3" name="Text Placeholder 2">
            <a:extLst>
              <a:ext uri="{FF2B5EF4-FFF2-40B4-BE49-F238E27FC236}">
                <a16:creationId xmlns:a16="http://schemas.microsoft.com/office/drawing/2014/main" id="{BBD750A8-1059-4305-B532-F9358BEF0B96}"/>
              </a:ext>
            </a:extLst>
          </p:cNvPr>
          <p:cNvSpPr>
            <a:spLocks noGrp="1"/>
          </p:cNvSpPr>
          <p:nvPr>
            <p:ph type="body" sz="half" idx="1"/>
          </p:nvPr>
        </p:nvSpPr>
        <p:spPr>
          <a:xfrm>
            <a:off x="892969" y="2508430"/>
            <a:ext cx="10406063" cy="3420196"/>
          </a:xfrm>
        </p:spPr>
        <p:txBody>
          <a:bodyPr>
            <a:normAutofit/>
          </a:bodyPr>
          <a:lstStyle/>
          <a:p>
            <a:pPr algn="l"/>
            <a:r>
              <a:rPr lang="en-US" sz="1650"/>
              <a:t>Gibson, A., Chancellor, R., Cooke, N., Dahlen, S., Patin, B., &amp; Shorish, Y. (2020).</a:t>
            </a:r>
            <a:r>
              <a:rPr lang="en-US" sz="1650" i="1"/>
              <a:t> Struggling to Breathe: COVID-19, Protest, and the LIS Response. </a:t>
            </a:r>
            <a:r>
              <a:rPr lang="en-US" sz="1650" dirty="0">
                <a:hlinkClick r:id="rId2"/>
              </a:rPr>
              <a:t>https://scholarcommons.sc.edu/libsci_facpub/291/</a:t>
            </a:r>
            <a:endParaRPr lang="en-US" sz="1650" i="1"/>
          </a:p>
          <a:p>
            <a:pPr algn="l"/>
            <a:r>
              <a:rPr lang="en-US" sz="1650"/>
              <a:t>Have, S., Rijsman, J., Have, W., &amp; Westhof, J. (2018). </a:t>
            </a:r>
            <a:r>
              <a:rPr lang="en-US" sz="1650" i="1"/>
              <a:t>The social psychology of change management</a:t>
            </a:r>
            <a:r>
              <a:rPr lang="en-US" sz="1650"/>
              <a:t> (1st ed.) Routledge.</a:t>
            </a:r>
            <a:endParaRPr lang="en-US" sz="1650" dirty="0"/>
          </a:p>
          <a:p>
            <a:pPr algn="l"/>
            <a:r>
              <a:rPr lang="en-US" sz="1650"/>
              <a:t>Kendall, M. (2020). </a:t>
            </a:r>
            <a:r>
              <a:rPr lang="en-US" sz="1650" i="1"/>
              <a:t>Hood feminism: Notes from the women a movement forgot.</a:t>
            </a:r>
            <a:r>
              <a:rPr lang="en-US" sz="1650"/>
              <a:t> New York: Viking. </a:t>
            </a:r>
            <a:endParaRPr lang="en-US" sz="1650" dirty="0"/>
          </a:p>
          <a:p>
            <a:pPr algn="l"/>
            <a:r>
              <a:rPr lang="en-US" sz="1650" dirty="0"/>
              <a:t>Kendi, I. X. (2019). </a:t>
            </a:r>
            <a:r>
              <a:rPr lang="en-US" sz="1650" i="1" dirty="0"/>
              <a:t>How to be an antiracist.</a:t>
            </a:r>
            <a:r>
              <a:rPr lang="en-US" sz="1650" dirty="0"/>
              <a:t> ProQuest Ebook Central </a:t>
            </a:r>
            <a:r>
              <a:rPr lang="en-US" sz="1650" dirty="0">
                <a:hlinkClick r:id="rId3"/>
              </a:rPr>
              <a:t>https://ebookcentral-proquest-com.ezproxy.bgsu.edu</a:t>
            </a:r>
            <a:r>
              <a:rPr lang="en-US" sz="1650"/>
              <a:t>. New York: One World. </a:t>
            </a:r>
          </a:p>
          <a:p>
            <a:pPr algn="l"/>
            <a:r>
              <a:rPr lang="en-US" sz="1650" dirty="0"/>
              <a:t>Wesley-Esquimaux, C. C. &amp; Smolewski, M. (2004). </a:t>
            </a:r>
            <a:r>
              <a:rPr lang="en-US" sz="1650" i="1"/>
              <a:t>Historic trauma and aboriginal healing.</a:t>
            </a:r>
            <a:r>
              <a:rPr lang="en-US" sz="1650"/>
              <a:t> Aboriginal Healing Foundation </a:t>
            </a:r>
            <a:r>
              <a:rPr lang="en-US" sz="1650" dirty="0"/>
              <a:t>(AHF). </a:t>
            </a:r>
            <a:r>
              <a:rPr lang="en-US" sz="1650" dirty="0">
                <a:hlinkClick r:id="rId4"/>
              </a:rPr>
              <a:t>http://www.ahf.ca/downloads/historic-trauma.pdf</a:t>
            </a:r>
            <a:r>
              <a:rPr lang="en-US" sz="1650" dirty="0"/>
              <a:t>.</a:t>
            </a:r>
            <a:endParaRPr lang="en-US" dirty="0"/>
          </a:p>
          <a:p>
            <a:pPr algn="l"/>
            <a:r>
              <a:rPr lang="en-US" sz="1650"/>
              <a:t>Zaki, J. (2016;2017;). </a:t>
            </a:r>
            <a:r>
              <a:rPr lang="en-US" sz="1650" i="1"/>
              <a:t>Moving beyond stereotypes of empathy.</a:t>
            </a:r>
            <a:r>
              <a:rPr lang="en-US" sz="1650"/>
              <a:t> Trends in Cognitive Sciences, 21(2), p.59. doi:10.1016/j.tics.2016.12.004</a:t>
            </a:r>
            <a:endParaRPr lang="en-US"/>
          </a:p>
          <a:p>
            <a:pPr algn="l"/>
            <a:endParaRPr lang="en-US" sz="1650" i="1" dirty="0"/>
          </a:p>
          <a:p>
            <a:pPr algn="l"/>
            <a:endParaRPr lang="en-US" sz="1650" i="1" dirty="0"/>
          </a:p>
          <a:p>
            <a:pPr algn="l"/>
            <a:endParaRPr lang="en-US" sz="1650" dirty="0"/>
          </a:p>
        </p:txBody>
      </p:sp>
    </p:spTree>
    <p:extLst>
      <p:ext uri="{BB962C8B-B14F-4D97-AF65-F5344CB8AC3E}">
        <p14:creationId xmlns:p14="http://schemas.microsoft.com/office/powerpoint/2010/main" val="288713139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114" y="1188856"/>
            <a:ext cx="11327771" cy="1053704"/>
          </a:xfrm>
        </p:spPr>
        <p:txBody>
          <a:bodyPr/>
          <a:lstStyle/>
          <a:p>
            <a:r>
              <a:rPr lang="en-US" dirty="0"/>
              <a:t>COVID 19 by Race and Ethnicity</a:t>
            </a:r>
          </a:p>
        </p:txBody>
      </p:sp>
      <p:sp>
        <p:nvSpPr>
          <p:cNvPr id="4" name="Rectangle 3"/>
          <p:cNvSpPr/>
          <p:nvPr/>
        </p:nvSpPr>
        <p:spPr>
          <a:xfrm>
            <a:off x="706582" y="1928553"/>
            <a:ext cx="9917083" cy="923330"/>
          </a:xfrm>
          <a:prstGeom prst="rect">
            <a:avLst/>
          </a:prstGeom>
        </p:spPr>
        <p:txBody>
          <a:bodyPr wrap="square">
            <a:spAutoFit/>
          </a:bodyPr>
          <a:lstStyle/>
          <a:p>
            <a:r>
              <a:rPr lang="en-US" dirty="0">
                <a:latin typeface="Times New Roman"/>
                <a:cs typeface="Times New Roman"/>
              </a:rPr>
              <a:t>Race and ethnicity are risk markers for other underlying conditions that impact health — including socioeconomic status, access to health care, and increased exposure to the virus due to occupation (e.g., frontline, essential, and critical infrastructure workers).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003" y="2824933"/>
            <a:ext cx="9638611" cy="3237257"/>
          </a:xfrm>
          <a:prstGeom prst="rect">
            <a:avLst/>
          </a:prstGeom>
        </p:spPr>
      </p:pic>
    </p:spTree>
    <p:extLst>
      <p:ext uri="{BB962C8B-B14F-4D97-AF65-F5344CB8AC3E}">
        <p14:creationId xmlns:p14="http://schemas.microsoft.com/office/powerpoint/2010/main" val="124784815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115" y="1308539"/>
            <a:ext cx="11327771" cy="1308538"/>
          </a:xfrm>
        </p:spPr>
        <p:txBody>
          <a:bodyPr/>
          <a:lstStyle/>
          <a:p>
            <a:r>
              <a:rPr lang="en-US" dirty="0"/>
              <a:t>Killing of Black People during COVID 19</a:t>
            </a:r>
          </a:p>
        </p:txBody>
      </p:sp>
      <p:sp>
        <p:nvSpPr>
          <p:cNvPr id="3" name="Text Placeholder 2"/>
          <p:cNvSpPr>
            <a:spLocks noGrp="1"/>
          </p:cNvSpPr>
          <p:nvPr>
            <p:ph type="body" sz="half" idx="1"/>
          </p:nvPr>
        </p:nvSpPr>
        <p:spPr>
          <a:xfrm>
            <a:off x="892969" y="2617078"/>
            <a:ext cx="10406063" cy="2656488"/>
          </a:xfrm>
        </p:spPr>
        <p:txBody>
          <a:bodyPr>
            <a:normAutofit/>
          </a:bodyPr>
          <a:lstStyle/>
          <a:p>
            <a:pPr marL="571500" lvl="0" indent="-571500" algn="l" defTabSz="457200">
              <a:lnSpc>
                <a:spcPct val="100000"/>
              </a:lnSpc>
              <a:spcBef>
                <a:spcPct val="20000"/>
              </a:spcBef>
              <a:spcAft>
                <a:spcPts val="600"/>
              </a:spcAft>
              <a:buClr>
                <a:schemeClr val="accent2">
                  <a:lumMod val="50000"/>
                </a:schemeClr>
              </a:buClr>
              <a:buSzPct val="115000"/>
              <a:buFont typeface="Wingdings" panose="05000000000000000000" pitchFamily="2" charset="2"/>
              <a:buChar char="Ø"/>
            </a:pPr>
            <a:r>
              <a:rPr lang="en-US" sz="4400" dirty="0" err="1">
                <a:solidFill>
                  <a:prstClr val="black">
                    <a:lumMod val="85000"/>
                    <a:lumOff val="15000"/>
                  </a:prstClr>
                </a:solidFill>
                <a:latin typeface="Garamond" panose="02020404030301010803"/>
                <a:ea typeface="+mn-ea"/>
                <a:cs typeface="+mn-cs"/>
              </a:rPr>
              <a:t>Ahmaud</a:t>
            </a:r>
            <a:r>
              <a:rPr lang="en-US" sz="4400" dirty="0">
                <a:solidFill>
                  <a:prstClr val="black">
                    <a:lumMod val="85000"/>
                    <a:lumOff val="15000"/>
                  </a:prstClr>
                </a:solidFill>
                <a:latin typeface="Garamond" panose="02020404030301010803"/>
                <a:ea typeface="+mn-ea"/>
                <a:cs typeface="+mn-cs"/>
              </a:rPr>
              <a:t> </a:t>
            </a:r>
            <a:r>
              <a:rPr lang="en-US" sz="4400" dirty="0" err="1">
                <a:solidFill>
                  <a:prstClr val="black">
                    <a:lumMod val="85000"/>
                    <a:lumOff val="15000"/>
                  </a:prstClr>
                </a:solidFill>
                <a:latin typeface="Garamond" panose="02020404030301010803"/>
                <a:ea typeface="+mn-ea"/>
                <a:cs typeface="+mn-cs"/>
              </a:rPr>
              <a:t>Arbery</a:t>
            </a:r>
            <a:r>
              <a:rPr lang="en-US" sz="4400" dirty="0">
                <a:solidFill>
                  <a:prstClr val="black">
                    <a:lumMod val="85000"/>
                    <a:lumOff val="15000"/>
                  </a:prstClr>
                </a:solidFill>
                <a:latin typeface="Garamond" panose="02020404030301010803"/>
                <a:ea typeface="+mn-ea"/>
                <a:cs typeface="+mn-cs"/>
              </a:rPr>
              <a:t>- 02/23/20</a:t>
            </a:r>
          </a:p>
          <a:p>
            <a:pPr marL="571500" lvl="0" indent="-571500" algn="l" defTabSz="457200">
              <a:lnSpc>
                <a:spcPct val="100000"/>
              </a:lnSpc>
              <a:spcBef>
                <a:spcPct val="20000"/>
              </a:spcBef>
              <a:spcAft>
                <a:spcPts val="600"/>
              </a:spcAft>
              <a:buClr>
                <a:schemeClr val="accent2">
                  <a:lumMod val="50000"/>
                </a:schemeClr>
              </a:buClr>
              <a:buSzPct val="115000"/>
              <a:buFont typeface="Wingdings" panose="05000000000000000000" pitchFamily="2" charset="2"/>
              <a:buChar char="Ø"/>
            </a:pPr>
            <a:r>
              <a:rPr lang="en-US" sz="4400" dirty="0">
                <a:solidFill>
                  <a:prstClr val="black">
                    <a:lumMod val="85000"/>
                    <a:lumOff val="15000"/>
                  </a:prstClr>
                </a:solidFill>
                <a:latin typeface="Garamond" panose="02020404030301010803"/>
                <a:ea typeface="+mn-ea"/>
                <a:cs typeface="+mn-cs"/>
              </a:rPr>
              <a:t>Breonna Taylor-03/13/20</a:t>
            </a:r>
          </a:p>
          <a:p>
            <a:pPr marL="571500" lvl="0" indent="-571500" algn="l" defTabSz="457200">
              <a:lnSpc>
                <a:spcPct val="100000"/>
              </a:lnSpc>
              <a:spcBef>
                <a:spcPct val="20000"/>
              </a:spcBef>
              <a:spcAft>
                <a:spcPts val="600"/>
              </a:spcAft>
              <a:buClr>
                <a:schemeClr val="accent2">
                  <a:lumMod val="50000"/>
                </a:schemeClr>
              </a:buClr>
              <a:buSzPct val="115000"/>
              <a:buFont typeface="Wingdings" panose="05000000000000000000" pitchFamily="2" charset="2"/>
              <a:buChar char="Ø"/>
            </a:pPr>
            <a:r>
              <a:rPr lang="en-US" sz="4400" dirty="0">
                <a:solidFill>
                  <a:prstClr val="black">
                    <a:lumMod val="85000"/>
                    <a:lumOff val="15000"/>
                  </a:prstClr>
                </a:solidFill>
                <a:latin typeface="Garamond" panose="02020404030301010803"/>
                <a:ea typeface="+mn-ea"/>
                <a:cs typeface="+mn-cs"/>
              </a:rPr>
              <a:t>George Floyd- 05/25/20</a:t>
            </a:r>
          </a:p>
          <a:p>
            <a:endParaRPr lang="en-US" dirty="0"/>
          </a:p>
        </p:txBody>
      </p:sp>
    </p:spTree>
    <p:extLst>
      <p:ext uri="{BB962C8B-B14F-4D97-AF65-F5344CB8AC3E}">
        <p14:creationId xmlns:p14="http://schemas.microsoft.com/office/powerpoint/2010/main" val="37194260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10" y="945930"/>
            <a:ext cx="11673176" cy="2774732"/>
          </a:xfrm>
        </p:spPr>
        <p:txBody>
          <a:bodyPr>
            <a:normAutofit/>
          </a:bodyPr>
          <a:lstStyle/>
          <a:p>
            <a:pPr>
              <a:lnSpc>
                <a:spcPct val="100000"/>
              </a:lnSpc>
            </a:pPr>
            <a:r>
              <a:rPr lang="en-US" dirty="0"/>
              <a:t>What are Racial </a:t>
            </a:r>
            <a:r>
              <a:rPr lang="en-US" dirty="0" err="1"/>
              <a:t>Microaggressions</a:t>
            </a:r>
            <a:r>
              <a:rPr lang="en-US" dirty="0"/>
              <a:t>?</a:t>
            </a:r>
            <a:br>
              <a:rPr lang="en-US" dirty="0"/>
            </a:br>
            <a:r>
              <a:rPr lang="en-US" dirty="0"/>
              <a:t>“</a:t>
            </a:r>
            <a:r>
              <a:rPr lang="en-US" sz="2200" dirty="0"/>
              <a:t>The power of racial </a:t>
            </a:r>
            <a:r>
              <a:rPr lang="en-US" sz="2200" dirty="0" err="1"/>
              <a:t>microaggressions</a:t>
            </a:r>
            <a:r>
              <a:rPr lang="en-US" sz="2200" dirty="0"/>
              <a:t> lies in their invisibility to the perpetrator and the recipient”.</a:t>
            </a:r>
            <a:br>
              <a:rPr lang="en-US" sz="2200" dirty="0"/>
            </a:br>
            <a:r>
              <a:rPr lang="en-US" sz="1050" dirty="0"/>
              <a:t>Sue, D. W., </a:t>
            </a:r>
            <a:r>
              <a:rPr lang="en-US" sz="1050" dirty="0" err="1"/>
              <a:t>Capodilupo</a:t>
            </a:r>
            <a:r>
              <a:rPr lang="en-US" sz="1050" dirty="0"/>
              <a:t>, C. M., Torino, G. C., </a:t>
            </a:r>
            <a:r>
              <a:rPr lang="en-US" sz="1050" dirty="0" err="1"/>
              <a:t>Bucceri</a:t>
            </a:r>
            <a:r>
              <a:rPr lang="en-US" sz="1050" dirty="0"/>
              <a:t>, J. M., Holder, A. M. B., Nadal, K. L., &amp; </a:t>
            </a:r>
            <a:r>
              <a:rPr lang="en-US" sz="1050" dirty="0" err="1"/>
              <a:t>Esquilin</a:t>
            </a:r>
            <a:r>
              <a:rPr lang="en-US" sz="1050" dirty="0"/>
              <a:t>, M. (2007). Racial </a:t>
            </a:r>
            <a:r>
              <a:rPr lang="en-US" sz="1050" dirty="0" err="1"/>
              <a:t>microaggressions</a:t>
            </a:r>
            <a:r>
              <a:rPr lang="en-US" sz="1050" dirty="0"/>
              <a:t> in everyday life. The American Psychologist, 62(4), 271-286. doi:10.1037/0003-066X.62.4.271</a:t>
            </a:r>
            <a:br>
              <a:rPr lang="en-US" sz="1050" dirty="0"/>
            </a:br>
            <a:endParaRPr lang="en-US" sz="1050" dirty="0"/>
          </a:p>
        </p:txBody>
      </p:sp>
      <p:sp>
        <p:nvSpPr>
          <p:cNvPr id="3" name="Text Placeholder 2"/>
          <p:cNvSpPr>
            <a:spLocks noGrp="1"/>
          </p:cNvSpPr>
          <p:nvPr>
            <p:ph type="body" sz="half" idx="1"/>
          </p:nvPr>
        </p:nvSpPr>
        <p:spPr>
          <a:xfrm>
            <a:off x="307429" y="3373822"/>
            <a:ext cx="10991604" cy="2554804"/>
          </a:xfrm>
        </p:spPr>
        <p:txBody>
          <a:bodyPr>
            <a:normAutofit fontScale="92500" lnSpcReduction="10000"/>
          </a:bodyPr>
          <a:lstStyle/>
          <a:p>
            <a:pPr marL="285750" lvl="0" indent="-285750" algn="l" defTabSz="457200">
              <a:lnSpc>
                <a:spcPct val="100000"/>
              </a:lnSpc>
              <a:spcBef>
                <a:spcPct val="20000"/>
              </a:spcBef>
              <a:spcAft>
                <a:spcPts val="600"/>
              </a:spcAft>
              <a:buClr>
                <a:schemeClr val="accent2">
                  <a:lumMod val="75000"/>
                </a:schemeClr>
              </a:buClr>
              <a:buSzPct val="115000"/>
              <a:buFont typeface="Arial"/>
              <a:buChar char="•"/>
            </a:pPr>
            <a:r>
              <a:rPr lang="en-US" sz="2200" dirty="0">
                <a:solidFill>
                  <a:prstClr val="black">
                    <a:lumMod val="85000"/>
                    <a:lumOff val="15000"/>
                  </a:prstClr>
                </a:solidFill>
                <a:latin typeface="Times New Roman"/>
                <a:ea typeface="+mn-ea"/>
                <a:cs typeface="Times New Roman"/>
              </a:rPr>
              <a:t>Are brief and commonplace daily verbal, behavioral and environmental indignities, whether intentional or unintentional, that communicate hostile, derogatory, or negative racial slights and insults to the target person or group.</a:t>
            </a:r>
          </a:p>
          <a:p>
            <a:pPr marL="285750" lvl="0" indent="-285750" algn="l" defTabSz="457200">
              <a:lnSpc>
                <a:spcPct val="100000"/>
              </a:lnSpc>
              <a:spcBef>
                <a:spcPct val="20000"/>
              </a:spcBef>
              <a:spcAft>
                <a:spcPts val="600"/>
              </a:spcAft>
              <a:buClr>
                <a:schemeClr val="accent2">
                  <a:lumMod val="75000"/>
                </a:schemeClr>
              </a:buClr>
              <a:buSzPct val="115000"/>
              <a:buFont typeface="Arial"/>
              <a:buChar char="•"/>
            </a:pPr>
            <a:r>
              <a:rPr lang="en-US" sz="2200" dirty="0">
                <a:solidFill>
                  <a:prstClr val="black">
                    <a:lumMod val="85000"/>
                    <a:lumOff val="15000"/>
                  </a:prstClr>
                </a:solidFill>
                <a:latin typeface="Times New Roman"/>
                <a:ea typeface="+mn-ea"/>
                <a:cs typeface="Times New Roman"/>
              </a:rPr>
              <a:t>Racial </a:t>
            </a:r>
            <a:r>
              <a:rPr lang="en-US" sz="2200" dirty="0" err="1">
                <a:solidFill>
                  <a:prstClr val="black">
                    <a:lumMod val="85000"/>
                    <a:lumOff val="15000"/>
                  </a:prstClr>
                </a:solidFill>
                <a:latin typeface="Times New Roman"/>
                <a:ea typeface="+mn-ea"/>
                <a:cs typeface="Times New Roman"/>
              </a:rPr>
              <a:t>microaggressions</a:t>
            </a:r>
            <a:r>
              <a:rPr lang="en-US" sz="2200" dirty="0">
                <a:solidFill>
                  <a:prstClr val="black">
                    <a:lumMod val="85000"/>
                    <a:lumOff val="15000"/>
                  </a:prstClr>
                </a:solidFill>
                <a:latin typeface="Times New Roman"/>
                <a:ea typeface="+mn-ea"/>
                <a:cs typeface="Times New Roman"/>
              </a:rPr>
              <a:t> can be environmental where a BIPOC is unintentionally exposed to an office environment that assails their racial identity.</a:t>
            </a:r>
          </a:p>
          <a:p>
            <a:pPr marL="285750" lvl="0" indent="-285750" algn="l" defTabSz="457200">
              <a:lnSpc>
                <a:spcPct val="100000"/>
              </a:lnSpc>
              <a:spcBef>
                <a:spcPct val="20000"/>
              </a:spcBef>
              <a:spcAft>
                <a:spcPts val="600"/>
              </a:spcAft>
              <a:buClr>
                <a:schemeClr val="accent2">
                  <a:lumMod val="75000"/>
                </a:schemeClr>
              </a:buClr>
              <a:buSzPct val="115000"/>
              <a:buFont typeface="Arial"/>
              <a:buChar char="•"/>
            </a:pPr>
            <a:r>
              <a:rPr lang="en-US" sz="2200" dirty="0">
                <a:solidFill>
                  <a:prstClr val="black">
                    <a:lumMod val="85000"/>
                    <a:lumOff val="15000"/>
                  </a:prstClr>
                </a:solidFill>
                <a:latin typeface="Times New Roman"/>
                <a:ea typeface="+mn-ea"/>
                <a:cs typeface="Times New Roman"/>
              </a:rPr>
              <a:t>According to </a:t>
            </a:r>
            <a:r>
              <a:rPr lang="en-US" sz="2200" dirty="0" err="1">
                <a:solidFill>
                  <a:prstClr val="black">
                    <a:lumMod val="85000"/>
                    <a:lumOff val="15000"/>
                  </a:prstClr>
                </a:solidFill>
                <a:latin typeface="Times New Roman"/>
                <a:ea typeface="+mn-ea"/>
                <a:cs typeface="Times New Roman"/>
              </a:rPr>
              <a:t>Derald</a:t>
            </a:r>
            <a:r>
              <a:rPr lang="en-US" sz="2200" dirty="0">
                <a:solidFill>
                  <a:prstClr val="black">
                    <a:lumMod val="85000"/>
                    <a:lumOff val="15000"/>
                  </a:prstClr>
                </a:solidFill>
                <a:latin typeface="Times New Roman"/>
                <a:ea typeface="+mn-ea"/>
                <a:cs typeface="Times New Roman"/>
              </a:rPr>
              <a:t> Wing Sue, et. al "</a:t>
            </a:r>
            <a:r>
              <a:rPr lang="en-US" sz="2200" dirty="0">
                <a:solidFill>
                  <a:prstClr val="black">
                    <a:lumMod val="85000"/>
                    <a:lumOff val="15000"/>
                  </a:prstClr>
                </a:solidFill>
                <a:latin typeface="Times New Roman"/>
                <a:ea typeface="+mn-lt"/>
                <a:cs typeface="+mn-lt"/>
              </a:rPr>
              <a:t>Almost all inter-racial encounters are prone to </a:t>
            </a:r>
            <a:r>
              <a:rPr lang="en-US" sz="2200" dirty="0" err="1">
                <a:solidFill>
                  <a:prstClr val="black">
                    <a:lumMod val="85000"/>
                    <a:lumOff val="15000"/>
                  </a:prstClr>
                </a:solidFill>
                <a:latin typeface="Times New Roman"/>
                <a:ea typeface="+mn-lt"/>
                <a:cs typeface="+mn-lt"/>
              </a:rPr>
              <a:t>microaggressions</a:t>
            </a:r>
            <a:r>
              <a:rPr lang="en-US" sz="2200" dirty="0">
                <a:solidFill>
                  <a:prstClr val="black">
                    <a:lumMod val="85000"/>
                    <a:lumOff val="15000"/>
                  </a:prstClr>
                </a:solidFill>
                <a:latin typeface="Times New Roman"/>
                <a:ea typeface="+mn-lt"/>
                <a:cs typeface="+mn-lt"/>
              </a:rPr>
              <a:t>."</a:t>
            </a:r>
            <a:endParaRPr lang="en-US" sz="2200" dirty="0">
              <a:solidFill>
                <a:prstClr val="black">
                  <a:lumMod val="85000"/>
                  <a:lumOff val="15000"/>
                </a:prstClr>
              </a:solidFill>
              <a:latin typeface="Times New Roman"/>
              <a:ea typeface="+mn-ea"/>
              <a:cs typeface="Times New Roman"/>
            </a:endParaRPr>
          </a:p>
          <a:p>
            <a:pPr>
              <a:buClr>
                <a:schemeClr val="accent2">
                  <a:lumMod val="75000"/>
                </a:schemeClr>
              </a:buClr>
            </a:pPr>
            <a:endParaRPr lang="en-US" dirty="0"/>
          </a:p>
        </p:txBody>
      </p:sp>
    </p:spTree>
    <p:extLst>
      <p:ext uri="{BB962C8B-B14F-4D97-AF65-F5344CB8AC3E}">
        <p14:creationId xmlns:p14="http://schemas.microsoft.com/office/powerpoint/2010/main" val="220449786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490" y="922284"/>
            <a:ext cx="10782424" cy="1623848"/>
          </a:xfrm>
        </p:spPr>
        <p:txBody>
          <a:bodyPr/>
          <a:lstStyle/>
          <a:p>
            <a:r>
              <a:rPr lang="en-US" dirty="0"/>
              <a:t>Taxonomy of </a:t>
            </a:r>
            <a:r>
              <a:rPr lang="en-US" dirty="0" err="1"/>
              <a:t>Microaggressions</a:t>
            </a:r>
            <a:endParaRPr lang="en-US" dirty="0"/>
          </a:p>
        </p:txBody>
      </p:sp>
      <p:sp>
        <p:nvSpPr>
          <p:cNvPr id="3" name="Text Placeholder 2"/>
          <p:cNvSpPr>
            <a:spLocks noGrp="1"/>
          </p:cNvSpPr>
          <p:nvPr>
            <p:ph type="body" sz="half" idx="1"/>
          </p:nvPr>
        </p:nvSpPr>
        <p:spPr>
          <a:xfrm>
            <a:off x="892969" y="2191407"/>
            <a:ext cx="10406063" cy="3737219"/>
          </a:xfrm>
        </p:spPr>
        <p:txBody>
          <a:bodyPr/>
          <a:lstStyle/>
          <a:p>
            <a:pPr marL="571500" lvl="0" indent="-571500" algn="l" defTabSz="457200">
              <a:lnSpc>
                <a:spcPct val="100000"/>
              </a:lnSpc>
              <a:spcBef>
                <a:spcPct val="20000"/>
              </a:spcBef>
              <a:spcAft>
                <a:spcPts val="600"/>
              </a:spcAft>
              <a:buClr>
                <a:schemeClr val="accent2">
                  <a:lumMod val="75000"/>
                </a:schemeClr>
              </a:buClr>
              <a:buSzPct val="115000"/>
              <a:buFont typeface="Wingdings" panose="05000000000000000000" pitchFamily="2" charset="2"/>
              <a:buChar char="Ø"/>
            </a:pPr>
            <a:r>
              <a:rPr lang="en-US" sz="4400" dirty="0" err="1">
                <a:solidFill>
                  <a:prstClr val="black">
                    <a:lumMod val="85000"/>
                    <a:lumOff val="15000"/>
                  </a:prstClr>
                </a:solidFill>
                <a:latin typeface="Times New Roman"/>
                <a:ea typeface="+mn-ea"/>
                <a:cs typeface="Times New Roman"/>
              </a:rPr>
              <a:t>Microassaults</a:t>
            </a:r>
            <a:endParaRPr lang="en-US" sz="4400" dirty="0">
              <a:solidFill>
                <a:prstClr val="black">
                  <a:lumMod val="85000"/>
                  <a:lumOff val="15000"/>
                </a:prstClr>
              </a:solidFill>
              <a:latin typeface="Times New Roman"/>
              <a:ea typeface="+mn-lt"/>
              <a:cs typeface="+mn-lt"/>
            </a:endParaRPr>
          </a:p>
          <a:p>
            <a:pPr marL="571500" lvl="0" indent="-571500" algn="l" defTabSz="457200">
              <a:lnSpc>
                <a:spcPct val="100000"/>
              </a:lnSpc>
              <a:spcBef>
                <a:spcPct val="20000"/>
              </a:spcBef>
              <a:spcAft>
                <a:spcPts val="600"/>
              </a:spcAft>
              <a:buClr>
                <a:schemeClr val="accent2">
                  <a:lumMod val="75000"/>
                </a:schemeClr>
              </a:buClr>
              <a:buSzPct val="115000"/>
              <a:buFont typeface="Wingdings" panose="05000000000000000000" pitchFamily="2" charset="2"/>
              <a:buChar char="Ø"/>
            </a:pPr>
            <a:r>
              <a:rPr lang="en-US" sz="4400" dirty="0" err="1">
                <a:solidFill>
                  <a:prstClr val="black">
                    <a:lumMod val="85000"/>
                    <a:lumOff val="15000"/>
                  </a:prstClr>
                </a:solidFill>
                <a:latin typeface="Times New Roman"/>
                <a:ea typeface="+mn-ea"/>
                <a:cs typeface="Times New Roman"/>
              </a:rPr>
              <a:t>Microinsults</a:t>
            </a:r>
            <a:endParaRPr lang="en-US" sz="4400" dirty="0">
              <a:solidFill>
                <a:prstClr val="black">
                  <a:lumMod val="85000"/>
                  <a:lumOff val="15000"/>
                </a:prstClr>
              </a:solidFill>
              <a:latin typeface="Times New Roman"/>
              <a:ea typeface="+mn-lt"/>
              <a:cs typeface="+mn-lt"/>
            </a:endParaRPr>
          </a:p>
          <a:p>
            <a:pPr marL="571500" lvl="0" indent="-571500" algn="l" defTabSz="457200">
              <a:lnSpc>
                <a:spcPct val="100000"/>
              </a:lnSpc>
              <a:spcBef>
                <a:spcPct val="20000"/>
              </a:spcBef>
              <a:spcAft>
                <a:spcPts val="600"/>
              </a:spcAft>
              <a:buClr>
                <a:schemeClr val="accent2">
                  <a:lumMod val="75000"/>
                </a:schemeClr>
              </a:buClr>
              <a:buSzPct val="115000"/>
              <a:buFont typeface="Wingdings" panose="05000000000000000000" pitchFamily="2" charset="2"/>
              <a:buChar char="Ø"/>
            </a:pPr>
            <a:r>
              <a:rPr lang="en-US" sz="4400" dirty="0" err="1">
                <a:solidFill>
                  <a:prstClr val="black">
                    <a:lumMod val="85000"/>
                    <a:lumOff val="15000"/>
                  </a:prstClr>
                </a:solidFill>
                <a:latin typeface="Times New Roman"/>
                <a:ea typeface="+mn-ea"/>
                <a:cs typeface="Times New Roman"/>
              </a:rPr>
              <a:t>Microinvalidations</a:t>
            </a:r>
            <a:endParaRPr lang="en-US" sz="4400" dirty="0">
              <a:solidFill>
                <a:prstClr val="black">
                  <a:lumMod val="85000"/>
                  <a:lumOff val="15000"/>
                </a:prstClr>
              </a:solidFill>
              <a:latin typeface="Times New Roman"/>
              <a:ea typeface="+mn-lt"/>
              <a:cs typeface="+mn-lt"/>
            </a:endParaRPr>
          </a:p>
          <a:p>
            <a:endParaRPr lang="en-US" dirty="0"/>
          </a:p>
        </p:txBody>
      </p:sp>
    </p:spTree>
    <p:extLst>
      <p:ext uri="{BB962C8B-B14F-4D97-AF65-F5344CB8AC3E}">
        <p14:creationId xmlns:p14="http://schemas.microsoft.com/office/powerpoint/2010/main" val="280351686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115" y="977462"/>
            <a:ext cx="11327771" cy="1947041"/>
          </a:xfrm>
        </p:spPr>
        <p:txBody>
          <a:bodyPr/>
          <a:lstStyle/>
          <a:p>
            <a:pPr algn="ctr"/>
            <a:r>
              <a:rPr lang="en-US" dirty="0" err="1"/>
              <a:t>Microassaults</a:t>
            </a:r>
            <a:endParaRPr lang="en-US" dirty="0"/>
          </a:p>
        </p:txBody>
      </p:sp>
      <p:sp>
        <p:nvSpPr>
          <p:cNvPr id="3" name="Text Placeholder 2"/>
          <p:cNvSpPr>
            <a:spLocks noGrp="1"/>
          </p:cNvSpPr>
          <p:nvPr>
            <p:ph type="body" sz="half" idx="1"/>
          </p:nvPr>
        </p:nvSpPr>
        <p:spPr>
          <a:xfrm>
            <a:off x="892969" y="2309648"/>
            <a:ext cx="10406063" cy="3618978"/>
          </a:xfrm>
        </p:spPr>
        <p:txBody>
          <a:bodyPr>
            <a:normAutofit/>
          </a:bodyPr>
          <a:lstStyle/>
          <a:p>
            <a:pPr marL="342900" lvl="0" indent="-342900" algn="l" defTabSz="457200">
              <a:lnSpc>
                <a:spcPct val="100000"/>
              </a:lnSpc>
              <a:spcBef>
                <a:spcPct val="20000"/>
              </a:spcBef>
              <a:spcAft>
                <a:spcPts val="600"/>
              </a:spcAft>
              <a:buClr>
                <a:schemeClr val="accent2">
                  <a:lumMod val="75000"/>
                </a:schemeClr>
              </a:buClr>
              <a:buSzPct val="115000"/>
              <a:buFont typeface="Wingdings" panose="05000000000000000000" pitchFamily="2" charset="2"/>
              <a:buChar char="Ø"/>
            </a:pPr>
            <a:r>
              <a:rPr lang="en-US" sz="2400" dirty="0">
                <a:solidFill>
                  <a:prstClr val="black">
                    <a:lumMod val="85000"/>
                    <a:lumOff val="15000"/>
                  </a:prstClr>
                </a:solidFill>
                <a:latin typeface="Garamond" panose="02020404030301010803"/>
                <a:ea typeface="+mn-ea"/>
                <a:cs typeface="+mn-cs"/>
              </a:rPr>
              <a:t>Conscious and deliberate</a:t>
            </a:r>
          </a:p>
          <a:p>
            <a:pPr marL="342900" lvl="0" indent="-342900" algn="l" defTabSz="457200">
              <a:lnSpc>
                <a:spcPct val="100000"/>
              </a:lnSpc>
              <a:spcBef>
                <a:spcPct val="20000"/>
              </a:spcBef>
              <a:spcAft>
                <a:spcPts val="600"/>
              </a:spcAft>
              <a:buClr>
                <a:schemeClr val="accent2">
                  <a:lumMod val="75000"/>
                </a:schemeClr>
              </a:buClr>
              <a:buSzPct val="115000"/>
              <a:buFont typeface="Wingdings" panose="05000000000000000000" pitchFamily="2" charset="2"/>
              <a:buChar char="Ø"/>
            </a:pPr>
            <a:r>
              <a:rPr lang="en-US" sz="2400" dirty="0">
                <a:solidFill>
                  <a:prstClr val="black">
                    <a:lumMod val="85000"/>
                    <a:lumOff val="15000"/>
                  </a:prstClr>
                </a:solidFill>
                <a:latin typeface="Garamond" panose="02020404030301010803"/>
                <a:ea typeface="+mn-ea"/>
                <a:cs typeface="+mn-cs"/>
              </a:rPr>
              <a:t>Referred to as “old fashion racism”. </a:t>
            </a:r>
          </a:p>
          <a:p>
            <a:pPr marL="342900" lvl="0" indent="-342900" algn="l" defTabSz="457200">
              <a:lnSpc>
                <a:spcPct val="100000"/>
              </a:lnSpc>
              <a:spcBef>
                <a:spcPct val="20000"/>
              </a:spcBef>
              <a:spcAft>
                <a:spcPts val="600"/>
              </a:spcAft>
              <a:buClr>
                <a:schemeClr val="accent2">
                  <a:lumMod val="75000"/>
                </a:schemeClr>
              </a:buClr>
              <a:buSzPct val="115000"/>
              <a:buFont typeface="Wingdings" panose="05000000000000000000" pitchFamily="2" charset="2"/>
              <a:buChar char="Ø"/>
            </a:pPr>
            <a:r>
              <a:rPr lang="en-US" sz="2400" dirty="0">
                <a:solidFill>
                  <a:prstClr val="black">
                    <a:lumMod val="85000"/>
                    <a:lumOff val="15000"/>
                  </a:prstClr>
                </a:solidFill>
                <a:latin typeface="Garamond" panose="02020404030301010803"/>
                <a:ea typeface="+mn-ea"/>
                <a:cs typeface="+mn-cs"/>
              </a:rPr>
              <a:t>Call someone the N-word</a:t>
            </a:r>
          </a:p>
          <a:p>
            <a:pPr marL="342900" lvl="0" indent="-342900" algn="l" defTabSz="457200">
              <a:lnSpc>
                <a:spcPct val="100000"/>
              </a:lnSpc>
              <a:spcBef>
                <a:spcPct val="20000"/>
              </a:spcBef>
              <a:spcAft>
                <a:spcPts val="600"/>
              </a:spcAft>
              <a:buClr>
                <a:schemeClr val="accent2">
                  <a:lumMod val="75000"/>
                </a:schemeClr>
              </a:buClr>
              <a:buSzPct val="115000"/>
              <a:buFont typeface="Wingdings" panose="05000000000000000000" pitchFamily="2" charset="2"/>
              <a:buChar char="Ø"/>
            </a:pPr>
            <a:r>
              <a:rPr lang="en-US" sz="2400" dirty="0">
                <a:solidFill>
                  <a:prstClr val="black">
                    <a:lumMod val="85000"/>
                    <a:lumOff val="15000"/>
                  </a:prstClr>
                </a:solidFill>
                <a:latin typeface="Garamond" panose="02020404030301010803"/>
                <a:ea typeface="+mn-ea"/>
                <a:cs typeface="+mn-cs"/>
              </a:rPr>
              <a:t>Refusing to serve a POC</a:t>
            </a:r>
          </a:p>
          <a:p>
            <a:pPr marL="342900" lvl="0" indent="-342900" algn="l" defTabSz="457200">
              <a:lnSpc>
                <a:spcPct val="100000"/>
              </a:lnSpc>
              <a:spcBef>
                <a:spcPct val="20000"/>
              </a:spcBef>
              <a:spcAft>
                <a:spcPts val="600"/>
              </a:spcAft>
              <a:buClr>
                <a:schemeClr val="accent2">
                  <a:lumMod val="75000"/>
                </a:schemeClr>
              </a:buClr>
              <a:buSzPct val="115000"/>
              <a:buFont typeface="Wingdings" panose="05000000000000000000" pitchFamily="2" charset="2"/>
              <a:buChar char="Ø"/>
            </a:pPr>
            <a:r>
              <a:rPr lang="en-US" sz="2400" dirty="0">
                <a:solidFill>
                  <a:prstClr val="black">
                    <a:lumMod val="85000"/>
                    <a:lumOff val="15000"/>
                  </a:prstClr>
                </a:solidFill>
                <a:latin typeface="Garamond" panose="02020404030301010803"/>
                <a:ea typeface="+mn-ea"/>
                <a:cs typeface="+mn-cs"/>
              </a:rPr>
              <a:t>Displaying the hood of the Ku Klux Klan</a:t>
            </a:r>
          </a:p>
          <a:p>
            <a:pPr marL="342900" lvl="0" indent="-342900" algn="l" defTabSz="457200">
              <a:lnSpc>
                <a:spcPct val="100000"/>
              </a:lnSpc>
              <a:spcBef>
                <a:spcPct val="20000"/>
              </a:spcBef>
              <a:spcAft>
                <a:spcPts val="600"/>
              </a:spcAft>
              <a:buClr>
                <a:schemeClr val="accent2">
                  <a:lumMod val="75000"/>
                </a:schemeClr>
              </a:buClr>
              <a:buSzPct val="115000"/>
              <a:buFont typeface="Wingdings" panose="05000000000000000000" pitchFamily="2" charset="2"/>
              <a:buChar char="Ø"/>
            </a:pPr>
            <a:r>
              <a:rPr lang="en-US" sz="2400" dirty="0">
                <a:solidFill>
                  <a:prstClr val="black">
                    <a:lumMod val="85000"/>
                    <a:lumOff val="15000"/>
                  </a:prstClr>
                </a:solidFill>
                <a:latin typeface="Garamond" panose="02020404030301010803"/>
                <a:ea typeface="+mn-ea"/>
                <a:cs typeface="+mn-cs"/>
              </a:rPr>
              <a:t>Displaying the Confederate Battle Flag</a:t>
            </a:r>
          </a:p>
          <a:p>
            <a:pPr marL="285750" indent="-285750">
              <a:buClr>
                <a:schemeClr val="accent2">
                  <a:lumMod val="75000"/>
                </a:schemeClr>
              </a:buClr>
              <a:buFont typeface="Wingdings" panose="05000000000000000000" pitchFamily="2" charset="2"/>
              <a:buChar char="Ø"/>
            </a:pPr>
            <a:endParaRPr lang="en-US" dirty="0"/>
          </a:p>
        </p:txBody>
      </p:sp>
    </p:spTree>
    <p:extLst>
      <p:ext uri="{BB962C8B-B14F-4D97-AF65-F5344CB8AC3E}">
        <p14:creationId xmlns:p14="http://schemas.microsoft.com/office/powerpoint/2010/main" val="125337725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115" y="1119353"/>
            <a:ext cx="11327771" cy="1127234"/>
          </a:xfrm>
        </p:spPr>
        <p:txBody>
          <a:bodyPr>
            <a:normAutofit fontScale="90000"/>
          </a:bodyPr>
          <a:lstStyle/>
          <a:p>
            <a:r>
              <a:rPr lang="en-US" dirty="0"/>
              <a:t>The most recent and well-known </a:t>
            </a:r>
            <a:r>
              <a:rPr lang="en-US" dirty="0" err="1"/>
              <a:t>microassualts</a:t>
            </a:r>
            <a:endParaRPr lang="en-US" dirty="0"/>
          </a:p>
        </p:txBody>
      </p:sp>
      <p:pic>
        <p:nvPicPr>
          <p:cNvPr id="4" name="Picture 3"/>
          <p:cNvPicPr>
            <a:picLocks noChangeAspect="1"/>
          </p:cNvPicPr>
          <p:nvPr/>
        </p:nvPicPr>
        <p:blipFill>
          <a:blip r:embed="rId2"/>
          <a:stretch>
            <a:fillRect/>
          </a:stretch>
        </p:blipFill>
        <p:spPr>
          <a:xfrm>
            <a:off x="892969" y="3492062"/>
            <a:ext cx="3487214" cy="1944793"/>
          </a:xfrm>
          <a:prstGeom prst="rect">
            <a:avLst/>
          </a:prstGeom>
        </p:spPr>
      </p:pic>
      <p:pic>
        <p:nvPicPr>
          <p:cNvPr id="5" name="Picture 4"/>
          <p:cNvPicPr>
            <a:picLocks noChangeAspect="1"/>
          </p:cNvPicPr>
          <p:nvPr/>
        </p:nvPicPr>
        <p:blipFill>
          <a:blip r:embed="rId3"/>
          <a:stretch>
            <a:fillRect/>
          </a:stretch>
        </p:blipFill>
        <p:spPr>
          <a:xfrm>
            <a:off x="4548352" y="3436883"/>
            <a:ext cx="2971800" cy="1999972"/>
          </a:xfrm>
          <a:prstGeom prst="rect">
            <a:avLst/>
          </a:prstGeom>
        </p:spPr>
      </p:pic>
      <p:pic>
        <p:nvPicPr>
          <p:cNvPr id="6" name="Picture 5"/>
          <p:cNvPicPr>
            <a:picLocks noChangeAspect="1"/>
          </p:cNvPicPr>
          <p:nvPr/>
        </p:nvPicPr>
        <p:blipFill>
          <a:blip r:embed="rId4"/>
          <a:stretch>
            <a:fillRect/>
          </a:stretch>
        </p:blipFill>
        <p:spPr>
          <a:xfrm>
            <a:off x="7688321" y="3382325"/>
            <a:ext cx="3670110" cy="2054530"/>
          </a:xfrm>
          <a:prstGeom prst="rect">
            <a:avLst/>
          </a:prstGeom>
        </p:spPr>
      </p:pic>
    </p:spTree>
    <p:extLst>
      <p:ext uri="{BB962C8B-B14F-4D97-AF65-F5344CB8AC3E}">
        <p14:creationId xmlns:p14="http://schemas.microsoft.com/office/powerpoint/2010/main" val="2320403176"/>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6018</TotalTime>
  <Words>3015</Words>
  <Application>Microsoft Office PowerPoint</Application>
  <PresentationFormat>Widescreen</PresentationFormat>
  <Paragraphs>329</Paragraphs>
  <Slides>38</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Arial,Sans-Serif</vt:lpstr>
      <vt:lpstr>Calibri</vt:lpstr>
      <vt:lpstr>Calibri Light</vt:lpstr>
      <vt:lpstr>Garamond</vt:lpstr>
      <vt:lpstr>Segoe UI</vt:lpstr>
      <vt:lpstr>Times New Roman</vt:lpstr>
      <vt:lpstr>Univers LT Std 67 Bold Condensed</vt:lpstr>
      <vt:lpstr>Wingdings</vt:lpstr>
      <vt:lpstr>Office Theme</vt:lpstr>
      <vt:lpstr>Microaggressions in a Time of Trauma: Engaging Empathy with Colleagues as a Form of Antiracism</vt:lpstr>
      <vt:lpstr>Introduction</vt:lpstr>
      <vt:lpstr>Microaggressions in a Time of Trauma: Engaging Empathy with Colleagues as a Form of Antiracism</vt:lpstr>
      <vt:lpstr>COVID 19 by Race and Ethnicity</vt:lpstr>
      <vt:lpstr>Killing of Black People during COVID 19</vt:lpstr>
      <vt:lpstr>What are Racial Microaggressions? “The power of racial microaggressions lies in their invisibility to the perpetrator and the recipient”. Sue, D. W., Capodilupo, C. M., Torino, G. C., Bucceri, J. M., Holder, A. M. B., Nadal, K. L., &amp; Esquilin, M. (2007). Racial microaggressions in everyday life. The American Psychologist, 62(4), 271-286. doi:10.1037/0003-066X.62.4.271 </vt:lpstr>
      <vt:lpstr>Taxonomy of Microaggressions</vt:lpstr>
      <vt:lpstr>Microassaults</vt:lpstr>
      <vt:lpstr>The most recent and well-known microassualts</vt:lpstr>
      <vt:lpstr>Themes within the attitudes and behaviors of Microaggressions</vt:lpstr>
      <vt:lpstr>BIPOC are not Crazy or Too Sensitive</vt:lpstr>
      <vt:lpstr>The Effects of Microaggressions</vt:lpstr>
      <vt:lpstr>References</vt:lpstr>
      <vt:lpstr>Further Reading</vt:lpstr>
      <vt:lpstr>Engaging Empathy using Nine Why’s</vt:lpstr>
      <vt:lpstr>Part II: An interactive reflective exercise</vt:lpstr>
      <vt:lpstr>What is empathy?</vt:lpstr>
      <vt:lpstr>Why is empathy important in the workplace?</vt:lpstr>
      <vt:lpstr>How might personal events affect you at work?</vt:lpstr>
      <vt:lpstr>Consider some world and national events</vt:lpstr>
      <vt:lpstr>What kinds of empathy can we express? </vt:lpstr>
      <vt:lpstr>How has the pandemic affected us?</vt:lpstr>
      <vt:lpstr>We can’t know everything about our colleagues</vt:lpstr>
      <vt:lpstr>While situations affect us differently consider the ways colleagues may be affected.</vt:lpstr>
      <vt:lpstr>Now let’s talk about race and antiracism</vt:lpstr>
      <vt:lpstr>George Floyd, Ahmaud Arbery, Breonna Taylor &amp; Covid-19 </vt:lpstr>
      <vt:lpstr>Empathy does not require experience</vt:lpstr>
      <vt:lpstr>Historical Trauma</vt:lpstr>
      <vt:lpstr>Vicarious Trauma</vt:lpstr>
      <vt:lpstr>Empathy as a form of antiracism</vt:lpstr>
      <vt:lpstr>Antiracism</vt:lpstr>
      <vt:lpstr>Antiracism</vt:lpstr>
      <vt:lpstr>Antiracism</vt:lpstr>
      <vt:lpstr>What do empathy and microaggressions have in common?</vt:lpstr>
      <vt:lpstr>Confronting microagressions</vt:lpstr>
      <vt:lpstr>How can empathy about a social motive help?</vt:lpstr>
      <vt:lpstr>Summary</vt:lpstr>
      <vt:lpstr>References</vt:lpstr>
    </vt:vector>
  </TitlesOfParts>
  <Company>Bowling Green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Psychology</dc:title>
  <dc:creator>Edith Scarletto</dc:creator>
  <cp:lastModifiedBy>Edith Scarletto</cp:lastModifiedBy>
  <cp:revision>61</cp:revision>
  <cp:lastPrinted>2020-09-18T17:25:43Z</cp:lastPrinted>
  <dcterms:created xsi:type="dcterms:W3CDTF">2020-09-15T14:05:30Z</dcterms:created>
  <dcterms:modified xsi:type="dcterms:W3CDTF">2020-10-09T14:49:22Z</dcterms:modified>
</cp:coreProperties>
</file>