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99" r:id="rId4"/>
    <p:sldId id="300" r:id="rId5"/>
    <p:sldId id="301" r:id="rId6"/>
    <p:sldId id="259" r:id="rId7"/>
    <p:sldId id="306" r:id="rId8"/>
    <p:sldId id="302" r:id="rId9"/>
    <p:sldId id="308" r:id="rId10"/>
    <p:sldId id="307" r:id="rId11"/>
    <p:sldId id="309" r:id="rId12"/>
    <p:sldId id="313" r:id="rId13"/>
    <p:sldId id="312" r:id="rId14"/>
    <p:sldId id="310" r:id="rId15"/>
    <p:sldId id="303" r:id="rId16"/>
    <p:sldId id="317" r:id="rId17"/>
    <p:sldId id="261" r:id="rId18"/>
    <p:sldId id="262" r:id="rId19"/>
    <p:sldId id="316" r:id="rId20"/>
    <p:sldId id="318" r:id="rId21"/>
    <p:sldId id="319" r:id="rId22"/>
    <p:sldId id="305" r:id="rId23"/>
    <p:sldId id="274" r:id="rId24"/>
    <p:sldId id="295" r:id="rId25"/>
  </p:sldIdLst>
  <p:sldSz cx="9144000" cy="5143500" type="screen16x9"/>
  <p:notesSz cx="6858000" cy="9144000"/>
  <p:embeddedFontLst>
    <p:embeddedFont>
      <p:font typeface="Lora" pitchFamily="2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Quattrocento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1D4FF-FF86-AEE5-9E59-6091F610D86E}" v="367" dt="2021-09-28T19:45:36.036"/>
    <p1510:client id="{557105BC-FD96-4EDD-EB09-ECCBC026DE40}" v="1" dt="2021-09-29T17:50:04.645"/>
    <p1510:client id="{570203FE-8260-8105-833D-1C7C6BE5D834}" v="46" dt="2021-09-29T17:24:15.580"/>
    <p1510:client id="{6700C868-7D08-280E-F693-C9DBB3002F4E}" v="13" dt="2021-09-29T12:33:17.002"/>
    <p1510:client id="{BD16F296-6EDC-1B16-EE0E-92C3BF7C81B1}" v="10" dt="2021-09-29T10:38:11.739"/>
    <p1510:client id="{E118A47E-F1B9-B2A1-458E-FC88AF6A5089}" v="3" dt="2021-09-29T14:43:13.582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emails with targeted ask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examples of survey questions, mention that these will be included in the supplementary presentation materials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572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5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4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38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7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1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99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7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239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5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5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08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52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0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6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3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Cross-jurisdictional team – Catie, Katie, Ted, and Debbie – ensured varying perspectives and approaches.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included non-UCL jurisdictional member. A great way to make sure that the questions we asked had relevance to as many groups as possible.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115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F420B-F235-4F85-8325-A44D2A2BB5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2622" y="3960000"/>
            <a:ext cx="3203448" cy="891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660B2-5FF5-457C-8AB2-0ECFB7BA22C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602622" y="3960000"/>
            <a:ext cx="3203448" cy="89154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way.office.com/D8RZLtffW2XtL5ID?ref=Li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ibapps.libraries.uc.edu/source/showcasing-uc-libraries-innovation-and-impact-through-covid-19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ed.baldwin@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tie.carlson@uc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katie.foran@uc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eborah.tenofsky@uc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6238" y="1002890"/>
            <a:ext cx="6731524" cy="2106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 Celebration of Us!:</a:t>
            </a:r>
            <a:br>
              <a:rPr lang="en-US" sz="4400"/>
            </a:br>
            <a:r>
              <a:rPr lang="en-US" sz="2800"/>
              <a:t>A Telling of a Libraries’ Value During COVID-19 Through Stories and Data</a:t>
            </a:r>
            <a:endParaRPr sz="44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highlight>
                  <a:schemeClr val="accent1"/>
                </a:highlight>
              </a:rPr>
              <a:t>Quantitative</a:t>
            </a:r>
            <a:endParaRPr b="1">
              <a:highlight>
                <a:schemeClr val="accent1"/>
              </a:highlight>
            </a:endParaRPr>
          </a:p>
          <a:p>
            <a:pPr marL="342900" indent="-342900">
              <a:buFont typeface="Wingdings"/>
              <a:buChar char="v"/>
            </a:pPr>
            <a:r>
              <a:rPr lang="en-US"/>
              <a:t>Harvested via existing modes of collection</a:t>
            </a:r>
          </a:p>
          <a:p>
            <a:pPr marL="342900" lvl="0" indent="-342900" algn="l">
              <a:spcBef>
                <a:spcPts val="600"/>
              </a:spcBef>
              <a:spcAft>
                <a:spcPts val="0"/>
              </a:spcAft>
              <a:buFont typeface="Wingdings"/>
              <a:buChar char="v"/>
            </a:pPr>
            <a:r>
              <a:rPr lang="en-US"/>
              <a:t>Directly requested via targeted asks from department heads and specialists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Our </a:t>
            </a:r>
            <a:r>
              <a:rPr lang="en-US">
                <a:highlight>
                  <a:schemeClr val="accent1"/>
                </a:highlight>
              </a:rPr>
              <a:t>data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highlight>
                  <a:schemeClr val="accent1"/>
                </a:highlight>
              </a:rPr>
              <a:t>Qualitative</a:t>
            </a:r>
            <a:endParaRPr b="1">
              <a:highlight>
                <a:schemeClr val="accent1"/>
              </a:highlight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/>
              <a:buChar char="v"/>
            </a:pPr>
            <a:r>
              <a:rPr lang="en-US"/>
              <a:t>Collected via web-based survey</a:t>
            </a:r>
          </a:p>
          <a:p>
            <a:pPr marL="342900" indent="-342900">
              <a:buFont typeface="Wingdings"/>
              <a:buChar char="v"/>
            </a:pPr>
            <a:r>
              <a:rPr lang="en-US"/>
              <a:t>Open answer questions in various categories 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44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did we learn?</a:t>
            </a:r>
            <a:endParaRPr sz="24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394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r>
              <a:rPr lang="en-US">
                <a:highlight>
                  <a:schemeClr val="accent1"/>
                </a:highlight>
              </a:rPr>
              <a:t>themes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Student and faculty success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Teaching and learning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Innovative solutions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Online collections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Scholarly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67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artifacts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highlight>
                  <a:schemeClr val="accent1"/>
                </a:highlight>
              </a:rPr>
              <a:t>Report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Crafted with administration in mind.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For internal or inter-campus use.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Visual presentation of data</a:t>
            </a:r>
            <a:endParaRPr b="1" dirty="0">
              <a:highlight>
                <a:schemeClr val="accent1"/>
              </a:highlight>
            </a:endParaRPr>
          </a:p>
          <a:p>
            <a:pPr marL="0" lvl="0" indent="0">
              <a:buNone/>
            </a:pPr>
            <a:r>
              <a:rPr lang="en-US" dirty="0"/>
              <a:t>Crafted for internal and external audiences.</a:t>
            </a:r>
          </a:p>
          <a:p>
            <a:pPr marL="0" lvl="0" indent="0">
              <a:buNone/>
            </a:pPr>
            <a:r>
              <a:rPr lang="en-US" dirty="0"/>
              <a:t>Visual, graphic, interactive.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Microsoft Sway (click to view!)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highlight>
                  <a:schemeClr val="accent1"/>
                </a:highlight>
              </a:rPr>
              <a:t>Source</a:t>
            </a:r>
            <a:r>
              <a:rPr lang="en-US" b="1" dirty="0">
                <a:highlight>
                  <a:schemeClr val="accent1"/>
                </a:highlight>
              </a:rPr>
              <a:t> article</a:t>
            </a:r>
            <a:endParaRPr b="1" dirty="0">
              <a:highlight>
                <a:schemeClr val="accent1"/>
              </a:highlight>
            </a:endParaRPr>
          </a:p>
          <a:p>
            <a:pPr marL="0" lvl="0" indent="0">
              <a:buNone/>
            </a:pPr>
            <a:r>
              <a:rPr lang="en-US" dirty="0"/>
              <a:t>Written for audiences outside of the university, including donors.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Newsletter (click to view!)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60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092631" y="2878750"/>
            <a:ext cx="70749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chemeClr val="accent1"/>
                </a:highlight>
              </a:rPr>
              <a:t>What were your organizational developments during COVID? What mediums do you have to share that story?</a:t>
            </a:r>
            <a:endParaRPr sz="24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80520" y="566978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Concerns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 do we move forward?</a:t>
            </a:r>
            <a:endParaRPr sz="24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55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</a:t>
            </a:r>
            <a:r>
              <a:rPr lang="en-US">
                <a:highlight>
                  <a:schemeClr val="accent1"/>
                </a:highlight>
              </a:rPr>
              <a:t>assessment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Use this data to fill an assessment gap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Demonstrating value should be an ongoing priority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17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46936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questions about </a:t>
            </a:r>
            <a:r>
              <a:rPr lang="en-US">
                <a:highlight>
                  <a:schemeClr val="accent1"/>
                </a:highlight>
              </a:rPr>
              <a:t>gaps in data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What do we want to collect? How often?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What data exist already? Where?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What data are held centrally? By specific teams or individuals?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Are data gaps more prevalent in certain areas?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highlight>
                  <a:schemeClr val="accent1"/>
                </a:highlight>
              </a:rPr>
              <a:t>How does your library collect data?</a:t>
            </a:r>
            <a:endParaRPr sz="36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80520" y="566978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</a:t>
            </a:r>
            <a:r>
              <a:rPr lang="en-US">
                <a:highlight>
                  <a:schemeClr val="accent1"/>
                </a:highlight>
              </a:rPr>
              <a:t>collaboration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Cross-university and libraries teams needed to standardize data collection</a:t>
            </a:r>
            <a:endParaRPr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/>
              <a:t>Existing discussions on data often siloed 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42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600558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1">
                <a:latin typeface="Lora"/>
                <a:ea typeface="Lora"/>
                <a:cs typeface="Lora"/>
                <a:sym typeface="Lora"/>
              </a:rPr>
              <a:t>Director, Science and Engineering Libraries</a:t>
            </a:r>
            <a:br>
              <a:rPr lang="en-US" sz="2000" b="1" i="1">
                <a:latin typeface="Lora"/>
                <a:ea typeface="Lora"/>
                <a:cs typeface="Lora"/>
                <a:sym typeface="Lora"/>
              </a:rPr>
            </a:br>
            <a:r>
              <a:rPr lang="en-US" sz="2000" b="1" i="1">
                <a:latin typeface="Lora"/>
                <a:ea typeface="Lora"/>
                <a:cs typeface="Lora"/>
                <a:sym typeface="Lora"/>
              </a:rPr>
              <a:t>Interim Head, Library Collections</a:t>
            </a:r>
            <a:endParaRPr sz="2000" b="1" i="1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University of Cincinnati Libraries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linkClick r:id="rId3"/>
              </a:rPr>
              <a:t>ted.baldwin@uc.edu</a:t>
            </a:r>
            <a:endParaRPr sz="2800"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Ted Baldwin</a:t>
            </a:r>
            <a:endParaRPr sz="44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3149A-24D4-4D4A-8742-AD0B01D24F2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25642"/>
          <a:stretch/>
        </p:blipFill>
        <p:spPr>
          <a:xfrm>
            <a:off x="507225" y="583773"/>
            <a:ext cx="1511085" cy="1510002"/>
          </a:xfrm>
          <a:prstGeom prst="ellipse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371600" y="2878750"/>
            <a:ext cx="647054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chemeClr val="accent1"/>
                </a:highlight>
              </a:rPr>
              <a:t>Does your library have a team devoted to assessment?</a:t>
            </a:r>
            <a:endParaRPr sz="32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80520" y="566978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0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Future communications and assessment</a:t>
            </a:r>
            <a:endParaRPr sz="24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7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100" y="243889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4400"/>
              <a:t>Think of us often; think of us </a:t>
            </a:r>
            <a:r>
              <a:rPr lang="en-US" sz="4400">
                <a:highlight>
                  <a:schemeClr val="accent1"/>
                </a:highlight>
              </a:rPr>
              <a:t>well.</a:t>
            </a:r>
            <a:r>
              <a:rPr lang="en-US" sz="4400"/>
              <a:t> </a:t>
            </a:r>
            <a:endParaRPr sz="440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22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85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marL="0" indent="0">
              <a:buNone/>
            </a:pPr>
            <a:r>
              <a:rPr lang="en-US" sz="2800"/>
              <a:t>libraries.uc.edu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</a:t>
            </a:r>
            <a:r>
              <a:rPr lang="en-US" sz="6000"/>
              <a:t>you.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0" name="Google Shape;1690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1" name="Google Shape;1691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2" name="Google Shape;1692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4" name="Google Shape;1694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5" name="Google Shape;1695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7" name="Google Shape;1697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98" name="Google Shape;1698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0" name="Google Shape;1700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1" name="Google Shape;1701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600558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1">
                <a:latin typeface="Lora"/>
                <a:ea typeface="Lora"/>
                <a:cs typeface="Lora"/>
                <a:sym typeface="Lora"/>
              </a:rPr>
              <a:t>Director, Clermont College Library</a:t>
            </a:r>
            <a:br>
              <a:rPr lang="en-US" sz="2000" b="1" i="1">
                <a:latin typeface="Lora"/>
                <a:ea typeface="Lora"/>
                <a:cs typeface="Lora"/>
                <a:sym typeface="Lora"/>
              </a:rPr>
            </a:br>
            <a:r>
              <a:rPr lang="en-US" sz="2000"/>
              <a:t>University of Cincinnati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linkClick r:id="rId3"/>
              </a:rPr>
              <a:t>catie.carlson@uc.edu</a:t>
            </a:r>
            <a:r>
              <a:rPr lang="en-US" sz="2000"/>
              <a:t> </a:t>
            </a:r>
            <a:endParaRPr sz="2800"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4" y="816550"/>
            <a:ext cx="530379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Catie Carlson</a:t>
            </a:r>
            <a:endParaRPr sz="44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5D158-FBB0-4015-9469-55574FA9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2" y="577042"/>
            <a:ext cx="1399308" cy="13993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8076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600558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1">
                <a:latin typeface="Lora"/>
                <a:ea typeface="Lora"/>
                <a:cs typeface="Lora"/>
                <a:sym typeface="Lora"/>
              </a:rPr>
              <a:t>Head, College of Education, Criminal Justice, and Human Services Library</a:t>
            </a:r>
            <a:endParaRPr sz="2000" b="1" i="1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University of Cincinnati Libraries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linkClick r:id="rId3"/>
              </a:rPr>
              <a:t>katie.foran@uc.edu</a:t>
            </a:r>
            <a:r>
              <a:rPr lang="en-US" sz="2000"/>
              <a:t> </a:t>
            </a:r>
            <a:endParaRPr sz="2800"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3" y="816550"/>
            <a:ext cx="611428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Katie Foran-Mulcahy</a:t>
            </a:r>
            <a:endParaRPr sz="44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EFF07-835F-4D11-92E9-03F4F6B01FF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4165" b="22369"/>
          <a:stretch/>
        </p:blipFill>
        <p:spPr>
          <a:xfrm>
            <a:off x="529873" y="725338"/>
            <a:ext cx="1468582" cy="14068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796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600558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1">
                <a:latin typeface="Lora"/>
                <a:ea typeface="Lora"/>
                <a:cs typeface="Lora"/>
                <a:sym typeface="Lora"/>
              </a:rPr>
              <a:t>Head, Research, Teaching, and Services</a:t>
            </a:r>
            <a:endParaRPr sz="2000" b="1" i="1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University of Cincinnati Libraries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linkClick r:id="rId3"/>
              </a:rPr>
              <a:t>deborah.tenofsky@uc.edu</a:t>
            </a:r>
            <a:r>
              <a:rPr lang="en-US" sz="2000"/>
              <a:t> </a:t>
            </a:r>
            <a:endParaRPr sz="2800"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Debbie Tenofsky</a:t>
            </a:r>
            <a:endParaRPr sz="44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602B1-B4D5-4918-AFDA-1F091822A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82" t="24902" r="35411" b="40641"/>
          <a:stretch/>
        </p:blipFill>
        <p:spPr>
          <a:xfrm>
            <a:off x="618062" y="771257"/>
            <a:ext cx="1357150" cy="12503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615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174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Why did we embark on this project?</a:t>
            </a:r>
            <a:endParaRPr sz="24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</a:t>
            </a:r>
            <a:r>
              <a:rPr lang="en-US">
                <a:highlight>
                  <a:schemeClr val="accent1"/>
                </a:highlight>
              </a:rPr>
              <a:t>beginnings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Demonstrate the libraries’ value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Highlight support during COVID-19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Engage external and high-level stakeholders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Work began after a Re-Opening Task Force meeting in November 2020.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22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 did we collect our data and stories?</a:t>
            </a:r>
            <a:endParaRPr sz="240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7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 </a:t>
            </a:r>
            <a:r>
              <a:rPr lang="en-US">
                <a:highlight>
                  <a:schemeClr val="accent1"/>
                </a:highlight>
              </a:rPr>
              <a:t>got started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Data collected for March-December 2020 and January-April 2021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All UC Libraries included, plus three library jurisdictions (2 regional campus libraries + law library)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Initial report prepared March 2021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6676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Viola template</vt:lpstr>
      <vt:lpstr>A Celebration of Us!: A Telling of a Libraries’ Value During COVID-19 Through Stories and Data</vt:lpstr>
      <vt:lpstr>Ted Baldwin</vt:lpstr>
      <vt:lpstr>Catie Carlson</vt:lpstr>
      <vt:lpstr>Katie Foran-Mulcahy</vt:lpstr>
      <vt:lpstr>Debbie Tenofsky</vt:lpstr>
      <vt:lpstr>Purpose</vt:lpstr>
      <vt:lpstr>Project beginnings</vt:lpstr>
      <vt:lpstr>Methods</vt:lpstr>
      <vt:lpstr>How we got started</vt:lpstr>
      <vt:lpstr>Our data</vt:lpstr>
      <vt:lpstr>Findings</vt:lpstr>
      <vt:lpstr>Data themes</vt:lpstr>
      <vt:lpstr>Project artifacts</vt:lpstr>
      <vt:lpstr>What were your organizational developments during COVID? What mediums do you have to share that story?</vt:lpstr>
      <vt:lpstr>Future Concerns</vt:lpstr>
      <vt:lpstr>Gaps in assessment</vt:lpstr>
      <vt:lpstr>Big questions about gaps in data</vt:lpstr>
      <vt:lpstr>How does your library collect data?</vt:lpstr>
      <vt:lpstr>Gaps in collaboration</vt:lpstr>
      <vt:lpstr>Does your library have a team devoted to assessment?</vt:lpstr>
      <vt:lpstr>Next Steps</vt:lpstr>
      <vt:lpstr>PowerPoint Presentation</vt:lpstr>
      <vt:lpstr>Thank you.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Celebration of Us!: A Telling of a Libraries’ Value During COVID-19 Through Stories and Data</dc:title>
  <dc:creator>Foran-Mulcahy, Katie (foranmkn)</dc:creator>
  <cp:revision>12</cp:revision>
  <dcterms:modified xsi:type="dcterms:W3CDTF">2021-09-29T17:52:02Z</dcterms:modified>
</cp:coreProperties>
</file>