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67" r:id="rId4"/>
  </p:sldMasterIdLst>
  <p:notesMasterIdLst>
    <p:notesMasterId r:id="rId6"/>
  </p:notesMasterIdLst>
  <p:handoutMasterIdLst>
    <p:handoutMasterId r:id="rId7"/>
  </p:handoutMasterIdLst>
  <p:sldIdLst>
    <p:sldId id="26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5" autoAdjust="0"/>
  </p:normalViewPr>
  <p:slideViewPr>
    <p:cSldViewPr snapToGrid="0" snapToObjects="1">
      <p:cViewPr varScale="1">
        <p:scale>
          <a:sx n="66" d="100"/>
          <a:sy n="66" d="100"/>
        </p:scale>
        <p:origin x="600" y="32"/>
      </p:cViewPr>
      <p:guideLst/>
    </p:cSldViewPr>
  </p:slideViewPr>
  <p:notesTextViewPr>
    <p:cViewPr>
      <p:scale>
        <a:sx n="1" d="1"/>
        <a:sy n="1" d="1"/>
      </p:scale>
      <p:origin x="0" y="0"/>
    </p:cViewPr>
  </p:notesTextViewPr>
  <p:notesViewPr>
    <p:cSldViewPr snapToGrid="0" snapToObjects="1">
      <p:cViewPr>
        <p:scale>
          <a:sx n="100" d="100"/>
          <a:sy n="100" d="100"/>
        </p:scale>
        <p:origin x="2592" y="-84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73E014-A6AA-472C-8E12-1D9B2DEC57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FAA60B8-51CB-4CEB-8F1F-B3D7B7F00CB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C2B26F-7429-404A-9C5E-0E429E02A42E}" type="datetimeFigureOut">
              <a:rPr lang="en-US" smtClean="0"/>
              <a:t>9/30/2021</a:t>
            </a:fld>
            <a:endParaRPr lang="en-US" dirty="0"/>
          </a:p>
        </p:txBody>
      </p:sp>
      <p:sp>
        <p:nvSpPr>
          <p:cNvPr id="4" name="Footer Placeholder 3">
            <a:extLst>
              <a:ext uri="{FF2B5EF4-FFF2-40B4-BE49-F238E27FC236}">
                <a16:creationId xmlns:a16="http://schemas.microsoft.com/office/drawing/2014/main" id="{4E884C44-A5E4-4BDA-B29B-03462F0688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80CB09A-41E4-4E88-82E6-007D826251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7AED79-B44F-46F7-9A9D-EC94587FA365}" type="slidenum">
              <a:rPr lang="en-US" smtClean="0"/>
              <a:t>‹#›</a:t>
            </a:fld>
            <a:endParaRPr lang="en-US" dirty="0"/>
          </a:p>
        </p:txBody>
      </p:sp>
    </p:spTree>
    <p:extLst>
      <p:ext uri="{BB962C8B-B14F-4D97-AF65-F5344CB8AC3E}">
        <p14:creationId xmlns:p14="http://schemas.microsoft.com/office/powerpoint/2010/main" val="3464231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A0E3A-0C98-4EA0-AAC9-F2996360A904}" type="datetimeFigureOut">
              <a:rPr lang="en-US" smtClean="0"/>
              <a:t>9/30/2021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AE1FE-786B-4B83-86A4-F53D629261B4}" type="slidenum">
              <a:rPr lang="en-US" smtClean="0"/>
              <a:t>‹#›</a:t>
            </a:fld>
            <a:endParaRPr lang="en-US" dirty="0"/>
          </a:p>
        </p:txBody>
      </p:sp>
    </p:spTree>
    <p:extLst>
      <p:ext uri="{BB962C8B-B14F-4D97-AF65-F5344CB8AC3E}">
        <p14:creationId xmlns:p14="http://schemas.microsoft.com/office/powerpoint/2010/main" val="1015498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1</a:t>
            </a:fld>
            <a:endParaRPr lang="en-US" dirty="0"/>
          </a:p>
        </p:txBody>
      </p:sp>
    </p:spTree>
    <p:extLst>
      <p:ext uri="{BB962C8B-B14F-4D97-AF65-F5344CB8AC3E}">
        <p14:creationId xmlns:p14="http://schemas.microsoft.com/office/powerpoint/2010/main" val="1976850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27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89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5960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37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045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380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132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913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43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439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65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92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223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529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406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43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95231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2CC0B-D5F1-40B8-9CC6-4A36850B66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1" y="10"/>
            <a:ext cx="12192000" cy="6857990"/>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274387" y="172796"/>
            <a:ext cx="8915399" cy="697979"/>
          </a:xfrm>
        </p:spPr>
        <p:txBody>
          <a:bodyPr>
            <a:normAutofit fontScale="90000"/>
          </a:bodyPr>
          <a:lstStyle/>
          <a:p>
            <a:r>
              <a:rPr lang="en-US" sz="2400" dirty="0"/>
              <a:t>Charting our </a:t>
            </a:r>
            <a:r>
              <a:rPr lang="en-US" sz="2400" dirty="0" smtClean="0"/>
              <a:t>Course</a:t>
            </a:r>
            <a:r>
              <a:rPr lang="en-US" sz="2400" dirty="0"/>
              <a:t>, Measuring our </a:t>
            </a:r>
            <a:r>
              <a:rPr lang="en-US" sz="2400" dirty="0" smtClean="0"/>
              <a:t>Progress</a:t>
            </a:r>
            <a:r>
              <a:rPr lang="en-US" sz="2400" dirty="0"/>
              <a:t>: </a:t>
            </a:r>
            <a:r>
              <a:rPr lang="en-US" sz="2400" dirty="0" smtClean="0"/>
              <a:t/>
            </a:r>
            <a:br>
              <a:rPr lang="en-US" sz="2400" dirty="0" smtClean="0"/>
            </a:br>
            <a:r>
              <a:rPr lang="en-US" sz="2400" dirty="0" smtClean="0"/>
              <a:t>Creating </a:t>
            </a:r>
            <a:r>
              <a:rPr lang="en-US" sz="2400" dirty="0"/>
              <a:t>a Data Dashboard for Library Services</a:t>
            </a:r>
          </a:p>
        </p:txBody>
      </p:sp>
      <p:grpSp>
        <p:nvGrpSpPr>
          <p:cNvPr id="20" name="Group 19">
            <a:extLst>
              <a:ext uri="{FF2B5EF4-FFF2-40B4-BE49-F238E27FC236}">
                <a16:creationId xmlns:a16="http://schemas.microsoft.com/office/drawing/2014/main" id="{631C6CE6-1810-44ED-A6D7-3FF53040AE2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21" name="Freeform 11">
              <a:extLst>
                <a:ext uri="{FF2B5EF4-FFF2-40B4-BE49-F238E27FC236}">
                  <a16:creationId xmlns:a16="http://schemas.microsoft.com/office/drawing/2014/main" id="{1F6D8BFE-D0D0-4BAE-9D5A-701DE7D3CE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2" name="Freeform 12">
              <a:extLst>
                <a:ext uri="{FF2B5EF4-FFF2-40B4-BE49-F238E27FC236}">
                  <a16:creationId xmlns:a16="http://schemas.microsoft.com/office/drawing/2014/main" id="{53F86D30-CEDB-4D96-AF73-AA3CD5A437B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3" name="Freeform 13">
              <a:extLst>
                <a:ext uri="{FF2B5EF4-FFF2-40B4-BE49-F238E27FC236}">
                  <a16:creationId xmlns:a16="http://schemas.microsoft.com/office/drawing/2014/main" id="{F5187540-C4C8-410C-A395-69FCB1C86C2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4" name="Freeform 14">
              <a:extLst>
                <a:ext uri="{FF2B5EF4-FFF2-40B4-BE49-F238E27FC236}">
                  <a16:creationId xmlns:a16="http://schemas.microsoft.com/office/drawing/2014/main" id="{75BD6E4A-797C-451B-B08F-D99C1A9D13F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5" name="Freeform 15">
              <a:extLst>
                <a:ext uri="{FF2B5EF4-FFF2-40B4-BE49-F238E27FC236}">
                  <a16:creationId xmlns:a16="http://schemas.microsoft.com/office/drawing/2014/main" id="{0D241082-BAFA-462E-827B-5814B020F5C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6" name="Freeform 16">
              <a:extLst>
                <a:ext uri="{FF2B5EF4-FFF2-40B4-BE49-F238E27FC236}">
                  <a16:creationId xmlns:a16="http://schemas.microsoft.com/office/drawing/2014/main" id="{2920CCBD-116D-450B-9608-99F05F7D78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7" name="Freeform 17">
              <a:extLst>
                <a:ext uri="{FF2B5EF4-FFF2-40B4-BE49-F238E27FC236}">
                  <a16:creationId xmlns:a16="http://schemas.microsoft.com/office/drawing/2014/main" id="{A57CD3DE-CEAF-4BD4-A5EF-24B3E622BB5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8" name="Freeform 18">
              <a:extLst>
                <a:ext uri="{FF2B5EF4-FFF2-40B4-BE49-F238E27FC236}">
                  <a16:creationId xmlns:a16="http://schemas.microsoft.com/office/drawing/2014/main" id="{4EC3258C-366B-4629-A7D3-5173D3637D8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9" name="Freeform 19">
              <a:extLst>
                <a:ext uri="{FF2B5EF4-FFF2-40B4-BE49-F238E27FC236}">
                  <a16:creationId xmlns:a16="http://schemas.microsoft.com/office/drawing/2014/main" id="{D444D63A-CE2B-4ACD-BA0E-4ADECAD86F0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0" name="Freeform 20">
              <a:extLst>
                <a:ext uri="{FF2B5EF4-FFF2-40B4-BE49-F238E27FC236}">
                  <a16:creationId xmlns:a16="http://schemas.microsoft.com/office/drawing/2014/main" id="{7A504DF6-187A-4A54-96E8-3F3F28AAAA3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1" name="Freeform 21">
              <a:extLst>
                <a:ext uri="{FF2B5EF4-FFF2-40B4-BE49-F238E27FC236}">
                  <a16:creationId xmlns:a16="http://schemas.microsoft.com/office/drawing/2014/main" id="{FE04C6F5-6DC5-4C7E-9278-9BE624FC78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2" name="Freeform 22">
              <a:extLst>
                <a:ext uri="{FF2B5EF4-FFF2-40B4-BE49-F238E27FC236}">
                  <a16:creationId xmlns:a16="http://schemas.microsoft.com/office/drawing/2014/main" id="{94A02D9B-E6A9-4D6A-9D2A-D81C7680245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4" name="Group 33">
            <a:extLst>
              <a:ext uri="{FF2B5EF4-FFF2-40B4-BE49-F238E27FC236}">
                <a16:creationId xmlns:a16="http://schemas.microsoft.com/office/drawing/2014/main" id="{B78034A6-3565-46AA-9E73-1C954666ABB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35" name="Freeform 27">
              <a:extLst>
                <a:ext uri="{FF2B5EF4-FFF2-40B4-BE49-F238E27FC236}">
                  <a16:creationId xmlns:a16="http://schemas.microsoft.com/office/drawing/2014/main" id="{04947AA2-A772-42CB-9CEC-065095D3DC7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6" name="Freeform 28">
              <a:extLst>
                <a:ext uri="{FF2B5EF4-FFF2-40B4-BE49-F238E27FC236}">
                  <a16:creationId xmlns:a16="http://schemas.microsoft.com/office/drawing/2014/main" id="{83C52D84-DEC1-4E16-972E-8EEA5D52245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7" name="Freeform 29">
              <a:extLst>
                <a:ext uri="{FF2B5EF4-FFF2-40B4-BE49-F238E27FC236}">
                  <a16:creationId xmlns:a16="http://schemas.microsoft.com/office/drawing/2014/main" id="{2036A28D-EF09-41F7-906F-CF4053615AE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8" name="Freeform 30">
              <a:extLst>
                <a:ext uri="{FF2B5EF4-FFF2-40B4-BE49-F238E27FC236}">
                  <a16:creationId xmlns:a16="http://schemas.microsoft.com/office/drawing/2014/main" id="{EE8D92C7-C907-4120-95E3-80E3DC85BBA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9" name="Freeform 31">
              <a:extLst>
                <a:ext uri="{FF2B5EF4-FFF2-40B4-BE49-F238E27FC236}">
                  <a16:creationId xmlns:a16="http://schemas.microsoft.com/office/drawing/2014/main" id="{BBCEAAB8-CD22-41D7-B330-702682A27CE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0" name="Freeform 32">
              <a:extLst>
                <a:ext uri="{FF2B5EF4-FFF2-40B4-BE49-F238E27FC236}">
                  <a16:creationId xmlns:a16="http://schemas.microsoft.com/office/drawing/2014/main" id="{6BBC1FEE-3D72-492B-8D8A-BE1A55076F9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1" name="Freeform 33">
              <a:extLst>
                <a:ext uri="{FF2B5EF4-FFF2-40B4-BE49-F238E27FC236}">
                  <a16:creationId xmlns:a16="http://schemas.microsoft.com/office/drawing/2014/main" id="{C28C6E5C-C393-435C-96A1-AA2859BDCB8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2" name="Freeform 34">
              <a:extLst>
                <a:ext uri="{FF2B5EF4-FFF2-40B4-BE49-F238E27FC236}">
                  <a16:creationId xmlns:a16="http://schemas.microsoft.com/office/drawing/2014/main" id="{2C2C991F-AC51-4DF5-B8DD-19B08C1CBF4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3" name="Freeform 35">
              <a:extLst>
                <a:ext uri="{FF2B5EF4-FFF2-40B4-BE49-F238E27FC236}">
                  <a16:creationId xmlns:a16="http://schemas.microsoft.com/office/drawing/2014/main" id="{9C916B5F-285D-4F5A-9085-6781753AFB3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4" name="Freeform 36">
              <a:extLst>
                <a:ext uri="{FF2B5EF4-FFF2-40B4-BE49-F238E27FC236}">
                  <a16:creationId xmlns:a16="http://schemas.microsoft.com/office/drawing/2014/main" id="{0375DD5F-9D17-4873-B697-3D44A5EBEC7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5" name="Freeform 37">
              <a:extLst>
                <a:ext uri="{FF2B5EF4-FFF2-40B4-BE49-F238E27FC236}">
                  <a16:creationId xmlns:a16="http://schemas.microsoft.com/office/drawing/2014/main" id="{A159BBC7-6A8B-4612-94A8-56323452C7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6" name="Freeform 38">
              <a:extLst>
                <a:ext uri="{FF2B5EF4-FFF2-40B4-BE49-F238E27FC236}">
                  <a16:creationId xmlns:a16="http://schemas.microsoft.com/office/drawing/2014/main" id="{177C901C-F8DE-4C99-95C8-F8CA1B84F76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8" name="Rectangle 47">
            <a:extLst>
              <a:ext uri="{FF2B5EF4-FFF2-40B4-BE49-F238E27FC236}">
                <a16:creationId xmlns:a16="http://schemas.microsoft.com/office/drawing/2014/main" id="{D1D655F2-6D15-4265-ADEE-EF0075C139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69">
            <a:extLst>
              <a:ext uri="{FF2B5EF4-FFF2-40B4-BE49-F238E27FC236}">
                <a16:creationId xmlns:a16="http://schemas.microsoft.com/office/drawing/2014/main" id="{3248A930-1A6E-4EFB-8213-D1AC735BE0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53" name="Rounded Rectangle 52"/>
          <p:cNvSpPr/>
          <p:nvPr/>
        </p:nvSpPr>
        <p:spPr>
          <a:xfrm>
            <a:off x="343845" y="1542766"/>
            <a:ext cx="2669933" cy="2045713"/>
          </a:xfrm>
          <a:prstGeom prst="roundRect">
            <a:avLst>
              <a:gd name="adj" fmla="val 4049"/>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b="1" dirty="0" smtClean="0"/>
              <a:t>Origins</a:t>
            </a:r>
          </a:p>
          <a:p>
            <a:endParaRPr lang="en-US" sz="800" b="1" dirty="0"/>
          </a:p>
          <a:p>
            <a:r>
              <a:rPr lang="en-US" sz="800" dirty="0"/>
              <a:t>At the Miami University Libraries, I maintain statistics and generate charts for circulation, document delivery, and information transactions. During our COVID shutdown, I was challenged to find something a more shareable and easily maintained method of displaying data than an Excel spreadsheet. </a:t>
            </a:r>
          </a:p>
          <a:p>
            <a:r>
              <a:rPr lang="en-US" sz="800" dirty="0"/>
              <a:t>I wish I could say that I undertook a review of all available products, but the reality is that we already used multiple tools in the </a:t>
            </a:r>
            <a:r>
              <a:rPr lang="en-US" sz="800" dirty="0" err="1"/>
              <a:t>Springshare</a:t>
            </a:r>
            <a:r>
              <a:rPr lang="en-US" sz="800" dirty="0"/>
              <a:t> suite. So I started with LibInsight as a product for tallying and charting statistics</a:t>
            </a:r>
            <a:r>
              <a:rPr lang="en-US" sz="800" dirty="0" smtClean="0"/>
              <a:t>.</a:t>
            </a:r>
            <a:endParaRPr lang="en-US" sz="800" dirty="0"/>
          </a:p>
        </p:txBody>
      </p:sp>
      <p:sp>
        <p:nvSpPr>
          <p:cNvPr id="54" name="Rounded Rectangle 53"/>
          <p:cNvSpPr/>
          <p:nvPr/>
        </p:nvSpPr>
        <p:spPr>
          <a:xfrm>
            <a:off x="343845" y="3714634"/>
            <a:ext cx="2669933" cy="1111726"/>
          </a:xfrm>
          <a:prstGeom prst="roundRect">
            <a:avLst>
              <a:gd name="adj" fmla="val 4049"/>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b="1" dirty="0" smtClean="0"/>
              <a:t>Adding Data</a:t>
            </a:r>
          </a:p>
          <a:p>
            <a:endParaRPr lang="en-US" sz="800" b="1" dirty="0"/>
          </a:p>
          <a:p>
            <a:r>
              <a:rPr lang="en-US" sz="900" dirty="0"/>
              <a:t>LibInsight can import data from spreadsheets, which was handy since I had several years’ worth, but it also has an admin interface for entering new </a:t>
            </a:r>
            <a:r>
              <a:rPr lang="en-US" sz="900" dirty="0" smtClean="0"/>
              <a:t>data.</a:t>
            </a:r>
            <a:endParaRPr lang="en-US" dirty="0"/>
          </a:p>
        </p:txBody>
      </p:sp>
      <p:sp>
        <p:nvSpPr>
          <p:cNvPr id="55" name="Rounded Rectangle 54"/>
          <p:cNvSpPr/>
          <p:nvPr/>
        </p:nvSpPr>
        <p:spPr>
          <a:xfrm>
            <a:off x="9310311" y="255302"/>
            <a:ext cx="2669933" cy="3744372"/>
          </a:xfrm>
          <a:prstGeom prst="roundRect">
            <a:avLst>
              <a:gd name="adj" fmla="val 4049"/>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b="1" dirty="0" smtClean="0"/>
              <a:t>Presenting Data</a:t>
            </a:r>
          </a:p>
          <a:p>
            <a:endParaRPr lang="en-US" sz="800" b="1" dirty="0"/>
          </a:p>
          <a:p>
            <a:r>
              <a:rPr lang="en-US" sz="800" dirty="0" smtClean="0"/>
              <a:t>The </a:t>
            </a:r>
            <a:r>
              <a:rPr lang="en-US" sz="800" dirty="0"/>
              <a:t>dashboard manager allowed me to create charts that cover pre-defined time periods, for example, day-by-day for the past two weeks, previous month, previous year, or information since a specific date. This means that as new data is entered each day or each month, the data displayed in charts and graphs automatically updates to fit the pre-defined time period – no more updating ranges in Excel. There is an option for me, and anyone to whom I assign permissions, the ability to alter the dates if some kind of custom report is needed.</a:t>
            </a:r>
          </a:p>
          <a:p>
            <a:r>
              <a:rPr lang="en-US" sz="800" dirty="0"/>
              <a:t>In each of the areas for which I maintain data (circulation, document delivery, and information transactions), I selected three time periods:</a:t>
            </a:r>
          </a:p>
          <a:p>
            <a:pPr marL="171450" indent="-171450">
              <a:buFont typeface="Arial" panose="020B0604020202020204" pitchFamily="34" charset="0"/>
              <a:buChar char="•"/>
            </a:pPr>
            <a:r>
              <a:rPr lang="en-US" sz="800" dirty="0" smtClean="0"/>
              <a:t>Month-by-month </a:t>
            </a:r>
            <a:r>
              <a:rPr lang="en-US" sz="800" dirty="0"/>
              <a:t>since July 2018 (bar charts / column charts / line graphs)</a:t>
            </a:r>
          </a:p>
          <a:p>
            <a:pPr marL="171450" indent="-171450">
              <a:buFont typeface="Arial" panose="020B0604020202020204" pitchFamily="34" charset="0"/>
              <a:buChar char="•"/>
            </a:pPr>
            <a:r>
              <a:rPr lang="en-US" sz="800" dirty="0" smtClean="0"/>
              <a:t>Previous </a:t>
            </a:r>
            <a:r>
              <a:rPr lang="en-US" sz="800" dirty="0"/>
              <a:t>month (pie charts)</a:t>
            </a:r>
          </a:p>
          <a:p>
            <a:pPr marL="171450" indent="-171450">
              <a:buFont typeface="Arial" panose="020B0604020202020204" pitchFamily="34" charset="0"/>
              <a:buChar char="•"/>
            </a:pPr>
            <a:r>
              <a:rPr lang="en-US" sz="800" dirty="0" smtClean="0"/>
              <a:t>Previous </a:t>
            </a:r>
            <a:r>
              <a:rPr lang="en-US" sz="800" dirty="0"/>
              <a:t>year (pie charts – example appears below</a:t>
            </a:r>
            <a:r>
              <a:rPr lang="en-US" sz="800" dirty="0" smtClean="0"/>
              <a:t>)</a:t>
            </a:r>
          </a:p>
          <a:p>
            <a:r>
              <a:rPr lang="en-US" sz="800" dirty="0"/>
              <a:t>It is possible to create multiple dashboards which draw on the same data tables. This means that it is possible, for example to create dashboards for different audiences (department, library administration, University administration) which pull from the same data.</a:t>
            </a:r>
          </a:p>
          <a:p>
            <a:endParaRPr lang="en-US" sz="800" dirty="0"/>
          </a:p>
        </p:txBody>
      </p:sp>
      <p:sp>
        <p:nvSpPr>
          <p:cNvPr id="56" name="Rounded Rectangle 55"/>
          <p:cNvSpPr/>
          <p:nvPr/>
        </p:nvSpPr>
        <p:spPr>
          <a:xfrm>
            <a:off x="9310311" y="4167416"/>
            <a:ext cx="2669933" cy="2518094"/>
          </a:xfrm>
          <a:prstGeom prst="roundRect">
            <a:avLst>
              <a:gd name="adj" fmla="val 4049"/>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b="1" dirty="0" smtClean="0"/>
              <a:t>Learnings</a:t>
            </a:r>
          </a:p>
          <a:p>
            <a:endParaRPr lang="en-US" sz="800" b="1" dirty="0"/>
          </a:p>
          <a:p>
            <a:r>
              <a:rPr lang="en-US" sz="800" dirty="0" smtClean="0"/>
              <a:t>As </a:t>
            </a:r>
            <a:r>
              <a:rPr lang="en-US" sz="800" dirty="0"/>
              <a:t>with any system, there are drawbacks: there are a limited number of displays available, and there are less options for customizing appearance. However, they are more than offset by the advantages</a:t>
            </a:r>
          </a:p>
          <a:p>
            <a:pPr lvl="0"/>
            <a:r>
              <a:rPr lang="en-US" sz="800" dirty="0"/>
              <a:t>The ability to delegate data entry to people who don’t have to understand how an Excel spreadsheet is set up</a:t>
            </a:r>
          </a:p>
          <a:p>
            <a:pPr marL="171450" lvl="0" indent="-171450">
              <a:buFont typeface="Arial" panose="020B0604020202020204" pitchFamily="34" charset="0"/>
              <a:buChar char="•"/>
            </a:pPr>
            <a:r>
              <a:rPr lang="en-US" sz="800" dirty="0"/>
              <a:t>Automatic changes to the display to reflect the time period</a:t>
            </a:r>
          </a:p>
          <a:p>
            <a:pPr marL="171450" lvl="0" indent="-171450">
              <a:buFont typeface="Arial" panose="020B0604020202020204" pitchFamily="34" charset="0"/>
              <a:buChar char="•"/>
            </a:pPr>
            <a:r>
              <a:rPr lang="en-US" sz="800" dirty="0"/>
              <a:t>A series of pre-defined charts collected onto a single page</a:t>
            </a:r>
          </a:p>
          <a:p>
            <a:pPr marL="171450" lvl="0" indent="-171450">
              <a:buFont typeface="Arial" panose="020B0604020202020204" pitchFamily="34" charset="0"/>
              <a:buChar char="•"/>
            </a:pPr>
            <a:r>
              <a:rPr lang="en-US" sz="800" dirty="0"/>
              <a:t>Some charts can be crowded and difficult to read – fortunately, LibInsight displays the data on </a:t>
            </a:r>
            <a:r>
              <a:rPr lang="en-US" sz="800" dirty="0" err="1"/>
              <a:t>mouseover</a:t>
            </a:r>
            <a:r>
              <a:rPr lang="en-US" sz="800" dirty="0"/>
              <a:t>.</a:t>
            </a:r>
          </a:p>
          <a:p>
            <a:pPr algn="ctr"/>
            <a:endParaRPr lang="en-US" dirty="0"/>
          </a:p>
        </p:txBody>
      </p:sp>
      <p:pic>
        <p:nvPicPr>
          <p:cNvPr id="57" name="Picture 5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950" y="5021658"/>
            <a:ext cx="2657828" cy="1556909"/>
          </a:xfrm>
          <a:prstGeom prst="rect">
            <a:avLst/>
          </a:prstGeom>
          <a:noFill/>
          <a:ln>
            <a:noFill/>
          </a:ln>
          <a:effectLst>
            <a:outerShdw blurRad="50800" dist="38100" dir="2700000" algn="tl" rotWithShape="0">
              <a:prstClr val="black">
                <a:alpha val="40000"/>
              </a:prstClr>
            </a:outerShdw>
          </a:effectLst>
        </p:spPr>
      </p:pic>
      <p:pic>
        <p:nvPicPr>
          <p:cNvPr id="58" name="Picture 57"/>
          <p:cNvPicPr/>
          <p:nvPr/>
        </p:nvPicPr>
        <p:blipFill>
          <a:blip r:embed="rId5">
            <a:extLst>
              <a:ext uri="{28A0092B-C50C-407E-A947-70E740481C1C}">
                <a14:useLocalDpi xmlns:a14="http://schemas.microsoft.com/office/drawing/2010/main" val="0"/>
              </a:ext>
            </a:extLst>
          </a:blip>
          <a:srcRect/>
          <a:stretch>
            <a:fillRect/>
          </a:stretch>
        </p:blipFill>
        <p:spPr bwMode="auto">
          <a:xfrm>
            <a:off x="3146844" y="849046"/>
            <a:ext cx="3494815" cy="3551964"/>
          </a:xfrm>
          <a:prstGeom prst="rect">
            <a:avLst/>
          </a:prstGeom>
          <a:noFill/>
          <a:ln>
            <a:noFill/>
          </a:ln>
        </p:spPr>
      </p:pic>
      <p:pic>
        <p:nvPicPr>
          <p:cNvPr id="59" name="Picture 58"/>
          <p:cNvPicPr/>
          <p:nvPr/>
        </p:nvPicPr>
        <p:blipFill>
          <a:blip r:embed="rId6">
            <a:extLst>
              <a:ext uri="{28A0092B-C50C-407E-A947-70E740481C1C}">
                <a14:useLocalDpi xmlns:a14="http://schemas.microsoft.com/office/drawing/2010/main" val="0"/>
              </a:ext>
            </a:extLst>
          </a:blip>
          <a:srcRect/>
          <a:stretch>
            <a:fillRect/>
          </a:stretch>
        </p:blipFill>
        <p:spPr bwMode="auto">
          <a:xfrm>
            <a:off x="5574428" y="3448174"/>
            <a:ext cx="3492550" cy="3308450"/>
          </a:xfrm>
          <a:prstGeom prst="rect">
            <a:avLst/>
          </a:prstGeom>
          <a:noFill/>
          <a:ln>
            <a:noFill/>
          </a:ln>
        </p:spPr>
      </p:pic>
      <p:sp>
        <p:nvSpPr>
          <p:cNvPr id="60" name="Rounded Rectangle 59"/>
          <p:cNvSpPr/>
          <p:nvPr/>
        </p:nvSpPr>
        <p:spPr>
          <a:xfrm>
            <a:off x="343844" y="871884"/>
            <a:ext cx="2669933" cy="627438"/>
          </a:xfrm>
          <a:prstGeom prst="roundRect">
            <a:avLst>
              <a:gd name="adj" fmla="val 4049"/>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900" dirty="0" smtClean="0"/>
              <a:t>Rob Withers</a:t>
            </a:r>
            <a:br>
              <a:rPr lang="en-US" sz="900" dirty="0" smtClean="0"/>
            </a:br>
            <a:r>
              <a:rPr lang="en-US" sz="900" dirty="0" smtClean="0"/>
              <a:t>Access Services Librarian</a:t>
            </a:r>
            <a:br>
              <a:rPr lang="en-US" sz="900" dirty="0" smtClean="0"/>
            </a:br>
            <a:r>
              <a:rPr lang="en-US" sz="900" dirty="0" smtClean="0"/>
              <a:t>Miami University</a:t>
            </a:r>
            <a:br>
              <a:rPr lang="en-US" sz="900" dirty="0" smtClean="0"/>
            </a:br>
            <a:r>
              <a:rPr lang="en-US" sz="900" dirty="0" smtClean="0"/>
              <a:t>witherre@miamioh.edu</a:t>
            </a:r>
            <a:endParaRPr lang="en-US" dirty="0"/>
          </a:p>
        </p:txBody>
      </p:sp>
    </p:spTree>
    <p:extLst>
      <p:ext uri="{BB962C8B-B14F-4D97-AF65-F5344CB8AC3E}">
        <p14:creationId xmlns:p14="http://schemas.microsoft.com/office/powerpoint/2010/main" val="3129412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791FE0-E525-44F5-B24B-E8E5757CF5F2}">
  <ds:schemaRefs>
    <ds:schemaRef ds:uri="http://schemas.microsoft.com/office/2006/metadata/properties"/>
    <ds:schemaRef ds:uri="http://purl.org/dc/terms/"/>
    <ds:schemaRef ds:uri="http://schemas.microsoft.com/office/2006/documentManagement/types"/>
    <ds:schemaRef ds:uri="16c05727-aa75-4e4a-9b5f-8a80a1165891"/>
    <ds:schemaRef ds:uri="http://purl.org/dc/dcmitype/"/>
    <ds:schemaRef ds:uri="http://schemas.microsoft.com/office/infopath/2007/PartnerControls"/>
    <ds:schemaRef ds:uri="http://purl.org/dc/elements/1.1/"/>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FE7010E9-D0D4-4763-90A3-DBAE37445A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428C60-BADF-461E-ACB1-6AC412BA55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Event design</Template>
  <TotalTime>0</TotalTime>
  <Words>441</Words>
  <Application>Microsoft Office PowerPoint</Application>
  <PresentationFormat>Widescreen</PresentationFormat>
  <Paragraphs>25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Wingdings 3</vt:lpstr>
      <vt:lpstr>Wisp</vt:lpstr>
      <vt:lpstr>Charting our Course, Measuring our Progress:  Creating a Data Dashboard for Library Services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2021-09-30T19:21:25Z</dcterms:created>
  <dcterms:modified xsi:type="dcterms:W3CDTF">2021-09-30T20:02:04Z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