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F2B5-E8B9-B1BC-AC17-63BC6A982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DC592-B11C-3254-C440-998934DCE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2EEDB-AA38-2589-63FC-35DCE836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0DCE-C6E5-4E0D-9F4C-14A3B63139B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028D0-5EA3-C97F-4A86-53AC8330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110AB-18D4-6733-87A3-560E1E74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E79F-71C5-4FD5-8207-962ECFE9F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13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E3B9-0061-86A3-7BBC-11FA6095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54087-0604-DF97-61F7-EDAB7E884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25CF-BB3A-C795-CA6D-CB1ACC1A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0DCE-C6E5-4E0D-9F4C-14A3B63139B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7C0FF-AA3F-5AD8-9529-2AF51BD5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52024-3370-0BBA-B65A-4FF2EA40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E79F-71C5-4FD5-8207-962ECFE9F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8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F282C-2BF1-0A95-C5B0-4B7E70BF5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BEDF7-2D76-9A14-67BD-83B27166D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4D34F-9135-30CB-D0B7-6A4A8F79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0DCE-C6E5-4E0D-9F4C-14A3B63139B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9E44C-7071-9532-436B-DEB32A38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94FB2-FEF0-B3A3-E482-7CA82548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E79F-71C5-4FD5-8207-962ECFE9F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39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C1A3-D536-3292-13EA-E9296111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3080-2360-021D-4E33-74E833D8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93FC0-89F6-C9CF-D94A-73B2A0F1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0DCE-C6E5-4E0D-9F4C-14A3B63139B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D5F1B-3226-C658-6A13-DAB8ED60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3F38B-AB13-4E91-B613-11BA7DA6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E79F-71C5-4FD5-8207-962ECFE9F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64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992B-08D1-B123-9C6E-AD4C91E4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BFE3C-ABBB-728E-8826-C996DABD0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79A64-DB31-54BE-6B71-1F97DEB6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0DCE-C6E5-4E0D-9F4C-14A3B63139B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BEA22-4AB4-C050-6E8C-213C96BA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26A63-5622-FB1E-56ED-3EA62BC0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E79F-71C5-4FD5-8207-962ECFE9F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02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28F7-10D7-8D71-B472-50A5B8E3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904C6-E600-2D98-A836-EE338BBFA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8773C-F1C2-9F97-116E-05A3BCDB2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56A83-510D-37C4-0746-7B28DD28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0DCE-C6E5-4E0D-9F4C-14A3B63139B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0C215-A84A-609E-668B-857047C1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1BBB7-9A54-F6DB-D2CD-88E8F6B4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E79F-71C5-4FD5-8207-962ECFE9F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90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F397-D152-8954-201D-E1063CFD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3778A-BB1A-ED00-AF5D-D65036778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DC40-AF20-8D19-6B0C-C150C9374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E9F99-CF84-A1AE-2B31-F1178D63B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19F18-D3C6-B38A-EF92-A1B14436F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E9981-3849-2459-9926-F0A83623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0DCE-C6E5-4E0D-9F4C-14A3B63139B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6F349-2109-F3BC-C4BD-0B43A033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6C1AD-7505-E9D0-83D7-6908FDF9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E79F-71C5-4FD5-8207-962ECFE9F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5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D676-A0E3-B03A-7D25-B9ABCFEA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EF631-C251-C901-23C2-422F7F88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0DCE-C6E5-4E0D-9F4C-14A3B63139B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E5242-0F55-769F-CC4A-7768AAFC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FBBF7-BA18-A78F-1D3A-9D49A84B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E79F-71C5-4FD5-8207-962ECFE9F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40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87ADD-F377-580B-1A97-98209E0F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0DCE-C6E5-4E0D-9F4C-14A3B63139B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54338-AE78-CCA5-7833-B04013F5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100A5-9A10-E945-B425-F63C5EAB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E79F-71C5-4FD5-8207-962ECFE9F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65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4800-63F4-C77C-DA54-1FAA374A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11AE-E3B9-EB7F-E402-0C4516977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F5537-158A-1938-7424-49008AA90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78923-624B-EDA1-ABAF-CD52E6F9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0DCE-C6E5-4E0D-9F4C-14A3B63139B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7588E-9E0C-27FA-24CB-8B31318F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392FA-6DEB-11A3-A26D-05C53AC3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E79F-71C5-4FD5-8207-962ECFE9F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73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B051-184A-B344-072F-E2FD848C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35E4C-F3C8-FEC5-35C2-3F1B9E045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0FF20-0449-6C55-6078-A29D7CF3E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B565D-0D46-7677-9B90-DA30CA90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0DCE-C6E5-4E0D-9F4C-14A3B63139B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A91D9-0FF4-7D64-A911-513BB20F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343E3-D2BB-04C7-E979-9496B70E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E79F-71C5-4FD5-8207-962ECFE9F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64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B93F9-A184-D483-F487-1A76A19C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4A9B5-D9B5-90E3-DEFC-863EA0BA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1B87-B021-F561-C053-5B95E24BA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80DCE-C6E5-4E0D-9F4C-14A3B63139B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291E6-8BCC-ED8E-F5D1-BBE03504F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95BC5-FCD8-2B63-3678-3AE776D99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1E79F-71C5-4FD5-8207-962ECFE9F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0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52290B0-806B-D0E9-850A-C3C4B3E73904}"/>
              </a:ext>
            </a:extLst>
          </p:cNvPr>
          <p:cNvSpPr txBox="1"/>
          <p:nvPr/>
        </p:nvSpPr>
        <p:spPr>
          <a:xfrm>
            <a:off x="47805" y="6449118"/>
            <a:ext cx="488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Alap Mundayoor, M.N. 23351429, IdM: ow07ysym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B00B42-852A-F171-4D4C-FFC7E7B37C2B}"/>
              </a:ext>
            </a:extLst>
          </p:cNvPr>
          <p:cNvSpPr txBox="1"/>
          <p:nvPr/>
        </p:nvSpPr>
        <p:spPr>
          <a:xfrm>
            <a:off x="795340" y="4465282"/>
            <a:ext cx="106013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Task: </a:t>
            </a:r>
          </a:p>
          <a:p>
            <a:pPr algn="just"/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Gavranovic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S., Hartmann, D. and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Wever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U., 2019. </a:t>
            </a:r>
            <a:r>
              <a:rPr lang="en-US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Topology optimization using </a:t>
            </a:r>
            <a:r>
              <a:rPr lang="en-US" sz="12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gpgpu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Advances in Evolutionary and Deterministic Methods for Design, Optimization and Control in Engineering and Sciences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pp.553-566.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graphics processing units (GPUs) accelerated adjoint-based optimization platform is proposed in this paper.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reason I was interested in this was because I had previously worked on topology optimization, specifically on computational fluid dynamics with regards to a heat exchanger as a research project. The main issue we faced was the large number of simultaneous equations being computed by the solver. Using GPUs will surely help get desired results in a less computationally expensive way. In the above paper, a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two-dimensional adjoint Euler solver is extended to incorporate GPU acceleration using CUDA kernels and named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ADjoint-GARfield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(ADGAR). The adjoint optimization platform, ADGAR, is verified to a high accuracy of 14 significant digits. Significant speedup of around 16x is observed using ADGAR for computations on a single GPU over a single CPU core.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33A51E-FCBB-F935-B9F3-D240273097B4}"/>
              </a:ext>
            </a:extLst>
          </p:cNvPr>
          <p:cNvSpPr txBox="1"/>
          <p:nvPr/>
        </p:nvSpPr>
        <p:spPr>
          <a:xfrm>
            <a:off x="285613" y="71347"/>
            <a:ext cx="85763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Task: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My laptop is 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HP VICTUS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, Processor: 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AMD Ryzen 7 6000H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8 Cores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16 Logical Processors, NVIDIA GeForce RTX 3060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2CBA18-9CF9-5853-3B64-67F20A5AF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48" y="720083"/>
            <a:ext cx="5467350" cy="3451264"/>
          </a:xfrm>
          <a:prstGeom prst="rect">
            <a:avLst/>
          </a:prstGeom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49F0A1F-38AC-E72A-EFCD-7CEF6744E541}"/>
              </a:ext>
            </a:extLst>
          </p:cNvPr>
          <p:cNvCxnSpPr>
            <a:cxnSpLocks/>
          </p:cNvCxnSpPr>
          <p:nvPr/>
        </p:nvCxnSpPr>
        <p:spPr>
          <a:xfrm>
            <a:off x="7819123" y="3415093"/>
            <a:ext cx="2381250" cy="693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540C882-B354-64CA-74C3-7460C1B110F2}"/>
              </a:ext>
            </a:extLst>
          </p:cNvPr>
          <p:cNvCxnSpPr/>
          <p:nvPr/>
        </p:nvCxnSpPr>
        <p:spPr>
          <a:xfrm>
            <a:off x="7619107" y="2510218"/>
            <a:ext cx="2581266" cy="647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D12A0FE-93A7-E225-DB41-D69222176C0D}"/>
              </a:ext>
            </a:extLst>
          </p:cNvPr>
          <p:cNvCxnSpPr/>
          <p:nvPr/>
        </p:nvCxnSpPr>
        <p:spPr>
          <a:xfrm>
            <a:off x="7542898" y="1488869"/>
            <a:ext cx="2657475" cy="4246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69CE9AC-8014-3C31-10C9-D4D66435E5D9}"/>
              </a:ext>
            </a:extLst>
          </p:cNvPr>
          <p:cNvCxnSpPr/>
          <p:nvPr/>
        </p:nvCxnSpPr>
        <p:spPr>
          <a:xfrm rot="10800000" flipV="1">
            <a:off x="1732648" y="1835569"/>
            <a:ext cx="2278380" cy="4899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E191B46-8073-C23B-8609-2909495672E6}"/>
              </a:ext>
            </a:extLst>
          </p:cNvPr>
          <p:cNvCxnSpPr/>
          <p:nvPr/>
        </p:nvCxnSpPr>
        <p:spPr>
          <a:xfrm rot="10800000" flipV="1">
            <a:off x="1732648" y="1134115"/>
            <a:ext cx="2590800" cy="401715"/>
          </a:xfrm>
          <a:prstGeom prst="bentConnector3">
            <a:avLst>
              <a:gd name="adj1" fmla="val 591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4B7EBDE-0A37-00ED-6044-EE2AC21B4297}"/>
              </a:ext>
            </a:extLst>
          </p:cNvPr>
          <p:cNvCxnSpPr/>
          <p:nvPr/>
        </p:nvCxnSpPr>
        <p:spPr>
          <a:xfrm rot="10800000" flipV="1">
            <a:off x="1732648" y="2274603"/>
            <a:ext cx="2861916" cy="11147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B6153B8-CA22-0ABD-ED38-182140D8E9AD}"/>
              </a:ext>
            </a:extLst>
          </p:cNvPr>
          <p:cNvCxnSpPr>
            <a:cxnSpLocks/>
          </p:cNvCxnSpPr>
          <p:nvPr/>
        </p:nvCxnSpPr>
        <p:spPr>
          <a:xfrm rot="10800000">
            <a:off x="1645018" y="840180"/>
            <a:ext cx="3783330" cy="1052097"/>
          </a:xfrm>
          <a:prstGeom prst="bentConnector3">
            <a:avLst>
              <a:gd name="adj1" fmla="val 1953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B932A37-4C9B-7CCF-BCA1-9F41429C9490}"/>
              </a:ext>
            </a:extLst>
          </p:cNvPr>
          <p:cNvCxnSpPr/>
          <p:nvPr/>
        </p:nvCxnSpPr>
        <p:spPr>
          <a:xfrm flipV="1">
            <a:off x="6533248" y="1106203"/>
            <a:ext cx="3667125" cy="1497019"/>
          </a:xfrm>
          <a:prstGeom prst="bentConnector3">
            <a:avLst>
              <a:gd name="adj1" fmla="val 2039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E76906D-5FFC-7CA1-9CC0-AA29887DBFB0}"/>
              </a:ext>
            </a:extLst>
          </p:cNvPr>
          <p:cNvSpPr txBox="1"/>
          <p:nvPr/>
        </p:nvSpPr>
        <p:spPr>
          <a:xfrm>
            <a:off x="285613" y="559355"/>
            <a:ext cx="1492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Heat Spreader, underneath which is the CPU and GPU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3F4F8D-EDDA-E77A-2E09-1B6C0633CBF5}"/>
              </a:ext>
            </a:extLst>
          </p:cNvPr>
          <p:cNvSpPr txBox="1"/>
          <p:nvPr/>
        </p:nvSpPr>
        <p:spPr>
          <a:xfrm>
            <a:off x="952601" y="1409963"/>
            <a:ext cx="135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Heat Sink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C4458A-0D01-6273-5E17-39F84E5A685B}"/>
              </a:ext>
            </a:extLst>
          </p:cNvPr>
          <p:cNvSpPr txBox="1"/>
          <p:nvPr/>
        </p:nvSpPr>
        <p:spPr>
          <a:xfrm>
            <a:off x="333555" y="2166047"/>
            <a:ext cx="1511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GPU Cooling Fan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B01411-5C50-8371-5D7F-BC699598B828}"/>
              </a:ext>
            </a:extLst>
          </p:cNvPr>
          <p:cNvSpPr txBox="1"/>
          <p:nvPr/>
        </p:nvSpPr>
        <p:spPr>
          <a:xfrm>
            <a:off x="539166" y="3115928"/>
            <a:ext cx="13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Wireless LAN Module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3B8678-4502-1BF3-CD1A-4DA40DF7FF2F}"/>
              </a:ext>
            </a:extLst>
          </p:cNvPr>
          <p:cNvSpPr txBox="1"/>
          <p:nvPr/>
        </p:nvSpPr>
        <p:spPr>
          <a:xfrm>
            <a:off x="10308005" y="875370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Memory Module, 8GB(x2)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38E450-CCA0-7BBB-48B3-6075DB3CADB3}"/>
              </a:ext>
            </a:extLst>
          </p:cNvPr>
          <p:cNvCxnSpPr/>
          <p:nvPr/>
        </p:nvCxnSpPr>
        <p:spPr>
          <a:xfrm>
            <a:off x="6380848" y="2135876"/>
            <a:ext cx="9048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878A8E4-C17A-A72C-B9A1-1FEC127F61E3}"/>
              </a:ext>
            </a:extLst>
          </p:cNvPr>
          <p:cNvSpPr txBox="1"/>
          <p:nvPr/>
        </p:nvSpPr>
        <p:spPr>
          <a:xfrm>
            <a:off x="10295623" y="1752359"/>
            <a:ext cx="139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CPU Cooling Fan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2828C1-7563-9AB3-85B0-22D74F2C563E}"/>
              </a:ext>
            </a:extLst>
          </p:cNvPr>
          <p:cNvSpPr txBox="1"/>
          <p:nvPr/>
        </p:nvSpPr>
        <p:spPr>
          <a:xfrm>
            <a:off x="10352773" y="2937432"/>
            <a:ext cx="127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Solid State Drive (512GB)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3C0912-EA60-0E85-B8D0-A438D2015DEA}"/>
              </a:ext>
            </a:extLst>
          </p:cNvPr>
          <p:cNvSpPr txBox="1"/>
          <p:nvPr/>
        </p:nvSpPr>
        <p:spPr>
          <a:xfrm>
            <a:off x="10352773" y="3845506"/>
            <a:ext cx="127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70 WH Lithium Battery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FCB5CE1-2719-9BE5-0190-2342CA1C83F8}"/>
              </a:ext>
            </a:extLst>
          </p:cNvPr>
          <p:cNvCxnSpPr/>
          <p:nvPr/>
        </p:nvCxnSpPr>
        <p:spPr>
          <a:xfrm>
            <a:off x="8076298" y="1835569"/>
            <a:ext cx="2124075" cy="607477"/>
          </a:xfrm>
          <a:prstGeom prst="bentConnector3">
            <a:avLst>
              <a:gd name="adj1" fmla="val 2847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69B886D-6264-5F30-28F1-A0E25CFF77FC}"/>
              </a:ext>
            </a:extLst>
          </p:cNvPr>
          <p:cNvSpPr txBox="1"/>
          <p:nvPr/>
        </p:nvSpPr>
        <p:spPr>
          <a:xfrm>
            <a:off x="10295623" y="2313773"/>
            <a:ext cx="139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USB Port</a:t>
            </a:r>
          </a:p>
        </p:txBody>
      </p:sp>
    </p:spTree>
    <p:extLst>
      <p:ext uri="{BB962C8B-B14F-4D97-AF65-F5344CB8AC3E}">
        <p14:creationId xmlns:p14="http://schemas.microsoft.com/office/powerpoint/2010/main" val="121682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268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Alap Mundayoor</dc:creator>
  <cp:lastModifiedBy>Alap Mundayoor</cp:lastModifiedBy>
  <cp:revision>2</cp:revision>
  <dcterms:created xsi:type="dcterms:W3CDTF">2023-11-02T19:37:11Z</dcterms:created>
  <dcterms:modified xsi:type="dcterms:W3CDTF">2023-11-02T22:59:11Z</dcterms:modified>
</cp:coreProperties>
</file>