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195D-4A35-C34A-ECAE-C95C185DF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159DFF-163A-A3AF-3B11-37929A2CE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9BD95F-03D6-4DE0-78DD-FABEDC462523}"/>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5" name="Footer Placeholder 4">
            <a:extLst>
              <a:ext uri="{FF2B5EF4-FFF2-40B4-BE49-F238E27FC236}">
                <a16:creationId xmlns:a16="http://schemas.microsoft.com/office/drawing/2014/main" id="{049CC5C3-48B6-F920-72D3-2A7D79AB30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5FA771-AF20-B7FE-6C6C-1D1FE08DEFAD}"/>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55296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0EF3-58F3-0378-2EB5-D1E8C6A54E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B46F3-40D4-28CC-3025-AA59B9C19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3AE132-A604-5AE3-6832-78F64AABB86F}"/>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5" name="Footer Placeholder 4">
            <a:extLst>
              <a:ext uri="{FF2B5EF4-FFF2-40B4-BE49-F238E27FC236}">
                <a16:creationId xmlns:a16="http://schemas.microsoft.com/office/drawing/2014/main" id="{58523E19-91B3-1F89-F4E3-B89F3E0FD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F8474-29AE-0F3F-BD5D-97EDDE2F0334}"/>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95250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EAF3E-50A6-1847-C6FC-69BDEE8EB3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46321-B9C3-C52D-BF79-23839A937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AF619-6559-1361-D513-2693147C96D5}"/>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5" name="Footer Placeholder 4">
            <a:extLst>
              <a:ext uri="{FF2B5EF4-FFF2-40B4-BE49-F238E27FC236}">
                <a16:creationId xmlns:a16="http://schemas.microsoft.com/office/drawing/2014/main" id="{DAA2D437-84C0-7D7B-3BFE-A05910CEC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15FD5-541D-1515-1C26-68D422FDF296}"/>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60769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0A8D-F262-3AA7-A6CB-FF5F8342E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CA4AB2-4AE6-A454-9915-3D555C125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0AE28-7906-9791-F89F-17091B05ED06}"/>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5" name="Footer Placeholder 4">
            <a:extLst>
              <a:ext uri="{FF2B5EF4-FFF2-40B4-BE49-F238E27FC236}">
                <a16:creationId xmlns:a16="http://schemas.microsoft.com/office/drawing/2014/main" id="{68F3B602-FC63-C663-B081-5253DCBE2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99D64-2058-D4DE-100E-81A6BCA7D06F}"/>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55881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DDA5-E46E-6564-1FAB-F107DDC652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518F98-D37C-7615-AE3B-BDF619532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2BA8B-6182-1477-7632-D68903D026D5}"/>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5" name="Footer Placeholder 4">
            <a:extLst>
              <a:ext uri="{FF2B5EF4-FFF2-40B4-BE49-F238E27FC236}">
                <a16:creationId xmlns:a16="http://schemas.microsoft.com/office/drawing/2014/main" id="{CC16846F-BBDE-5737-236B-5A986844F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C8FBC-4D74-4095-A88B-8BC3F9F5391C}"/>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3399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6430-895A-3BC3-4167-087D0C56F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27CE0-C40B-5FBB-DE12-39153D7D3C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8A6ED9-3270-B26F-379D-8EB22EB2E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A24F1C-62BD-FF29-6E22-5AEC547B22B0}"/>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6" name="Footer Placeholder 5">
            <a:extLst>
              <a:ext uri="{FF2B5EF4-FFF2-40B4-BE49-F238E27FC236}">
                <a16:creationId xmlns:a16="http://schemas.microsoft.com/office/drawing/2014/main" id="{8DA744EC-9C90-088E-E51F-FA9E39BD52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D0696-5B8A-005D-4180-50115D7CBFAE}"/>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44286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6F1E-8BC0-353C-5940-937862AF57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32DB18-E04B-7503-0D25-4092FBFC4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38392-52F7-CD4B-6A56-2397DE8AD2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9C6A8-078C-A2E2-FDE7-2792A93B6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5B47A-A9BD-E58F-C839-5A05777ECD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3223D8-6025-547F-791A-9E9143601A7F}"/>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8" name="Footer Placeholder 7">
            <a:extLst>
              <a:ext uri="{FF2B5EF4-FFF2-40B4-BE49-F238E27FC236}">
                <a16:creationId xmlns:a16="http://schemas.microsoft.com/office/drawing/2014/main" id="{0F57D080-1C43-6EC0-F254-8CE28E267E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1D97DC-1C03-46A4-66E8-34525FFE57B9}"/>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84915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024A-A246-0CBF-73D4-A215ED10E7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85AFCE-3C01-E0B9-3309-CF2696635C7E}"/>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4" name="Footer Placeholder 3">
            <a:extLst>
              <a:ext uri="{FF2B5EF4-FFF2-40B4-BE49-F238E27FC236}">
                <a16:creationId xmlns:a16="http://schemas.microsoft.com/office/drawing/2014/main" id="{FBE3CFB8-B4DB-9A3A-B8CC-B7D3D665F6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587BD9-7E35-2BC6-47EA-64877B4438C5}"/>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15570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AD39F-3B69-32E3-C3DC-354D5ECB2A75}"/>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3" name="Footer Placeholder 2">
            <a:extLst>
              <a:ext uri="{FF2B5EF4-FFF2-40B4-BE49-F238E27FC236}">
                <a16:creationId xmlns:a16="http://schemas.microsoft.com/office/drawing/2014/main" id="{6C2E8039-BAC0-3825-380C-8F390920AD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50EBED-ABDB-0745-A5BC-32915826985D}"/>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0025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3F24-C884-7A2F-EFE2-1AE2E9A45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83BC45-6A10-8F09-7F78-8D6B529A2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AA2723-D2B3-2BB7-E0C9-B338CF804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9E9C5-2675-C807-5D77-156DF67EA328}"/>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6" name="Footer Placeholder 5">
            <a:extLst>
              <a:ext uri="{FF2B5EF4-FFF2-40B4-BE49-F238E27FC236}">
                <a16:creationId xmlns:a16="http://schemas.microsoft.com/office/drawing/2014/main" id="{B9A50966-9C81-0654-9886-3CDFD8413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3C5F7-4540-00A9-9B02-DC37F4C9A032}"/>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54253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2752-6714-B5DC-94D7-36B5A4FBD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C9F8E5-DB86-1CD0-0EBF-F911CF9D2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C95F1B-1973-FD2B-29A6-ABA94B633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5F1A9-C456-9A8E-F890-9D4B00CBEE9B}"/>
              </a:ext>
            </a:extLst>
          </p:cNvPr>
          <p:cNvSpPr>
            <a:spLocks noGrp="1"/>
          </p:cNvSpPr>
          <p:nvPr>
            <p:ph type="dt" sz="half" idx="10"/>
          </p:nvPr>
        </p:nvSpPr>
        <p:spPr/>
        <p:txBody>
          <a:bodyPr/>
          <a:lstStyle/>
          <a:p>
            <a:fld id="{4A773B51-2F08-455C-9177-E4F11753C415}" type="datetimeFigureOut">
              <a:rPr lang="en-IN" smtClean="0"/>
              <a:t>05-12-2023</a:t>
            </a:fld>
            <a:endParaRPr lang="en-IN"/>
          </a:p>
        </p:txBody>
      </p:sp>
      <p:sp>
        <p:nvSpPr>
          <p:cNvPr id="6" name="Footer Placeholder 5">
            <a:extLst>
              <a:ext uri="{FF2B5EF4-FFF2-40B4-BE49-F238E27FC236}">
                <a16:creationId xmlns:a16="http://schemas.microsoft.com/office/drawing/2014/main" id="{0CD63D2E-6149-1A16-009F-86A7E0140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44E4F-1129-9054-F804-7732C635DD4C}"/>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45783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EAA85-0B51-E0ED-7B53-705618946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AC952-7A4C-54F5-0E25-89544835E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1D77E-CE2A-3A47-272A-46615B866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73B51-2F08-455C-9177-E4F11753C415}" type="datetimeFigureOut">
              <a:rPr lang="en-IN" smtClean="0"/>
              <a:t>05-12-2023</a:t>
            </a:fld>
            <a:endParaRPr lang="en-IN"/>
          </a:p>
        </p:txBody>
      </p:sp>
      <p:sp>
        <p:nvSpPr>
          <p:cNvPr id="5" name="Footer Placeholder 4">
            <a:extLst>
              <a:ext uri="{FF2B5EF4-FFF2-40B4-BE49-F238E27FC236}">
                <a16:creationId xmlns:a16="http://schemas.microsoft.com/office/drawing/2014/main" id="{37C0191C-ACB0-1541-8092-CD8ACB7E5C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B949FD-2650-E2D2-A72F-34007572B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BF2FD-1B63-4B71-B01F-3C1C46B853AB}" type="slidenum">
              <a:rPr lang="en-IN" smtClean="0"/>
              <a:t>‹#›</a:t>
            </a:fld>
            <a:endParaRPr lang="en-IN"/>
          </a:p>
        </p:txBody>
      </p:sp>
    </p:spTree>
    <p:extLst>
      <p:ext uri="{BB962C8B-B14F-4D97-AF65-F5344CB8AC3E}">
        <p14:creationId xmlns:p14="http://schemas.microsoft.com/office/powerpoint/2010/main" val="142348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8FACC4A-C93E-0EA0-6E6F-B70A86DC10A6}"/>
              </a:ext>
            </a:extLst>
          </p:cNvPr>
          <p:cNvSpPr txBox="1"/>
          <p:nvPr/>
        </p:nvSpPr>
        <p:spPr>
          <a:xfrm>
            <a:off x="0" y="6437249"/>
            <a:ext cx="4881036" cy="338554"/>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Alap Mundayoor, M.N. 23351429, IdM: ow07ysym </a:t>
            </a:r>
          </a:p>
        </p:txBody>
      </p:sp>
      <p:pic>
        <p:nvPicPr>
          <p:cNvPr id="5" name="Picture 4">
            <a:extLst>
              <a:ext uri="{FF2B5EF4-FFF2-40B4-BE49-F238E27FC236}">
                <a16:creationId xmlns:a16="http://schemas.microsoft.com/office/drawing/2014/main" id="{0033DF31-47F1-9607-7D59-0ED2BB7B7A6F}"/>
              </a:ext>
            </a:extLst>
          </p:cNvPr>
          <p:cNvPicPr>
            <a:picLocks noChangeAspect="1"/>
          </p:cNvPicPr>
          <p:nvPr/>
        </p:nvPicPr>
        <p:blipFill>
          <a:blip r:embed="rId2"/>
          <a:stretch>
            <a:fillRect/>
          </a:stretch>
        </p:blipFill>
        <p:spPr>
          <a:xfrm>
            <a:off x="4462234" y="183042"/>
            <a:ext cx="3267532" cy="3245958"/>
          </a:xfrm>
          <a:prstGeom prst="rect">
            <a:avLst/>
          </a:prstGeom>
        </p:spPr>
      </p:pic>
      <p:pic>
        <p:nvPicPr>
          <p:cNvPr id="7" name="Picture 6">
            <a:extLst>
              <a:ext uri="{FF2B5EF4-FFF2-40B4-BE49-F238E27FC236}">
                <a16:creationId xmlns:a16="http://schemas.microsoft.com/office/drawing/2014/main" id="{E1D1477A-1D87-BD0E-CAF4-D1A4F254CCD6}"/>
              </a:ext>
            </a:extLst>
          </p:cNvPr>
          <p:cNvPicPr>
            <a:picLocks noChangeAspect="1"/>
          </p:cNvPicPr>
          <p:nvPr/>
        </p:nvPicPr>
        <p:blipFill>
          <a:blip r:embed="rId3"/>
          <a:stretch>
            <a:fillRect/>
          </a:stretch>
        </p:blipFill>
        <p:spPr>
          <a:xfrm>
            <a:off x="8113862" y="278301"/>
            <a:ext cx="3678872" cy="3060122"/>
          </a:xfrm>
          <a:prstGeom prst="rect">
            <a:avLst/>
          </a:prstGeom>
        </p:spPr>
      </p:pic>
      <p:sp>
        <p:nvSpPr>
          <p:cNvPr id="8" name="TextBox 7">
            <a:extLst>
              <a:ext uri="{FF2B5EF4-FFF2-40B4-BE49-F238E27FC236}">
                <a16:creationId xmlns:a16="http://schemas.microsoft.com/office/drawing/2014/main" id="{F75F5FDC-5A40-BA9D-7021-847749300D63}"/>
              </a:ext>
            </a:extLst>
          </p:cNvPr>
          <p:cNvSpPr txBox="1"/>
          <p:nvPr/>
        </p:nvSpPr>
        <p:spPr>
          <a:xfrm>
            <a:off x="534838" y="3519577"/>
            <a:ext cx="11047743" cy="504753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effectLst/>
                <a:latin typeface="Arial" panose="020B0604020202020204" pitchFamily="34" charset="0"/>
                <a:cs typeface="Arial" panose="020B0604020202020204" pitchFamily="34" charset="0"/>
              </a:rPr>
              <a:t>I have assumed</a:t>
            </a:r>
            <a:r>
              <a:rPr lang="en-US" sz="1400" dirty="0">
                <a:latin typeface="Arial" panose="020B0604020202020204" pitchFamily="34" charset="0"/>
                <a:cs typeface="Arial" panose="020B0604020202020204" pitchFamily="34" charset="0"/>
              </a:rPr>
              <a:t> the notation that ‘</a:t>
            </a:r>
            <a:r>
              <a:rPr lang="en-US" sz="1400" dirty="0">
                <a:effectLst/>
                <a:latin typeface="Arial" panose="020B0604020202020204" pitchFamily="34" charset="0"/>
                <a:cs typeface="Arial" panose="020B0604020202020204" pitchFamily="34" charset="0"/>
              </a:rPr>
              <a:t>quality’ = 3 is bad quality wine and ‘quality</a:t>
            </a:r>
            <a:r>
              <a:rPr lang="en-US" sz="1400" dirty="0">
                <a:latin typeface="Arial" panose="020B0604020202020204" pitchFamily="34" charset="0"/>
                <a:cs typeface="Arial" panose="020B0604020202020204" pitchFamily="34" charset="0"/>
              </a:rPr>
              <a:t>’</a:t>
            </a:r>
            <a:r>
              <a:rPr lang="en-US" sz="1400" dirty="0">
                <a:effectLst/>
                <a:latin typeface="Arial" panose="020B0604020202020204" pitchFamily="34" charset="0"/>
                <a:cs typeface="Arial" panose="020B0604020202020204" pitchFamily="34" charset="0"/>
              </a:rPr>
              <a:t> = 8 is good quality wine.</a:t>
            </a:r>
          </a:p>
          <a:p>
            <a:pPr marL="285750" indent="-285750" algn="just">
              <a:buFont typeface="Arial" panose="020B0604020202020204" pitchFamily="34" charset="0"/>
              <a:buChar char="•"/>
            </a:pPr>
            <a:r>
              <a:rPr lang="en-US" sz="1400" dirty="0">
                <a:effectLst/>
                <a:latin typeface="Arial" panose="020B0604020202020204" pitchFamily="34" charset="0"/>
                <a:cs typeface="Arial" panose="020B0604020202020204" pitchFamily="34" charset="0"/>
              </a:rPr>
              <a:t>My hypotheses are as follows:</a:t>
            </a:r>
          </a:p>
          <a:p>
            <a:pPr algn="just"/>
            <a:r>
              <a:rPr lang="en-US" sz="1400" b="1" dirty="0">
                <a:effectLst/>
                <a:latin typeface="Arial" panose="020B0604020202020204" pitchFamily="34" charset="0"/>
                <a:cs typeface="Arial" panose="020B0604020202020204" pitchFamily="34" charset="0"/>
              </a:rPr>
              <a:t>	H0: There is no difference in the fixed acidity content between the good and bad quality wine.</a:t>
            </a:r>
          </a:p>
          <a:p>
            <a:pPr algn="just"/>
            <a:r>
              <a:rPr lang="en-US" sz="1400" b="1" dirty="0">
                <a:effectLst/>
                <a:latin typeface="Arial" panose="020B0604020202020204" pitchFamily="34" charset="0"/>
                <a:cs typeface="Arial" panose="020B0604020202020204" pitchFamily="34" charset="0"/>
              </a:rPr>
              <a:t>	H1: There is a difference in the fixed acidity content between the good and bad quality wine.</a:t>
            </a:r>
          </a:p>
          <a:p>
            <a:pPr algn="just"/>
            <a:endParaRPr lang="en-US" sz="1400" b="1"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Furthermore, I am using the </a:t>
            </a:r>
            <a:r>
              <a:rPr lang="en-US" sz="1400" b="1" dirty="0">
                <a:highlight>
                  <a:srgbClr val="FFFF00"/>
                </a:highlight>
                <a:latin typeface="Arial" panose="020B0604020202020204" pitchFamily="34" charset="0"/>
                <a:cs typeface="Arial" panose="020B0604020202020204" pitchFamily="34" charset="0"/>
              </a:rPr>
              <a:t>ttest</a:t>
            </a:r>
            <a:r>
              <a:rPr lang="en-US" sz="1400" dirty="0">
                <a:latin typeface="Arial" panose="020B0604020202020204" pitchFamily="34" charset="0"/>
                <a:cs typeface="Arial" panose="020B0604020202020204" pitchFamily="34" charset="0"/>
              </a:rPr>
              <a:t> metric to check if the fixed acidity content contributes significantly to the quality of the wine. This is because of my assumption stated above that divides the entire feature into two groups, which is the necessary condition to perform the </a:t>
            </a:r>
            <a:r>
              <a:rPr lang="en-US" sz="1400">
                <a:latin typeface="Arial" panose="020B0604020202020204" pitchFamily="34" charset="0"/>
                <a:cs typeface="Arial" panose="020B0604020202020204" pitchFamily="34" charset="0"/>
              </a:rPr>
              <a:t>ttesst</a:t>
            </a:r>
            <a:r>
              <a:rPr lang="en-US" sz="1400"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My results are as follows:</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t-statistic: -0.261240315524843</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p-value: 0.7959654556020868</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Thus, we see that the p-value is over the nominal value of 0.05 and hence we fail to reject the null hypothesis. Thus, the observed data is consistent with the null hypothesis. We don’t have enough evidence to reject it based on the null hypothesis.</a:t>
            </a: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B6EC4919-CFBB-D57D-B4EF-738988C9666F}"/>
              </a:ext>
            </a:extLst>
          </p:cNvPr>
          <p:cNvPicPr>
            <a:picLocks noChangeAspect="1"/>
          </p:cNvPicPr>
          <p:nvPr/>
        </p:nvPicPr>
        <p:blipFill>
          <a:blip r:embed="rId4"/>
          <a:stretch>
            <a:fillRect/>
          </a:stretch>
        </p:blipFill>
        <p:spPr>
          <a:xfrm>
            <a:off x="534838" y="256910"/>
            <a:ext cx="3543300" cy="3172090"/>
          </a:xfrm>
          <a:prstGeom prst="rect">
            <a:avLst/>
          </a:prstGeom>
        </p:spPr>
      </p:pic>
    </p:spTree>
    <p:extLst>
      <p:ext uri="{BB962C8B-B14F-4D97-AF65-F5344CB8AC3E}">
        <p14:creationId xmlns:p14="http://schemas.microsoft.com/office/powerpoint/2010/main" val="3634537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198</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Alap Mundayoor</dc:creator>
  <cp:lastModifiedBy>Alap Mundayoor</cp:lastModifiedBy>
  <cp:revision>9</cp:revision>
  <dcterms:created xsi:type="dcterms:W3CDTF">2023-11-13T00:19:27Z</dcterms:created>
  <dcterms:modified xsi:type="dcterms:W3CDTF">2023-12-05T21:45:32Z</dcterms:modified>
</cp:coreProperties>
</file>