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195D-4A35-C34A-ECAE-C95C185DF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159DFF-163A-A3AF-3B11-37929A2CE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9BD95F-03D6-4DE0-78DD-FABEDC462523}"/>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5" name="Footer Placeholder 4">
            <a:extLst>
              <a:ext uri="{FF2B5EF4-FFF2-40B4-BE49-F238E27FC236}">
                <a16:creationId xmlns:a16="http://schemas.microsoft.com/office/drawing/2014/main" id="{049CC5C3-48B6-F920-72D3-2A7D79AB30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5FA771-AF20-B7FE-6C6C-1D1FE08DEFAD}"/>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55296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0EF3-58F3-0378-2EB5-D1E8C6A54E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B46F3-40D4-28CC-3025-AA59B9C19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3AE132-A604-5AE3-6832-78F64AABB86F}"/>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5" name="Footer Placeholder 4">
            <a:extLst>
              <a:ext uri="{FF2B5EF4-FFF2-40B4-BE49-F238E27FC236}">
                <a16:creationId xmlns:a16="http://schemas.microsoft.com/office/drawing/2014/main" id="{58523E19-91B3-1F89-F4E3-B89F3E0FD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F8474-29AE-0F3F-BD5D-97EDDE2F0334}"/>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95250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EAF3E-50A6-1847-C6FC-69BDEE8EB3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46321-B9C3-C52D-BF79-23839A937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AF619-6559-1361-D513-2693147C96D5}"/>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5" name="Footer Placeholder 4">
            <a:extLst>
              <a:ext uri="{FF2B5EF4-FFF2-40B4-BE49-F238E27FC236}">
                <a16:creationId xmlns:a16="http://schemas.microsoft.com/office/drawing/2014/main" id="{DAA2D437-84C0-7D7B-3BFE-A05910CEC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15FD5-541D-1515-1C26-68D422FDF296}"/>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60769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0A8D-F262-3AA7-A6CB-FF5F8342E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CA4AB2-4AE6-A454-9915-3D555C125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0AE28-7906-9791-F89F-17091B05ED06}"/>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5" name="Footer Placeholder 4">
            <a:extLst>
              <a:ext uri="{FF2B5EF4-FFF2-40B4-BE49-F238E27FC236}">
                <a16:creationId xmlns:a16="http://schemas.microsoft.com/office/drawing/2014/main" id="{68F3B602-FC63-C663-B081-5253DCBE2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99D64-2058-D4DE-100E-81A6BCA7D06F}"/>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55881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DDA5-E46E-6564-1FAB-F107DDC652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518F98-D37C-7615-AE3B-BDF619532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2BA8B-6182-1477-7632-D68903D026D5}"/>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5" name="Footer Placeholder 4">
            <a:extLst>
              <a:ext uri="{FF2B5EF4-FFF2-40B4-BE49-F238E27FC236}">
                <a16:creationId xmlns:a16="http://schemas.microsoft.com/office/drawing/2014/main" id="{CC16846F-BBDE-5737-236B-5A986844F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C8FBC-4D74-4095-A88B-8BC3F9F5391C}"/>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3399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6430-895A-3BC3-4167-087D0C56F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27CE0-C40B-5FBB-DE12-39153D7D3C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8A6ED9-3270-B26F-379D-8EB22EB2E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A24F1C-62BD-FF29-6E22-5AEC547B22B0}"/>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6" name="Footer Placeholder 5">
            <a:extLst>
              <a:ext uri="{FF2B5EF4-FFF2-40B4-BE49-F238E27FC236}">
                <a16:creationId xmlns:a16="http://schemas.microsoft.com/office/drawing/2014/main" id="{8DA744EC-9C90-088E-E51F-FA9E39BD52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D0696-5B8A-005D-4180-50115D7CBFAE}"/>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44286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6F1E-8BC0-353C-5940-937862AF57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32DB18-E04B-7503-0D25-4092FBFC4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38392-52F7-CD4B-6A56-2397DE8AD2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9C6A8-078C-A2E2-FDE7-2792A93B6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5B47A-A9BD-E58F-C839-5A05777ECD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3223D8-6025-547F-791A-9E9143601A7F}"/>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8" name="Footer Placeholder 7">
            <a:extLst>
              <a:ext uri="{FF2B5EF4-FFF2-40B4-BE49-F238E27FC236}">
                <a16:creationId xmlns:a16="http://schemas.microsoft.com/office/drawing/2014/main" id="{0F57D080-1C43-6EC0-F254-8CE28E267E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1D97DC-1C03-46A4-66E8-34525FFE57B9}"/>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84915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024A-A246-0CBF-73D4-A215ED10E7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85AFCE-3C01-E0B9-3309-CF2696635C7E}"/>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4" name="Footer Placeholder 3">
            <a:extLst>
              <a:ext uri="{FF2B5EF4-FFF2-40B4-BE49-F238E27FC236}">
                <a16:creationId xmlns:a16="http://schemas.microsoft.com/office/drawing/2014/main" id="{FBE3CFB8-B4DB-9A3A-B8CC-B7D3D665F6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587BD9-7E35-2BC6-47EA-64877B4438C5}"/>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15570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AD39F-3B69-32E3-C3DC-354D5ECB2A75}"/>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3" name="Footer Placeholder 2">
            <a:extLst>
              <a:ext uri="{FF2B5EF4-FFF2-40B4-BE49-F238E27FC236}">
                <a16:creationId xmlns:a16="http://schemas.microsoft.com/office/drawing/2014/main" id="{6C2E8039-BAC0-3825-380C-8F390920AD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50EBED-ABDB-0745-A5BC-32915826985D}"/>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0025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3F24-C884-7A2F-EFE2-1AE2E9A45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83BC45-6A10-8F09-7F78-8D6B529A2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AA2723-D2B3-2BB7-E0C9-B338CF804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9E9C5-2675-C807-5D77-156DF67EA328}"/>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6" name="Footer Placeholder 5">
            <a:extLst>
              <a:ext uri="{FF2B5EF4-FFF2-40B4-BE49-F238E27FC236}">
                <a16:creationId xmlns:a16="http://schemas.microsoft.com/office/drawing/2014/main" id="{B9A50966-9C81-0654-9886-3CDFD8413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3C5F7-4540-00A9-9B02-DC37F4C9A032}"/>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54253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2752-6714-B5DC-94D7-36B5A4FBD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C9F8E5-DB86-1CD0-0EBF-F911CF9D2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C95F1B-1973-FD2B-29A6-ABA94B633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5F1A9-C456-9A8E-F890-9D4B00CBEE9B}"/>
              </a:ext>
            </a:extLst>
          </p:cNvPr>
          <p:cNvSpPr>
            <a:spLocks noGrp="1"/>
          </p:cNvSpPr>
          <p:nvPr>
            <p:ph type="dt" sz="half" idx="10"/>
          </p:nvPr>
        </p:nvSpPr>
        <p:spPr/>
        <p:txBody>
          <a:bodyPr/>
          <a:lstStyle/>
          <a:p>
            <a:fld id="{4A773B51-2F08-455C-9177-E4F11753C415}" type="datetimeFigureOut">
              <a:rPr lang="en-IN" smtClean="0"/>
              <a:t>19-12-2023</a:t>
            </a:fld>
            <a:endParaRPr lang="en-IN"/>
          </a:p>
        </p:txBody>
      </p:sp>
      <p:sp>
        <p:nvSpPr>
          <p:cNvPr id="6" name="Footer Placeholder 5">
            <a:extLst>
              <a:ext uri="{FF2B5EF4-FFF2-40B4-BE49-F238E27FC236}">
                <a16:creationId xmlns:a16="http://schemas.microsoft.com/office/drawing/2014/main" id="{0CD63D2E-6149-1A16-009F-86A7E0140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44E4F-1129-9054-F804-7732C635DD4C}"/>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45783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EAA85-0B51-E0ED-7B53-705618946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AC952-7A4C-54F5-0E25-89544835E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1D77E-CE2A-3A47-272A-46615B866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73B51-2F08-455C-9177-E4F11753C415}" type="datetimeFigureOut">
              <a:rPr lang="en-IN" smtClean="0"/>
              <a:t>19-12-2023</a:t>
            </a:fld>
            <a:endParaRPr lang="en-IN"/>
          </a:p>
        </p:txBody>
      </p:sp>
      <p:sp>
        <p:nvSpPr>
          <p:cNvPr id="5" name="Footer Placeholder 4">
            <a:extLst>
              <a:ext uri="{FF2B5EF4-FFF2-40B4-BE49-F238E27FC236}">
                <a16:creationId xmlns:a16="http://schemas.microsoft.com/office/drawing/2014/main" id="{37C0191C-ACB0-1541-8092-CD8ACB7E5C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B949FD-2650-E2D2-A72F-34007572B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BF2FD-1B63-4B71-B01F-3C1C46B853AB}" type="slidenum">
              <a:rPr lang="en-IN" smtClean="0"/>
              <a:t>‹#›</a:t>
            </a:fld>
            <a:endParaRPr lang="en-IN"/>
          </a:p>
        </p:txBody>
      </p:sp>
    </p:spTree>
    <p:extLst>
      <p:ext uri="{BB962C8B-B14F-4D97-AF65-F5344CB8AC3E}">
        <p14:creationId xmlns:p14="http://schemas.microsoft.com/office/powerpoint/2010/main" val="142348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8FACC4A-C93E-0EA0-6E6F-B70A86DC10A6}"/>
              </a:ext>
            </a:extLst>
          </p:cNvPr>
          <p:cNvSpPr txBox="1"/>
          <p:nvPr/>
        </p:nvSpPr>
        <p:spPr>
          <a:xfrm>
            <a:off x="0" y="6503668"/>
            <a:ext cx="4881036" cy="338554"/>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Alap Mundayoor, M.N. 23351429, IdM: ow07ysym </a:t>
            </a:r>
          </a:p>
        </p:txBody>
      </p:sp>
      <p:pic>
        <p:nvPicPr>
          <p:cNvPr id="3" name="Picture 2">
            <a:extLst>
              <a:ext uri="{FF2B5EF4-FFF2-40B4-BE49-F238E27FC236}">
                <a16:creationId xmlns:a16="http://schemas.microsoft.com/office/drawing/2014/main" id="{0A644FE1-C24B-44D6-E2F5-7BA9127AA8EE}"/>
              </a:ext>
            </a:extLst>
          </p:cNvPr>
          <p:cNvPicPr>
            <a:picLocks noChangeAspect="1"/>
          </p:cNvPicPr>
          <p:nvPr/>
        </p:nvPicPr>
        <p:blipFill>
          <a:blip r:embed="rId2"/>
          <a:stretch>
            <a:fillRect/>
          </a:stretch>
        </p:blipFill>
        <p:spPr>
          <a:xfrm>
            <a:off x="704065" y="1070911"/>
            <a:ext cx="2440704" cy="2223662"/>
          </a:xfrm>
          <a:prstGeom prst="rect">
            <a:avLst/>
          </a:prstGeom>
        </p:spPr>
      </p:pic>
      <p:pic>
        <p:nvPicPr>
          <p:cNvPr id="5" name="Picture 4">
            <a:extLst>
              <a:ext uri="{FF2B5EF4-FFF2-40B4-BE49-F238E27FC236}">
                <a16:creationId xmlns:a16="http://schemas.microsoft.com/office/drawing/2014/main" id="{06BBE879-FECA-D89B-B915-09605DC61005}"/>
              </a:ext>
            </a:extLst>
          </p:cNvPr>
          <p:cNvPicPr>
            <a:picLocks noChangeAspect="1"/>
          </p:cNvPicPr>
          <p:nvPr/>
        </p:nvPicPr>
        <p:blipFill>
          <a:blip r:embed="rId3"/>
          <a:stretch>
            <a:fillRect/>
          </a:stretch>
        </p:blipFill>
        <p:spPr>
          <a:xfrm>
            <a:off x="4473851" y="1245308"/>
            <a:ext cx="2670032" cy="2084428"/>
          </a:xfrm>
          <a:prstGeom prst="rect">
            <a:avLst/>
          </a:prstGeom>
        </p:spPr>
      </p:pic>
      <p:pic>
        <p:nvPicPr>
          <p:cNvPr id="7" name="Picture 6">
            <a:extLst>
              <a:ext uri="{FF2B5EF4-FFF2-40B4-BE49-F238E27FC236}">
                <a16:creationId xmlns:a16="http://schemas.microsoft.com/office/drawing/2014/main" id="{E0D32F49-30E5-DC88-A515-F714EEF5D837}"/>
              </a:ext>
            </a:extLst>
          </p:cNvPr>
          <p:cNvPicPr>
            <a:picLocks noChangeAspect="1"/>
          </p:cNvPicPr>
          <p:nvPr/>
        </p:nvPicPr>
        <p:blipFill>
          <a:blip r:embed="rId4"/>
          <a:stretch>
            <a:fillRect/>
          </a:stretch>
        </p:blipFill>
        <p:spPr>
          <a:xfrm>
            <a:off x="8430484" y="1514316"/>
            <a:ext cx="2272494" cy="1718938"/>
          </a:xfrm>
          <a:prstGeom prst="rect">
            <a:avLst/>
          </a:prstGeom>
        </p:spPr>
      </p:pic>
      <p:sp>
        <p:nvSpPr>
          <p:cNvPr id="8" name="TextBox 7">
            <a:extLst>
              <a:ext uri="{FF2B5EF4-FFF2-40B4-BE49-F238E27FC236}">
                <a16:creationId xmlns:a16="http://schemas.microsoft.com/office/drawing/2014/main" id="{A508A2BB-8C8E-CC15-AE66-A2EE8C64D065}"/>
              </a:ext>
            </a:extLst>
          </p:cNvPr>
          <p:cNvSpPr txBox="1"/>
          <p:nvPr/>
        </p:nvSpPr>
        <p:spPr>
          <a:xfrm>
            <a:off x="327434" y="141621"/>
            <a:ext cx="3379433" cy="830997"/>
          </a:xfrm>
          <a:prstGeom prst="rect">
            <a:avLst/>
          </a:prstGeom>
          <a:noFill/>
        </p:spPr>
        <p:txBody>
          <a:bodyPr wrap="square" rtlCol="0">
            <a:spAutoFit/>
          </a:bodyPr>
          <a:lstStyle/>
          <a:p>
            <a:r>
              <a:rPr lang="en-IN" sz="1200" b="1" dirty="0">
                <a:latin typeface="Arial" panose="020B0604020202020204" pitchFamily="34" charset="0"/>
                <a:cs typeface="Arial" panose="020B0604020202020204" pitchFamily="34" charset="0"/>
              </a:rPr>
              <a:t>A. </a:t>
            </a:r>
            <a:r>
              <a:rPr lang="en-IN" sz="1200" dirty="0">
                <a:latin typeface="Arial" panose="020B0604020202020204" pitchFamily="34" charset="0"/>
                <a:cs typeface="Arial" panose="020B0604020202020204" pitchFamily="34" charset="0"/>
              </a:rPr>
              <a:t>The data seems to be of some sort of wave form, maybe at different time intervals. It largely resembles a sine wave or an alternating behaviour.</a:t>
            </a:r>
          </a:p>
        </p:txBody>
      </p:sp>
      <p:sp>
        <p:nvSpPr>
          <p:cNvPr id="9" name="TextBox 8">
            <a:extLst>
              <a:ext uri="{FF2B5EF4-FFF2-40B4-BE49-F238E27FC236}">
                <a16:creationId xmlns:a16="http://schemas.microsoft.com/office/drawing/2014/main" id="{21C3E8D5-317D-D4EF-2D9B-241E9AAB6FF3}"/>
              </a:ext>
            </a:extLst>
          </p:cNvPr>
          <p:cNvSpPr txBox="1"/>
          <p:nvPr/>
        </p:nvSpPr>
        <p:spPr>
          <a:xfrm>
            <a:off x="4211883" y="317317"/>
            <a:ext cx="3379433" cy="778411"/>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2280B1F-EBB0-9061-381C-5FB69C5580F7}"/>
              </a:ext>
            </a:extLst>
          </p:cNvPr>
          <p:cNvSpPr txBox="1"/>
          <p:nvPr/>
        </p:nvSpPr>
        <p:spPr>
          <a:xfrm>
            <a:off x="4217968" y="141621"/>
            <a:ext cx="3379433" cy="1015663"/>
          </a:xfrm>
          <a:prstGeom prst="rect">
            <a:avLst/>
          </a:prstGeom>
          <a:noFill/>
        </p:spPr>
        <p:txBody>
          <a:bodyPr wrap="square" rtlCol="0">
            <a:spAutoFit/>
          </a:bodyPr>
          <a:lstStyle/>
          <a:p>
            <a:r>
              <a:rPr lang="en-IN" sz="1200" b="1" dirty="0">
                <a:latin typeface="Arial" panose="020B0604020202020204" pitchFamily="34" charset="0"/>
                <a:cs typeface="Arial" panose="020B0604020202020204" pitchFamily="34" charset="0"/>
              </a:rPr>
              <a:t>B. </a:t>
            </a:r>
            <a:r>
              <a:rPr lang="en-IN" sz="1200" dirty="0">
                <a:latin typeface="Arial" panose="020B0604020202020204" pitchFamily="34" charset="0"/>
                <a:cs typeface="Arial" panose="020B0604020202020204" pitchFamily="34" charset="0"/>
              </a:rPr>
              <a:t>The data is highly noisy and very few samples are provided to make any proper sense of the same. There seems to be an increasing trend, though this cannot be stated conclusively.</a:t>
            </a:r>
          </a:p>
        </p:txBody>
      </p:sp>
      <p:sp>
        <p:nvSpPr>
          <p:cNvPr id="12" name="TextBox 11">
            <a:extLst>
              <a:ext uri="{FF2B5EF4-FFF2-40B4-BE49-F238E27FC236}">
                <a16:creationId xmlns:a16="http://schemas.microsoft.com/office/drawing/2014/main" id="{3D5F91DD-7CF2-2FB7-5C8E-17B63D13515B}"/>
              </a:ext>
            </a:extLst>
          </p:cNvPr>
          <p:cNvSpPr txBox="1"/>
          <p:nvPr/>
        </p:nvSpPr>
        <p:spPr>
          <a:xfrm>
            <a:off x="8108502" y="141621"/>
            <a:ext cx="3379433" cy="1015663"/>
          </a:xfrm>
          <a:prstGeom prst="rect">
            <a:avLst/>
          </a:prstGeom>
          <a:noFill/>
        </p:spPr>
        <p:txBody>
          <a:bodyPr wrap="square" rtlCol="0">
            <a:spAutoFit/>
          </a:bodyPr>
          <a:lstStyle/>
          <a:p>
            <a:pPr marL="0" algn="l" rtl="0" eaLnBrk="1" latinLnBrk="0" hangingPunct="1">
              <a:spcBef>
                <a:spcPts val="0"/>
              </a:spcBef>
              <a:spcAft>
                <a:spcPts val="0"/>
              </a:spcAft>
            </a:pPr>
            <a:r>
              <a:rPr lang="en-IN" sz="1200" b="1" kern="1200" dirty="0">
                <a:solidFill>
                  <a:srgbClr val="000000"/>
                </a:solidFill>
                <a:effectLst/>
                <a:latin typeface="Arial" panose="020B0604020202020204" pitchFamily="34" charset="0"/>
                <a:cs typeface="Arial" panose="020B0604020202020204" pitchFamily="34" charset="0"/>
              </a:rPr>
              <a:t>C.</a:t>
            </a:r>
            <a:r>
              <a:rPr lang="en-IN" sz="1200" kern="1200" dirty="0">
                <a:solidFill>
                  <a:srgbClr val="000000"/>
                </a:solidFill>
                <a:effectLst/>
                <a:latin typeface="Arial" panose="020B0604020202020204" pitchFamily="34" charset="0"/>
                <a:cs typeface="Arial" panose="020B0604020202020204" pitchFamily="34" charset="0"/>
              </a:rPr>
              <a:t> The classification dataset can be seen clustered into 2 major groups. </a:t>
            </a:r>
            <a:r>
              <a:rPr lang="en-IN" sz="1200" dirty="0">
                <a:solidFill>
                  <a:srgbClr val="000000"/>
                </a:solidFill>
                <a:latin typeface="Arial" panose="020B0604020202020204" pitchFamily="34" charset="0"/>
                <a:cs typeface="Arial" panose="020B0604020202020204" pitchFamily="34" charset="0"/>
              </a:rPr>
              <a:t>It could represent 2 major categories in the dataset and there don’t seem to be any particular outliers of great interest.</a:t>
            </a:r>
            <a:endParaRPr lang="en-IN" sz="1200" dirty="0">
              <a:effectLst/>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3C66704F-96DD-AD4F-DBD8-EAF154F5F18A}"/>
              </a:ext>
            </a:extLst>
          </p:cNvPr>
          <p:cNvPicPr>
            <a:picLocks noChangeAspect="1"/>
          </p:cNvPicPr>
          <p:nvPr/>
        </p:nvPicPr>
        <p:blipFill>
          <a:blip r:embed="rId5"/>
          <a:stretch>
            <a:fillRect/>
          </a:stretch>
        </p:blipFill>
        <p:spPr>
          <a:xfrm>
            <a:off x="8287353" y="3329736"/>
            <a:ext cx="2863480" cy="601950"/>
          </a:xfrm>
          <a:prstGeom prst="rect">
            <a:avLst/>
          </a:prstGeom>
        </p:spPr>
      </p:pic>
      <p:pic>
        <p:nvPicPr>
          <p:cNvPr id="18" name="Picture 17">
            <a:extLst>
              <a:ext uri="{FF2B5EF4-FFF2-40B4-BE49-F238E27FC236}">
                <a16:creationId xmlns:a16="http://schemas.microsoft.com/office/drawing/2014/main" id="{95CDDDA0-8E5B-792B-F52C-5A109E097CA4}"/>
              </a:ext>
            </a:extLst>
          </p:cNvPr>
          <p:cNvPicPr>
            <a:picLocks noChangeAspect="1"/>
          </p:cNvPicPr>
          <p:nvPr/>
        </p:nvPicPr>
        <p:blipFill>
          <a:blip r:embed="rId6"/>
          <a:stretch>
            <a:fillRect/>
          </a:stretch>
        </p:blipFill>
        <p:spPr>
          <a:xfrm>
            <a:off x="648707" y="4271957"/>
            <a:ext cx="3065531" cy="1028844"/>
          </a:xfrm>
          <a:prstGeom prst="rect">
            <a:avLst/>
          </a:prstGeom>
        </p:spPr>
      </p:pic>
      <p:pic>
        <p:nvPicPr>
          <p:cNvPr id="20" name="Picture 19">
            <a:extLst>
              <a:ext uri="{FF2B5EF4-FFF2-40B4-BE49-F238E27FC236}">
                <a16:creationId xmlns:a16="http://schemas.microsoft.com/office/drawing/2014/main" id="{3CDE5482-8192-67AD-4A40-02DA40062529}"/>
              </a:ext>
            </a:extLst>
          </p:cNvPr>
          <p:cNvPicPr>
            <a:picLocks noChangeAspect="1"/>
          </p:cNvPicPr>
          <p:nvPr/>
        </p:nvPicPr>
        <p:blipFill>
          <a:blip r:embed="rId7"/>
          <a:stretch>
            <a:fillRect/>
          </a:stretch>
        </p:blipFill>
        <p:spPr>
          <a:xfrm>
            <a:off x="641335" y="3249576"/>
            <a:ext cx="3065532" cy="1031009"/>
          </a:xfrm>
          <a:prstGeom prst="rect">
            <a:avLst/>
          </a:prstGeom>
        </p:spPr>
      </p:pic>
      <p:pic>
        <p:nvPicPr>
          <p:cNvPr id="22" name="Picture 21">
            <a:extLst>
              <a:ext uri="{FF2B5EF4-FFF2-40B4-BE49-F238E27FC236}">
                <a16:creationId xmlns:a16="http://schemas.microsoft.com/office/drawing/2014/main" id="{0D40C9D6-6F4F-9D64-2E42-DA887260FFE7}"/>
              </a:ext>
            </a:extLst>
          </p:cNvPr>
          <p:cNvPicPr>
            <a:picLocks noChangeAspect="1"/>
          </p:cNvPicPr>
          <p:nvPr/>
        </p:nvPicPr>
        <p:blipFill>
          <a:blip r:embed="rId8"/>
          <a:stretch>
            <a:fillRect/>
          </a:stretch>
        </p:blipFill>
        <p:spPr>
          <a:xfrm>
            <a:off x="4314407" y="3300165"/>
            <a:ext cx="3174382" cy="980420"/>
          </a:xfrm>
          <a:prstGeom prst="rect">
            <a:avLst/>
          </a:prstGeom>
        </p:spPr>
      </p:pic>
      <p:pic>
        <p:nvPicPr>
          <p:cNvPr id="24" name="Picture 23">
            <a:extLst>
              <a:ext uri="{FF2B5EF4-FFF2-40B4-BE49-F238E27FC236}">
                <a16:creationId xmlns:a16="http://schemas.microsoft.com/office/drawing/2014/main" id="{A7D2319D-53F0-D2D6-9A3A-2339D9A187D6}"/>
              </a:ext>
            </a:extLst>
          </p:cNvPr>
          <p:cNvPicPr>
            <a:picLocks noChangeAspect="1"/>
          </p:cNvPicPr>
          <p:nvPr/>
        </p:nvPicPr>
        <p:blipFill>
          <a:blip r:embed="rId9"/>
          <a:stretch>
            <a:fillRect/>
          </a:stretch>
        </p:blipFill>
        <p:spPr>
          <a:xfrm>
            <a:off x="4314407" y="4280585"/>
            <a:ext cx="3174382" cy="634876"/>
          </a:xfrm>
          <a:prstGeom prst="rect">
            <a:avLst/>
          </a:prstGeom>
        </p:spPr>
      </p:pic>
      <p:sp>
        <p:nvSpPr>
          <p:cNvPr id="25" name="TextBox 24">
            <a:extLst>
              <a:ext uri="{FF2B5EF4-FFF2-40B4-BE49-F238E27FC236}">
                <a16:creationId xmlns:a16="http://schemas.microsoft.com/office/drawing/2014/main" id="{1174F0D9-542A-F8C8-26E8-5B859CB5BA26}"/>
              </a:ext>
            </a:extLst>
          </p:cNvPr>
          <p:cNvSpPr txBox="1"/>
          <p:nvPr/>
        </p:nvSpPr>
        <p:spPr>
          <a:xfrm>
            <a:off x="56072" y="5303339"/>
            <a:ext cx="4361708" cy="1200329"/>
          </a:xfrm>
          <a:prstGeom prst="rect">
            <a:avLst/>
          </a:prstGeom>
          <a:noFill/>
          <a:ln>
            <a:solidFill>
              <a:schemeClr val="accent1"/>
            </a:solidFill>
          </a:ln>
        </p:spPr>
        <p:txBody>
          <a:bodyPr wrap="square" rtlCol="0">
            <a:spAutoFit/>
          </a:bodyPr>
          <a:lstStyle/>
          <a:p>
            <a:r>
              <a:rPr lang="en-IN" sz="1200" dirty="0">
                <a:latin typeface="Arial" panose="020B0604020202020204" pitchFamily="34" charset="0"/>
                <a:cs typeface="Arial" panose="020B0604020202020204" pitchFamily="34" charset="0"/>
              </a:rPr>
              <a:t>In regression 1, as stated above there seems to be some form of oscillatory behaviour. Thus, a sine function was chosen and was used to fit the dataset. I used the minimization of mean squared error to obtain the optimal values for amplitude, frequency and phase shift of the sine curve. This shows an acceptable behaviour.</a:t>
            </a:r>
          </a:p>
        </p:txBody>
      </p:sp>
      <p:sp>
        <p:nvSpPr>
          <p:cNvPr id="26" name="TextBox 25">
            <a:extLst>
              <a:ext uri="{FF2B5EF4-FFF2-40B4-BE49-F238E27FC236}">
                <a16:creationId xmlns:a16="http://schemas.microsoft.com/office/drawing/2014/main" id="{1A535BF9-9E40-9C57-D97E-4D8B46157EAF}"/>
              </a:ext>
            </a:extLst>
          </p:cNvPr>
          <p:cNvSpPr txBox="1"/>
          <p:nvPr/>
        </p:nvSpPr>
        <p:spPr>
          <a:xfrm>
            <a:off x="4473851" y="4934008"/>
            <a:ext cx="3703991" cy="1569660"/>
          </a:xfrm>
          <a:prstGeom prst="rect">
            <a:avLst/>
          </a:prstGeom>
          <a:noFill/>
          <a:ln>
            <a:solidFill>
              <a:schemeClr val="accent1"/>
            </a:solidFill>
          </a:ln>
        </p:spPr>
        <p:txBody>
          <a:bodyPr wrap="square" rtlCol="0">
            <a:spAutoFit/>
          </a:bodyPr>
          <a:lstStyle/>
          <a:p>
            <a:r>
              <a:rPr lang="en-IN" sz="1200" dirty="0">
                <a:latin typeface="Arial" panose="020B0604020202020204" pitchFamily="34" charset="0"/>
                <a:cs typeface="Arial" panose="020B0604020202020204" pitchFamily="34" charset="0"/>
              </a:rPr>
              <a:t>In regression 2, there is hardly any data samples to work with and thus a line was chosen to be perhaps the best way to fit a curve. We followed a similar minimization approach as that of 1, although it was difficult to gain any particular insight into the results. A ramp or Heaviside function was also considered but then disregarded as this would result in overfitting.</a:t>
            </a:r>
          </a:p>
        </p:txBody>
      </p:sp>
      <p:sp>
        <p:nvSpPr>
          <p:cNvPr id="27" name="TextBox 26">
            <a:extLst>
              <a:ext uri="{FF2B5EF4-FFF2-40B4-BE49-F238E27FC236}">
                <a16:creationId xmlns:a16="http://schemas.microsoft.com/office/drawing/2014/main" id="{9B7CD47E-57D3-2C73-A167-79EE6C2060A4}"/>
              </a:ext>
            </a:extLst>
          </p:cNvPr>
          <p:cNvSpPr txBox="1"/>
          <p:nvPr/>
        </p:nvSpPr>
        <p:spPr>
          <a:xfrm>
            <a:off x="8348189" y="4028168"/>
            <a:ext cx="3703991" cy="1384995"/>
          </a:xfrm>
          <a:prstGeom prst="rect">
            <a:avLst/>
          </a:prstGeom>
          <a:noFill/>
          <a:ln>
            <a:solidFill>
              <a:schemeClr val="accent1"/>
            </a:solidFill>
          </a:ln>
        </p:spPr>
        <p:txBody>
          <a:bodyPr wrap="square" rtlCol="0">
            <a:spAutoFit/>
          </a:bodyPr>
          <a:lstStyle/>
          <a:p>
            <a:r>
              <a:rPr lang="en-IN" sz="1200" dirty="0">
                <a:latin typeface="Arial" panose="020B0604020202020204" pitchFamily="34" charset="0"/>
                <a:cs typeface="Arial" panose="020B0604020202020204" pitchFamily="34" charset="0"/>
              </a:rPr>
              <a:t>In the classification dataset, a support vector machine was used to show the distinction between he two clusters. </a:t>
            </a:r>
            <a:r>
              <a:rPr lang="en-US" sz="1200" dirty="0">
                <a:latin typeface="Arial" panose="020B0604020202020204" pitchFamily="34" charset="0"/>
                <a:cs typeface="Arial" panose="020B0604020202020204" pitchFamily="34" charset="0"/>
              </a:rPr>
              <a:t>SVMs work by finding the hyperplane that best separates the two classes of data. This method was chosen as it is proven to show a high degree of accuracy and a clean visualization for the user.</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4537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309</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Alap Mundayoor</dc:creator>
  <cp:lastModifiedBy>Alap Mundayoor</cp:lastModifiedBy>
  <cp:revision>14</cp:revision>
  <dcterms:created xsi:type="dcterms:W3CDTF">2023-11-13T00:19:27Z</dcterms:created>
  <dcterms:modified xsi:type="dcterms:W3CDTF">2023-12-19T22:49:46Z</dcterms:modified>
</cp:coreProperties>
</file>